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61"/>
  </p:handoutMasterIdLst>
  <p:sldIdLst>
    <p:sldId id="384" r:id="rId3"/>
    <p:sldId id="426" r:id="rId5"/>
    <p:sldId id="466" r:id="rId6"/>
    <p:sldId id="471" r:id="rId7"/>
    <p:sldId id="472" r:id="rId8"/>
    <p:sldId id="467" r:id="rId9"/>
    <p:sldId id="468" r:id="rId10"/>
    <p:sldId id="469" r:id="rId11"/>
    <p:sldId id="470" r:id="rId12"/>
    <p:sldId id="473" r:id="rId13"/>
    <p:sldId id="474" r:id="rId14"/>
    <p:sldId id="475" r:id="rId15"/>
    <p:sldId id="476" r:id="rId16"/>
    <p:sldId id="477" r:id="rId17"/>
    <p:sldId id="478" r:id="rId18"/>
    <p:sldId id="479" r:id="rId19"/>
    <p:sldId id="480" r:id="rId20"/>
    <p:sldId id="512" r:id="rId21"/>
    <p:sldId id="481" r:id="rId22"/>
    <p:sldId id="482" r:id="rId23"/>
    <p:sldId id="483" r:id="rId24"/>
    <p:sldId id="513" r:id="rId25"/>
    <p:sldId id="514" r:id="rId26"/>
    <p:sldId id="484" r:id="rId27"/>
    <p:sldId id="485" r:id="rId28"/>
    <p:sldId id="486" r:id="rId29"/>
    <p:sldId id="487" r:id="rId30"/>
    <p:sldId id="488" r:id="rId31"/>
    <p:sldId id="489" r:id="rId32"/>
    <p:sldId id="490" r:id="rId33"/>
    <p:sldId id="491" r:id="rId34"/>
    <p:sldId id="492" r:id="rId35"/>
    <p:sldId id="493" r:id="rId36"/>
    <p:sldId id="495" r:id="rId37"/>
    <p:sldId id="496" r:id="rId38"/>
    <p:sldId id="497" r:id="rId39"/>
    <p:sldId id="498" r:id="rId40"/>
    <p:sldId id="499" r:id="rId41"/>
    <p:sldId id="500" r:id="rId42"/>
    <p:sldId id="501" r:id="rId43"/>
    <p:sldId id="502" r:id="rId44"/>
    <p:sldId id="503" r:id="rId45"/>
    <p:sldId id="504" r:id="rId46"/>
    <p:sldId id="505" r:id="rId47"/>
    <p:sldId id="506" r:id="rId48"/>
    <p:sldId id="507" r:id="rId49"/>
    <p:sldId id="508" r:id="rId50"/>
    <p:sldId id="509" r:id="rId51"/>
    <p:sldId id="510" r:id="rId52"/>
    <p:sldId id="511" r:id="rId53"/>
    <p:sldId id="515" r:id="rId54"/>
    <p:sldId id="516" r:id="rId55"/>
    <p:sldId id="517" r:id="rId56"/>
    <p:sldId id="521" r:id="rId57"/>
    <p:sldId id="519" r:id="rId58"/>
    <p:sldId id="522" r:id="rId59"/>
    <p:sldId id="464" r:id="rId60"/>
  </p:sldIdLst>
  <p:sldSz cx="12192000" cy="6858000"/>
  <p:notesSz cx="6845300" cy="9396095"/>
  <p:defaultTextStyle>
    <a:defPPr>
      <a:defRPr lang="en-US"/>
    </a:defPPr>
    <a:lvl1pPr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5pPr>
    <a:lvl6pPr marL="22860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6pPr>
    <a:lvl7pPr marL="27432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7pPr>
    <a:lvl8pPr marL="32004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8pPr>
    <a:lvl9pPr marL="36576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EF1DE"/>
    <a:srgbClr val="000099"/>
    <a:srgbClr val="0000CC"/>
    <a:srgbClr val="FFFFCC"/>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5" autoAdjust="0"/>
    <p:restoredTop sz="95147" autoAdjust="0"/>
  </p:normalViewPr>
  <p:slideViewPr>
    <p:cSldViewPr>
      <p:cViewPr varScale="1">
        <p:scale>
          <a:sx n="82" d="100"/>
          <a:sy n="82" d="100"/>
        </p:scale>
        <p:origin x="571" y="62"/>
      </p:cViewPr>
      <p:guideLst>
        <p:guide orient="horz" pos="2164"/>
        <p:guide pos="3844"/>
      </p:guideLst>
    </p:cSldViewPr>
  </p:slideViewPr>
  <p:outlineViewPr>
    <p:cViewPr>
      <p:scale>
        <a:sx n="33" d="100"/>
        <a:sy n="33" d="100"/>
      </p:scale>
      <p:origin x="0" y="9846"/>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64"/>
        <p:guide pos="215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latin typeface="Tahoma" panose="020B0604030504040204"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latin typeface="Tahoma" panose="020B0604030504040204"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charset="0"/>
              </a:defRPr>
            </a:lvl1pPr>
          </a:lstStyle>
          <a:p>
            <a:fld id="{8A029216-D615-3945-A1F3-D96FC886DA62}" type="slidenum">
              <a:rPr lang="en-US"/>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3EB9031F-EB71-7642-8F3C-6FDC1408CB92}" type="slidenum">
              <a:rPr lang="en-US"/>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panose="020B0602030504020204" charset="0"/>
                <a:ea typeface="MS PGothic" panose="020B0600070205080204" charset="-128"/>
              </a:defRPr>
            </a:lvl2pPr>
            <a:lvl3pPr eaLnBrk="0" hangingPunct="0">
              <a:defRPr sz="2400">
                <a:solidFill>
                  <a:schemeClr val="tx1"/>
                </a:solidFill>
                <a:latin typeface="Lucida Sans" panose="020B0602030504020204" charset="0"/>
                <a:ea typeface="MS PGothic" panose="020B0600070205080204" charset="-128"/>
              </a:defRPr>
            </a:lvl3pPr>
            <a:lvl4pPr eaLnBrk="0" hangingPunct="0">
              <a:defRPr sz="2400">
                <a:solidFill>
                  <a:schemeClr val="tx1"/>
                </a:solidFill>
                <a:latin typeface="Lucida Sans" panose="020B0602030504020204" charset="0"/>
                <a:ea typeface="MS PGothic" panose="020B0600070205080204" charset="-128"/>
              </a:defRPr>
            </a:lvl4pPr>
            <a:lvl5pPr eaLnBrk="0" hangingPunct="0">
              <a:defRPr sz="2400">
                <a:solidFill>
                  <a:schemeClr val="tx1"/>
                </a:solidFill>
                <a:latin typeface="Lucida Sans" panose="020B0602030504020204"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6686" y="3313430"/>
            <a:ext cx="3040729" cy="290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826" name="Rectangle 2"/>
          <p:cNvSpPr>
            <a:spLocks noGrp="1" noChangeArrowheads="1"/>
          </p:cNvSpPr>
          <p:nvPr>
            <p:ph type="ctrTitle"/>
          </p:nvPr>
        </p:nvSpPr>
        <p:spPr>
          <a:xfrm>
            <a:off x="5711957" y="457202"/>
            <a:ext cx="6480043" cy="1731963"/>
          </a:xfrm>
        </p:spPr>
        <p:txBody>
          <a:bodyPr/>
          <a:lstStyle>
            <a:lvl1pPr algn="ctr">
              <a:defRPr sz="3200" b="1">
                <a:solidFill>
                  <a:schemeClr val="tx1"/>
                </a:solidFill>
              </a:defRPr>
            </a:lvl1pPr>
          </a:lstStyle>
          <a:p>
            <a:r>
              <a:rPr lang="zh-CN" altLang="en-US"/>
              <a:t>单击此处编辑母版标题样式</a:t>
            </a:r>
            <a:endParaRPr lang="en-US" dirty="0"/>
          </a:p>
        </p:txBody>
      </p:sp>
      <p:sp>
        <p:nvSpPr>
          <p:cNvPr id="205827" name="Rectangle 3"/>
          <p:cNvSpPr>
            <a:spLocks noGrp="1" noChangeArrowheads="1"/>
          </p:cNvSpPr>
          <p:nvPr>
            <p:ph type="subTitle" idx="1"/>
          </p:nvPr>
        </p:nvSpPr>
        <p:spPr>
          <a:xfrm>
            <a:off x="5711958" y="2492896"/>
            <a:ext cx="6480047" cy="2235200"/>
          </a:xfrm>
        </p:spPr>
        <p:txBody>
          <a:bodyPr/>
          <a:lstStyle>
            <a:lvl1pPr marL="0" indent="0" algn="r">
              <a:spcBef>
                <a:spcPts val="900"/>
              </a:spcBef>
              <a:buFont typeface="Times" charset="0"/>
              <a:buNone/>
              <a:defRPr/>
            </a:lvl1pPr>
          </a:lstStyle>
          <a:p>
            <a:r>
              <a:rPr lang="zh-CN" altLang="en-US"/>
              <a:t>单击此处编辑母版副标题样式</a:t>
            </a:r>
            <a:endParaRPr lang="en-US" dirty="0"/>
          </a:p>
        </p:txBody>
      </p:sp>
      <p:sp>
        <p:nvSpPr>
          <p:cNvPr id="4" name="矩形 3"/>
          <p:cNvSpPr/>
          <p:nvPr/>
        </p:nvSpPr>
        <p:spPr bwMode="auto">
          <a:xfrm>
            <a:off x="5711957" y="2316482"/>
            <a:ext cx="6480048" cy="45719"/>
          </a:xfrm>
          <a:prstGeom prst="rect">
            <a:avLst/>
          </a:prstGeom>
          <a:gradFill flip="none" rotWithShape="1">
            <a:gsLst>
              <a:gs pos="0">
                <a:srgbClr val="03D4A8"/>
              </a:gs>
              <a:gs pos="86253">
                <a:srgbClr val="0060C0"/>
              </a:gs>
              <a:gs pos="74590">
                <a:srgbClr val="0063C0"/>
              </a:gs>
              <a:gs pos="59985">
                <a:srgbClr val="0067C0"/>
              </a:gs>
              <a:gs pos="44191">
                <a:srgbClr val="006BC0"/>
              </a:gs>
              <a:gs pos="35030">
                <a:srgbClr val="006EC0"/>
              </a:gs>
              <a:gs pos="16668">
                <a:srgbClr val="13ABD2"/>
              </a:gs>
              <a:gs pos="9000">
                <a:srgbClr val="21D6E0"/>
              </a:gs>
              <a:gs pos="27000">
                <a:srgbClr val="0070C0"/>
              </a:gs>
              <a:gs pos="100000">
                <a:srgbClr val="005CBF"/>
              </a:gs>
            </a:gsLst>
            <a:lin ang="5400000" scaled="0"/>
            <a:tileRect r="-100000" b="-100000"/>
          </a:gradFill>
          <a:ln w="9525" cap="flat" cmpd="sng" algn="ctr">
            <a:noFill/>
            <a:prstDash val="solid"/>
            <a:miter lim="800000"/>
            <a:headEnd type="none" w="med" len="med"/>
            <a:tailEnd type="none" w="med" len="med"/>
          </a:ln>
          <a:effectLst>
            <a:outerShdw blurRad="50800" dist="50800" dir="5400000" algn="ctr" rotWithShape="0">
              <a:srgbClr val="00B0F0">
                <a:alpha val="97000"/>
              </a:srgbClr>
            </a:outerShdw>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Lucida Sans" panose="020B0602030504020204" charset="0"/>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1" y="685800"/>
            <a:ext cx="55499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914401" y="152400"/>
            <a:ext cx="10871201" cy="609600"/>
          </a:xfrm>
        </p:spPr>
        <p:txBody>
          <a:bodyPr/>
          <a:lstStyle>
            <a:lvl1pPr>
              <a:defRPr sz="4000">
                <a:latin typeface="+mj-ea"/>
                <a:ea typeface="+mj-ea"/>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5"/>
          <p:cNvSpPr>
            <a:spLocks noGrp="1" noChangeArrowheads="1"/>
          </p:cNvSpPr>
          <p:nvPr>
            <p:ph type="dt" sz="half" idx="10"/>
          </p:nvPr>
        </p:nvSpPr>
        <p:spPr/>
        <p:txBody>
          <a:bodyPr/>
          <a:lstStyle>
            <a:lvl1pPr>
              <a:defRPr/>
            </a:lvl1pPr>
          </a:lstStyle>
          <a:p>
            <a:pPr>
              <a:defRPr/>
            </a:pPr>
            <a:endParaRPr lang="en-US"/>
          </a:p>
        </p:txBody>
      </p:sp>
      <p:sp>
        <p:nvSpPr>
          <p:cNvPr id="5" name="Rectangle 6"/>
          <p:cNvSpPr>
            <a:spLocks noGrp="1" noChangeArrowheads="1"/>
          </p:cNvSpPr>
          <p:nvPr>
            <p:ph type="ftr" sz="quarter" idx="11"/>
          </p:nvPr>
        </p:nvSpPr>
        <p:spPr/>
        <p:txBody>
          <a:bodyPr/>
          <a:lstStyle>
            <a:lvl1pPr>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fld id="{C1DFA8D9-15F1-AF4D-8149-0C26EB27AC9C}"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6" y="381000"/>
            <a:ext cx="2819399" cy="5867400"/>
          </a:xfrm>
        </p:spPr>
        <p:txBody>
          <a:bodyPr vert="eaVert"/>
          <a:lstStyle>
            <a:lvl1pPr>
              <a:defRPr>
                <a:latin typeface="+mj-ea"/>
                <a:ea typeface="+mj-ea"/>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4401" y="381000"/>
            <a:ext cx="8255000" cy="5867400"/>
          </a:xfrm>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5"/>
          <p:cNvSpPr>
            <a:spLocks noGrp="1" noChangeArrowheads="1"/>
          </p:cNvSpPr>
          <p:nvPr>
            <p:ph type="dt" sz="half" idx="10"/>
          </p:nvPr>
        </p:nvSpPr>
        <p:spPr/>
        <p:txBody>
          <a:bodyPr/>
          <a:lstStyle>
            <a:lvl1pPr>
              <a:defRPr/>
            </a:lvl1pPr>
          </a:lstStyle>
          <a:p>
            <a:pPr>
              <a:defRPr/>
            </a:pPr>
            <a:endParaRPr lang="en-US"/>
          </a:p>
        </p:txBody>
      </p:sp>
      <p:sp>
        <p:nvSpPr>
          <p:cNvPr id="5" name="Rectangle 6"/>
          <p:cNvSpPr>
            <a:spLocks noGrp="1" noChangeArrowheads="1"/>
          </p:cNvSpPr>
          <p:nvPr>
            <p:ph type="ftr" sz="quarter" idx="11"/>
          </p:nvPr>
        </p:nvSpPr>
        <p:spPr/>
        <p:txBody>
          <a:bodyPr/>
          <a:lstStyle>
            <a:lvl1pPr>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fld id="{6857BED9-9427-674C-8047-314E304C86F8}" type="slidenum">
              <a:rPr lang="en-US" smtClean="0"/>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812800" y="73856"/>
            <a:ext cx="9956800" cy="611945"/>
          </a:xfrm>
        </p:spPr>
        <p:txBody>
          <a:bodyPr/>
          <a:lstStyle>
            <a:lvl1pPr>
              <a:defRPr sz="4000">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9956800" cy="685800"/>
          </a:xfrm>
        </p:spPr>
        <p:txBody>
          <a:bodyPr/>
          <a:lstStyle>
            <a:lvl1pPr>
              <a:defRPr sz="4000">
                <a:latin typeface="+mj-ea"/>
                <a:ea typeface="+mj-ea"/>
              </a:defRPr>
            </a:lvl1pPr>
          </a:lstStyle>
          <a:p>
            <a:r>
              <a:rPr lang="zh-CN" altLang="en-US"/>
              <a:t>单击此处编辑母版标题样式</a:t>
            </a:r>
            <a:endParaRPr lang="en-US" dirty="0"/>
          </a:p>
        </p:txBody>
      </p:sp>
      <p:sp>
        <p:nvSpPr>
          <p:cNvPr id="3" name="Content Placeholder 2"/>
          <p:cNvSpPr>
            <a:spLocks noGrp="1"/>
          </p:cNvSpPr>
          <p:nvPr>
            <p:ph idx="1"/>
          </p:nvPr>
        </p:nvSpPr>
        <p:spPr>
          <a:xfrm>
            <a:off x="406401" y="914400"/>
            <a:ext cx="9144000" cy="53340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5"/>
          <p:cNvSpPr>
            <a:spLocks noGrp="1" noChangeArrowheads="1"/>
          </p:cNvSpPr>
          <p:nvPr>
            <p:ph type="dt" sz="half" idx="10"/>
          </p:nvPr>
        </p:nvSpPr>
        <p:spPr>
          <a:xfrm>
            <a:off x="6908801" y="6273800"/>
            <a:ext cx="2641600" cy="457200"/>
          </a:xfrm>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3048001" y="6273800"/>
            <a:ext cx="3860800" cy="457200"/>
          </a:xfrm>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a:prstGeom prst="rect">
            <a:avLst/>
          </a:prstGeo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a:prstGeom prst="rect">
            <a:avLst/>
          </a:prstGeo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812800" y="152400"/>
            <a:ext cx="9956800" cy="5334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a:xfrm>
            <a:off x="8128001" y="6273800"/>
            <a:ext cx="2641600" cy="457200"/>
          </a:xfrm>
          <a:prstGeom prst="rect">
            <a:avLst/>
          </a:prstGeom>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657601" y="6248400"/>
            <a:ext cx="3860800" cy="457200"/>
          </a:xfrm>
          <a:prstGeom prst="rect">
            <a:avLst/>
          </a:prstGeom>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914400" y="76200"/>
            <a:ext cx="9956800" cy="609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828801" y="2286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1828801" y="1524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Completely Blank">
    <p:spTree>
      <p:nvGrpSpPr>
        <p:cNvPr id="1" name=""/>
        <p:cNvGrpSpPr/>
        <p:nvPr/>
      </p:nvGrpSpPr>
      <p:grpSpPr>
        <a:xfrm>
          <a:off x="0" y="0"/>
          <a:ext cx="0" cy="0"/>
          <a:chOff x="0" y="0"/>
          <a:chExt cx="0" cy="0"/>
        </a:xfrm>
      </p:grpSpPr>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828801" y="2286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90600"/>
            <a:ext cx="11379200" cy="4978400"/>
          </a:xfrm>
        </p:spPr>
        <p:txBody>
          <a:bodyPr/>
          <a:lstStyle>
            <a:lvl1pPr>
              <a:defRPr sz="3200">
                <a:latin typeface="Times New Roman" panose="02020603050405020304" charset="0"/>
                <a:ea typeface="华文新魏" panose="02010800040101010101" pitchFamily="2" charset="-122"/>
                <a:cs typeface="Times New Roman" panose="02020603050405020304" charset="0"/>
              </a:defRPr>
            </a:lvl1pPr>
            <a:lvl2pPr>
              <a:defRPr sz="2800">
                <a:latin typeface="Times New Roman" panose="02020603050405020304" charset="0"/>
                <a:ea typeface="华文新魏" panose="02010800040101010101" pitchFamily="2" charset="-122"/>
                <a:cs typeface="Times New Roman" panose="02020603050405020304" charset="0"/>
              </a:defRPr>
            </a:lvl2pPr>
            <a:lvl3pPr>
              <a:defRPr sz="2800">
                <a:latin typeface="Times New Roman" panose="02020603050405020304" charset="0"/>
                <a:ea typeface="华文新魏" panose="02010800040101010101" pitchFamily="2" charset="-122"/>
                <a:cs typeface="Times New Roman" panose="02020603050405020304" charset="0"/>
              </a:defRPr>
            </a:lvl3pPr>
            <a:lvl4pPr>
              <a:defRPr sz="2400">
                <a:latin typeface="Times New Roman" panose="02020603050405020304" charset="0"/>
                <a:ea typeface="华文新魏" panose="02010800040101010101" pitchFamily="2" charset="-122"/>
                <a:cs typeface="Times New Roman" panose="02020603050405020304" charset="0"/>
              </a:defRPr>
            </a:lvl4pPr>
            <a:lvl5pPr>
              <a:defRPr sz="2400">
                <a:latin typeface="Times New Roman" panose="02020603050405020304" charset="0"/>
                <a:ea typeface="华文新魏" panose="02010800040101010101" pitchFamily="2" charset="-122"/>
                <a:cs typeface="Times New Roman" panose="02020603050405020304" charset="0"/>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5"/>
          <p:cNvSpPr>
            <a:spLocks noGrp="1" noChangeArrowheads="1"/>
          </p:cNvSpPr>
          <p:nvPr>
            <p:ph type="dt" sz="half" idx="10"/>
          </p:nvPr>
        </p:nvSpPr>
        <p:spPr>
          <a:xfrm>
            <a:off x="9144001" y="6320656"/>
            <a:ext cx="2641600" cy="457200"/>
          </a:xfrm>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143339" y="6356176"/>
            <a:ext cx="3860800" cy="457200"/>
          </a:xfrm>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xfrm>
            <a:off x="4794515" y="6356176"/>
            <a:ext cx="2641600" cy="457200"/>
          </a:xfrm>
        </p:spPr>
        <p:txBody>
          <a:bodyPr anchor="ctr" anchorCtr="0"/>
          <a:lstStyle>
            <a:lvl1pPr algn="ctr">
              <a:defRPr/>
            </a:lvl1pPr>
          </a:lstStyle>
          <a:p>
            <a:fld id="{10F35DC5-7E65-8247-99AB-4E984F8A921E}" type="slidenum">
              <a:rPr lang="en-US" smtClean="0"/>
            </a:fld>
            <a:endParaRPr lang="en-US"/>
          </a:p>
        </p:txBody>
      </p:sp>
      <p:sp>
        <p:nvSpPr>
          <p:cNvPr id="10" name="Rectangle 3"/>
          <p:cNvSpPr>
            <a:spLocks noGrp="1" noChangeArrowheads="1"/>
          </p:cNvSpPr>
          <p:nvPr>
            <p:ph type="title"/>
          </p:nvPr>
        </p:nvSpPr>
        <p:spPr bwMode="auto">
          <a:xfrm>
            <a:off x="989723" y="42508"/>
            <a:ext cx="10795877"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a:defRPr sz="4000"/>
            </a:lvl1pPr>
          </a:lstStyle>
          <a:p>
            <a:pPr lvl="0"/>
            <a:r>
              <a:rPr lang="zh-CN" altLang="en-US"/>
              <a:t>单击此处编辑母版标题样式</a:t>
            </a:r>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1828801" y="1524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036638"/>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16764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036638"/>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16764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117600" y="76200"/>
            <a:ext cx="9956800" cy="6858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0" y="9906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0" y="35052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1016000" y="76200"/>
            <a:ext cx="9956800" cy="6858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90600"/>
            <a:ext cx="11379200" cy="4978400"/>
          </a:xfrm>
        </p:spPr>
        <p:txBody>
          <a:bodyPr/>
          <a:lstStyle>
            <a:lvl1pPr>
              <a:defRPr sz="3200">
                <a:latin typeface="华文新魏" panose="02010800040101010101" pitchFamily="2" charset="-122"/>
                <a:ea typeface="华文新魏" panose="02010800040101010101" pitchFamily="2" charset="-122"/>
              </a:defRPr>
            </a:lvl1pPr>
            <a:lvl2pPr>
              <a:defRPr sz="2800">
                <a:latin typeface="华文新魏" panose="02010800040101010101" pitchFamily="2" charset="-122"/>
                <a:ea typeface="华文新魏" panose="02010800040101010101" pitchFamily="2" charset="-122"/>
              </a:defRPr>
            </a:lvl2pPr>
            <a:lvl3pPr>
              <a:defRPr sz="2800">
                <a:latin typeface="华文新魏" panose="02010800040101010101" pitchFamily="2" charset="-122"/>
                <a:ea typeface="华文新魏" panose="02010800040101010101" pitchFamily="2" charset="-122"/>
              </a:defRPr>
            </a:lvl3pPr>
            <a:lvl4pPr>
              <a:defRPr sz="2400">
                <a:latin typeface="华文新魏" panose="02010800040101010101" pitchFamily="2" charset="-122"/>
                <a:ea typeface="华文新魏" panose="02010800040101010101" pitchFamily="2" charset="-122"/>
              </a:defRPr>
            </a:lvl4pPr>
            <a:lvl5pPr>
              <a:defRPr sz="2400">
                <a:latin typeface="华文新魏" panose="02010800040101010101" pitchFamily="2" charset="-122"/>
                <a:ea typeface="华文新魏" panose="0201080004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Rectangle 5"/>
          <p:cNvSpPr>
            <a:spLocks noGrp="1" noChangeArrowheads="1"/>
          </p:cNvSpPr>
          <p:nvPr>
            <p:ph type="dt" sz="half" idx="10"/>
          </p:nvPr>
        </p:nvSpPr>
        <p:spPr>
          <a:xfrm>
            <a:off x="9144001" y="6273800"/>
            <a:ext cx="2641600" cy="457200"/>
          </a:xfrm>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4064001" y="6273800"/>
            <a:ext cx="3860800" cy="457200"/>
          </a:xfrm>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10F35DC5-7E65-8247-99AB-4E984F8A921E}" type="slidenum">
              <a:rPr lang="en-US" smtClean="0"/>
            </a:fld>
            <a:endParaRPr lang="en-US"/>
          </a:p>
        </p:txBody>
      </p:sp>
      <p:sp>
        <p:nvSpPr>
          <p:cNvPr id="10" name="Rectangle 3"/>
          <p:cNvSpPr>
            <a:spLocks noGrp="1" noChangeArrowheads="1"/>
          </p:cNvSpPr>
          <p:nvPr>
            <p:ph type="title"/>
          </p:nvPr>
        </p:nvSpPr>
        <p:spPr bwMode="auto">
          <a:xfrm>
            <a:off x="914400" y="30480"/>
            <a:ext cx="10160000"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4000"/>
            </a:lvl1pPr>
          </a:lstStyle>
          <a:p>
            <a:pPr lvl="0"/>
            <a:r>
              <a:rPr lang="zh-CN" altLang="en-US" dirty="0"/>
              <a:t>单击此处编辑母版标题样式</a:t>
            </a:r>
            <a:endParaRPr lang="en-US" dirty="0"/>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5"/>
          <p:cNvSpPr>
            <a:spLocks noGrp="1" noChangeArrowheads="1"/>
          </p:cNvSpPr>
          <p:nvPr>
            <p:ph type="dt" sz="half" idx="10"/>
          </p:nvPr>
        </p:nvSpPr>
        <p:spPr>
          <a:xfrm>
            <a:off x="8331201" y="6273800"/>
            <a:ext cx="2641600" cy="457200"/>
          </a:xfrm>
          <a:prstGeom prst="rect">
            <a:avLst/>
          </a:prstGeom>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3" y="6273800"/>
            <a:ext cx="3860800" cy="457200"/>
          </a:xfrm>
          <a:prstGeom prst="rect">
            <a:avLst/>
          </a:prstGeom>
        </p:spPr>
        <p:txBody>
          <a:bodyPr/>
          <a:lstStyle>
            <a:lvl1pPr>
              <a:defRPr/>
            </a:lvl1pPr>
          </a:lstStyle>
          <a:p>
            <a:pPr>
              <a:defRPr/>
            </a:pPr>
            <a:endParaRPr lang="en-US"/>
          </a:p>
        </p:txBody>
      </p:sp>
      <p:sp>
        <p:nvSpPr>
          <p:cNvPr id="9" name="Rectangle 7"/>
          <p:cNvSpPr>
            <a:spLocks noGrp="1" noChangeArrowheads="1"/>
          </p:cNvSpPr>
          <p:nvPr>
            <p:ph type="sldNum" sz="quarter" idx="12"/>
          </p:nvPr>
        </p:nvSpPr>
        <p:spPr/>
        <p:txBody>
          <a:bodyPr/>
          <a:lstStyle>
            <a:lvl1pPr>
              <a:defRPr/>
            </a:lvl1pPr>
          </a:lstStyle>
          <a:p>
            <a:fld id="{231C68C3-6089-F349-9232-42643877B0CF}" type="slidenum">
              <a:rPr lang="en-US"/>
            </a:fld>
            <a:endParaRPr lang="en-US"/>
          </a:p>
        </p:txBody>
      </p:sp>
      <p:sp>
        <p:nvSpPr>
          <p:cNvPr id="11" name="Title 1"/>
          <p:cNvSpPr>
            <a:spLocks noGrp="1"/>
          </p:cNvSpPr>
          <p:nvPr>
            <p:ph type="title"/>
          </p:nvPr>
        </p:nvSpPr>
        <p:spPr>
          <a:xfrm>
            <a:off x="812800" y="152400"/>
            <a:ext cx="9956800" cy="533400"/>
          </a:xfrm>
        </p:spPr>
        <p:txBody>
          <a:bodyPr/>
          <a:lstStyle>
            <a:lvl1pPr>
              <a:defRPr>
                <a:latin typeface="+mj-ea"/>
                <a:ea typeface="+mj-ea"/>
              </a:defRPr>
            </a:lvl1pPr>
          </a:lstStyle>
          <a:p>
            <a:r>
              <a:rPr lang="en-US" dirty="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ctangle 5"/>
          <p:cNvSpPr>
            <a:spLocks noGrp="1" noChangeArrowheads="1"/>
          </p:cNvSpPr>
          <p:nvPr>
            <p:ph type="dt" sz="half" idx="10"/>
          </p:nvPr>
        </p:nvSpPr>
        <p:spPr>
          <a:xfrm>
            <a:off x="8128001" y="6273800"/>
            <a:ext cx="2641600"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ftr" sz="quarter" idx="11"/>
          </p:nvPr>
        </p:nvSpPr>
        <p:spPr>
          <a:xfrm>
            <a:off x="3657601" y="6248400"/>
            <a:ext cx="3860800" cy="457200"/>
          </a:xfrm>
          <a:prstGeom prst="rect">
            <a:avLst/>
          </a:prstGeom>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E943D734-B240-FB4D-AF6E-6869FD669100}" type="slidenum">
              <a:rPr lang="en-US"/>
            </a:fld>
            <a:endParaRPr lang="en-US"/>
          </a:p>
        </p:txBody>
      </p:sp>
      <p:sp>
        <p:nvSpPr>
          <p:cNvPr id="10" name="Title 1"/>
          <p:cNvSpPr>
            <a:spLocks noGrp="1"/>
          </p:cNvSpPr>
          <p:nvPr>
            <p:ph type="title"/>
          </p:nvPr>
        </p:nvSpPr>
        <p:spPr>
          <a:xfrm>
            <a:off x="914400" y="76200"/>
            <a:ext cx="9956800" cy="609600"/>
          </a:xfrm>
        </p:spPr>
        <p:txBody>
          <a:bodyPr/>
          <a:lstStyle>
            <a:lvl1pPr>
              <a:defRPr>
                <a:latin typeface="+mj-ea"/>
                <a:ea typeface="+mj-ea"/>
              </a:defRPr>
            </a:lvl1pPr>
          </a:lstStyle>
          <a:p>
            <a:r>
              <a:rPr lang="en-US" dirty="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2"/>
            <a:ext cx="10363200" cy="1362075"/>
          </a:xfrm>
        </p:spPr>
        <p:txBody>
          <a:bodyPr anchor="t"/>
          <a:lstStyle>
            <a:lvl1pPr algn="l">
              <a:defRPr sz="3200" b="1" cap="all">
                <a:latin typeface="+mj-ea"/>
                <a:ea typeface="+mj-ea"/>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63085" y="2906713"/>
            <a:ext cx="10363200" cy="1500187"/>
          </a:xfrm>
        </p:spPr>
        <p:txBody>
          <a:bodyPr anchor="b"/>
          <a:lstStyle>
            <a:lvl1pPr marL="0" indent="0">
              <a:buNone/>
              <a:defRPr sz="2000">
                <a:latin typeface="+mn-ea"/>
                <a:ea typeface="+mn-ea"/>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p>
        </p:txBody>
      </p:sp>
      <p:sp>
        <p:nvSpPr>
          <p:cNvPr id="5" name="Rectangle 6"/>
          <p:cNvSpPr>
            <a:spLocks noGrp="1" noChangeArrowheads="1"/>
          </p:cNvSpPr>
          <p:nvPr>
            <p:ph type="ftr" sz="quarter" idx="11"/>
          </p:nvPr>
        </p:nvSpPr>
        <p:spPr/>
        <p:txBody>
          <a:bodyPr anchor="ctr" anchorCtr="0"/>
          <a:lstStyle>
            <a:lvl1pPr>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fld id="{9C2BDC8F-D922-0A4E-AAA0-9C7D97FF3D71}"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4402" y="76200"/>
            <a:ext cx="9056045" cy="685800"/>
          </a:xfrm>
        </p:spPr>
        <p:txBody>
          <a:bodyPr/>
          <a:lstStyle>
            <a:lvl1pPr>
              <a:defRPr sz="4000">
                <a:latin typeface="+mj-ea"/>
                <a:ea typeface="+mj-ea"/>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406401" y="990600"/>
            <a:ext cx="5080000" cy="5105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5689601" y="990600"/>
            <a:ext cx="5080000" cy="5105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a:xfrm>
            <a:off x="8128001" y="6273800"/>
            <a:ext cx="2641600" cy="457200"/>
          </a:xfrm>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556003" y="6248400"/>
            <a:ext cx="3860800" cy="457200"/>
          </a:xfrm>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BAC7A63A-31A1-2C4C-95AA-A445DBCAB174}"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a:p>
        </p:txBody>
      </p:sp>
      <p:sp>
        <p:nvSpPr>
          <p:cNvPr id="9" name="Rectangle 7"/>
          <p:cNvSpPr>
            <a:spLocks noGrp="1" noChangeArrowheads="1"/>
          </p:cNvSpPr>
          <p:nvPr>
            <p:ph type="sldNum" sz="quarter" idx="12"/>
          </p:nvPr>
        </p:nvSpPr>
        <p:spPr/>
        <p:txBody>
          <a:bodyPr/>
          <a:lstStyle>
            <a:lvl1pPr>
              <a:defRPr/>
            </a:lvl1pPr>
          </a:lstStyle>
          <a:p>
            <a:fld id="{231C68C3-6089-F349-9232-42643877B0CF}" type="slidenum">
              <a:rPr lang="en-US" smtClean="0"/>
            </a:fld>
            <a:endParaRPr lang="en-US"/>
          </a:p>
        </p:txBody>
      </p:sp>
      <p:sp>
        <p:nvSpPr>
          <p:cNvPr id="11" name="Title 1"/>
          <p:cNvSpPr>
            <a:spLocks noGrp="1"/>
          </p:cNvSpPr>
          <p:nvPr>
            <p:ph type="title"/>
          </p:nvPr>
        </p:nvSpPr>
        <p:spPr>
          <a:xfrm>
            <a:off x="1679509" y="218728"/>
            <a:ext cx="9956800" cy="762000"/>
          </a:xfrm>
        </p:spPr>
        <p:txBody>
          <a:bodyPr/>
          <a:lstStyle>
            <a:lvl1pPr>
              <a:defRPr sz="4000">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12800" y="44624"/>
            <a:ext cx="10363200" cy="617984"/>
          </a:xfrm>
        </p:spPr>
        <p:txBody>
          <a:bodyPr/>
          <a:lstStyle>
            <a:lvl1pPr>
              <a:defRPr sz="3600"/>
            </a:lvl1pPr>
          </a:lstStyle>
          <a:p>
            <a:r>
              <a:rPr lang="zh-CN" altLang="en-US"/>
              <a:t>单击此处编辑母版标题样式</a:t>
            </a:r>
            <a:endParaRPr lang="en-US" dirty="0"/>
          </a:p>
        </p:txBody>
      </p:sp>
      <p:sp>
        <p:nvSpPr>
          <p:cNvPr id="3" name="Rectangle 5"/>
          <p:cNvSpPr>
            <a:spLocks noGrp="1" noChangeArrowheads="1"/>
          </p:cNvSpPr>
          <p:nvPr>
            <p:ph type="dt" sz="half" idx="10"/>
          </p:nvPr>
        </p:nvSpPr>
        <p:spPr/>
        <p:txBody>
          <a:bodyPr/>
          <a:lstStyle>
            <a:lvl1pPr>
              <a:defRPr/>
            </a:lvl1pPr>
          </a:lstStyle>
          <a:p>
            <a:pPr>
              <a:defRPr/>
            </a:pPr>
            <a:endParaRPr lang="en-US"/>
          </a:p>
        </p:txBody>
      </p:sp>
      <p:sp>
        <p:nvSpPr>
          <p:cNvPr id="4" name="Rectangle 6"/>
          <p:cNvSpPr>
            <a:spLocks noGrp="1" noChangeArrowheads="1"/>
          </p:cNvSpPr>
          <p:nvPr>
            <p:ph type="ftr" sz="quarter" idx="11"/>
          </p:nvPr>
        </p:nvSpPr>
        <p:spPr/>
        <p:txBody>
          <a:bodyPr/>
          <a:lstStyle>
            <a:lvl1pPr>
              <a:defRPr/>
            </a:lvl1pPr>
          </a:lstStyle>
          <a:p>
            <a:pPr>
              <a:defRPr/>
            </a:pPr>
            <a:endParaRPr lang="en-US"/>
          </a:p>
        </p:txBody>
      </p:sp>
      <p:sp>
        <p:nvSpPr>
          <p:cNvPr id="5" name="Rectangle 7"/>
          <p:cNvSpPr>
            <a:spLocks noGrp="1" noChangeArrowheads="1"/>
          </p:cNvSpPr>
          <p:nvPr>
            <p:ph type="sldNum" sz="quarter" idx="12"/>
          </p:nvPr>
        </p:nvSpPr>
        <p:spPr/>
        <p:txBody>
          <a:bodyPr/>
          <a:lstStyle>
            <a:lvl1pPr>
              <a:defRPr/>
            </a:lvl1pPr>
          </a:lstStyle>
          <a:p>
            <a:fld id="{03BC7101-16EA-C942-850C-355264FDE9E8}"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p>
        </p:txBody>
      </p:sp>
      <p:sp>
        <p:nvSpPr>
          <p:cNvPr id="3" name="Rectangle 6"/>
          <p:cNvSpPr>
            <a:spLocks noGrp="1" noChangeArrowheads="1"/>
          </p:cNvSpPr>
          <p:nvPr>
            <p:ph type="ftr" sz="quarter" idx="11"/>
          </p:nvPr>
        </p:nvSpPr>
        <p:spPr/>
        <p:txBody>
          <a:bodyPr/>
          <a:lstStyle>
            <a:lvl1pPr>
              <a:defRPr/>
            </a:lvl1pPr>
          </a:lstStyle>
          <a:p>
            <a:pPr>
              <a:defRPr/>
            </a:pPr>
            <a:endParaRPr lang="en-US"/>
          </a:p>
        </p:txBody>
      </p:sp>
      <p:sp>
        <p:nvSpPr>
          <p:cNvPr id="4" name="Rectangle 7"/>
          <p:cNvSpPr>
            <a:spLocks noGrp="1" noChangeArrowheads="1"/>
          </p:cNvSpPr>
          <p:nvPr>
            <p:ph type="sldNum" sz="quarter" idx="12"/>
          </p:nvPr>
        </p:nvSpPr>
        <p:spPr/>
        <p:txBody>
          <a:bodyPr/>
          <a:lstStyle>
            <a:lvl1pPr>
              <a:defRPr/>
            </a:lvl1pPr>
          </a:lstStyle>
          <a:p>
            <a:fld id="{B228E5E2-1321-4548-96C8-615581C5A8C2}"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5" y="1905002"/>
            <a:ext cx="4011084" cy="1162051"/>
          </a:xfrm>
        </p:spPr>
        <p:txBody>
          <a:bodyPr/>
          <a:lstStyle>
            <a:lvl1pPr algn="l">
              <a:defRPr sz="2000" b="1">
                <a:latin typeface="+mj-ea"/>
                <a:ea typeface="+mj-ea"/>
              </a:defRPr>
            </a:lvl1pPr>
          </a:lstStyle>
          <a:p>
            <a:r>
              <a:rPr lang="zh-CN" altLang="en-US"/>
              <a:t>单击此处编辑母版标题样式</a:t>
            </a:r>
            <a:endParaRPr lang="en-US" dirty="0"/>
          </a:p>
        </p:txBody>
      </p:sp>
      <p:sp>
        <p:nvSpPr>
          <p:cNvPr id="3" name="Content Placeholder 2"/>
          <p:cNvSpPr>
            <a:spLocks noGrp="1"/>
          </p:cNvSpPr>
          <p:nvPr>
            <p:ph idx="1"/>
          </p:nvPr>
        </p:nvSpPr>
        <p:spPr>
          <a:xfrm>
            <a:off x="4766741" y="273055"/>
            <a:ext cx="6815665" cy="5853113"/>
          </a:xfrm>
        </p:spPr>
        <p:txBody>
          <a:bodyPr/>
          <a:lstStyle>
            <a:lvl1pPr>
              <a:defRPr sz="3200">
                <a:latin typeface="+mn-ea"/>
                <a:ea typeface="+mn-ea"/>
              </a:defRPr>
            </a:lvl1pPr>
            <a:lvl2pPr>
              <a:defRPr sz="2800">
                <a:latin typeface="+mn-ea"/>
                <a:ea typeface="+mn-ea"/>
              </a:defRPr>
            </a:lvl2pPr>
            <a:lvl3pPr>
              <a:defRPr sz="2400">
                <a:latin typeface="+mn-ea"/>
                <a:ea typeface="+mn-ea"/>
              </a:defRPr>
            </a:lvl3pPr>
            <a:lvl4pPr>
              <a:defRPr sz="2000">
                <a:latin typeface="+mn-ea"/>
                <a:ea typeface="+mn-ea"/>
              </a:defRPr>
            </a:lvl4pPr>
            <a:lvl5pPr>
              <a:defRPr sz="2000">
                <a:latin typeface="+mn-ea"/>
                <a:ea typeface="+mn-ea"/>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09607" y="3124203"/>
            <a:ext cx="4011084" cy="3001964"/>
          </a:xfrm>
        </p:spPr>
        <p:txBody>
          <a:bodyPr/>
          <a:lstStyle>
            <a:lvl1pPr marL="0" indent="0">
              <a:buNone/>
              <a:defRPr sz="1400">
                <a:latin typeface="+mn-ea"/>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83729988-E849-C549-AA67-252EA40F09C2}"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image" Target="../media/image2.emf"/><Relationship Id="rId3" Type="http://schemas.openxmlformats.org/officeDocument/2006/relationships/slideLayout" Target="../slideLayouts/slideLayout3.xml"/><Relationship Id="rId29" Type="http://schemas.microsoft.com/office/2007/relationships/hdphoto" Target="../media/image6.wdp"/><Relationship Id="rId28" Type="http://schemas.openxmlformats.org/officeDocument/2006/relationships/image" Target="../media/image5.png"/><Relationship Id="rId27" Type="http://schemas.microsoft.com/office/2007/relationships/hdphoto" Target="../media/image4.wdp"/><Relationship Id="rId26" Type="http://schemas.openxmlformats.org/officeDocument/2006/relationships/image" Target="../media/image3.jpeg"/><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6">
            <a:duotone>
              <a:schemeClr val="bg2">
                <a:shade val="45000"/>
                <a:satMod val="135000"/>
              </a:schemeClr>
              <a:prstClr val="white"/>
            </a:duotone>
            <a:extLst>
              <a:ext uri="{BEBA8EAE-BF5A-486C-A8C5-ECC9F3942E4B}">
                <a14:imgProps xmlns:a14="http://schemas.microsoft.com/office/drawing/2010/main">
                  <a14:imgLayer r:embed="rId27">
                    <a14:imgEffect>
                      <a14:saturation sat="125000"/>
                    </a14:imgEffect>
                  </a14:imgLayer>
                </a14:imgProps>
              </a:ext>
            </a:extLst>
          </a:blip>
          <a:srcRect/>
          <a:stretch>
            <a:fillRect l="25000" t="11000" b="12000"/>
          </a:stretch>
        </a:blipFill>
        <a:effectLst/>
      </p:bgPr>
    </p:bg>
    <p:spTree>
      <p:nvGrpSpPr>
        <p:cNvPr id="1" name=""/>
        <p:cNvGrpSpPr/>
        <p:nvPr/>
      </p:nvGrpSpPr>
      <p:grpSpPr>
        <a:xfrm>
          <a:off x="0" y="0"/>
          <a:ext cx="0" cy="0"/>
          <a:chOff x="0" y="0"/>
          <a:chExt cx="0" cy="0"/>
        </a:xfrm>
      </p:grpSpPr>
      <p:sp>
        <p:nvSpPr>
          <p:cNvPr id="12" name="Rectangle 246"/>
          <p:cNvSpPr>
            <a:spLocks noChangeArrowheads="1"/>
          </p:cNvSpPr>
          <p:nvPr/>
        </p:nvSpPr>
        <p:spPr bwMode="gray">
          <a:xfrm>
            <a:off x="-48683" y="6381328"/>
            <a:ext cx="12240683" cy="476672"/>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charset="0"/>
            </a:endParaRPr>
          </a:p>
        </p:txBody>
      </p:sp>
      <p:sp>
        <p:nvSpPr>
          <p:cNvPr id="14" name="Rectangle 246"/>
          <p:cNvSpPr>
            <a:spLocks noChangeArrowheads="1"/>
          </p:cNvSpPr>
          <p:nvPr/>
        </p:nvSpPr>
        <p:spPr bwMode="gray">
          <a:xfrm>
            <a:off x="-20363" y="19651"/>
            <a:ext cx="12212364" cy="745053"/>
          </a:xfrm>
          <a:prstGeom prst="rect">
            <a:avLst/>
          </a:prstGeom>
          <a:solidFill>
            <a:srgbClr val="00B0F0"/>
          </a:solidFill>
          <a:ln>
            <a:noFill/>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charset="0"/>
            </a:endParaRPr>
          </a:p>
        </p:txBody>
      </p:sp>
      <p:sp>
        <p:nvSpPr>
          <p:cNvPr id="1028" name="Rectangle 3"/>
          <p:cNvSpPr>
            <a:spLocks noGrp="1" noChangeArrowheads="1"/>
          </p:cNvSpPr>
          <p:nvPr>
            <p:ph type="title"/>
          </p:nvPr>
        </p:nvSpPr>
        <p:spPr bwMode="auto">
          <a:xfrm>
            <a:off x="1016000" y="44624"/>
            <a:ext cx="8507805"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endParaRPr lang="en-US" dirty="0"/>
          </a:p>
        </p:txBody>
      </p:sp>
      <p:sp>
        <p:nvSpPr>
          <p:cNvPr id="1029" name="Rectangle 4"/>
          <p:cNvSpPr>
            <a:spLocks noGrp="1" noChangeArrowheads="1"/>
          </p:cNvSpPr>
          <p:nvPr>
            <p:ph type="body" idx="1"/>
          </p:nvPr>
        </p:nvSpPr>
        <p:spPr bwMode="auto">
          <a:xfrm>
            <a:off x="406401" y="908720"/>
            <a:ext cx="11175999" cy="5339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204805" name="Rectangle 5"/>
          <p:cNvSpPr>
            <a:spLocks noGrp="1" noChangeArrowheads="1"/>
          </p:cNvSpPr>
          <p:nvPr>
            <p:ph type="dt" sz="half" idx="2"/>
          </p:nvPr>
        </p:nvSpPr>
        <p:spPr bwMode="auto">
          <a:xfrm>
            <a:off x="8727893" y="6320408"/>
            <a:ext cx="2641600" cy="457200"/>
          </a:xfrm>
          <a:prstGeom prst="rect">
            <a:avLst/>
          </a:prstGeom>
          <a:noFill/>
          <a:ln w="9525">
            <a:noFill/>
            <a:miter lim="800000"/>
          </a:ln>
          <a:effectLst/>
        </p:spPr>
        <p:txBody>
          <a:bodyPr vert="horz" wrap="square" lIns="91440" tIns="45720" rIns="91440" bIns="45720" numCol="1" anchor="ctr" anchorCtr="0" compatLnSpc="1"/>
          <a:lstStyle>
            <a:lvl1pPr>
              <a:defRPr sz="1400">
                <a:solidFill>
                  <a:schemeClr val="bg1"/>
                </a:solidFill>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3657601" y="6320408"/>
            <a:ext cx="3860800" cy="457200"/>
          </a:xfrm>
          <a:prstGeom prst="rect">
            <a:avLst/>
          </a:prstGeom>
          <a:noFill/>
          <a:ln w="9525">
            <a:noFill/>
            <a:miter lim="800000"/>
          </a:ln>
          <a:effectLst/>
        </p:spPr>
        <p:txBody>
          <a:bodyPr vert="horz" wrap="square" lIns="91440" tIns="45720" rIns="91440" bIns="45720" numCol="1" anchor="ctr" anchorCtr="0" compatLnSpc="1"/>
          <a:lstStyle>
            <a:lvl1pPr algn="ctr">
              <a:defRPr sz="1400">
                <a:solidFill>
                  <a:schemeClr val="bg1"/>
                </a:solidFill>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406401" y="6345808"/>
            <a:ext cx="2641600" cy="457200"/>
          </a:xfrm>
          <a:prstGeom prst="rect">
            <a:avLst/>
          </a:prstGeom>
          <a:noFill/>
          <a:ln w="9525">
            <a:noFill/>
            <a:miter lim="800000"/>
          </a:ln>
          <a:effectLst/>
        </p:spPr>
        <p:txBody>
          <a:bodyPr vert="horz" wrap="square" lIns="91440" tIns="45720" rIns="91440" bIns="45720" numCol="1" anchor="ctr" anchorCtr="0" compatLnSpc="1"/>
          <a:lstStyle>
            <a:lvl1pPr algn="l">
              <a:defRPr sz="1400">
                <a:solidFill>
                  <a:schemeClr val="bg1"/>
                </a:solidFill>
                <a:latin typeface="+mn-lt"/>
              </a:defRPr>
            </a:lvl1pPr>
          </a:lstStyle>
          <a:p>
            <a:fld id="{91F816EA-24CC-2048-859A-C5EA9F275392}" type="slidenum">
              <a:rPr lang="en-US" smtClean="0"/>
            </a:fld>
            <a:endParaRPr lang="en-US" dirty="0"/>
          </a:p>
        </p:txBody>
      </p:sp>
      <p:pic>
        <p:nvPicPr>
          <p:cNvPr id="7" name="图片 6"/>
          <p:cNvPicPr>
            <a:picLocks noChangeAspect="1"/>
          </p:cNvPicPr>
          <p:nvPr/>
        </p:nvPicPr>
        <p:blipFill>
          <a:blip r:embed="rId28" cstate="print">
            <a:duotone>
              <a:prstClr val="black"/>
              <a:schemeClr val="accent1">
                <a:tint val="45000"/>
                <a:satMod val="400000"/>
              </a:schemeClr>
            </a:duotone>
            <a:extLst>
              <a:ext uri="{BEBA8EAE-BF5A-486C-A8C5-ECC9F3942E4B}">
                <a14:imgProps xmlns:a14="http://schemas.microsoft.com/office/drawing/2010/main">
                  <a14:imgLayer r:embed="rId29">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1369493" y="46157"/>
            <a:ext cx="775179" cy="718546"/>
          </a:xfrm>
          <a:prstGeom prst="rect">
            <a:avLst/>
          </a:prstGeom>
        </p:spPr>
      </p:pic>
      <p:pic>
        <p:nvPicPr>
          <p:cNvPr id="11" name="Picture 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0" y="17535"/>
            <a:ext cx="762000" cy="74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ftr="0" dt="0"/>
  <p:txStyles>
    <p:titleStyle>
      <a:lvl1pPr algn="l" rtl="0" eaLnBrk="1" fontAlgn="base" hangingPunct="1">
        <a:spcBef>
          <a:spcPct val="0"/>
        </a:spcBef>
        <a:spcAft>
          <a:spcPct val="0"/>
        </a:spcAft>
        <a:defRPr sz="3600" b="1">
          <a:solidFill>
            <a:schemeClr val="bg1"/>
          </a:solidFill>
          <a:latin typeface="华文新魏" panose="02010800040101010101" pitchFamily="2" charset="-122"/>
          <a:ea typeface="华文新魏" panose="02010800040101010101" pitchFamily="2" charset="-122"/>
          <a:cs typeface="华文新魏" panose="02010800040101010101" pitchFamily="2" charset="-122"/>
        </a:defRPr>
      </a:lvl1pPr>
      <a:lvl2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2pPr>
      <a:lvl3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3pPr>
      <a:lvl4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4pPr>
      <a:lvl5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5pPr>
      <a:lvl6pPr marL="457200" algn="l" rtl="0" eaLnBrk="1" fontAlgn="base" hangingPunct="1">
        <a:spcBef>
          <a:spcPct val="0"/>
        </a:spcBef>
        <a:spcAft>
          <a:spcPct val="0"/>
        </a:spcAft>
        <a:defRPr sz="3600">
          <a:solidFill>
            <a:schemeClr val="tx1"/>
          </a:solidFill>
          <a:latin typeface="Lucida Sans" panose="020B0602030504020204" charset="0"/>
        </a:defRPr>
      </a:lvl6pPr>
      <a:lvl7pPr marL="914400" algn="l" rtl="0" eaLnBrk="1" fontAlgn="base" hangingPunct="1">
        <a:spcBef>
          <a:spcPct val="0"/>
        </a:spcBef>
        <a:spcAft>
          <a:spcPct val="0"/>
        </a:spcAft>
        <a:defRPr sz="3600">
          <a:solidFill>
            <a:schemeClr val="tx1"/>
          </a:solidFill>
          <a:latin typeface="Lucida Sans" panose="020B0602030504020204" charset="0"/>
        </a:defRPr>
      </a:lvl7pPr>
      <a:lvl8pPr marL="1371600" algn="l" rtl="0" eaLnBrk="1" fontAlgn="base" hangingPunct="1">
        <a:spcBef>
          <a:spcPct val="0"/>
        </a:spcBef>
        <a:spcAft>
          <a:spcPct val="0"/>
        </a:spcAft>
        <a:defRPr sz="3600">
          <a:solidFill>
            <a:schemeClr val="tx1"/>
          </a:solidFill>
          <a:latin typeface="Lucida Sans" panose="020B0602030504020204" charset="0"/>
        </a:defRPr>
      </a:lvl8pPr>
      <a:lvl9pPr marL="1828800" algn="l" rtl="0" eaLnBrk="1" fontAlgn="base" hangingPunct="1">
        <a:spcBef>
          <a:spcPct val="0"/>
        </a:spcBef>
        <a:spcAft>
          <a:spcPct val="0"/>
        </a:spcAft>
        <a:defRPr sz="3600">
          <a:solidFill>
            <a:schemeClr val="tx1"/>
          </a:solidFill>
          <a:latin typeface="Lucida Sans" panose="020B0602030504020204" charset="0"/>
        </a:defRPr>
      </a:lvl9pPr>
    </p:titleStyle>
    <p:bodyStyle>
      <a:lvl1pPr marL="342900" indent="-342900" algn="l" rtl="0" eaLnBrk="1" fontAlgn="base" hangingPunct="1">
        <a:spcBef>
          <a:spcPct val="20000"/>
        </a:spcBef>
        <a:spcAft>
          <a:spcPct val="0"/>
        </a:spcAft>
        <a:buClr>
          <a:srgbClr val="CC0000"/>
        </a:buClr>
        <a:buFont typeface="Times" charset="0"/>
        <a:buChar char="•"/>
        <a:defRPr sz="3200">
          <a:solidFill>
            <a:schemeClr val="tx1"/>
          </a:solidFill>
          <a:latin typeface="Times New Roman" panose="02020603050405020304" charset="0"/>
          <a:ea typeface="华文新魏" panose="02010800040101010101" pitchFamily="2" charset="-122"/>
          <a:cs typeface="Times New Roman" panose="02020603050405020304" charset="0"/>
        </a:defRPr>
      </a:lvl1pPr>
      <a:lvl2pPr marL="685800" indent="-228600" algn="l" rtl="0" eaLnBrk="1" fontAlgn="base" hangingPunct="1">
        <a:spcBef>
          <a:spcPct val="20000"/>
        </a:spcBef>
        <a:spcAft>
          <a:spcPct val="0"/>
        </a:spcAft>
        <a:buClr>
          <a:schemeClr val="tx1"/>
        </a:buClr>
        <a:buFont typeface="Times" charset="0"/>
        <a:buChar char="•"/>
        <a:defRPr sz="2800">
          <a:solidFill>
            <a:schemeClr val="tx1"/>
          </a:solidFill>
          <a:latin typeface="Times New Roman" panose="02020603050405020304" charset="0"/>
          <a:ea typeface="华文新魏" panose="02010800040101010101" pitchFamily="2" charset="-122"/>
          <a:cs typeface="Times New Roman" panose="02020603050405020304" charset="0"/>
        </a:defRPr>
      </a:lvl2pPr>
      <a:lvl3pPr marL="1028700" indent="-228600" algn="l" rtl="0" eaLnBrk="1" fontAlgn="base" hangingPunct="1">
        <a:spcBef>
          <a:spcPct val="20000"/>
        </a:spcBef>
        <a:spcAft>
          <a:spcPct val="0"/>
        </a:spcAft>
        <a:buClr>
          <a:srgbClr val="CC0000"/>
        </a:buClr>
        <a:buFont typeface="Times" charset="0"/>
        <a:buChar char="•"/>
        <a:defRPr sz="2800">
          <a:solidFill>
            <a:schemeClr val="tx1"/>
          </a:solidFill>
          <a:latin typeface="Times New Roman" panose="02020603050405020304" charset="0"/>
          <a:ea typeface="华文新魏" panose="02010800040101010101" pitchFamily="2" charset="-122"/>
          <a:cs typeface="Times New Roman" panose="02020603050405020304" charset="0"/>
        </a:defRPr>
      </a:lvl3pPr>
      <a:lvl4pPr marL="1371600" indent="-228600" algn="l" rtl="0" eaLnBrk="1" fontAlgn="base" hangingPunct="1">
        <a:spcBef>
          <a:spcPct val="20000"/>
        </a:spcBef>
        <a:spcAft>
          <a:spcPct val="0"/>
        </a:spcAft>
        <a:buClr>
          <a:schemeClr val="tx1"/>
        </a:buClr>
        <a:buFont typeface="Times" charset="0"/>
        <a:buChar char="•"/>
        <a:defRPr sz="2400">
          <a:solidFill>
            <a:schemeClr val="tx1"/>
          </a:solidFill>
          <a:latin typeface="Times New Roman" panose="02020603050405020304" charset="0"/>
          <a:ea typeface="华文新魏" panose="02010800040101010101" pitchFamily="2" charset="-122"/>
          <a:cs typeface="Times New Roman" panose="02020603050405020304" charset="0"/>
        </a:defRPr>
      </a:lvl4pPr>
      <a:lvl5pPr marL="1714500" indent="-228600" algn="l" rtl="0" eaLnBrk="1" fontAlgn="base" hangingPunct="1">
        <a:spcBef>
          <a:spcPct val="20000"/>
        </a:spcBef>
        <a:spcAft>
          <a:spcPct val="0"/>
        </a:spcAft>
        <a:buClr>
          <a:srgbClr val="CC0000"/>
        </a:buClr>
        <a:buFont typeface="Times" charset="0"/>
        <a:buChar char="•"/>
        <a:defRPr sz="2400">
          <a:solidFill>
            <a:schemeClr val="tx1"/>
          </a:solidFill>
          <a:latin typeface="Times New Roman" panose="02020603050405020304" charset="0"/>
          <a:ea typeface="华文新魏" panose="02010800040101010101" pitchFamily="2" charset="-122"/>
          <a:cs typeface="Times New Roman" panose="02020603050405020304" charset="0"/>
        </a:defRPr>
      </a:lvl5pPr>
      <a:lvl6pPr marL="21717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6pPr>
      <a:lvl7pPr marL="26289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7pPr>
      <a:lvl8pPr marL="30861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8pPr>
      <a:lvl9pPr marL="35433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tags" Target="../tags/tag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tags" Target="../tags/tag9.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tags" Target="../tags/tag10.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tags" Target="../tags/tag11.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tags" Target="../tags/tag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tags" Target="../tags/tag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6477000" y="401637"/>
            <a:ext cx="5029200" cy="1731963"/>
          </a:xfrm>
        </p:spPr>
        <p:txBody>
          <a:bodyPr/>
          <a:lstStyle/>
          <a:p>
            <a:r>
              <a:rPr lang="zh-CN" altLang="en-US" sz="4400" dirty="0">
                <a:solidFill>
                  <a:prstClr val="black"/>
                </a:solidFill>
                <a:latin typeface="Consolas" panose="020B0609020204030204" pitchFamily="49" charset="0"/>
                <a:cs typeface="Consolas" panose="020B0609020204030204" pitchFamily="49" charset="0"/>
              </a:rPr>
              <a:t>编译原理</a:t>
            </a:r>
            <a:br>
              <a:rPr lang="en-US" altLang="zh-CN" sz="4000" dirty="0">
                <a:solidFill>
                  <a:prstClr val="black"/>
                </a:solidFill>
                <a:latin typeface="Consolas" panose="020B0609020204030204" pitchFamily="49" charset="0"/>
                <a:cs typeface="Consolas" panose="020B0609020204030204" pitchFamily="49" charset="0"/>
              </a:rPr>
            </a:br>
            <a:r>
              <a:rPr lang="en-US" altLang="zh-CN" dirty="0">
                <a:solidFill>
                  <a:prstClr val="black"/>
                </a:solidFill>
                <a:latin typeface="Consolas" panose="020B0609020204030204" pitchFamily="49" charset="0"/>
                <a:cs typeface="Consolas" panose="020B0609020204030204" pitchFamily="49" charset="0"/>
              </a:rPr>
              <a:t>Principle of Compiler</a:t>
            </a:r>
            <a:br>
              <a:rPr lang="en-US" altLang="zh-CN" dirty="0">
                <a:solidFill>
                  <a:prstClr val="black"/>
                </a:solidFill>
                <a:latin typeface="Consolas" panose="020B0609020204030204" pitchFamily="49" charset="0"/>
                <a:cs typeface="Consolas" panose="020B0609020204030204" pitchFamily="49" charset="0"/>
              </a:rPr>
            </a:br>
            <a:r>
              <a:rPr lang="en-US" altLang="zh-CN" dirty="0">
                <a:solidFill>
                  <a:prstClr val="black"/>
                </a:solidFill>
                <a:latin typeface="Consolas" panose="020B0609020204030204" pitchFamily="49" charset="0"/>
                <a:cs typeface="Consolas" panose="020B0609020204030204" pitchFamily="49" charset="0"/>
              </a:rPr>
              <a:t>2020-2021</a:t>
            </a:r>
            <a:r>
              <a:rPr lang="zh-CN" altLang="en-US" dirty="0">
                <a:solidFill>
                  <a:prstClr val="black"/>
                </a:solidFill>
                <a:latin typeface="Consolas" panose="020B0609020204030204" pitchFamily="49" charset="0"/>
                <a:cs typeface="Consolas" panose="020B0609020204030204" pitchFamily="49" charset="0"/>
              </a:rPr>
              <a:t>第</a:t>
            </a:r>
            <a:r>
              <a:rPr lang="en-US" altLang="zh-CN" dirty="0">
                <a:solidFill>
                  <a:prstClr val="black"/>
                </a:solidFill>
                <a:latin typeface="Consolas" panose="020B0609020204030204" pitchFamily="49" charset="0"/>
                <a:cs typeface="Consolas" panose="020B0609020204030204" pitchFamily="49" charset="0"/>
              </a:rPr>
              <a:t>2</a:t>
            </a:r>
            <a:r>
              <a:rPr lang="zh-CN" altLang="en-US" dirty="0">
                <a:solidFill>
                  <a:prstClr val="black"/>
                </a:solidFill>
                <a:latin typeface="Consolas" panose="020B0609020204030204" pitchFamily="49" charset="0"/>
                <a:cs typeface="Consolas" panose="020B0609020204030204" pitchFamily="49" charset="0"/>
              </a:rPr>
              <a:t>学期</a:t>
            </a:r>
            <a:endParaRPr lang="en-US" sz="4000" dirty="0">
              <a:latin typeface="Comic Sans MS" panose="030F0702030302020204" pitchFamily="66" charset="0"/>
            </a:endParaRPr>
          </a:p>
        </p:txBody>
      </p:sp>
      <p:sp>
        <p:nvSpPr>
          <p:cNvPr id="16387" name="Rectangle 6"/>
          <p:cNvSpPr>
            <a:spLocks noGrp="1" noChangeArrowheads="1"/>
          </p:cNvSpPr>
          <p:nvPr>
            <p:ph type="subTitle" idx="1"/>
          </p:nvPr>
        </p:nvSpPr>
        <p:spPr>
          <a:xfrm>
            <a:off x="6844259" y="2514600"/>
            <a:ext cx="4648200" cy="2235200"/>
          </a:xfrm>
        </p:spPr>
        <p:txBody>
          <a:bodyPr/>
          <a:lstStyle/>
          <a:p>
            <a:r>
              <a:rPr lang="zh-CN" altLang="en-US" sz="2800" dirty="0">
                <a:solidFill>
                  <a:schemeClr val="accent1">
                    <a:lumMod val="60000"/>
                    <a:lumOff val="40000"/>
                  </a:schemeClr>
                </a:solidFill>
                <a:latin typeface="华文新魏" panose="02010800040101010101" pitchFamily="2" charset="-122"/>
              </a:rPr>
              <a:t>第七章 代码优化</a:t>
            </a:r>
            <a:endParaRPr lang="en-US" altLang="zh-CN" sz="2800" dirty="0">
              <a:solidFill>
                <a:schemeClr val="accent1">
                  <a:lumMod val="60000"/>
                  <a:lumOff val="40000"/>
                </a:schemeClr>
              </a:solidFill>
              <a:latin typeface="华文新魏" panose="02010800040101010101" pitchFamily="2" charset="-122"/>
            </a:endParaRPr>
          </a:p>
          <a:p>
            <a:r>
              <a:rPr lang="zh-CN" altLang="en-US" dirty="0">
                <a:latin typeface="华文新魏" panose="02010800040101010101" pitchFamily="2" charset="-122"/>
              </a:rPr>
              <a:t>谌志群</a:t>
            </a:r>
            <a:endParaRPr lang="zh-CN" altLang="en-US" dirty="0">
              <a:latin typeface="华文新魏"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代码优化概述</a:t>
            </a:r>
            <a:endParaRPr lang="zh-CN" altLang="en-US"/>
          </a:p>
        </p:txBody>
      </p:sp>
      <p:sp>
        <p:nvSpPr>
          <p:cNvPr id="2" name="Rectangle 3"/>
          <p:cNvSpPr txBox="1">
            <a:spLocks noChangeArrowheads="1"/>
          </p:cNvSpPr>
          <p:nvPr/>
        </p:nvSpPr>
        <p:spPr bwMode="auto">
          <a:xfrm>
            <a:off x="1443355" y="1833880"/>
            <a:ext cx="3962400" cy="647700"/>
          </a:xfrm>
          <a:prstGeom prst="rect">
            <a:avLst/>
          </a:prstGeom>
          <a:noFill/>
          <a:ln w="9525">
            <a:noFill/>
            <a:miter lim="800000"/>
          </a:ln>
        </p:spPr>
        <p:txBody>
          <a:bodyPr/>
          <a:lstStyle/>
          <a:p>
            <a:pPr marL="457200" marR="0" indent="-457200" algn="l" defTabSz="914400" eaLnBrk="0" hangingPunct="0">
              <a:spcBef>
                <a:spcPct val="20000"/>
              </a:spcBef>
              <a:buSzTx/>
              <a:buFont typeface="Wingdings" panose="05000000000000000000" charset="0"/>
              <a:buChar char="l"/>
              <a:defRPr/>
            </a:pPr>
            <a:r>
              <a:rPr kumimoji="0" lang="zh-CN" altLang="en-US" sz="3200" b="0" kern="0" cap="none" spc="0" normalizeH="0" baseline="0" noProof="0" dirty="0">
                <a:solidFill>
                  <a:schemeClr val="tx2"/>
                </a:solidFill>
                <a:latin typeface="华文新魏" panose="02010800040101010101" pitchFamily="2" charset="-122"/>
                <a:ea typeface="华文新魏" panose="02010800040101010101" pitchFamily="2" charset="-122"/>
                <a:cs typeface="+mn-cs"/>
              </a:rPr>
              <a:t>代码优化示例</a:t>
            </a:r>
            <a:endParaRPr kumimoji="0" lang="zh-CN" altLang="en-US" sz="3200" b="0" kern="0" cap="none" spc="0" normalizeH="0" baseline="0" noProof="0" dirty="0">
              <a:solidFill>
                <a:schemeClr val="tx2"/>
              </a:solidFill>
              <a:latin typeface="华文新魏" panose="02010800040101010101" pitchFamily="2" charset="-122"/>
              <a:ea typeface="华文新魏" panose="02010800040101010101" pitchFamily="2" charset="-122"/>
              <a:cs typeface="+mn-cs"/>
            </a:endParaRPr>
          </a:p>
        </p:txBody>
      </p:sp>
      <p:sp>
        <p:nvSpPr>
          <p:cNvPr id="12293" name="Text Box 4"/>
          <p:cNvSpPr txBox="1"/>
          <p:nvPr/>
        </p:nvSpPr>
        <p:spPr>
          <a:xfrm>
            <a:off x="7334250" y="625475"/>
            <a:ext cx="1614488" cy="863600"/>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457200" lvl="0" indent="-457200" eaLnBrk="1" hangingPunct="1">
              <a:spcBef>
                <a:spcPct val="50000"/>
              </a:spcBef>
              <a:buNone/>
            </a:pPr>
            <a:r>
              <a:rPr lang="en-US" altLang="zh-CN" sz="2000" b="1" dirty="0">
                <a:latin typeface="Times New Roman" panose="02020603050405020304" charset="0"/>
              </a:rPr>
              <a:t>(1) P := 0</a:t>
            </a:r>
            <a:endParaRPr lang="en-US" altLang="zh-CN"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(2) I := 1</a:t>
            </a:r>
            <a:endParaRPr lang="en-US" altLang="zh-CN" sz="2000" b="1" dirty="0">
              <a:latin typeface="Times New Roman" panose="02020603050405020304" charset="0"/>
            </a:endParaRPr>
          </a:p>
        </p:txBody>
      </p:sp>
      <p:sp>
        <p:nvSpPr>
          <p:cNvPr id="12294" name="Text Box 5"/>
          <p:cNvSpPr txBox="1"/>
          <p:nvPr/>
        </p:nvSpPr>
        <p:spPr>
          <a:xfrm>
            <a:off x="7046913" y="1847850"/>
            <a:ext cx="2663825" cy="4521200"/>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457200" lvl="0" indent="-457200" eaLnBrk="1" hangingPunct="1">
              <a:spcBef>
                <a:spcPct val="50000"/>
              </a:spcBef>
              <a:buNone/>
            </a:pPr>
            <a:r>
              <a:rPr lang="en-US" altLang="zh-CN" sz="2000" b="1" dirty="0">
                <a:latin typeface="Times New Roman" panose="02020603050405020304" charset="0"/>
              </a:rPr>
              <a:t>(3) T</a:t>
            </a:r>
            <a:r>
              <a:rPr lang="en-US" altLang="zh-CN" sz="2000" b="1" baseline="-25000" dirty="0">
                <a:latin typeface="Times New Roman" panose="02020603050405020304" charset="0"/>
              </a:rPr>
              <a:t>1 </a:t>
            </a:r>
            <a:r>
              <a:rPr lang="en-US" altLang="zh-CN" sz="2000" b="1" dirty="0">
                <a:latin typeface="Times New Roman" panose="02020603050405020304" charset="0"/>
              </a:rPr>
              <a:t>:= 4 * I</a:t>
            </a:r>
            <a:endParaRPr lang="en-US" altLang="zh-CN"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(4) T</a:t>
            </a:r>
            <a:r>
              <a:rPr lang="en-US" altLang="zh-CN" sz="2000" b="1" baseline="-25000" dirty="0">
                <a:latin typeface="Times New Roman" panose="02020603050405020304" charset="0"/>
              </a:rPr>
              <a:t>2 </a:t>
            </a:r>
            <a:r>
              <a:rPr lang="en-US" altLang="zh-CN" sz="2000" b="1" dirty="0">
                <a:latin typeface="Times New Roman" panose="02020603050405020304" charset="0"/>
              </a:rPr>
              <a:t>:= a - 4</a:t>
            </a:r>
            <a:endParaRPr lang="en-US" altLang="zh-CN"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(5) T</a:t>
            </a:r>
            <a:r>
              <a:rPr lang="en-US" altLang="zh-CN" sz="2000" b="1" baseline="-25000" dirty="0">
                <a:latin typeface="Times New Roman" panose="02020603050405020304" charset="0"/>
              </a:rPr>
              <a:t>3 </a:t>
            </a:r>
            <a:r>
              <a:rPr lang="en-US" altLang="zh-CN" sz="2000" b="1" dirty="0">
                <a:latin typeface="Times New Roman" panose="02020603050405020304" charset="0"/>
              </a:rPr>
              <a:t>:= T</a:t>
            </a:r>
            <a:r>
              <a:rPr lang="en-US" altLang="zh-CN" sz="2000" b="1" baseline="-25000" dirty="0">
                <a:latin typeface="Times New Roman" panose="02020603050405020304" charset="0"/>
              </a:rPr>
              <a:t>2 </a:t>
            </a:r>
            <a:r>
              <a:rPr lang="en-US" altLang="zh-CN" sz="2000" b="1" dirty="0">
                <a:latin typeface="Times New Roman" panose="02020603050405020304" charset="0"/>
              </a:rPr>
              <a:t>[ T</a:t>
            </a:r>
            <a:r>
              <a:rPr lang="en-US" altLang="zh-CN" sz="2000" b="1" baseline="-25000" dirty="0">
                <a:latin typeface="Times New Roman" panose="02020603050405020304" charset="0"/>
              </a:rPr>
              <a:t>1 </a:t>
            </a:r>
            <a:r>
              <a:rPr lang="en-US" altLang="zh-CN" sz="2000" b="1" dirty="0">
                <a:latin typeface="Times New Roman" panose="02020603050405020304" charset="0"/>
              </a:rPr>
              <a:t>]</a:t>
            </a:r>
            <a:endParaRPr lang="en-US" altLang="zh-CN"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(6) T</a:t>
            </a:r>
            <a:r>
              <a:rPr lang="en-US" altLang="zh-CN" sz="2000" b="1" baseline="-25000" dirty="0">
                <a:latin typeface="Times New Roman" panose="02020603050405020304" charset="0"/>
              </a:rPr>
              <a:t>4 </a:t>
            </a:r>
            <a:r>
              <a:rPr lang="en-US" altLang="zh-CN" sz="2000" b="1" dirty="0">
                <a:latin typeface="Times New Roman" panose="02020603050405020304" charset="0"/>
              </a:rPr>
              <a:t>:= 4 * I</a:t>
            </a:r>
            <a:endParaRPr lang="en-US" altLang="zh-CN"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(7) T</a:t>
            </a:r>
            <a:r>
              <a:rPr lang="en-US" altLang="zh-CN" sz="2000" b="1" baseline="-25000" dirty="0">
                <a:latin typeface="Times New Roman" panose="02020603050405020304" charset="0"/>
              </a:rPr>
              <a:t>5 </a:t>
            </a:r>
            <a:r>
              <a:rPr lang="en-US" altLang="zh-CN" sz="2000" b="1" dirty="0">
                <a:latin typeface="Times New Roman" panose="02020603050405020304" charset="0"/>
              </a:rPr>
              <a:t>:= b - 4</a:t>
            </a:r>
            <a:endParaRPr lang="en-US" altLang="zh-CN"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(8) T</a:t>
            </a:r>
            <a:r>
              <a:rPr lang="en-US" altLang="zh-CN" sz="2000" b="1" baseline="-25000" dirty="0">
                <a:latin typeface="Times New Roman" panose="02020603050405020304" charset="0"/>
              </a:rPr>
              <a:t>6 </a:t>
            </a:r>
            <a:r>
              <a:rPr lang="en-US" altLang="zh-CN" sz="2000" b="1" dirty="0">
                <a:latin typeface="Times New Roman" panose="02020603050405020304" charset="0"/>
              </a:rPr>
              <a:t>:= T</a:t>
            </a:r>
            <a:r>
              <a:rPr lang="en-US" altLang="zh-CN" sz="2000" b="1" baseline="-25000" dirty="0">
                <a:latin typeface="Times New Roman" panose="02020603050405020304" charset="0"/>
              </a:rPr>
              <a:t>5 </a:t>
            </a:r>
            <a:r>
              <a:rPr lang="en-US" altLang="zh-CN" sz="2000" b="1" dirty="0">
                <a:latin typeface="Times New Roman" panose="02020603050405020304" charset="0"/>
              </a:rPr>
              <a:t>[ T</a:t>
            </a:r>
            <a:r>
              <a:rPr lang="en-US" altLang="zh-CN" sz="2000" b="1" baseline="-25000" dirty="0">
                <a:latin typeface="Times New Roman" panose="02020603050405020304" charset="0"/>
              </a:rPr>
              <a:t>4 </a:t>
            </a:r>
            <a:r>
              <a:rPr lang="en-US" altLang="zh-CN" sz="2000" b="1" dirty="0">
                <a:latin typeface="Times New Roman" panose="02020603050405020304" charset="0"/>
              </a:rPr>
              <a:t>]</a:t>
            </a:r>
            <a:endParaRPr lang="en-US" altLang="zh-CN"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(9) T</a:t>
            </a:r>
            <a:r>
              <a:rPr lang="en-US" altLang="zh-CN" sz="2000" b="1" baseline="-25000" dirty="0">
                <a:latin typeface="Times New Roman" panose="02020603050405020304" charset="0"/>
              </a:rPr>
              <a:t>7 </a:t>
            </a:r>
            <a:r>
              <a:rPr lang="en-US" altLang="zh-CN" sz="2000" b="1" dirty="0">
                <a:latin typeface="Times New Roman" panose="02020603050405020304" charset="0"/>
              </a:rPr>
              <a:t>:= T</a:t>
            </a:r>
            <a:r>
              <a:rPr lang="en-US" altLang="zh-CN" sz="2000" b="1" baseline="-25000" dirty="0">
                <a:latin typeface="Times New Roman" panose="02020603050405020304" charset="0"/>
              </a:rPr>
              <a:t>3 </a:t>
            </a:r>
            <a:r>
              <a:rPr lang="en-US" altLang="zh-CN" sz="2000" b="1" dirty="0">
                <a:latin typeface="Times New Roman" panose="02020603050405020304" charset="0"/>
              </a:rPr>
              <a:t>* T</a:t>
            </a:r>
            <a:r>
              <a:rPr lang="en-US" altLang="zh-CN" sz="2000" b="1" baseline="-25000" dirty="0">
                <a:latin typeface="Times New Roman" panose="02020603050405020304" charset="0"/>
              </a:rPr>
              <a:t>6</a:t>
            </a:r>
            <a:endParaRPr lang="en-US" altLang="zh-CN" sz="2000" b="1" baseline="-25000"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(10) P := P + T</a:t>
            </a:r>
            <a:r>
              <a:rPr lang="en-US" altLang="zh-CN" sz="2000" b="1" baseline="-25000" dirty="0">
                <a:latin typeface="Times New Roman" panose="02020603050405020304" charset="0"/>
              </a:rPr>
              <a:t>7</a:t>
            </a:r>
            <a:endParaRPr lang="en-US" altLang="zh-CN" sz="2000" b="1" baseline="-25000"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(11) I := I + 1</a:t>
            </a:r>
            <a:endParaRPr lang="en-US" altLang="zh-CN"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(12) If  I &lt;= 20 goto (3)</a:t>
            </a:r>
            <a:endParaRPr lang="en-US" altLang="zh-CN" sz="2000" b="1" dirty="0">
              <a:latin typeface="Times New Roman" panose="02020603050405020304" charset="0"/>
            </a:endParaRPr>
          </a:p>
        </p:txBody>
      </p:sp>
      <p:sp>
        <p:nvSpPr>
          <p:cNvPr id="12295" name="Line 6"/>
          <p:cNvSpPr/>
          <p:nvPr/>
        </p:nvSpPr>
        <p:spPr>
          <a:xfrm>
            <a:off x="8126413" y="1489075"/>
            <a:ext cx="0" cy="381000"/>
          </a:xfrm>
          <a:prstGeom prst="line">
            <a:avLst/>
          </a:prstGeom>
          <a:ln w="9525" cap="flat" cmpd="sng">
            <a:solidFill>
              <a:schemeClr val="tx1"/>
            </a:solidFill>
            <a:prstDash val="solid"/>
            <a:headEnd type="none" w="med" len="med"/>
            <a:tailEnd type="triangle" w="med" len="med"/>
          </a:ln>
        </p:spPr>
      </p:sp>
      <p:cxnSp>
        <p:nvCxnSpPr>
          <p:cNvPr id="12296" name="AutoShape 7"/>
          <p:cNvCxnSpPr>
            <a:stCxn id="12294" idx="2"/>
            <a:endCxn id="12294" idx="0"/>
          </p:cNvCxnSpPr>
          <p:nvPr/>
        </p:nvCxnSpPr>
        <p:spPr>
          <a:xfrm rot="5400000" flipH="1">
            <a:off x="6195060" y="4108450"/>
            <a:ext cx="4521200" cy="3175"/>
          </a:xfrm>
          <a:prstGeom prst="bentConnector5">
            <a:avLst>
              <a:gd name="adj1" fmla="val -5232"/>
              <a:gd name="adj2" fmla="val 49510000"/>
              <a:gd name="adj3" fmla="val 105302"/>
            </a:avLst>
          </a:prstGeom>
          <a:ln w="9525" cap="flat" cmpd="sng">
            <a:solidFill>
              <a:schemeClr val="tx1"/>
            </a:solidFill>
            <a:prstDash val="solid"/>
            <a:miter/>
            <a:headEnd type="none" w="med" len="med"/>
            <a:tailEnd type="triangle" w="med" len="med"/>
          </a:ln>
        </p:spPr>
      </p:cxnSp>
      <p:sp>
        <p:nvSpPr>
          <p:cNvPr id="5127" name="文本框 99"/>
          <p:cNvSpPr txBox="1"/>
          <p:nvPr/>
        </p:nvSpPr>
        <p:spPr>
          <a:xfrm>
            <a:off x="1443355" y="2957195"/>
            <a:ext cx="4113213" cy="2306638"/>
          </a:xfrm>
          <a:prstGeom prst="rect">
            <a:avLst/>
          </a:prstGeom>
          <a:solidFill>
            <a:srgbClr val="EAEAEA"/>
          </a:solidFill>
          <a:ln w="9525">
            <a:noFill/>
          </a:ln>
        </p:spPr>
        <p:txBody>
          <a:bodyPr wrap="square" anchor="t">
            <a:spAutoFit/>
          </a:bodyPr>
          <a:p>
            <a:pPr indent="304800">
              <a:lnSpc>
                <a:spcPct val="150000"/>
              </a:lnSpc>
            </a:pPr>
            <a:r>
              <a:rPr lang="zh-CN" altLang="zh-CN" b="0">
                <a:latin typeface="Arial" panose="020B0604020202020204" pitchFamily="34" charset="0"/>
                <a:ea typeface="黑体" panose="02010609060101010101" charset="-122"/>
              </a:rPr>
              <a:t>源程序片段：</a:t>
            </a:r>
            <a:endParaRPr lang="en-US" altLang="zh-CN" b="0">
              <a:latin typeface="Arial" panose="020B0604020202020204" pitchFamily="34" charset="0"/>
              <a:ea typeface="黑体" panose="02010609060101010101" charset="-122"/>
            </a:endParaRPr>
          </a:p>
          <a:p>
            <a:pPr indent="304800">
              <a:lnSpc>
                <a:spcPct val="150000"/>
              </a:lnSpc>
            </a:pPr>
            <a:r>
              <a:rPr lang="en-US" altLang="zh-CN" b="0">
                <a:latin typeface="Arial" panose="020B0604020202020204" pitchFamily="34" charset="0"/>
                <a:ea typeface="黑体" panose="02010609060101010101" charset="-122"/>
              </a:rPr>
              <a:t>	</a:t>
            </a:r>
            <a:r>
              <a:rPr lang="en-US" altLang="zh-CN" b="0">
                <a:latin typeface="Times New Roman" panose="02020603050405020304" charset="0"/>
                <a:ea typeface="黑体" panose="02010609060101010101" charset="-122"/>
              </a:rPr>
              <a:t>P := 0</a:t>
            </a:r>
            <a:endParaRPr lang="en-US" altLang="zh-CN" b="0">
              <a:latin typeface="Times New Roman" panose="02020603050405020304" charset="0"/>
              <a:ea typeface="黑体" panose="02010609060101010101" charset="-122"/>
            </a:endParaRPr>
          </a:p>
          <a:p>
            <a:pPr indent="304800">
              <a:lnSpc>
                <a:spcPct val="150000"/>
              </a:lnSpc>
            </a:pPr>
            <a:r>
              <a:rPr lang="en-US" altLang="zh-CN" b="0">
                <a:latin typeface="Times New Roman" panose="02020603050405020304" charset="0"/>
                <a:ea typeface="黑体" panose="02010609060101010101" charset="-122"/>
              </a:rPr>
              <a:t>	for I := 1 to 20 do</a:t>
            </a:r>
            <a:endParaRPr lang="en-US" altLang="zh-CN" b="0">
              <a:latin typeface="Times New Roman" panose="02020603050405020304" charset="0"/>
              <a:ea typeface="黑体" panose="02010609060101010101" charset="-122"/>
            </a:endParaRPr>
          </a:p>
          <a:p>
            <a:pPr indent="304800">
              <a:lnSpc>
                <a:spcPct val="150000"/>
              </a:lnSpc>
            </a:pPr>
            <a:r>
              <a:rPr lang="en-US" altLang="zh-CN" b="0">
                <a:latin typeface="Times New Roman" panose="02020603050405020304" charset="0"/>
                <a:ea typeface="黑体" panose="02010609060101010101" charset="-122"/>
              </a:rPr>
              <a:t>	     P := P + A[I] * B[I] ;</a:t>
            </a:r>
            <a:endParaRPr lang="en-US" altLang="en-US" b="0">
              <a:latin typeface="Times New Roman" panose="02020603050405020304" charset="0"/>
              <a:ea typeface="黑体" panose="0201060906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代码优化概述</a:t>
            </a:r>
            <a:endParaRPr lang="zh-CN" altLang="en-US"/>
          </a:p>
        </p:txBody>
      </p:sp>
      <p:sp>
        <p:nvSpPr>
          <p:cNvPr id="9" name="Rectangle 6"/>
          <p:cNvSpPr txBox="1">
            <a:spLocks noChangeArrowheads="1"/>
          </p:cNvSpPr>
          <p:nvPr/>
        </p:nvSpPr>
        <p:spPr bwMode="auto">
          <a:xfrm>
            <a:off x="396240" y="1631315"/>
            <a:ext cx="6547485" cy="1081405"/>
          </a:xfrm>
          <a:prstGeom prst="rect">
            <a:avLst/>
          </a:prstGeom>
          <a:noFill/>
          <a:ln w="9525">
            <a:noFill/>
            <a:miter lim="800000"/>
          </a:ln>
        </p:spPr>
        <p:txBody>
          <a:bodyPr/>
          <a:lstStyle/>
          <a:p>
            <a:pPr marL="342900" marR="0" indent="-342900" algn="l" defTabSz="914400" eaLnBrk="0" hangingPunct="0">
              <a:spcBef>
                <a:spcPct val="20000"/>
              </a:spcBef>
              <a:buSzTx/>
              <a:defRPr/>
            </a:pPr>
            <a:r>
              <a:rPr kumimoji="0" lang="en-US" altLang="zh-CN" sz="2800" kern="0" cap="none" spc="0" normalizeH="0" baseline="0" noProof="0">
                <a:latin typeface="华文新魏" panose="02010800040101010101" pitchFamily="2" charset="-122"/>
                <a:ea typeface="华文新魏" panose="02010800040101010101" pitchFamily="2" charset="-122"/>
                <a:cs typeface="+mn-cs"/>
              </a:rPr>
              <a:t>1</a:t>
            </a:r>
            <a:r>
              <a:rPr kumimoji="0" lang="zh-CN" altLang="en-US" sz="2800" kern="0" cap="none" spc="0" normalizeH="0" baseline="0" noProof="0">
                <a:latin typeface="华文新魏" panose="02010800040101010101" pitchFamily="2" charset="-122"/>
                <a:ea typeface="华文新魏" panose="02010800040101010101" pitchFamily="2" charset="-122"/>
                <a:cs typeface="+mn-cs"/>
              </a:rPr>
              <a:t>、</a:t>
            </a:r>
            <a:r>
              <a:rPr kumimoji="0" lang="zh-CN" altLang="en-US" sz="2800" u="sng" kern="0" cap="none" spc="0" normalizeH="0" baseline="0" noProof="0">
                <a:latin typeface="华文新魏" panose="02010800040101010101" pitchFamily="2" charset="-122"/>
                <a:ea typeface="华文新魏" panose="02010800040101010101" pitchFamily="2" charset="-122"/>
                <a:cs typeface="+mn-cs"/>
              </a:rPr>
              <a:t>删除多余运算</a:t>
            </a:r>
            <a:r>
              <a:rPr kumimoji="0" lang="zh-CN" altLang="en-US" sz="2800" kern="0" cap="none" spc="0" normalizeH="0" baseline="0" noProof="0">
                <a:latin typeface="华文新魏" panose="02010800040101010101" pitchFamily="2" charset="-122"/>
                <a:ea typeface="华文新魏" panose="02010800040101010101" pitchFamily="2" charset="-122"/>
                <a:cs typeface="+mn-cs"/>
              </a:rPr>
              <a:t>（删除公共子表达式）</a:t>
            </a:r>
            <a:endParaRPr kumimoji="0" lang="zh-CN" altLang="en-US" sz="2800" kern="0" cap="none" spc="0" normalizeH="0" baseline="0" noProof="0" dirty="0">
              <a:latin typeface="华文新魏" panose="02010800040101010101" pitchFamily="2" charset="-122"/>
              <a:ea typeface="华文新魏" panose="02010800040101010101" pitchFamily="2" charset="-122"/>
              <a:cs typeface="+mn-cs"/>
            </a:endParaRPr>
          </a:p>
        </p:txBody>
      </p:sp>
      <p:sp>
        <p:nvSpPr>
          <p:cNvPr id="10" name="Rectangle 11"/>
          <p:cNvSpPr/>
          <p:nvPr/>
        </p:nvSpPr>
        <p:spPr>
          <a:xfrm>
            <a:off x="539750" y="3367405"/>
            <a:ext cx="4689475" cy="201739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342900" lvl="0" indent="-342900" eaLnBrk="1" hangingPunct="1">
              <a:buClr>
                <a:schemeClr val="folHlink"/>
              </a:buClr>
              <a:buSzPct val="60000"/>
              <a:buChar char="n"/>
            </a:pPr>
            <a:r>
              <a:rPr lang="en-US" altLang="zh-CN" sz="2800" dirty="0">
                <a:latin typeface="Tahoma" panose="020B0604030504040204" charset="0"/>
              </a:rPr>
              <a:t>(3)</a:t>
            </a:r>
            <a:r>
              <a:rPr lang="zh-CN" altLang="en-US" sz="2800" dirty="0">
                <a:latin typeface="Tahoma" panose="020B0604030504040204" charset="0"/>
              </a:rPr>
              <a:t>、</a:t>
            </a:r>
            <a:r>
              <a:rPr lang="en-US" altLang="zh-CN" sz="2800" dirty="0">
                <a:latin typeface="Tahoma" panose="020B0604030504040204" charset="0"/>
              </a:rPr>
              <a:t>(6) </a:t>
            </a:r>
            <a:r>
              <a:rPr lang="zh-CN" altLang="en-US" sz="2800" dirty="0">
                <a:latin typeface="Tahoma" panose="020B0604030504040204" charset="0"/>
              </a:rPr>
              <a:t>计算出的值相等，可以将 </a:t>
            </a:r>
            <a:r>
              <a:rPr lang="en-US" altLang="zh-CN" sz="2800" dirty="0">
                <a:latin typeface="Tahoma" panose="020B0604030504040204" charset="0"/>
              </a:rPr>
              <a:t>(6) </a:t>
            </a:r>
            <a:r>
              <a:rPr lang="zh-CN" altLang="en-US" sz="2800" dirty="0">
                <a:latin typeface="Tahoma" panose="020B0604030504040204" charset="0"/>
              </a:rPr>
              <a:t>变换为：</a:t>
            </a:r>
            <a:endParaRPr lang="zh-CN" altLang="en-US" sz="2800" dirty="0">
              <a:latin typeface="Tahoma" panose="020B0604030504040204" charset="0"/>
            </a:endParaRPr>
          </a:p>
          <a:p>
            <a:pPr marL="1143000" lvl="2" indent="-228600" eaLnBrk="1" hangingPunct="1">
              <a:buClr>
                <a:schemeClr val="folHlink"/>
              </a:buClr>
              <a:buSzPct val="50000"/>
              <a:buFont typeface="Wingdings" panose="05000000000000000000" pitchFamily="2" charset="2"/>
              <a:buNone/>
            </a:pPr>
            <a:r>
              <a:rPr lang="zh-CN" altLang="en-US" sz="2800" dirty="0">
                <a:latin typeface="Tahoma" panose="020B0604030504040204" charset="0"/>
              </a:rPr>
              <a:t>       </a:t>
            </a:r>
            <a:r>
              <a:rPr lang="en-US" altLang="zh-CN" sz="2800" dirty="0">
                <a:latin typeface="Tahoma" panose="020B0604030504040204" charset="0"/>
              </a:rPr>
              <a:t>T</a:t>
            </a:r>
            <a:r>
              <a:rPr lang="en-US" altLang="zh-CN" sz="2800" baseline="-25000" dirty="0">
                <a:latin typeface="Tahoma" panose="020B0604030504040204" charset="0"/>
              </a:rPr>
              <a:t>4 </a:t>
            </a:r>
            <a:r>
              <a:rPr lang="en-US" altLang="zh-CN" sz="2800" dirty="0">
                <a:latin typeface="Tahoma" panose="020B0604030504040204" charset="0"/>
              </a:rPr>
              <a:t>:= T</a:t>
            </a:r>
            <a:r>
              <a:rPr lang="en-US" altLang="zh-CN" sz="2800" baseline="-25000" dirty="0">
                <a:latin typeface="Tahoma" panose="020B0604030504040204" charset="0"/>
              </a:rPr>
              <a:t>1</a:t>
            </a:r>
            <a:endParaRPr lang="en-US" altLang="zh-CN" sz="2800" dirty="0">
              <a:latin typeface="Tahoma" panose="020B0604030504040204" charset="0"/>
            </a:endParaRPr>
          </a:p>
        </p:txBody>
      </p:sp>
      <p:pic>
        <p:nvPicPr>
          <p:cNvPr id="5" name="图片 4"/>
          <p:cNvPicPr>
            <a:picLocks noChangeAspect="1"/>
          </p:cNvPicPr>
          <p:nvPr>
            <p:custDataLst>
              <p:tags r:id="rId1"/>
            </p:custDataLst>
          </p:nvPr>
        </p:nvPicPr>
        <p:blipFill>
          <a:blip r:embed="rId2"/>
          <a:stretch>
            <a:fillRect/>
          </a:stretch>
        </p:blipFill>
        <p:spPr>
          <a:xfrm>
            <a:off x="7088505" y="594995"/>
            <a:ext cx="2842260" cy="5996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代码优化概述</a:t>
            </a:r>
            <a:endParaRPr lang="zh-CN" altLang="en-US"/>
          </a:p>
        </p:txBody>
      </p:sp>
      <p:sp>
        <p:nvSpPr>
          <p:cNvPr id="9" name="Rectangle 3"/>
          <p:cNvSpPr txBox="1">
            <a:spLocks noChangeArrowheads="1"/>
          </p:cNvSpPr>
          <p:nvPr/>
        </p:nvSpPr>
        <p:spPr bwMode="auto">
          <a:xfrm>
            <a:off x="395288" y="1511618"/>
            <a:ext cx="3816350" cy="792163"/>
          </a:xfrm>
          <a:prstGeom prst="rect">
            <a:avLst/>
          </a:prstGeom>
          <a:noFill/>
          <a:ln w="9525">
            <a:noFill/>
            <a:miter lim="800000"/>
          </a:ln>
        </p:spPr>
        <p:txBody>
          <a:bodyPr/>
          <a:lstStyle/>
          <a:p>
            <a:pPr marL="342900" marR="0" indent="-342900" algn="l" defTabSz="914400" eaLnBrk="0" hangingPunct="0">
              <a:spcBef>
                <a:spcPct val="20000"/>
              </a:spcBef>
              <a:buSzTx/>
              <a:defRPr/>
            </a:pPr>
            <a:r>
              <a:rPr kumimoji="0" lang="en-US" altLang="zh-CN" sz="3200" kern="0" cap="none" spc="0" normalizeH="0" baseline="0" noProof="0">
                <a:latin typeface="华文新魏" panose="02010800040101010101" pitchFamily="2" charset="-122"/>
                <a:ea typeface="华文新魏" panose="02010800040101010101" pitchFamily="2" charset="-122"/>
                <a:cs typeface="+mn-cs"/>
              </a:rPr>
              <a:t>2</a:t>
            </a:r>
            <a:r>
              <a:rPr kumimoji="0" lang="zh-CN" altLang="en-US" sz="3200" kern="0" cap="none" spc="0" normalizeH="0" baseline="0" noProof="0">
                <a:latin typeface="华文新魏" panose="02010800040101010101" pitchFamily="2" charset="-122"/>
                <a:ea typeface="华文新魏" panose="02010800040101010101" pitchFamily="2" charset="-122"/>
                <a:cs typeface="+mn-cs"/>
              </a:rPr>
              <a:t>、</a:t>
            </a:r>
            <a:r>
              <a:rPr kumimoji="0" lang="zh-CN" altLang="en-US" sz="3200" u="sng" kern="0" cap="none" spc="0" normalizeH="0" baseline="0" noProof="0">
                <a:latin typeface="华文新魏" panose="02010800040101010101" pitchFamily="2" charset="-122"/>
                <a:ea typeface="华文新魏" panose="02010800040101010101" pitchFamily="2" charset="-122"/>
                <a:cs typeface="+mn-cs"/>
              </a:rPr>
              <a:t>代码外提</a:t>
            </a:r>
            <a:endParaRPr kumimoji="0" lang="zh-CN" altLang="en-US" sz="3200" u="sng" kern="0" cap="none" spc="0" normalizeH="0" baseline="0" noProof="0">
              <a:latin typeface="华文新魏" panose="02010800040101010101" pitchFamily="2" charset="-122"/>
              <a:ea typeface="华文新魏" panose="02010800040101010101" pitchFamily="2" charset="-122"/>
              <a:cs typeface="+mn-cs"/>
            </a:endParaRPr>
          </a:p>
        </p:txBody>
      </p:sp>
      <p:sp>
        <p:nvSpPr>
          <p:cNvPr id="10" name="Rectangle 8"/>
          <p:cNvSpPr/>
          <p:nvPr/>
        </p:nvSpPr>
        <p:spPr>
          <a:xfrm>
            <a:off x="395288" y="2722563"/>
            <a:ext cx="4248150" cy="15843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342900" lvl="0" indent="-342900" eaLnBrk="1" hangingPunct="1">
              <a:spcBef>
                <a:spcPct val="0"/>
              </a:spcBef>
              <a:buClr>
                <a:schemeClr val="folHlink"/>
              </a:buClr>
              <a:buSzPct val="60000"/>
              <a:buChar char="n"/>
            </a:pPr>
            <a:r>
              <a:rPr lang="zh-CN" altLang="en-US" sz="2800" dirty="0">
                <a:latin typeface="Tahoma" panose="020B0604030504040204" charset="0"/>
              </a:rPr>
              <a:t>将循环不变运算（计算结果独立于循环次数的表达式）提到循环外面</a:t>
            </a:r>
            <a:endParaRPr lang="zh-CN" altLang="en-US" sz="2800" dirty="0">
              <a:latin typeface="Tahoma" panose="020B0604030504040204" charset="0"/>
            </a:endParaRPr>
          </a:p>
        </p:txBody>
      </p:sp>
      <p:sp>
        <p:nvSpPr>
          <p:cNvPr id="11" name="Rectangle 9"/>
          <p:cNvSpPr/>
          <p:nvPr/>
        </p:nvSpPr>
        <p:spPr>
          <a:xfrm>
            <a:off x="395288" y="4522788"/>
            <a:ext cx="4248150" cy="7207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spcBef>
                <a:spcPct val="0"/>
              </a:spcBef>
              <a:buClr>
                <a:schemeClr val="hlink"/>
              </a:buClr>
              <a:buSzPct val="55000"/>
              <a:buChar char="n"/>
            </a:pPr>
            <a:r>
              <a:rPr lang="en-US" altLang="zh-CN" dirty="0">
                <a:latin typeface="Tahoma" panose="020B0604030504040204" charset="0"/>
              </a:rPr>
              <a:t>(4)</a:t>
            </a:r>
            <a:r>
              <a:rPr lang="zh-CN" altLang="en-US" dirty="0">
                <a:latin typeface="Tahoma" panose="020B0604030504040204" charset="0"/>
              </a:rPr>
              <a:t>、</a:t>
            </a:r>
            <a:r>
              <a:rPr lang="en-US" altLang="zh-CN" dirty="0">
                <a:latin typeface="Tahoma" panose="020B0604030504040204" charset="0"/>
              </a:rPr>
              <a:t>(7)</a:t>
            </a:r>
            <a:r>
              <a:rPr lang="zh-CN" altLang="en-US" dirty="0">
                <a:latin typeface="Tahoma" panose="020B0604030504040204" charset="0"/>
              </a:rPr>
              <a:t>外提</a:t>
            </a:r>
            <a:endParaRPr lang="zh-CN" altLang="en-US" dirty="0">
              <a:latin typeface="Tahoma" panose="020B0604030504040204" charset="0"/>
            </a:endParaRPr>
          </a:p>
        </p:txBody>
      </p:sp>
      <p:pic>
        <p:nvPicPr>
          <p:cNvPr id="8" name="图片 7"/>
          <p:cNvPicPr>
            <a:picLocks noChangeAspect="1"/>
          </p:cNvPicPr>
          <p:nvPr>
            <p:custDataLst>
              <p:tags r:id="rId1"/>
            </p:custDataLst>
          </p:nvPr>
        </p:nvPicPr>
        <p:blipFill>
          <a:blip r:embed="rId2"/>
          <a:stretch>
            <a:fillRect/>
          </a:stretch>
        </p:blipFill>
        <p:spPr>
          <a:xfrm>
            <a:off x="7088505" y="594995"/>
            <a:ext cx="2842260" cy="5996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代码优化概述</a:t>
            </a:r>
            <a:endParaRPr lang="zh-CN" altLang="en-US"/>
          </a:p>
        </p:txBody>
      </p:sp>
      <p:sp>
        <p:nvSpPr>
          <p:cNvPr id="9" name="Rectangle 3"/>
          <p:cNvSpPr txBox="1">
            <a:spLocks noChangeArrowheads="1"/>
          </p:cNvSpPr>
          <p:nvPr/>
        </p:nvSpPr>
        <p:spPr bwMode="auto">
          <a:xfrm>
            <a:off x="395288" y="1403033"/>
            <a:ext cx="3816350" cy="792163"/>
          </a:xfrm>
          <a:prstGeom prst="rect">
            <a:avLst/>
          </a:prstGeom>
          <a:noFill/>
          <a:ln w="9525">
            <a:noFill/>
            <a:miter lim="800000"/>
          </a:ln>
        </p:spPr>
        <p:txBody>
          <a:bodyPr/>
          <a:lstStyle/>
          <a:p>
            <a:pPr marL="342900" marR="0" indent="-342900" algn="l" defTabSz="914400" eaLnBrk="0" hangingPunct="0">
              <a:spcBef>
                <a:spcPct val="20000"/>
              </a:spcBef>
              <a:buSzTx/>
              <a:defRPr/>
            </a:pPr>
            <a:r>
              <a:rPr kumimoji="0" lang="en-US" altLang="zh-CN" sz="3200" kern="0" cap="none" spc="0" normalizeH="0" baseline="0" noProof="0">
                <a:latin typeface="华文新魏" panose="02010800040101010101" pitchFamily="2" charset="-122"/>
                <a:ea typeface="华文新魏" panose="02010800040101010101" pitchFamily="2" charset="-122"/>
                <a:cs typeface="+mn-cs"/>
              </a:rPr>
              <a:t>3</a:t>
            </a:r>
            <a:r>
              <a:rPr kumimoji="0" lang="zh-CN" altLang="en-US" sz="3200" kern="0" cap="none" spc="0" normalizeH="0" baseline="0" noProof="0">
                <a:latin typeface="华文新魏" panose="02010800040101010101" pitchFamily="2" charset="-122"/>
                <a:ea typeface="华文新魏" panose="02010800040101010101" pitchFamily="2" charset="-122"/>
                <a:cs typeface="+mn-cs"/>
              </a:rPr>
              <a:t>、</a:t>
            </a:r>
            <a:r>
              <a:rPr kumimoji="0" lang="zh-CN" altLang="en-US" sz="3200" u="sng" kern="0" cap="none" spc="0" normalizeH="0" baseline="0" noProof="0">
                <a:latin typeface="华文新魏" panose="02010800040101010101" pitchFamily="2" charset="-122"/>
                <a:ea typeface="华文新魏" panose="02010800040101010101" pitchFamily="2" charset="-122"/>
                <a:cs typeface="+mn-cs"/>
              </a:rPr>
              <a:t>强度削弱</a:t>
            </a:r>
            <a:endParaRPr kumimoji="0" lang="zh-CN" altLang="en-US" sz="3200" u="sng" kern="0" cap="none" spc="0" normalizeH="0" baseline="0" noProof="0">
              <a:latin typeface="华文新魏" panose="02010800040101010101" pitchFamily="2" charset="-122"/>
              <a:ea typeface="华文新魏" panose="02010800040101010101" pitchFamily="2" charset="-122"/>
              <a:cs typeface="+mn-cs"/>
            </a:endParaRPr>
          </a:p>
        </p:txBody>
      </p:sp>
      <p:sp>
        <p:nvSpPr>
          <p:cNvPr id="10" name="Rectangle 8"/>
          <p:cNvSpPr/>
          <p:nvPr/>
        </p:nvSpPr>
        <p:spPr>
          <a:xfrm>
            <a:off x="395288" y="2722563"/>
            <a:ext cx="4248150" cy="15843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342900" lvl="0" indent="-342900" eaLnBrk="1" hangingPunct="1">
              <a:spcBef>
                <a:spcPct val="0"/>
              </a:spcBef>
              <a:buClr>
                <a:schemeClr val="folHlink"/>
              </a:buClr>
              <a:buSzPct val="60000"/>
              <a:buChar char="n"/>
            </a:pPr>
            <a:r>
              <a:rPr lang="zh-CN" altLang="en-US" sz="2800" dirty="0">
                <a:latin typeface="Tahoma" panose="020B0604030504040204" charset="0"/>
              </a:rPr>
              <a:t>把强度大的运算换算成强度小的运算，如乘方变乘法，乘法变加法</a:t>
            </a:r>
            <a:endParaRPr lang="zh-CN" altLang="en-US" sz="2800" dirty="0">
              <a:latin typeface="Tahoma" panose="020B0604030504040204" charset="0"/>
            </a:endParaRPr>
          </a:p>
        </p:txBody>
      </p:sp>
      <p:sp>
        <p:nvSpPr>
          <p:cNvPr id="11" name="Rectangle 9"/>
          <p:cNvSpPr/>
          <p:nvPr/>
        </p:nvSpPr>
        <p:spPr>
          <a:xfrm>
            <a:off x="395288" y="4235450"/>
            <a:ext cx="4392612" cy="158273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spcBef>
                <a:spcPct val="0"/>
              </a:spcBef>
              <a:buClr>
                <a:schemeClr val="hlink"/>
              </a:buClr>
              <a:buSzPct val="55000"/>
              <a:buChar char="n"/>
            </a:pPr>
            <a:r>
              <a:rPr lang="en-US" altLang="zh-CN" sz="2400" dirty="0">
                <a:latin typeface="Tahoma" panose="020B0604030504040204" charset="0"/>
              </a:rPr>
              <a:t>T</a:t>
            </a:r>
            <a:r>
              <a:rPr lang="en-US" altLang="zh-CN" sz="2400" baseline="-25000" dirty="0">
                <a:latin typeface="Tahoma" panose="020B0604030504040204" charset="0"/>
              </a:rPr>
              <a:t>1</a:t>
            </a:r>
            <a:r>
              <a:rPr lang="en-US" altLang="zh-CN" sz="2400" dirty="0">
                <a:latin typeface="Tahoma" panose="020B0604030504040204" charset="0"/>
              </a:rPr>
              <a:t> </a:t>
            </a:r>
            <a:r>
              <a:rPr lang="zh-CN" altLang="en-US" sz="2400" dirty="0">
                <a:latin typeface="Tahoma" panose="020B0604030504040204" charset="0"/>
              </a:rPr>
              <a:t>与 </a:t>
            </a:r>
            <a:r>
              <a:rPr lang="en-US" altLang="zh-CN" sz="2400" dirty="0">
                <a:latin typeface="Tahoma" panose="020B0604030504040204" charset="0"/>
              </a:rPr>
              <a:t>I </a:t>
            </a:r>
            <a:r>
              <a:rPr lang="zh-CN" altLang="en-US" sz="2400" dirty="0">
                <a:latin typeface="Tahoma" panose="020B0604030504040204" charset="0"/>
              </a:rPr>
              <a:t>是线性关系，每次增 </a:t>
            </a:r>
            <a:r>
              <a:rPr lang="en-US" altLang="zh-CN" sz="2400" dirty="0">
                <a:latin typeface="Tahoma" panose="020B0604030504040204" charset="0"/>
              </a:rPr>
              <a:t>4 </a:t>
            </a:r>
            <a:r>
              <a:rPr lang="zh-CN" altLang="en-US" sz="2400" dirty="0">
                <a:latin typeface="Tahoma" panose="020B0604030504040204" charset="0"/>
              </a:rPr>
              <a:t>，可以将 </a:t>
            </a:r>
            <a:r>
              <a:rPr lang="en-US" altLang="zh-CN" sz="2400" dirty="0">
                <a:latin typeface="Tahoma" panose="020B0604030504040204" charset="0"/>
              </a:rPr>
              <a:t>(3) </a:t>
            </a:r>
            <a:r>
              <a:rPr lang="zh-CN" altLang="en-US" sz="2400" dirty="0">
                <a:latin typeface="Tahoma" panose="020B0604030504040204" charset="0"/>
              </a:rPr>
              <a:t>外提，在 </a:t>
            </a:r>
            <a:r>
              <a:rPr lang="en-US" altLang="zh-CN" sz="2400" dirty="0">
                <a:latin typeface="Tahoma" panose="020B0604030504040204" charset="0"/>
              </a:rPr>
              <a:t>(12) </a:t>
            </a:r>
            <a:r>
              <a:rPr lang="zh-CN" altLang="en-US" sz="2400" dirty="0">
                <a:latin typeface="Tahoma" panose="020B0604030504040204" charset="0"/>
              </a:rPr>
              <a:t>前增加一条语句 </a:t>
            </a:r>
            <a:r>
              <a:rPr lang="en-US" altLang="zh-CN" sz="2400" dirty="0">
                <a:latin typeface="Tahoma" panose="020B0604030504040204" charset="0"/>
              </a:rPr>
              <a:t>T</a:t>
            </a:r>
            <a:r>
              <a:rPr lang="en-US" altLang="zh-CN" sz="2400" baseline="-25000" dirty="0">
                <a:latin typeface="Tahoma" panose="020B0604030504040204" charset="0"/>
              </a:rPr>
              <a:t>1 </a:t>
            </a:r>
            <a:r>
              <a:rPr lang="en-US" altLang="zh-CN" sz="2400" dirty="0">
                <a:latin typeface="Tahoma" panose="020B0604030504040204" charset="0"/>
              </a:rPr>
              <a:t>:= T</a:t>
            </a:r>
            <a:r>
              <a:rPr lang="en-US" altLang="zh-CN" sz="2400" baseline="-25000" dirty="0">
                <a:latin typeface="Tahoma" panose="020B0604030504040204" charset="0"/>
              </a:rPr>
              <a:t>1 </a:t>
            </a:r>
            <a:r>
              <a:rPr lang="en-US" altLang="zh-CN" sz="2400" dirty="0">
                <a:latin typeface="Tahoma" panose="020B0604030504040204" charset="0"/>
              </a:rPr>
              <a:t>+ 4</a:t>
            </a:r>
            <a:endParaRPr lang="en-US" altLang="zh-CN" sz="2400" dirty="0">
              <a:latin typeface="Tahoma" panose="020B0604030504040204" charset="0"/>
            </a:endParaRPr>
          </a:p>
        </p:txBody>
      </p:sp>
      <p:pic>
        <p:nvPicPr>
          <p:cNvPr id="2" name="图片 1"/>
          <p:cNvPicPr>
            <a:picLocks noChangeAspect="1"/>
          </p:cNvPicPr>
          <p:nvPr>
            <p:custDataLst>
              <p:tags r:id="rId1"/>
            </p:custDataLst>
          </p:nvPr>
        </p:nvPicPr>
        <p:blipFill>
          <a:blip r:embed="rId2"/>
          <a:stretch>
            <a:fillRect/>
          </a:stretch>
        </p:blipFill>
        <p:spPr>
          <a:xfrm>
            <a:off x="7088505" y="594995"/>
            <a:ext cx="2842260" cy="5996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代码优化概述</a:t>
            </a:r>
            <a:endParaRPr lang="zh-CN" altLang="en-US"/>
          </a:p>
        </p:txBody>
      </p:sp>
      <p:sp>
        <p:nvSpPr>
          <p:cNvPr id="9" name="Rectangle 3"/>
          <p:cNvSpPr txBox="1">
            <a:spLocks noChangeArrowheads="1"/>
          </p:cNvSpPr>
          <p:nvPr/>
        </p:nvSpPr>
        <p:spPr bwMode="auto">
          <a:xfrm>
            <a:off x="468313" y="2071688"/>
            <a:ext cx="3816350" cy="792163"/>
          </a:xfrm>
          <a:prstGeom prst="rect">
            <a:avLst/>
          </a:prstGeom>
          <a:noFill/>
          <a:ln w="9525">
            <a:noFill/>
            <a:miter lim="800000"/>
          </a:ln>
        </p:spPr>
        <p:txBody>
          <a:bodyPr/>
          <a:lstStyle/>
          <a:p>
            <a:pPr marL="342900" marR="0" indent="-342900" algn="l" defTabSz="914400" eaLnBrk="0" hangingPunct="0">
              <a:spcBef>
                <a:spcPct val="20000"/>
              </a:spcBef>
              <a:buSzTx/>
              <a:defRPr/>
            </a:pPr>
            <a:r>
              <a:rPr kumimoji="0" lang="en-US" altLang="zh-CN" sz="2800" kern="0" cap="none" spc="0" normalizeH="0" baseline="0" noProof="0">
                <a:latin typeface="华文新魏" panose="02010800040101010101" pitchFamily="2" charset="-122"/>
                <a:ea typeface="华文新魏" panose="02010800040101010101" pitchFamily="2" charset="-122"/>
                <a:cs typeface="+mn-cs"/>
              </a:rPr>
              <a:t>4</a:t>
            </a:r>
            <a:r>
              <a:rPr kumimoji="0" lang="zh-CN" altLang="en-US" sz="2800" kern="0" cap="none" spc="0" normalizeH="0" baseline="0" noProof="0">
                <a:latin typeface="华文新魏" panose="02010800040101010101" pitchFamily="2" charset="-122"/>
                <a:ea typeface="华文新魏" panose="02010800040101010101" pitchFamily="2" charset="-122"/>
                <a:cs typeface="+mn-cs"/>
              </a:rPr>
              <a:t>、</a:t>
            </a:r>
            <a:r>
              <a:rPr kumimoji="0" lang="zh-CN" altLang="en-US" sz="2800" u="sng" kern="0" cap="none" spc="0" normalizeH="0" baseline="0" noProof="0">
                <a:latin typeface="华文新魏" panose="02010800040101010101" pitchFamily="2" charset="-122"/>
                <a:ea typeface="华文新魏" panose="02010800040101010101" pitchFamily="2" charset="-122"/>
                <a:cs typeface="+mn-cs"/>
              </a:rPr>
              <a:t>变换循环控制条件</a:t>
            </a:r>
            <a:endParaRPr kumimoji="0" lang="zh-CN" altLang="en-US" sz="2800" u="sng" kern="0" cap="none" spc="0" normalizeH="0" baseline="0" noProof="0">
              <a:latin typeface="华文新魏" panose="02010800040101010101" pitchFamily="2" charset="-122"/>
              <a:ea typeface="华文新魏" panose="02010800040101010101" pitchFamily="2" charset="-122"/>
              <a:cs typeface="+mn-cs"/>
            </a:endParaRPr>
          </a:p>
        </p:txBody>
      </p:sp>
      <p:sp>
        <p:nvSpPr>
          <p:cNvPr id="10" name="Rectangle 5"/>
          <p:cNvSpPr/>
          <p:nvPr/>
        </p:nvSpPr>
        <p:spPr>
          <a:xfrm>
            <a:off x="395288" y="3295650"/>
            <a:ext cx="4105275" cy="10795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spcBef>
                <a:spcPct val="0"/>
              </a:spcBef>
              <a:buClr>
                <a:schemeClr val="hlink"/>
              </a:buClr>
              <a:buSzPct val="55000"/>
              <a:buChar char="n"/>
            </a:pPr>
            <a:r>
              <a:rPr lang="zh-CN" altLang="en-US" dirty="0">
                <a:latin typeface="Tahoma" panose="020B0604030504040204" charset="0"/>
              </a:rPr>
              <a:t>将 </a:t>
            </a:r>
            <a:r>
              <a:rPr lang="en-US" altLang="zh-CN" dirty="0">
                <a:latin typeface="Tahoma" panose="020B0604030504040204" charset="0"/>
              </a:rPr>
              <a:t>(12) </a:t>
            </a:r>
            <a:r>
              <a:rPr lang="zh-CN" altLang="en-US" dirty="0">
                <a:latin typeface="Tahoma" panose="020B0604030504040204" charset="0"/>
              </a:rPr>
              <a:t>的 </a:t>
            </a:r>
            <a:r>
              <a:rPr lang="en-US" altLang="zh-CN" dirty="0">
                <a:latin typeface="Tahoma" panose="020B0604030504040204" charset="0"/>
              </a:rPr>
              <a:t>I &lt;= 20 </a:t>
            </a:r>
            <a:r>
              <a:rPr lang="zh-CN" altLang="en-US" dirty="0">
                <a:latin typeface="Tahoma" panose="020B0604030504040204" charset="0"/>
              </a:rPr>
              <a:t>变换成 </a:t>
            </a:r>
            <a:r>
              <a:rPr lang="en-US" altLang="zh-CN" dirty="0">
                <a:latin typeface="Tahoma" panose="020B0604030504040204" charset="0"/>
              </a:rPr>
              <a:t>T</a:t>
            </a:r>
            <a:r>
              <a:rPr lang="en-US" altLang="zh-CN" baseline="-25000" dirty="0">
                <a:latin typeface="Tahoma" panose="020B0604030504040204" charset="0"/>
              </a:rPr>
              <a:t>1 </a:t>
            </a:r>
            <a:r>
              <a:rPr lang="en-US" altLang="zh-CN" dirty="0">
                <a:latin typeface="Tahoma" panose="020B0604030504040204" charset="0"/>
              </a:rPr>
              <a:t>&lt;= 80</a:t>
            </a:r>
            <a:endParaRPr lang="en-US" altLang="zh-CN" dirty="0">
              <a:latin typeface="Tahoma" panose="020B0604030504040204" charset="0"/>
            </a:endParaRPr>
          </a:p>
        </p:txBody>
      </p:sp>
      <p:pic>
        <p:nvPicPr>
          <p:cNvPr id="2" name="图片 1"/>
          <p:cNvPicPr>
            <a:picLocks noChangeAspect="1"/>
          </p:cNvPicPr>
          <p:nvPr>
            <p:custDataLst>
              <p:tags r:id="rId1"/>
            </p:custDataLst>
          </p:nvPr>
        </p:nvPicPr>
        <p:blipFill>
          <a:blip r:embed="rId2"/>
          <a:stretch>
            <a:fillRect/>
          </a:stretch>
        </p:blipFill>
        <p:spPr>
          <a:xfrm>
            <a:off x="7088505" y="594995"/>
            <a:ext cx="2842260" cy="5996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代码优化概述</a:t>
            </a:r>
            <a:endParaRPr lang="zh-CN" altLang="en-US"/>
          </a:p>
        </p:txBody>
      </p:sp>
      <p:sp>
        <p:nvSpPr>
          <p:cNvPr id="9" name="Rectangle 3"/>
          <p:cNvSpPr txBox="1">
            <a:spLocks noChangeArrowheads="1"/>
          </p:cNvSpPr>
          <p:nvPr/>
        </p:nvSpPr>
        <p:spPr bwMode="auto">
          <a:xfrm>
            <a:off x="277178" y="1231900"/>
            <a:ext cx="3816350" cy="792163"/>
          </a:xfrm>
          <a:prstGeom prst="rect">
            <a:avLst/>
          </a:prstGeom>
          <a:noFill/>
          <a:ln w="9525">
            <a:noFill/>
            <a:miter lim="800000"/>
          </a:ln>
        </p:spPr>
        <p:txBody>
          <a:bodyPr/>
          <a:lstStyle/>
          <a:p>
            <a:pPr marL="342900" marR="0" indent="-342900" algn="l" defTabSz="914400" eaLnBrk="0" hangingPunct="0">
              <a:lnSpc>
                <a:spcPct val="80000"/>
              </a:lnSpc>
              <a:spcBef>
                <a:spcPct val="20000"/>
              </a:spcBef>
              <a:buSzTx/>
              <a:defRPr/>
            </a:pPr>
            <a:r>
              <a:rPr kumimoji="0" lang="en-US" altLang="zh-CN" sz="2800" kern="0" cap="none" spc="0" normalizeH="0" baseline="0" noProof="0">
                <a:latin typeface="华文新魏" panose="02010800040101010101" pitchFamily="2" charset="-122"/>
                <a:ea typeface="华文新魏" panose="02010800040101010101" pitchFamily="2" charset="-122"/>
                <a:cs typeface="+mn-cs"/>
              </a:rPr>
              <a:t>5</a:t>
            </a:r>
            <a:r>
              <a:rPr kumimoji="0" lang="zh-CN" altLang="en-US" sz="2800" kern="0" cap="none" spc="0" normalizeH="0" baseline="0" noProof="0">
                <a:latin typeface="华文新魏" panose="02010800040101010101" pitchFamily="2" charset="-122"/>
                <a:ea typeface="华文新魏" panose="02010800040101010101" pitchFamily="2" charset="-122"/>
                <a:cs typeface="+mn-cs"/>
              </a:rPr>
              <a:t>、</a:t>
            </a:r>
            <a:r>
              <a:rPr kumimoji="0" lang="zh-CN" altLang="en-US" sz="2800" u="sng" kern="0" cap="none" spc="0" normalizeH="0" baseline="0" noProof="0">
                <a:latin typeface="华文新魏" panose="02010800040101010101" pitchFamily="2" charset="-122"/>
                <a:ea typeface="华文新魏" panose="02010800040101010101" pitchFamily="2" charset="-122"/>
                <a:cs typeface="+mn-cs"/>
              </a:rPr>
              <a:t>合并已知量与复写传播</a:t>
            </a:r>
            <a:endParaRPr kumimoji="0" lang="zh-CN" altLang="en-US" sz="2800" u="sng" kern="0" cap="none" spc="0" normalizeH="0" baseline="0" noProof="0">
              <a:latin typeface="华文新魏" panose="02010800040101010101" pitchFamily="2" charset="-122"/>
              <a:ea typeface="华文新魏" panose="02010800040101010101" pitchFamily="2" charset="-122"/>
              <a:cs typeface="+mn-cs"/>
            </a:endParaRPr>
          </a:p>
        </p:txBody>
      </p:sp>
      <p:sp>
        <p:nvSpPr>
          <p:cNvPr id="10" name="Rectangle 4"/>
          <p:cNvSpPr/>
          <p:nvPr/>
        </p:nvSpPr>
        <p:spPr>
          <a:xfrm>
            <a:off x="395288" y="2651125"/>
            <a:ext cx="4248150" cy="122396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spcBef>
                <a:spcPct val="0"/>
              </a:spcBef>
              <a:buClr>
                <a:schemeClr val="hlink"/>
              </a:buClr>
              <a:buSzPct val="55000"/>
              <a:buChar char="n"/>
            </a:pPr>
            <a:r>
              <a:rPr lang="en-US" altLang="zh-CN" sz="2400" dirty="0">
                <a:latin typeface="Tahoma" panose="020B0604030504040204" charset="0"/>
              </a:rPr>
              <a:t>T</a:t>
            </a:r>
            <a:r>
              <a:rPr lang="en-US" altLang="zh-CN" sz="2400" baseline="-25000" dirty="0">
                <a:latin typeface="Tahoma" panose="020B0604030504040204" charset="0"/>
              </a:rPr>
              <a:t>1</a:t>
            </a:r>
            <a:r>
              <a:rPr lang="en-US" altLang="zh-CN" sz="2400" dirty="0">
                <a:latin typeface="Tahoma" panose="020B0604030504040204" charset="0"/>
              </a:rPr>
              <a:t> </a:t>
            </a:r>
            <a:r>
              <a:rPr lang="zh-CN" altLang="en-US" sz="2400" dirty="0">
                <a:latin typeface="Tahoma" panose="020B0604030504040204" charset="0"/>
              </a:rPr>
              <a:t>的值在编译时可以计算，得</a:t>
            </a:r>
            <a:r>
              <a:rPr lang="en-US" altLang="zh-CN" sz="2400" dirty="0">
                <a:latin typeface="Tahoma" panose="020B0604030504040204" charset="0"/>
              </a:rPr>
              <a:t>4</a:t>
            </a:r>
            <a:r>
              <a:rPr lang="zh-CN" altLang="en-US" sz="2400" dirty="0">
                <a:latin typeface="Tahoma" panose="020B0604030504040204" charset="0"/>
              </a:rPr>
              <a:t>，故 </a:t>
            </a:r>
            <a:r>
              <a:rPr lang="en-US" altLang="zh-CN" sz="2400" dirty="0">
                <a:latin typeface="Tahoma" panose="020B0604030504040204" charset="0"/>
              </a:rPr>
              <a:t>(3) </a:t>
            </a:r>
            <a:r>
              <a:rPr lang="zh-CN" altLang="en-US" sz="2400" dirty="0">
                <a:latin typeface="Tahoma" panose="020B0604030504040204" charset="0"/>
              </a:rPr>
              <a:t>可变换为</a:t>
            </a:r>
            <a:r>
              <a:rPr lang="en-US" altLang="zh-CN" sz="2400" dirty="0">
                <a:latin typeface="Tahoma" panose="020B0604030504040204" charset="0"/>
              </a:rPr>
              <a:t>T</a:t>
            </a:r>
            <a:r>
              <a:rPr lang="en-US" altLang="zh-CN" sz="2400" baseline="-25000" dirty="0">
                <a:latin typeface="Tahoma" panose="020B0604030504040204" charset="0"/>
              </a:rPr>
              <a:t>1 </a:t>
            </a:r>
            <a:r>
              <a:rPr lang="en-US" altLang="zh-CN" sz="2400" dirty="0">
                <a:latin typeface="Tahoma" panose="020B0604030504040204" charset="0"/>
              </a:rPr>
              <a:t>:= 4</a:t>
            </a:r>
            <a:endParaRPr lang="en-US" altLang="zh-CN" sz="2400" dirty="0">
              <a:latin typeface="Tahoma" panose="020B0604030504040204" charset="0"/>
            </a:endParaRPr>
          </a:p>
        </p:txBody>
      </p:sp>
      <p:sp>
        <p:nvSpPr>
          <p:cNvPr id="11" name="Rectangle 5"/>
          <p:cNvSpPr/>
          <p:nvPr/>
        </p:nvSpPr>
        <p:spPr>
          <a:xfrm>
            <a:off x="395288" y="4164013"/>
            <a:ext cx="4392612" cy="1150937"/>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spcBef>
                <a:spcPct val="0"/>
              </a:spcBef>
              <a:buClr>
                <a:schemeClr val="hlink"/>
              </a:buClr>
              <a:buSzPct val="55000"/>
              <a:buChar char="n"/>
            </a:pPr>
            <a:r>
              <a:rPr lang="en-US" altLang="zh-CN" sz="2400" dirty="0">
                <a:latin typeface="Tahoma" panose="020B0604030504040204" charset="0"/>
              </a:rPr>
              <a:t>T</a:t>
            </a:r>
            <a:r>
              <a:rPr lang="en-US" altLang="zh-CN" sz="2400" baseline="-25000" dirty="0">
                <a:latin typeface="Tahoma" panose="020B0604030504040204" charset="0"/>
              </a:rPr>
              <a:t>4</a:t>
            </a:r>
            <a:r>
              <a:rPr lang="en-US" altLang="zh-CN" sz="2400" dirty="0">
                <a:latin typeface="Tahoma" panose="020B0604030504040204" charset="0"/>
              </a:rPr>
              <a:t> </a:t>
            </a:r>
            <a:r>
              <a:rPr lang="zh-CN" altLang="en-US" sz="2400" dirty="0">
                <a:latin typeface="Tahoma" panose="020B0604030504040204" charset="0"/>
              </a:rPr>
              <a:t>等于 </a:t>
            </a:r>
            <a:r>
              <a:rPr lang="en-US" altLang="zh-CN" sz="2400" dirty="0">
                <a:latin typeface="Tahoma" panose="020B0604030504040204" charset="0"/>
              </a:rPr>
              <a:t>T</a:t>
            </a:r>
            <a:r>
              <a:rPr lang="en-US" altLang="zh-CN" sz="2400" baseline="-25000" dirty="0">
                <a:latin typeface="Tahoma" panose="020B0604030504040204" charset="0"/>
              </a:rPr>
              <a:t>1</a:t>
            </a:r>
            <a:r>
              <a:rPr lang="zh-CN" altLang="en-US" sz="2400" dirty="0">
                <a:latin typeface="Tahoma" panose="020B0604030504040204" charset="0"/>
              </a:rPr>
              <a:t>，于是 </a:t>
            </a:r>
            <a:r>
              <a:rPr lang="en-US" altLang="zh-CN" sz="2400" dirty="0">
                <a:latin typeface="Tahoma" panose="020B0604030504040204" charset="0"/>
              </a:rPr>
              <a:t>(8) </a:t>
            </a:r>
            <a:r>
              <a:rPr lang="zh-CN" altLang="en-US" sz="2400" dirty="0">
                <a:latin typeface="Tahoma" panose="020B0604030504040204" charset="0"/>
              </a:rPr>
              <a:t>可以改写为 </a:t>
            </a:r>
            <a:r>
              <a:rPr lang="en-US" altLang="zh-CN" sz="2400" dirty="0">
                <a:latin typeface="Tahoma" panose="020B0604030504040204" charset="0"/>
              </a:rPr>
              <a:t>T</a:t>
            </a:r>
            <a:r>
              <a:rPr lang="en-US" altLang="zh-CN" sz="2400" baseline="-25000" dirty="0">
                <a:latin typeface="Tahoma" panose="020B0604030504040204" charset="0"/>
              </a:rPr>
              <a:t>6 </a:t>
            </a:r>
            <a:r>
              <a:rPr lang="en-US" altLang="zh-CN" sz="2400" dirty="0">
                <a:latin typeface="Tahoma" panose="020B0604030504040204" charset="0"/>
              </a:rPr>
              <a:t>:= T</a:t>
            </a:r>
            <a:r>
              <a:rPr lang="en-US" altLang="zh-CN" sz="2400" baseline="-25000" dirty="0">
                <a:latin typeface="Tahoma" panose="020B0604030504040204" charset="0"/>
              </a:rPr>
              <a:t>5 </a:t>
            </a:r>
            <a:r>
              <a:rPr lang="en-US" altLang="zh-CN" sz="2400" dirty="0">
                <a:latin typeface="Tahoma" panose="020B0604030504040204" charset="0"/>
              </a:rPr>
              <a:t>[T</a:t>
            </a:r>
            <a:r>
              <a:rPr lang="en-US" altLang="zh-CN" sz="2400" baseline="-25000" dirty="0">
                <a:latin typeface="Tahoma" panose="020B0604030504040204" charset="0"/>
              </a:rPr>
              <a:t>1</a:t>
            </a:r>
            <a:r>
              <a:rPr lang="en-US" altLang="zh-CN" sz="2400" dirty="0">
                <a:latin typeface="Tahoma" panose="020B0604030504040204" charset="0"/>
              </a:rPr>
              <a:t> ]</a:t>
            </a:r>
            <a:endParaRPr lang="en-US" altLang="zh-CN" sz="2400" dirty="0">
              <a:latin typeface="Tahoma" panose="020B0604030504040204" charset="0"/>
            </a:endParaRPr>
          </a:p>
        </p:txBody>
      </p:sp>
      <p:pic>
        <p:nvPicPr>
          <p:cNvPr id="2" name="图片 1"/>
          <p:cNvPicPr>
            <a:picLocks noChangeAspect="1"/>
          </p:cNvPicPr>
          <p:nvPr>
            <p:custDataLst>
              <p:tags r:id="rId1"/>
            </p:custDataLst>
          </p:nvPr>
        </p:nvPicPr>
        <p:blipFill>
          <a:blip r:embed="rId2"/>
          <a:stretch>
            <a:fillRect/>
          </a:stretch>
        </p:blipFill>
        <p:spPr>
          <a:xfrm>
            <a:off x="7088505" y="594995"/>
            <a:ext cx="2842260" cy="5996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代码优化概述</a:t>
            </a:r>
            <a:endParaRPr lang="zh-CN" altLang="en-US"/>
          </a:p>
        </p:txBody>
      </p:sp>
      <p:sp>
        <p:nvSpPr>
          <p:cNvPr id="9" name="Rectangle 3"/>
          <p:cNvSpPr txBox="1">
            <a:spLocks noChangeArrowheads="1"/>
          </p:cNvSpPr>
          <p:nvPr/>
        </p:nvSpPr>
        <p:spPr bwMode="auto">
          <a:xfrm>
            <a:off x="468313" y="2071688"/>
            <a:ext cx="3816350" cy="792163"/>
          </a:xfrm>
          <a:prstGeom prst="rect">
            <a:avLst/>
          </a:prstGeom>
          <a:noFill/>
          <a:ln w="9525">
            <a:noFill/>
            <a:miter lim="800000"/>
          </a:ln>
        </p:spPr>
        <p:txBody>
          <a:bodyPr/>
          <a:lstStyle/>
          <a:p>
            <a:pPr marL="342900" marR="0" indent="-342900" algn="l" defTabSz="914400" eaLnBrk="0" hangingPunct="0">
              <a:spcBef>
                <a:spcPct val="20000"/>
              </a:spcBef>
              <a:buSzTx/>
              <a:defRPr/>
            </a:pPr>
            <a:r>
              <a:rPr kumimoji="0" lang="en-US" altLang="zh-CN" sz="3200" kern="0" cap="none" spc="0" normalizeH="0" baseline="0" noProof="0">
                <a:latin typeface="华文新魏" panose="02010800040101010101" pitchFamily="2" charset="-122"/>
                <a:ea typeface="华文新魏" panose="02010800040101010101" pitchFamily="2" charset="-122"/>
                <a:cs typeface="+mn-cs"/>
              </a:rPr>
              <a:t>6</a:t>
            </a:r>
            <a:r>
              <a:rPr kumimoji="0" lang="zh-CN" altLang="en-US" sz="3200" kern="0" cap="none" spc="0" normalizeH="0" baseline="0" noProof="0">
                <a:latin typeface="华文新魏" panose="02010800040101010101" pitchFamily="2" charset="-122"/>
                <a:ea typeface="华文新魏" panose="02010800040101010101" pitchFamily="2" charset="-122"/>
                <a:cs typeface="+mn-cs"/>
              </a:rPr>
              <a:t>、</a:t>
            </a:r>
            <a:r>
              <a:rPr kumimoji="0" lang="zh-CN" altLang="en-US" sz="3200" u="sng" kern="0" cap="none" spc="0" normalizeH="0" baseline="0" noProof="0">
                <a:latin typeface="华文新魏" panose="02010800040101010101" pitchFamily="2" charset="-122"/>
                <a:ea typeface="华文新魏" panose="02010800040101010101" pitchFamily="2" charset="-122"/>
                <a:cs typeface="+mn-cs"/>
              </a:rPr>
              <a:t>删除无用代码</a:t>
            </a:r>
            <a:endParaRPr kumimoji="0" lang="zh-CN" altLang="en-US" sz="3200" u="sng" kern="0" cap="none" spc="0" normalizeH="0" baseline="0" noProof="0">
              <a:latin typeface="华文新魏" panose="02010800040101010101" pitchFamily="2" charset="-122"/>
              <a:ea typeface="华文新魏" panose="02010800040101010101" pitchFamily="2" charset="-122"/>
              <a:cs typeface="+mn-cs"/>
            </a:endParaRPr>
          </a:p>
        </p:txBody>
      </p:sp>
      <p:sp>
        <p:nvSpPr>
          <p:cNvPr id="10" name="Rectangle 4"/>
          <p:cNvSpPr/>
          <p:nvPr/>
        </p:nvSpPr>
        <p:spPr>
          <a:xfrm>
            <a:off x="878523" y="3153728"/>
            <a:ext cx="4321175" cy="15843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spcBef>
                <a:spcPct val="0"/>
              </a:spcBef>
              <a:buClr>
                <a:schemeClr val="hlink"/>
              </a:buClr>
              <a:buSzPct val="55000"/>
              <a:buChar char="n"/>
            </a:pPr>
            <a:r>
              <a:rPr lang="zh-CN" altLang="en-US" dirty="0">
                <a:latin typeface="Tahoma" panose="020B0604030504040204" charset="0"/>
              </a:rPr>
              <a:t>若</a:t>
            </a:r>
            <a:r>
              <a:rPr lang="en-US" altLang="zh-CN" dirty="0">
                <a:latin typeface="Tahoma" panose="020B0604030504040204" charset="0"/>
              </a:rPr>
              <a:t>T</a:t>
            </a:r>
            <a:r>
              <a:rPr lang="en-US" altLang="zh-CN" baseline="-25000" dirty="0">
                <a:latin typeface="Tahoma" panose="020B0604030504040204" charset="0"/>
              </a:rPr>
              <a:t>4</a:t>
            </a:r>
            <a:r>
              <a:rPr lang="en-US" altLang="zh-CN" dirty="0">
                <a:latin typeface="Tahoma" panose="020B0604030504040204" charset="0"/>
              </a:rPr>
              <a:t> </a:t>
            </a:r>
            <a:r>
              <a:rPr lang="zh-CN" altLang="en-US" dirty="0">
                <a:latin typeface="Tahoma" panose="020B0604030504040204" charset="0"/>
              </a:rPr>
              <a:t>和 </a:t>
            </a:r>
            <a:r>
              <a:rPr lang="en-US" altLang="zh-CN" dirty="0">
                <a:latin typeface="Tahoma" panose="020B0604030504040204" charset="0"/>
              </a:rPr>
              <a:t>I </a:t>
            </a:r>
            <a:r>
              <a:rPr lang="zh-CN" altLang="en-US" dirty="0">
                <a:latin typeface="Tahoma" panose="020B0604030504040204" charset="0"/>
              </a:rPr>
              <a:t>在后面未被引用，相关赋值语句可删除</a:t>
            </a:r>
            <a:endParaRPr lang="zh-CN" altLang="en-US" dirty="0">
              <a:latin typeface="Tahoma" panose="020B0604030504040204" charset="0"/>
            </a:endParaRPr>
          </a:p>
        </p:txBody>
      </p:sp>
      <p:pic>
        <p:nvPicPr>
          <p:cNvPr id="2" name="图片 1"/>
          <p:cNvPicPr>
            <a:picLocks noChangeAspect="1"/>
          </p:cNvPicPr>
          <p:nvPr>
            <p:custDataLst>
              <p:tags r:id="rId1"/>
            </p:custDataLst>
          </p:nvPr>
        </p:nvPicPr>
        <p:blipFill>
          <a:blip r:embed="rId2"/>
          <a:stretch>
            <a:fillRect/>
          </a:stretch>
        </p:blipFill>
        <p:spPr>
          <a:xfrm>
            <a:off x="7088505" y="594995"/>
            <a:ext cx="2842260" cy="5996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代码优化概述</a:t>
            </a:r>
            <a:endParaRPr lang="zh-CN" altLang="en-US"/>
          </a:p>
        </p:txBody>
      </p:sp>
      <p:sp>
        <p:nvSpPr>
          <p:cNvPr id="19459" name="Text Box 8"/>
          <p:cNvSpPr txBox="1"/>
          <p:nvPr/>
        </p:nvSpPr>
        <p:spPr>
          <a:xfrm>
            <a:off x="6094413" y="357188"/>
            <a:ext cx="2238375" cy="2235200"/>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457200" lvl="0" indent="-457200" eaLnBrk="1" hangingPunct="1">
              <a:spcBef>
                <a:spcPct val="50000"/>
              </a:spcBef>
              <a:buClr>
                <a:schemeClr val="tx1"/>
              </a:buClr>
              <a:buFontTx/>
              <a:buAutoNum type="arabicParenBoth"/>
            </a:pPr>
            <a:r>
              <a:rPr lang="en-US" altLang="zh-CN" sz="2000" b="1" dirty="0">
                <a:latin typeface="Times New Roman" panose="02020603050405020304" charset="0"/>
              </a:rPr>
              <a:t>P := 0</a:t>
            </a:r>
            <a:endParaRPr lang="en-US" altLang="zh-CN" sz="2000" b="1" dirty="0">
              <a:latin typeface="Times New Roman" panose="02020603050405020304" charset="0"/>
            </a:endParaRPr>
          </a:p>
          <a:p>
            <a:pPr marL="457200" lvl="0" indent="-457200" eaLnBrk="1" hangingPunct="1">
              <a:spcBef>
                <a:spcPct val="50000"/>
              </a:spcBef>
              <a:buClr>
                <a:schemeClr val="tx1"/>
              </a:buClr>
              <a:buFontTx/>
              <a:buAutoNum type="arabicParenBoth"/>
            </a:pPr>
            <a:r>
              <a:rPr lang="en-US" altLang="zh-CN" sz="2000" b="1" dirty="0">
                <a:latin typeface="Times New Roman" panose="02020603050405020304" charset="0"/>
              </a:rPr>
              <a:t>T</a:t>
            </a:r>
            <a:r>
              <a:rPr lang="en-US" altLang="zh-CN" sz="2000" b="1" baseline="-25000" dirty="0">
                <a:latin typeface="Times New Roman" panose="02020603050405020304" charset="0"/>
              </a:rPr>
              <a:t>1</a:t>
            </a:r>
            <a:r>
              <a:rPr lang="en-US" altLang="zh-CN" sz="2000" b="1" dirty="0">
                <a:latin typeface="Times New Roman" panose="02020603050405020304" charset="0"/>
              </a:rPr>
              <a:t> := 4</a:t>
            </a:r>
            <a:endParaRPr lang="en-US" altLang="zh-CN" sz="2000" b="1" dirty="0">
              <a:latin typeface="Times New Roman" panose="02020603050405020304" charset="0"/>
            </a:endParaRPr>
          </a:p>
          <a:p>
            <a:pPr marL="457200" lvl="0" indent="-457200" eaLnBrk="1" hangingPunct="1">
              <a:spcBef>
                <a:spcPct val="50000"/>
              </a:spcBef>
              <a:buClr>
                <a:schemeClr val="tx1"/>
              </a:buClr>
              <a:buFontTx/>
              <a:buAutoNum type="arabicParenBoth"/>
            </a:pPr>
            <a:r>
              <a:rPr lang="en-US" altLang="zh-CN" sz="2000" b="1" dirty="0">
                <a:latin typeface="Times New Roman" panose="02020603050405020304" charset="0"/>
              </a:rPr>
              <a:t>I := 1 </a:t>
            </a:r>
            <a:r>
              <a:rPr lang="zh-CN" altLang="en-US" sz="2000" b="1" dirty="0">
                <a:latin typeface="Times New Roman" panose="02020603050405020304" charset="0"/>
              </a:rPr>
              <a:t>（*）</a:t>
            </a:r>
            <a:endParaRPr lang="zh-CN" altLang="en-US" sz="2000" b="1" dirty="0">
              <a:latin typeface="Times New Roman" panose="02020603050405020304" charset="0"/>
            </a:endParaRPr>
          </a:p>
          <a:p>
            <a:pPr marL="457200" lvl="0" indent="-457200" eaLnBrk="1" hangingPunct="1">
              <a:spcBef>
                <a:spcPct val="50000"/>
              </a:spcBef>
              <a:buClr>
                <a:schemeClr val="tx1"/>
              </a:buClr>
              <a:buFontTx/>
              <a:buAutoNum type="arabicParenBoth"/>
            </a:pPr>
            <a:r>
              <a:rPr lang="en-US" altLang="zh-CN" sz="2000" b="1" dirty="0">
                <a:latin typeface="Times New Roman" panose="02020603050405020304" charset="0"/>
              </a:rPr>
              <a:t>T</a:t>
            </a:r>
            <a:r>
              <a:rPr lang="en-US" altLang="zh-CN" sz="2000" b="1" baseline="-25000" dirty="0">
                <a:latin typeface="Times New Roman" panose="02020603050405020304" charset="0"/>
              </a:rPr>
              <a:t>2</a:t>
            </a:r>
            <a:r>
              <a:rPr lang="en-US" altLang="zh-CN" sz="2000" b="1" dirty="0">
                <a:latin typeface="Times New Roman" panose="02020603050405020304" charset="0"/>
              </a:rPr>
              <a:t> := a - 4</a:t>
            </a:r>
            <a:endParaRPr lang="en-US" altLang="zh-CN" sz="2000" b="1" dirty="0">
              <a:latin typeface="Times New Roman" panose="02020603050405020304" charset="0"/>
            </a:endParaRPr>
          </a:p>
          <a:p>
            <a:pPr marL="457200" lvl="0" indent="-457200" eaLnBrk="1" hangingPunct="1">
              <a:spcBef>
                <a:spcPct val="50000"/>
              </a:spcBef>
              <a:buClr>
                <a:schemeClr val="tx1"/>
              </a:buClr>
              <a:buFontTx/>
              <a:buAutoNum type="arabicParenBoth"/>
            </a:pPr>
            <a:r>
              <a:rPr lang="en-US" altLang="zh-CN" sz="2000" b="1" dirty="0">
                <a:latin typeface="Times New Roman" panose="02020603050405020304" charset="0"/>
              </a:rPr>
              <a:t>T</a:t>
            </a:r>
            <a:r>
              <a:rPr lang="en-US" altLang="zh-CN" sz="2000" b="1" baseline="-25000" dirty="0">
                <a:latin typeface="Times New Roman" panose="02020603050405020304" charset="0"/>
              </a:rPr>
              <a:t>5</a:t>
            </a:r>
            <a:r>
              <a:rPr lang="en-US" altLang="zh-CN" sz="2000" b="1" dirty="0">
                <a:latin typeface="Times New Roman" panose="02020603050405020304" charset="0"/>
              </a:rPr>
              <a:t> := b - 4</a:t>
            </a:r>
            <a:endParaRPr lang="en-US" altLang="zh-CN" sz="2000" b="1" dirty="0">
              <a:latin typeface="Times New Roman" panose="02020603050405020304" charset="0"/>
            </a:endParaRPr>
          </a:p>
        </p:txBody>
      </p:sp>
      <p:sp>
        <p:nvSpPr>
          <p:cNvPr id="19460" name="Text Box 9"/>
          <p:cNvSpPr txBox="1"/>
          <p:nvPr/>
        </p:nvSpPr>
        <p:spPr>
          <a:xfrm>
            <a:off x="6094413" y="2876550"/>
            <a:ext cx="2881312" cy="3606800"/>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457200" lvl="0" indent="-457200" eaLnBrk="1" hangingPunct="1">
              <a:spcBef>
                <a:spcPct val="50000"/>
              </a:spcBef>
              <a:buNone/>
            </a:pPr>
            <a:r>
              <a:rPr lang="en-US" altLang="zh-CN" sz="2000" b="1" dirty="0">
                <a:latin typeface="Times New Roman" panose="02020603050405020304" charset="0"/>
              </a:rPr>
              <a:t>(6) T</a:t>
            </a:r>
            <a:r>
              <a:rPr lang="en-US" altLang="zh-CN" sz="2000" b="1" baseline="-25000" dirty="0">
                <a:latin typeface="Times New Roman" panose="02020603050405020304" charset="0"/>
              </a:rPr>
              <a:t>3 </a:t>
            </a:r>
            <a:r>
              <a:rPr lang="en-US" altLang="zh-CN" sz="2000" b="1" dirty="0">
                <a:latin typeface="Times New Roman" panose="02020603050405020304" charset="0"/>
              </a:rPr>
              <a:t>:= T</a:t>
            </a:r>
            <a:r>
              <a:rPr lang="en-US" altLang="zh-CN" sz="2000" b="1" baseline="-25000" dirty="0">
                <a:latin typeface="Times New Roman" panose="02020603050405020304" charset="0"/>
              </a:rPr>
              <a:t>2 </a:t>
            </a:r>
            <a:r>
              <a:rPr lang="en-US" altLang="zh-CN" sz="2000" b="1" dirty="0">
                <a:latin typeface="Times New Roman" panose="02020603050405020304" charset="0"/>
              </a:rPr>
              <a:t>[ T</a:t>
            </a:r>
            <a:r>
              <a:rPr lang="en-US" altLang="zh-CN" sz="2000" b="1" baseline="-25000" dirty="0">
                <a:latin typeface="Times New Roman" panose="02020603050405020304" charset="0"/>
              </a:rPr>
              <a:t>1</a:t>
            </a:r>
            <a:r>
              <a:rPr lang="en-US" altLang="zh-CN" sz="2000" b="1" dirty="0">
                <a:latin typeface="Times New Roman" panose="02020603050405020304" charset="0"/>
              </a:rPr>
              <a:t> ]</a:t>
            </a:r>
            <a:endParaRPr lang="en-US" altLang="zh-CN"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(7) T</a:t>
            </a:r>
            <a:r>
              <a:rPr lang="en-US" altLang="zh-CN" sz="2000" b="1" baseline="-25000" dirty="0">
                <a:latin typeface="Times New Roman" panose="02020603050405020304" charset="0"/>
              </a:rPr>
              <a:t>4 </a:t>
            </a:r>
            <a:r>
              <a:rPr lang="en-US" altLang="zh-CN" sz="2000" b="1" dirty="0">
                <a:latin typeface="Times New Roman" panose="02020603050405020304" charset="0"/>
              </a:rPr>
              <a:t>:= 4 </a:t>
            </a:r>
            <a:r>
              <a:rPr lang="zh-CN" altLang="en-US" sz="2000" b="1" dirty="0">
                <a:latin typeface="Times New Roman" panose="02020603050405020304" charset="0"/>
              </a:rPr>
              <a:t>（</a:t>
            </a:r>
            <a:r>
              <a:rPr lang="zh-CN" altLang="en-US" sz="2000" b="1" dirty="0">
                <a:solidFill>
                  <a:schemeClr val="hlink"/>
                </a:solidFill>
                <a:latin typeface="Times New Roman" panose="02020603050405020304" charset="0"/>
              </a:rPr>
              <a:t>*</a:t>
            </a:r>
            <a:r>
              <a:rPr lang="zh-CN" altLang="en-US" sz="2000" b="1" dirty="0">
                <a:latin typeface="Times New Roman" panose="02020603050405020304" charset="0"/>
              </a:rPr>
              <a:t>）</a:t>
            </a:r>
            <a:endParaRPr lang="zh-CN" altLang="en-US"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(8) T</a:t>
            </a:r>
            <a:r>
              <a:rPr lang="en-US" altLang="zh-CN" sz="2000" b="1" baseline="-25000" dirty="0">
                <a:latin typeface="Times New Roman" panose="02020603050405020304" charset="0"/>
              </a:rPr>
              <a:t>6 </a:t>
            </a:r>
            <a:r>
              <a:rPr lang="en-US" altLang="zh-CN" sz="2000" b="1" dirty="0">
                <a:latin typeface="Times New Roman" panose="02020603050405020304" charset="0"/>
              </a:rPr>
              <a:t>:= T</a:t>
            </a:r>
            <a:r>
              <a:rPr lang="en-US" altLang="zh-CN" sz="2000" b="1" baseline="-25000" dirty="0">
                <a:latin typeface="Times New Roman" panose="02020603050405020304" charset="0"/>
              </a:rPr>
              <a:t>5 </a:t>
            </a:r>
            <a:r>
              <a:rPr lang="en-US" altLang="zh-CN" sz="2000" b="1" dirty="0">
                <a:latin typeface="Times New Roman" panose="02020603050405020304" charset="0"/>
              </a:rPr>
              <a:t>[T</a:t>
            </a:r>
            <a:r>
              <a:rPr lang="en-US" altLang="zh-CN" sz="2000" b="1" baseline="-25000" dirty="0">
                <a:latin typeface="Times New Roman" panose="02020603050405020304" charset="0"/>
              </a:rPr>
              <a:t>1 </a:t>
            </a:r>
            <a:r>
              <a:rPr lang="en-US" altLang="zh-CN" sz="2000" b="1" dirty="0">
                <a:latin typeface="Times New Roman" panose="02020603050405020304" charset="0"/>
              </a:rPr>
              <a:t>]</a:t>
            </a:r>
            <a:endParaRPr lang="en-US" altLang="zh-CN"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(9) T</a:t>
            </a:r>
            <a:r>
              <a:rPr lang="en-US" altLang="zh-CN" sz="2000" b="1" baseline="-25000" dirty="0">
                <a:latin typeface="Times New Roman" panose="02020603050405020304" charset="0"/>
              </a:rPr>
              <a:t>7 </a:t>
            </a:r>
            <a:r>
              <a:rPr lang="en-US" altLang="zh-CN" sz="2000" b="1" dirty="0">
                <a:latin typeface="Times New Roman" panose="02020603050405020304" charset="0"/>
              </a:rPr>
              <a:t>:= T</a:t>
            </a:r>
            <a:r>
              <a:rPr lang="en-US" altLang="zh-CN" sz="2000" b="1" baseline="-25000" dirty="0">
                <a:latin typeface="Times New Roman" panose="02020603050405020304" charset="0"/>
              </a:rPr>
              <a:t>3 </a:t>
            </a:r>
            <a:r>
              <a:rPr lang="en-US" altLang="zh-CN" sz="2000" b="1" dirty="0">
                <a:latin typeface="Times New Roman" panose="02020603050405020304" charset="0"/>
              </a:rPr>
              <a:t>* T</a:t>
            </a:r>
            <a:r>
              <a:rPr lang="en-US" altLang="zh-CN" sz="2000" b="1" baseline="-25000" dirty="0">
                <a:latin typeface="Times New Roman" panose="02020603050405020304" charset="0"/>
              </a:rPr>
              <a:t>6</a:t>
            </a:r>
            <a:endParaRPr lang="en-US" altLang="zh-CN" sz="2000" b="1" baseline="-25000"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(10) P := P + T</a:t>
            </a:r>
            <a:r>
              <a:rPr lang="en-US" altLang="zh-CN" sz="2000" b="1" baseline="-25000" dirty="0">
                <a:latin typeface="Times New Roman" panose="02020603050405020304" charset="0"/>
              </a:rPr>
              <a:t>7</a:t>
            </a:r>
            <a:endParaRPr lang="en-US" altLang="zh-CN" sz="2000" b="1" baseline="-25000"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(11) I := I + 1 </a:t>
            </a:r>
            <a:r>
              <a:rPr lang="zh-CN" altLang="en-US" sz="2000" b="1" dirty="0">
                <a:latin typeface="Times New Roman" panose="02020603050405020304" charset="0"/>
              </a:rPr>
              <a:t>（</a:t>
            </a:r>
            <a:r>
              <a:rPr lang="zh-CN" altLang="en-US" sz="2000" b="1" dirty="0">
                <a:solidFill>
                  <a:schemeClr val="hlink"/>
                </a:solidFill>
                <a:latin typeface="Times New Roman" panose="02020603050405020304" charset="0"/>
              </a:rPr>
              <a:t>*</a:t>
            </a:r>
            <a:r>
              <a:rPr lang="zh-CN" altLang="en-US" sz="2000" b="1" dirty="0">
                <a:latin typeface="Times New Roman" panose="02020603050405020304" charset="0"/>
              </a:rPr>
              <a:t>）</a:t>
            </a:r>
            <a:endParaRPr lang="zh-CN" altLang="en-US"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(12) T</a:t>
            </a:r>
            <a:r>
              <a:rPr lang="en-US" altLang="zh-CN" sz="2000" b="1" baseline="-25000" dirty="0">
                <a:latin typeface="Times New Roman" panose="02020603050405020304" charset="0"/>
              </a:rPr>
              <a:t>1</a:t>
            </a:r>
            <a:r>
              <a:rPr lang="en-US" altLang="zh-CN" sz="2000" b="1" dirty="0">
                <a:latin typeface="Times New Roman" panose="02020603050405020304" charset="0"/>
              </a:rPr>
              <a:t> := T</a:t>
            </a:r>
            <a:r>
              <a:rPr lang="en-US" altLang="zh-CN" sz="2000" b="1" baseline="-25000" dirty="0">
                <a:latin typeface="Times New Roman" panose="02020603050405020304" charset="0"/>
              </a:rPr>
              <a:t>1</a:t>
            </a:r>
            <a:r>
              <a:rPr lang="en-US" altLang="zh-CN" sz="2000" b="1" dirty="0">
                <a:latin typeface="Times New Roman" panose="02020603050405020304" charset="0"/>
              </a:rPr>
              <a:t> + 4</a:t>
            </a:r>
            <a:endParaRPr lang="en-US" altLang="zh-CN"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(13) If  T</a:t>
            </a:r>
            <a:r>
              <a:rPr lang="en-US" altLang="zh-CN" sz="2000" b="1" baseline="-25000" dirty="0">
                <a:latin typeface="Times New Roman" panose="02020603050405020304" charset="0"/>
              </a:rPr>
              <a:t>1</a:t>
            </a:r>
            <a:r>
              <a:rPr lang="en-US" altLang="zh-CN" sz="2000" b="1" dirty="0">
                <a:latin typeface="Times New Roman" panose="02020603050405020304" charset="0"/>
              </a:rPr>
              <a:t> &lt;= 80 goto (6)</a:t>
            </a:r>
            <a:endParaRPr lang="en-US" altLang="zh-CN" sz="2000" b="1" dirty="0">
              <a:latin typeface="Times New Roman" panose="02020603050405020304" charset="0"/>
            </a:endParaRPr>
          </a:p>
        </p:txBody>
      </p:sp>
      <p:sp>
        <p:nvSpPr>
          <p:cNvPr id="19461" name="Line 10"/>
          <p:cNvSpPr/>
          <p:nvPr/>
        </p:nvSpPr>
        <p:spPr>
          <a:xfrm>
            <a:off x="7245350" y="2589213"/>
            <a:ext cx="0" cy="287337"/>
          </a:xfrm>
          <a:prstGeom prst="line">
            <a:avLst/>
          </a:prstGeom>
          <a:ln w="9525" cap="flat" cmpd="sng">
            <a:solidFill>
              <a:schemeClr val="tx1"/>
            </a:solidFill>
            <a:prstDash val="solid"/>
            <a:headEnd type="none" w="med" len="med"/>
            <a:tailEnd type="triangle" w="med" len="med"/>
          </a:ln>
        </p:spPr>
      </p:sp>
      <p:sp>
        <p:nvSpPr>
          <p:cNvPr id="19462" name="Text Box 11"/>
          <p:cNvSpPr txBox="1"/>
          <p:nvPr/>
        </p:nvSpPr>
        <p:spPr>
          <a:xfrm>
            <a:off x="8542338" y="1292225"/>
            <a:ext cx="576262" cy="396875"/>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dirty="0">
                <a:latin typeface="Times New Roman" panose="02020603050405020304" charset="0"/>
              </a:rPr>
              <a:t>B</a:t>
            </a:r>
            <a:r>
              <a:rPr lang="en-US" altLang="zh-CN" sz="2000" baseline="-25000" dirty="0">
                <a:latin typeface="Times New Roman" panose="02020603050405020304" charset="0"/>
              </a:rPr>
              <a:t>1</a:t>
            </a:r>
            <a:endParaRPr lang="en-US" altLang="zh-CN" sz="2000" baseline="-25000" dirty="0">
              <a:latin typeface="Times New Roman" panose="02020603050405020304" charset="0"/>
            </a:endParaRPr>
          </a:p>
        </p:txBody>
      </p:sp>
      <p:sp>
        <p:nvSpPr>
          <p:cNvPr id="19463" name="Text Box 12"/>
          <p:cNvSpPr txBox="1"/>
          <p:nvPr/>
        </p:nvSpPr>
        <p:spPr>
          <a:xfrm>
            <a:off x="9118600" y="4460875"/>
            <a:ext cx="523875" cy="396875"/>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dirty="0">
                <a:latin typeface="Times New Roman" panose="02020603050405020304" charset="0"/>
              </a:rPr>
              <a:t>B</a:t>
            </a:r>
            <a:r>
              <a:rPr lang="en-US" altLang="zh-CN" sz="2000" baseline="-25000" dirty="0">
                <a:latin typeface="Times New Roman" panose="02020603050405020304" charset="0"/>
              </a:rPr>
              <a:t>2</a:t>
            </a:r>
            <a:endParaRPr lang="en-US" altLang="zh-CN" sz="2000" baseline="-25000" dirty="0">
              <a:latin typeface="Times New Roman" panose="02020603050405020304" charset="0"/>
            </a:endParaRPr>
          </a:p>
        </p:txBody>
      </p:sp>
      <p:cxnSp>
        <p:nvCxnSpPr>
          <p:cNvPr id="19464" name="AutoShape 13"/>
          <p:cNvCxnSpPr>
            <a:stCxn id="19460" idx="2"/>
            <a:endCxn id="19460" idx="0"/>
          </p:cNvCxnSpPr>
          <p:nvPr/>
        </p:nvCxnSpPr>
        <p:spPr>
          <a:xfrm rot="5400000" flipH="1">
            <a:off x="5808345" y="4679950"/>
            <a:ext cx="3606800" cy="3175"/>
          </a:xfrm>
          <a:prstGeom prst="bentConnector5">
            <a:avLst>
              <a:gd name="adj1" fmla="val -6558"/>
              <a:gd name="adj2" fmla="val 52930000"/>
              <a:gd name="adj3" fmla="val 106646"/>
            </a:avLst>
          </a:prstGeom>
          <a:ln w="9525" cap="flat" cmpd="sng">
            <a:solidFill>
              <a:schemeClr val="tx1"/>
            </a:solidFill>
            <a:prstDash val="solid"/>
            <a:miter/>
            <a:headEnd type="none" w="med" len="med"/>
            <a:tailEnd type="triangle" w="med" len="med"/>
          </a:ln>
        </p:spPr>
      </p:cxnSp>
      <p:sp>
        <p:nvSpPr>
          <p:cNvPr id="17" name="Rectangle 3"/>
          <p:cNvSpPr txBox="1">
            <a:spLocks noChangeArrowheads="1"/>
          </p:cNvSpPr>
          <p:nvPr/>
        </p:nvSpPr>
        <p:spPr bwMode="auto">
          <a:xfrm>
            <a:off x="1042988" y="3098800"/>
            <a:ext cx="3024188" cy="647700"/>
          </a:xfrm>
          <a:prstGeom prst="rect">
            <a:avLst/>
          </a:prstGeom>
          <a:noFill/>
          <a:ln w="9525">
            <a:noFill/>
            <a:miter lim="800000"/>
          </a:ln>
        </p:spPr>
        <p:txBody>
          <a:bodyPr/>
          <a:lstStyle/>
          <a:p>
            <a:pPr marL="0" marR="0" indent="0" algn="l" defTabSz="914400" eaLnBrk="0" hangingPunct="0">
              <a:spcBef>
                <a:spcPct val="20000"/>
              </a:spcBef>
              <a:buSzTx/>
              <a:buNone/>
              <a:defRPr/>
            </a:pPr>
            <a:r>
              <a:rPr kumimoji="0" lang="zh-CN" altLang="en-US" sz="3200" b="0" kern="0" cap="none" spc="0" normalizeH="0" baseline="0" noProof="0">
                <a:solidFill>
                  <a:schemeClr val="tx2"/>
                </a:solidFill>
                <a:latin typeface="华文新魏" panose="02010800040101010101" pitchFamily="2" charset="-122"/>
                <a:ea typeface="华文新魏" panose="02010800040101010101" pitchFamily="2" charset="-122"/>
                <a:cs typeface="+mn-cs"/>
              </a:rPr>
              <a:t>优化后代码：</a:t>
            </a:r>
            <a:endParaRPr kumimoji="0" lang="zh-CN" altLang="en-US" sz="3200" b="0" kern="0" cap="none" spc="0" normalizeH="0" baseline="0" noProof="0" dirty="0">
              <a:solidFill>
                <a:schemeClr val="tx2"/>
              </a:solidFill>
              <a:latin typeface="华文新魏" panose="02010800040101010101" pitchFamily="2" charset="-122"/>
              <a:ea typeface="华文新魏" panose="0201080004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代码优化概述</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2289" name="Rectangle 3"/>
          <p:cNvSpPr txBox="1"/>
          <p:nvPr/>
        </p:nvSpPr>
        <p:spPr>
          <a:xfrm>
            <a:off x="441325" y="1522413"/>
            <a:ext cx="3024188" cy="647700"/>
          </a:xfrm>
          <a:prstGeom prst="rect">
            <a:avLst/>
          </a:prstGeom>
          <a:noFill/>
          <a:ln w="9525">
            <a:noFill/>
          </a:ln>
        </p:spPr>
        <p:txBody>
          <a:bodyPr anchor="t"/>
          <a:p>
            <a:pPr marL="0" indent="0" eaLnBrk="0" hangingPunct="0">
              <a:spcBef>
                <a:spcPct val="20000"/>
              </a:spcBef>
              <a:buSzTx/>
              <a:buNone/>
            </a:pPr>
            <a:r>
              <a:rPr lang="zh-CN" altLang="en-US" sz="3200" b="0">
                <a:solidFill>
                  <a:schemeClr val="tx2"/>
                </a:solidFill>
                <a:latin typeface="华文新魏" panose="02010800040101010101" pitchFamily="2" charset="-122"/>
                <a:ea typeface="华文新魏" panose="02010800040101010101" pitchFamily="2" charset="-122"/>
              </a:rPr>
              <a:t>优化后代码：</a:t>
            </a:r>
            <a:endParaRPr lang="zh-CN" altLang="en-US" sz="3200" b="0" dirty="0">
              <a:solidFill>
                <a:schemeClr val="tx2"/>
              </a:solidFill>
              <a:latin typeface="华文新魏" panose="02010800040101010101" pitchFamily="2" charset="-122"/>
              <a:ea typeface="华文新魏" panose="02010800040101010101" pitchFamily="2" charset="-122"/>
            </a:endParaRPr>
          </a:p>
        </p:txBody>
      </p:sp>
      <p:pic>
        <p:nvPicPr>
          <p:cNvPr id="12290" name="图片 1"/>
          <p:cNvPicPr>
            <a:picLocks noChangeAspect="1"/>
          </p:cNvPicPr>
          <p:nvPr>
            <p:custDataLst>
              <p:tags r:id="rId1"/>
            </p:custDataLst>
          </p:nvPr>
        </p:nvPicPr>
        <p:blipFill>
          <a:blip r:embed="rId2"/>
          <a:stretch>
            <a:fillRect/>
          </a:stretch>
        </p:blipFill>
        <p:spPr>
          <a:xfrm>
            <a:off x="7236143" y="1458278"/>
            <a:ext cx="4205287" cy="3941762"/>
          </a:xfrm>
          <a:prstGeom prst="rect">
            <a:avLst/>
          </a:prstGeom>
          <a:noFill/>
          <a:ln w="9525">
            <a:noFill/>
          </a:ln>
        </p:spPr>
      </p:pic>
      <p:sp>
        <p:nvSpPr>
          <p:cNvPr id="12291" name="文本框 99"/>
          <p:cNvSpPr txBox="1"/>
          <p:nvPr/>
        </p:nvSpPr>
        <p:spPr>
          <a:xfrm>
            <a:off x="1166495" y="2851785"/>
            <a:ext cx="4825365" cy="1753235"/>
          </a:xfrm>
          <a:prstGeom prst="rect">
            <a:avLst/>
          </a:prstGeom>
          <a:noFill/>
          <a:ln w="9525">
            <a:noFill/>
          </a:ln>
        </p:spPr>
        <p:txBody>
          <a:bodyPr wrap="square" anchor="t">
            <a:spAutoFit/>
          </a:bodyPr>
          <a:p>
            <a:pPr marL="342900" indent="-342900">
              <a:lnSpc>
                <a:spcPct val="150000"/>
              </a:lnSpc>
              <a:buFont typeface="Wingdings" panose="05000000000000000000" charset="0"/>
              <a:buChar char="ü"/>
            </a:pPr>
            <a:r>
              <a:rPr lang="zh-CN" altLang="zh-CN" b="0" noProof="1">
                <a:latin typeface="华文新魏" panose="02010800040101010101" pitchFamily="2" charset="-122"/>
                <a:ea typeface="华文新魏" panose="02010800040101010101" pitchFamily="2" charset="-122"/>
                <a:cs typeface="华文新魏" panose="02010800040101010101" pitchFamily="2" charset="-122"/>
              </a:rPr>
              <a:t>代码从</a:t>
            </a:r>
            <a:r>
              <a:rPr lang="en-US" altLang="zh-CN" b="0" noProof="1">
                <a:latin typeface="华文新魏" panose="02010800040101010101" pitchFamily="2" charset="-122"/>
                <a:ea typeface="华文新魏" panose="02010800040101010101" pitchFamily="2" charset="-122"/>
                <a:cs typeface="华文新魏" panose="02010800040101010101" pitchFamily="2" charset="-122"/>
              </a:rPr>
              <a:t>12</a:t>
            </a:r>
            <a:r>
              <a:rPr lang="zh-CN" altLang="zh-CN" b="0" noProof="1">
                <a:latin typeface="华文新魏" panose="02010800040101010101" pitchFamily="2" charset="-122"/>
                <a:ea typeface="华文新魏" panose="02010800040101010101" pitchFamily="2" charset="-122"/>
                <a:cs typeface="华文新魏" panose="02010800040101010101" pitchFamily="2" charset="-122"/>
              </a:rPr>
              <a:t>条减少为</a:t>
            </a:r>
            <a:r>
              <a:rPr lang="en-US" altLang="zh-CN" b="0" noProof="1">
                <a:latin typeface="华文新魏" panose="02010800040101010101" pitchFamily="2" charset="-122"/>
                <a:ea typeface="华文新魏" panose="02010800040101010101" pitchFamily="2" charset="-122"/>
                <a:cs typeface="华文新魏" panose="02010800040101010101" pitchFamily="2" charset="-122"/>
              </a:rPr>
              <a:t>10</a:t>
            </a:r>
            <a:r>
              <a:rPr lang="zh-CN" altLang="zh-CN" b="0" noProof="1">
                <a:latin typeface="华文新魏" panose="02010800040101010101" pitchFamily="2" charset="-122"/>
                <a:ea typeface="华文新魏" panose="02010800040101010101" pitchFamily="2" charset="-122"/>
                <a:cs typeface="华文新魏" panose="02010800040101010101" pitchFamily="2" charset="-122"/>
              </a:rPr>
              <a:t>条</a:t>
            </a:r>
            <a:endParaRPr lang="zh-CN" altLang="zh-CN" b="0" noProof="1">
              <a:latin typeface="华文新魏" panose="02010800040101010101" pitchFamily="2" charset="-122"/>
              <a:ea typeface="华文新魏" panose="02010800040101010101" pitchFamily="2" charset="-122"/>
              <a:cs typeface="华文新魏" panose="02010800040101010101" pitchFamily="2" charset="-122"/>
            </a:endParaRPr>
          </a:p>
          <a:p>
            <a:pPr marL="342900" indent="-342900">
              <a:lnSpc>
                <a:spcPct val="150000"/>
              </a:lnSpc>
              <a:buFont typeface="Wingdings" panose="05000000000000000000" charset="0"/>
              <a:buChar char="ü"/>
            </a:pPr>
            <a:endParaRPr lang="zh-CN" altLang="zh-CN" b="0" noProof="1">
              <a:latin typeface="华文新魏" panose="02010800040101010101" pitchFamily="2" charset="-122"/>
              <a:ea typeface="华文新魏" panose="02010800040101010101" pitchFamily="2" charset="-122"/>
              <a:cs typeface="华文新魏" panose="02010800040101010101" pitchFamily="2" charset="-122"/>
            </a:endParaRPr>
          </a:p>
          <a:p>
            <a:pPr marL="342900" indent="-342900">
              <a:lnSpc>
                <a:spcPct val="150000"/>
              </a:lnSpc>
              <a:buFont typeface="Wingdings" panose="05000000000000000000" charset="0"/>
              <a:buChar char="ü"/>
            </a:pPr>
            <a:r>
              <a:rPr lang="zh-CN" altLang="zh-CN" b="0" noProof="1">
                <a:latin typeface="华文新魏" panose="02010800040101010101" pitchFamily="2" charset="-122"/>
                <a:ea typeface="华文新魏" panose="02010800040101010101" pitchFamily="2" charset="-122"/>
                <a:cs typeface="华文新魏" panose="02010800040101010101" pitchFamily="2" charset="-122"/>
              </a:rPr>
              <a:t>循环体的代码由</a:t>
            </a:r>
            <a:r>
              <a:rPr lang="en-US" altLang="zh-CN" b="0" noProof="1">
                <a:latin typeface="华文新魏" panose="02010800040101010101" pitchFamily="2" charset="-122"/>
                <a:ea typeface="华文新魏" panose="02010800040101010101" pitchFamily="2" charset="-122"/>
                <a:cs typeface="华文新魏" panose="02010800040101010101" pitchFamily="2" charset="-122"/>
              </a:rPr>
              <a:t>10</a:t>
            </a:r>
            <a:r>
              <a:rPr lang="zh-CN" altLang="zh-CN" b="0" noProof="1">
                <a:latin typeface="华文新魏" panose="02010800040101010101" pitchFamily="2" charset="-122"/>
                <a:ea typeface="华文新魏" panose="02010800040101010101" pitchFamily="2" charset="-122"/>
                <a:cs typeface="华文新魏" panose="02010800040101010101" pitchFamily="2" charset="-122"/>
              </a:rPr>
              <a:t>条减少为</a:t>
            </a:r>
            <a:r>
              <a:rPr lang="en-US" altLang="zh-CN" b="0" noProof="1">
                <a:latin typeface="华文新魏" panose="02010800040101010101" pitchFamily="2" charset="-122"/>
                <a:ea typeface="华文新魏" panose="02010800040101010101" pitchFamily="2" charset="-122"/>
                <a:cs typeface="华文新魏" panose="02010800040101010101" pitchFamily="2" charset="-122"/>
              </a:rPr>
              <a:t>6</a:t>
            </a:r>
            <a:r>
              <a:rPr lang="zh-CN" altLang="zh-CN" b="0" noProof="1">
                <a:latin typeface="华文新魏" panose="02010800040101010101" pitchFamily="2" charset="-122"/>
                <a:ea typeface="华文新魏" panose="02010800040101010101" pitchFamily="2" charset="-122"/>
                <a:cs typeface="华文新魏" panose="02010800040101010101" pitchFamily="2" charset="-122"/>
              </a:rPr>
              <a:t>条</a:t>
            </a:r>
            <a:endParaRPr lang="zh-CN" altLang="en-US" noProof="1">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t>基本块与局部优化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3"/>
          <p:cNvSpPr txBox="1">
            <a:spLocks noChangeArrowheads="1"/>
          </p:cNvSpPr>
          <p:nvPr/>
        </p:nvSpPr>
        <p:spPr bwMode="auto">
          <a:xfrm>
            <a:off x="682625" y="1612900"/>
            <a:ext cx="7921625" cy="720725"/>
          </a:xfrm>
          <a:prstGeom prst="rect">
            <a:avLst/>
          </a:prstGeom>
          <a:noFill/>
          <a:ln w="9525">
            <a:noFill/>
            <a:miter lim="800000"/>
          </a:ln>
        </p:spPr>
        <p:txBody>
          <a:bodyPr/>
          <a:lstStyle/>
          <a:p>
            <a:pPr marL="457200" marR="0" indent="-457200" algn="l" defTabSz="914400" eaLnBrk="0" hangingPunct="0">
              <a:spcBef>
                <a:spcPct val="20000"/>
              </a:spcBef>
              <a:buSzTx/>
              <a:buFont typeface="Wingdings" panose="05000000000000000000" charset="0"/>
              <a:buChar char="l"/>
              <a:defRPr/>
            </a:pPr>
            <a:r>
              <a:rPr kumimoji="0" lang="zh-CN" altLang="en-US" sz="3200" kern="0" cap="none" spc="0" normalizeH="0" baseline="0" noProof="0" dirty="0">
                <a:solidFill>
                  <a:schemeClr val="tx2"/>
                </a:solidFill>
                <a:latin typeface="华文新魏" panose="02010800040101010101" pitchFamily="2" charset="-122"/>
                <a:ea typeface="华文新魏" panose="02010800040101010101" pitchFamily="2" charset="-122"/>
                <a:cs typeface="+mn-cs"/>
              </a:rPr>
              <a:t>基本块</a:t>
            </a:r>
            <a:endParaRPr kumimoji="0" lang="zh-CN" altLang="en-US" sz="3200" kern="0" cap="none" spc="0" normalizeH="0" baseline="0" noProof="0" dirty="0">
              <a:solidFill>
                <a:schemeClr val="tx2"/>
              </a:solidFill>
              <a:latin typeface="华文新魏" panose="02010800040101010101" pitchFamily="2" charset="-122"/>
              <a:ea typeface="华文新魏" panose="02010800040101010101" pitchFamily="2" charset="-122"/>
              <a:cs typeface="+mn-cs"/>
            </a:endParaRPr>
          </a:p>
        </p:txBody>
      </p:sp>
      <p:sp>
        <p:nvSpPr>
          <p:cNvPr id="20485" name="Rectangle 4"/>
          <p:cNvSpPr/>
          <p:nvPr/>
        </p:nvSpPr>
        <p:spPr>
          <a:xfrm>
            <a:off x="1458595" y="2431415"/>
            <a:ext cx="3492500" cy="57658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buClr>
                <a:schemeClr val="hlink"/>
              </a:buClr>
              <a:buSzPct val="55000"/>
              <a:buChar char="n"/>
            </a:pPr>
            <a:r>
              <a:rPr lang="zh-CN" altLang="en-US" b="1" dirty="0">
                <a:latin typeface="Tahoma" panose="020B0604030504040204" charset="0"/>
              </a:rPr>
              <a:t>定义：</a:t>
            </a:r>
            <a:endParaRPr lang="zh-CN" altLang="en-US" b="1" dirty="0">
              <a:latin typeface="Tahoma" panose="020B0604030504040204" charset="0"/>
            </a:endParaRPr>
          </a:p>
        </p:txBody>
      </p:sp>
      <p:sp>
        <p:nvSpPr>
          <p:cNvPr id="6" name="Rectangle 5"/>
          <p:cNvSpPr/>
          <p:nvPr/>
        </p:nvSpPr>
        <p:spPr>
          <a:xfrm>
            <a:off x="2052955" y="3197225"/>
            <a:ext cx="9221470" cy="57658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Char char="n"/>
            </a:pPr>
            <a:r>
              <a:rPr lang="zh-CN" altLang="en-US" sz="2800" dirty="0">
                <a:latin typeface="Tahoma" panose="020B0604030504040204" charset="0"/>
              </a:rPr>
              <a:t>一个连续的三地址（中间）代码序列</a:t>
            </a:r>
            <a:endParaRPr lang="zh-CN" altLang="en-US" sz="2800" dirty="0">
              <a:latin typeface="Tahoma" panose="020B0604030504040204" charset="0"/>
            </a:endParaRPr>
          </a:p>
        </p:txBody>
      </p:sp>
      <p:sp>
        <p:nvSpPr>
          <p:cNvPr id="7" name="Rectangle 6"/>
          <p:cNvSpPr/>
          <p:nvPr/>
        </p:nvSpPr>
        <p:spPr>
          <a:xfrm>
            <a:off x="2051050" y="3917950"/>
            <a:ext cx="9221470" cy="57658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Char char="n"/>
            </a:pPr>
            <a:r>
              <a:rPr lang="zh-CN" altLang="en-US" sz="2800" dirty="0">
                <a:latin typeface="Tahoma" panose="020B0604030504040204" charset="0"/>
              </a:rPr>
              <a:t>只有一个</a:t>
            </a:r>
            <a:r>
              <a:rPr lang="zh-CN" altLang="en-US" sz="2800" u="sng" dirty="0">
                <a:solidFill>
                  <a:schemeClr val="tx2"/>
                </a:solidFill>
                <a:latin typeface="Tahoma" panose="020B0604030504040204" charset="0"/>
              </a:rPr>
              <a:t>入口语句</a:t>
            </a:r>
            <a:r>
              <a:rPr lang="zh-CN" altLang="en-US" sz="2800" dirty="0">
                <a:latin typeface="Tahoma" panose="020B0604030504040204" charset="0"/>
              </a:rPr>
              <a:t>，一个</a:t>
            </a:r>
            <a:r>
              <a:rPr lang="zh-CN" altLang="en-US" sz="2800" u="sng" dirty="0">
                <a:solidFill>
                  <a:schemeClr val="tx2"/>
                </a:solidFill>
                <a:latin typeface="Tahoma" panose="020B0604030504040204" charset="0"/>
              </a:rPr>
              <a:t>出口语句</a:t>
            </a:r>
            <a:endParaRPr lang="zh-CN" altLang="en-US" sz="2800" u="sng" dirty="0">
              <a:solidFill>
                <a:schemeClr val="tx2"/>
              </a:solidFill>
              <a:latin typeface="Tahoma" panose="020B0604030504040204" charset="0"/>
            </a:endParaRPr>
          </a:p>
        </p:txBody>
      </p:sp>
      <p:sp>
        <p:nvSpPr>
          <p:cNvPr id="8" name="Rectangle 7"/>
          <p:cNvSpPr/>
          <p:nvPr/>
        </p:nvSpPr>
        <p:spPr>
          <a:xfrm>
            <a:off x="2051050" y="4781550"/>
            <a:ext cx="9221470" cy="57658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Char char="n"/>
            </a:pPr>
            <a:r>
              <a:rPr lang="zh-CN" altLang="en-US" sz="2800" dirty="0">
                <a:latin typeface="Tahoma" panose="020B0604030504040204" charset="0"/>
              </a:rPr>
              <a:t>执行时从入口语句进入，从出口语句退出</a:t>
            </a:r>
            <a:endParaRPr lang="zh-CN" altLang="en-US"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amond(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645285" y="1591945"/>
            <a:ext cx="8219440" cy="3229610"/>
          </a:xfrm>
        </p:spPr>
        <p:txBody>
          <a:bodyPr/>
          <a:lstStyle/>
          <a:p>
            <a:pPr>
              <a:lnSpc>
                <a:spcPct val="120000"/>
              </a:lnSpc>
            </a:pPr>
            <a:r>
              <a:rPr lang="zh-CN" altLang="en-US" dirty="0">
                <a:solidFill>
                  <a:srgbClr val="FF0000"/>
                </a:solidFill>
                <a:latin typeface="Times New Roman" panose="02020603050405020304" charset="0"/>
              </a:rPr>
              <a:t>代码优化概述</a:t>
            </a:r>
            <a:endParaRPr lang="en-US" altLang="zh-CN" dirty="0">
              <a:solidFill>
                <a:srgbClr val="FF0000"/>
              </a:solidFill>
              <a:latin typeface="Times New Roman" panose="02020603050405020304" charset="0"/>
            </a:endParaRPr>
          </a:p>
          <a:p>
            <a:pPr>
              <a:lnSpc>
                <a:spcPct val="120000"/>
              </a:lnSpc>
            </a:pPr>
            <a:r>
              <a:rPr lang="zh-CN" altLang="en-US" dirty="0">
                <a:latin typeface="Times New Roman" panose="02020603050405020304" charset="0"/>
              </a:rPr>
              <a:t>基本块与局部优化</a:t>
            </a:r>
            <a:endParaRPr lang="en-US" altLang="zh-CN" dirty="0">
              <a:latin typeface="Times New Roman" panose="02020603050405020304" charset="0"/>
            </a:endParaRPr>
          </a:p>
          <a:p>
            <a:pPr>
              <a:lnSpc>
                <a:spcPct val="120000"/>
              </a:lnSpc>
            </a:pPr>
            <a:r>
              <a:rPr lang="zh-CN" altLang="en-US" dirty="0">
                <a:latin typeface="Times New Roman" panose="02020603050405020304" charset="0"/>
              </a:rPr>
              <a:t>控制流分析</a:t>
            </a:r>
            <a:endParaRPr lang="en-US" altLang="zh-CN" dirty="0">
              <a:latin typeface="Times New Roman" panose="02020603050405020304" charset="0"/>
            </a:endParaRPr>
          </a:p>
          <a:p>
            <a:pPr>
              <a:lnSpc>
                <a:spcPct val="120000"/>
              </a:lnSpc>
            </a:pPr>
            <a:r>
              <a:rPr lang="zh-CN" altLang="en-US" dirty="0">
                <a:latin typeface="Times New Roman" panose="02020603050405020304" charset="0"/>
              </a:rPr>
              <a:t>数据流分析与优化</a:t>
            </a:r>
            <a:endParaRPr lang="en-US" altLang="zh-CN" dirty="0">
              <a:latin typeface="Times New Roman" panose="02020603050405020304" charset="0"/>
            </a:endParaRPr>
          </a:p>
          <a:p>
            <a:endParaRPr lang="zh-CN" altLang="en-US" dirty="0"/>
          </a:p>
        </p:txBody>
      </p:sp>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t>提纲</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基本块与局部优化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1508" name="Rectangle 4"/>
          <p:cNvSpPr/>
          <p:nvPr/>
        </p:nvSpPr>
        <p:spPr>
          <a:xfrm>
            <a:off x="465138" y="1358900"/>
            <a:ext cx="7991475" cy="57626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buClr>
                <a:schemeClr val="hlink"/>
              </a:buClr>
              <a:buSzPct val="55000"/>
              <a:buChar char="n"/>
            </a:pPr>
            <a:r>
              <a:rPr lang="zh-CN" altLang="en-US" b="1" dirty="0">
                <a:latin typeface="Tahoma" panose="020B0604030504040204" charset="0"/>
              </a:rPr>
              <a:t>基本块的划分：</a:t>
            </a:r>
            <a:endParaRPr lang="zh-CN" altLang="en-US" b="1" dirty="0">
              <a:latin typeface="Tahoma" panose="020B0604030504040204" charset="0"/>
            </a:endParaRPr>
          </a:p>
        </p:txBody>
      </p:sp>
      <p:sp>
        <p:nvSpPr>
          <p:cNvPr id="5" name="Rectangle 5"/>
          <p:cNvSpPr/>
          <p:nvPr/>
        </p:nvSpPr>
        <p:spPr>
          <a:xfrm>
            <a:off x="757238" y="2290763"/>
            <a:ext cx="7991475" cy="57626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Char char="n"/>
            </a:pPr>
            <a:r>
              <a:rPr lang="zh-CN" altLang="en-US" sz="2800" u="sng" dirty="0">
                <a:latin typeface="Tahoma" panose="020B0604030504040204" charset="0"/>
              </a:rPr>
              <a:t>寻找入口语句</a:t>
            </a:r>
            <a:endParaRPr lang="zh-CN" altLang="en-US" sz="2800" u="sng" dirty="0">
              <a:latin typeface="Tahoma" panose="020B0604030504040204" charset="0"/>
            </a:endParaRPr>
          </a:p>
        </p:txBody>
      </p:sp>
      <p:sp>
        <p:nvSpPr>
          <p:cNvPr id="6" name="Rectangle 6"/>
          <p:cNvSpPr/>
          <p:nvPr/>
        </p:nvSpPr>
        <p:spPr>
          <a:xfrm>
            <a:off x="755650" y="3009900"/>
            <a:ext cx="7991475" cy="57626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None/>
            </a:pPr>
            <a:r>
              <a:rPr lang="en-US" altLang="zh-CN" sz="2800" dirty="0">
                <a:latin typeface="Tahoma" panose="020B0604030504040204" charset="0"/>
              </a:rPr>
              <a:t>1</a:t>
            </a:r>
            <a:r>
              <a:rPr lang="zh-CN" altLang="en-US" sz="2800" dirty="0">
                <a:latin typeface="Tahoma" panose="020B0604030504040204" charset="0"/>
              </a:rPr>
              <a:t>、程序的第一条语句</a:t>
            </a:r>
            <a:endParaRPr lang="zh-CN" altLang="en-US" sz="2800" dirty="0">
              <a:latin typeface="Tahoma" panose="020B0604030504040204" charset="0"/>
            </a:endParaRPr>
          </a:p>
        </p:txBody>
      </p:sp>
      <p:sp>
        <p:nvSpPr>
          <p:cNvPr id="7" name="Rectangle 9"/>
          <p:cNvSpPr/>
          <p:nvPr/>
        </p:nvSpPr>
        <p:spPr>
          <a:xfrm>
            <a:off x="755650" y="3730625"/>
            <a:ext cx="7991475" cy="57626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None/>
            </a:pPr>
            <a:r>
              <a:rPr lang="en-US" altLang="zh-CN" sz="2800" dirty="0">
                <a:latin typeface="Tahoma" panose="020B0604030504040204" charset="0"/>
              </a:rPr>
              <a:t>2</a:t>
            </a:r>
            <a:r>
              <a:rPr lang="zh-CN" altLang="en-US" sz="2800" dirty="0">
                <a:latin typeface="Tahoma" panose="020B0604030504040204" charset="0"/>
              </a:rPr>
              <a:t>、转移语句的目标语句</a:t>
            </a:r>
            <a:endParaRPr lang="zh-CN" altLang="en-US" sz="2800" dirty="0">
              <a:latin typeface="Tahoma" panose="020B0604030504040204" charset="0"/>
            </a:endParaRPr>
          </a:p>
        </p:txBody>
      </p:sp>
      <p:sp>
        <p:nvSpPr>
          <p:cNvPr id="8" name="Rectangle 10"/>
          <p:cNvSpPr/>
          <p:nvPr/>
        </p:nvSpPr>
        <p:spPr>
          <a:xfrm>
            <a:off x="755650" y="4522788"/>
            <a:ext cx="7991475" cy="57626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None/>
            </a:pPr>
            <a:r>
              <a:rPr lang="en-US" altLang="zh-CN" sz="2800" dirty="0">
                <a:latin typeface="Tahoma" panose="020B0604030504040204" charset="0"/>
              </a:rPr>
              <a:t>3</a:t>
            </a:r>
            <a:r>
              <a:rPr lang="zh-CN" altLang="en-US" sz="2800" dirty="0">
                <a:latin typeface="Tahoma" panose="020B0604030504040204" charset="0"/>
              </a:rPr>
              <a:t>、紧跟在（条件）转移语句后面的语句</a:t>
            </a:r>
            <a:endParaRPr lang="zh-CN" altLang="en-US"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基本块与局部优化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2532" name="Rectangle 4"/>
          <p:cNvSpPr/>
          <p:nvPr/>
        </p:nvSpPr>
        <p:spPr>
          <a:xfrm>
            <a:off x="366078" y="1073785"/>
            <a:ext cx="7991475" cy="57626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Char char="n"/>
            </a:pPr>
            <a:r>
              <a:rPr lang="zh-CN" altLang="en-US" sz="2800" dirty="0">
                <a:latin typeface="Tahoma" panose="020B0604030504040204" charset="0"/>
              </a:rPr>
              <a:t>划分基本块的</a:t>
            </a:r>
            <a:r>
              <a:rPr lang="zh-CN" altLang="en-US" sz="2800" u="sng" dirty="0">
                <a:latin typeface="Tahoma" panose="020B0604030504040204" charset="0"/>
              </a:rPr>
              <a:t>算法</a:t>
            </a:r>
            <a:r>
              <a:rPr lang="zh-CN" altLang="en-US" sz="2800" dirty="0">
                <a:latin typeface="Tahoma" panose="020B0604030504040204" charset="0"/>
              </a:rPr>
              <a:t>：</a:t>
            </a:r>
            <a:endParaRPr lang="zh-CN" altLang="en-US" sz="2800" dirty="0">
              <a:latin typeface="Tahoma" panose="020B0604030504040204" charset="0"/>
            </a:endParaRPr>
          </a:p>
        </p:txBody>
      </p:sp>
      <p:sp>
        <p:nvSpPr>
          <p:cNvPr id="5" name="Rectangle 5"/>
          <p:cNvSpPr/>
          <p:nvPr/>
        </p:nvSpPr>
        <p:spPr>
          <a:xfrm>
            <a:off x="757555" y="1827530"/>
            <a:ext cx="9917430" cy="57594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None/>
            </a:pPr>
            <a:r>
              <a:rPr lang="en-US" altLang="zh-CN" sz="2800" dirty="0">
                <a:latin typeface="Tahoma" panose="020B0604030504040204" charset="0"/>
              </a:rPr>
              <a:t>1</a:t>
            </a:r>
            <a:r>
              <a:rPr lang="zh-CN" altLang="en-US" sz="2800" dirty="0">
                <a:latin typeface="Tahoma" panose="020B0604030504040204" charset="0"/>
              </a:rPr>
              <a:t>、求出所有入口语句</a:t>
            </a:r>
            <a:endParaRPr lang="zh-CN" altLang="en-US" sz="2800" dirty="0">
              <a:latin typeface="Tahoma" panose="020B0604030504040204" charset="0"/>
            </a:endParaRPr>
          </a:p>
        </p:txBody>
      </p:sp>
      <p:sp>
        <p:nvSpPr>
          <p:cNvPr id="6" name="Rectangle 6"/>
          <p:cNvSpPr/>
          <p:nvPr/>
        </p:nvSpPr>
        <p:spPr>
          <a:xfrm>
            <a:off x="755650" y="2581275"/>
            <a:ext cx="10098405" cy="93535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None/>
            </a:pPr>
            <a:r>
              <a:rPr lang="en-US" altLang="zh-CN" sz="2800" dirty="0">
                <a:latin typeface="Tahoma" panose="020B0604030504040204" charset="0"/>
              </a:rPr>
              <a:t>2</a:t>
            </a:r>
            <a:r>
              <a:rPr lang="zh-CN" altLang="en-US" sz="2800" dirty="0">
                <a:latin typeface="Tahoma" panose="020B0604030504040204" charset="0"/>
              </a:rPr>
              <a:t>、一个入口语句对应一个基本块，构造某入口语句对应的基本块的方法是：</a:t>
            </a:r>
            <a:endParaRPr lang="zh-CN" altLang="en-US" sz="2800" dirty="0">
              <a:latin typeface="Tahoma" panose="020B0604030504040204" charset="0"/>
            </a:endParaRPr>
          </a:p>
        </p:txBody>
      </p:sp>
      <p:sp>
        <p:nvSpPr>
          <p:cNvPr id="7" name="Rectangle 7"/>
          <p:cNvSpPr/>
          <p:nvPr/>
        </p:nvSpPr>
        <p:spPr>
          <a:xfrm>
            <a:off x="755650" y="5173980"/>
            <a:ext cx="9919970" cy="9366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None/>
            </a:pPr>
            <a:r>
              <a:rPr lang="en-US" altLang="zh-CN" sz="2800" dirty="0">
                <a:latin typeface="Tahoma" panose="020B0604030504040204" charset="0"/>
              </a:rPr>
              <a:t>3</a:t>
            </a:r>
            <a:r>
              <a:rPr lang="zh-CN" altLang="en-US" sz="2800" dirty="0">
                <a:latin typeface="Tahoma" panose="020B0604030504040204" charset="0"/>
              </a:rPr>
              <a:t>、凡未被纳入某一基本块的语句，都是程序中控制流程无法到达的语句，可以删除</a:t>
            </a:r>
            <a:endParaRPr lang="zh-CN" altLang="en-US" sz="2800" dirty="0">
              <a:latin typeface="Tahoma" panose="020B0604030504040204" charset="0"/>
            </a:endParaRPr>
          </a:p>
        </p:txBody>
      </p:sp>
      <p:sp>
        <p:nvSpPr>
          <p:cNvPr id="8" name="Rectangle 8"/>
          <p:cNvSpPr/>
          <p:nvPr/>
        </p:nvSpPr>
        <p:spPr>
          <a:xfrm>
            <a:off x="539750" y="3517900"/>
            <a:ext cx="10409555" cy="15843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None/>
            </a:pPr>
            <a:r>
              <a:rPr lang="en-US" altLang="zh-CN" sz="2800" dirty="0">
                <a:latin typeface="Tahoma" panose="020B0604030504040204" charset="0"/>
              </a:rPr>
              <a:t>         </a:t>
            </a:r>
            <a:r>
              <a:rPr lang="zh-CN" altLang="en-US" sz="2800" dirty="0">
                <a:latin typeface="Tahoma" panose="020B0604030504040204" charset="0"/>
              </a:rPr>
              <a:t>该基本块由该入口语句到下一入口语句（不包括下一入口语句），或到一转移语句（包括该转移语句），或到一停语句（包括该停语句）之间的代码序列组成</a:t>
            </a:r>
            <a:endParaRPr lang="zh-CN" altLang="en-US"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基本块与局部优化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0241" name="Rectangle 3"/>
          <p:cNvSpPr txBox="1"/>
          <p:nvPr/>
        </p:nvSpPr>
        <p:spPr>
          <a:xfrm>
            <a:off x="769938" y="1727200"/>
            <a:ext cx="1485900" cy="647700"/>
          </a:xfrm>
          <a:prstGeom prst="rect">
            <a:avLst/>
          </a:prstGeom>
          <a:noFill/>
          <a:ln w="9525">
            <a:noFill/>
          </a:ln>
        </p:spPr>
        <p:txBody>
          <a:bodyPr anchor="t"/>
          <a:p>
            <a:pPr marL="0" indent="0" eaLnBrk="0" hangingPunct="0">
              <a:spcBef>
                <a:spcPct val="20000"/>
              </a:spcBef>
              <a:buSzTx/>
              <a:buNone/>
            </a:pPr>
            <a:r>
              <a:rPr lang="zh-CN" altLang="en-US" sz="3200" b="0" dirty="0">
                <a:solidFill>
                  <a:schemeClr val="tx2"/>
                </a:solidFill>
                <a:latin typeface="华文新魏" panose="02010800040101010101" pitchFamily="2" charset="-122"/>
              </a:rPr>
              <a:t>示例：</a:t>
            </a:r>
            <a:endParaRPr lang="zh-CN" altLang="en-US" sz="3200" b="0" dirty="0">
              <a:solidFill>
                <a:schemeClr val="tx2"/>
              </a:solidFill>
              <a:latin typeface="华文新魏" panose="02010800040101010101" pitchFamily="2" charset="-122"/>
            </a:endParaRPr>
          </a:p>
        </p:txBody>
      </p:sp>
      <p:pic>
        <p:nvPicPr>
          <p:cNvPr id="10243" name="图片 1"/>
          <p:cNvPicPr>
            <a:picLocks noChangeAspect="1"/>
          </p:cNvPicPr>
          <p:nvPr>
            <p:custDataLst>
              <p:tags r:id="rId1"/>
            </p:custDataLst>
          </p:nvPr>
        </p:nvPicPr>
        <p:blipFill>
          <a:blip r:embed="rId2"/>
          <a:stretch>
            <a:fillRect/>
          </a:stretch>
        </p:blipFill>
        <p:spPr>
          <a:xfrm>
            <a:off x="4177665" y="1199515"/>
            <a:ext cx="4704715" cy="441325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基本块与局部优化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1265" name="Rectangle 3"/>
          <p:cNvSpPr txBox="1"/>
          <p:nvPr/>
        </p:nvSpPr>
        <p:spPr>
          <a:xfrm>
            <a:off x="504508" y="1081088"/>
            <a:ext cx="1485900" cy="647700"/>
          </a:xfrm>
          <a:prstGeom prst="rect">
            <a:avLst/>
          </a:prstGeom>
          <a:noFill/>
          <a:ln w="9525">
            <a:noFill/>
          </a:ln>
        </p:spPr>
        <p:txBody>
          <a:bodyPr anchor="t"/>
          <a:p>
            <a:pPr marL="0" indent="0" eaLnBrk="0" hangingPunct="0">
              <a:spcBef>
                <a:spcPct val="20000"/>
              </a:spcBef>
              <a:buSzTx/>
              <a:buNone/>
            </a:pPr>
            <a:r>
              <a:rPr lang="zh-CN" altLang="en-US" sz="3200" b="0" dirty="0">
                <a:solidFill>
                  <a:schemeClr val="tx2"/>
                </a:solidFill>
                <a:latin typeface="华文新魏" panose="02010800040101010101" pitchFamily="2" charset="-122"/>
                <a:ea typeface="华文新魏" panose="02010800040101010101" pitchFamily="2" charset="-122"/>
              </a:rPr>
              <a:t>示例：</a:t>
            </a:r>
            <a:endParaRPr lang="zh-CN" altLang="en-US" sz="3200" b="0" dirty="0">
              <a:solidFill>
                <a:schemeClr val="tx2"/>
              </a:solidFill>
              <a:latin typeface="华文新魏" panose="02010800040101010101" pitchFamily="2" charset="-122"/>
              <a:ea typeface="华文新魏" panose="02010800040101010101" pitchFamily="2" charset="-122"/>
            </a:endParaRPr>
          </a:p>
        </p:txBody>
      </p:sp>
      <p:sp>
        <p:nvSpPr>
          <p:cNvPr id="11267" name="文本框 1"/>
          <p:cNvSpPr txBox="1"/>
          <p:nvPr/>
        </p:nvSpPr>
        <p:spPr>
          <a:xfrm>
            <a:off x="668020" y="2149475"/>
            <a:ext cx="3130550" cy="3784600"/>
          </a:xfrm>
          <a:prstGeom prst="rect">
            <a:avLst/>
          </a:prstGeom>
          <a:solidFill>
            <a:srgbClr val="EAEAEA"/>
          </a:solidFill>
          <a:ln w="9525">
            <a:noFill/>
          </a:ln>
        </p:spPr>
        <p:txBody>
          <a:bodyPr wrap="square" anchor="t">
            <a:spAutoFit/>
          </a:bodyPr>
          <a:p>
            <a:pPr indent="304800"/>
            <a:r>
              <a:rPr lang="zh-CN" altLang="zh-CN" b="0">
                <a:latin typeface="Arial" panose="020B0604020202020204" pitchFamily="34" charset="0"/>
                <a:ea typeface="黑体" panose="02010609060101010101" charset="-122"/>
              </a:rPr>
              <a:t>中间代码：</a:t>
            </a:r>
            <a:endParaRPr lang="zh-CN" altLang="zh-CN" b="0">
              <a:latin typeface="Arial" panose="020B0604020202020204" pitchFamily="34" charset="0"/>
              <a:ea typeface="黑体" panose="02010609060101010101" charset="-122"/>
            </a:endParaRPr>
          </a:p>
          <a:p>
            <a:pPr indent="304800"/>
            <a:r>
              <a:rPr lang="en-US" altLang="zh-CN" b="0">
                <a:latin typeface="Times New Roman" panose="02020603050405020304" charset="0"/>
                <a:ea typeface="黑体" panose="02010609060101010101" charset="-122"/>
              </a:rPr>
              <a:t> (1) read x</a:t>
            </a:r>
            <a:endParaRPr lang="en-US" altLang="zh-CN" b="0">
              <a:latin typeface="Times New Roman" panose="02020603050405020304" charset="0"/>
              <a:ea typeface="黑体" panose="02010609060101010101" charset="-122"/>
            </a:endParaRPr>
          </a:p>
          <a:p>
            <a:pPr indent="304800"/>
            <a:r>
              <a:rPr lang="en-US" altLang="zh-CN" b="0">
                <a:latin typeface="Times New Roman" panose="02020603050405020304" charset="0"/>
                <a:ea typeface="黑体" panose="02010609060101010101" charset="-122"/>
              </a:rPr>
              <a:t>(2) read y</a:t>
            </a:r>
            <a:endParaRPr lang="en-US" altLang="zh-CN" b="0">
              <a:latin typeface="Times New Roman" panose="02020603050405020304" charset="0"/>
              <a:ea typeface="黑体" panose="02010609060101010101" charset="-122"/>
            </a:endParaRPr>
          </a:p>
          <a:p>
            <a:pPr indent="304800"/>
            <a:r>
              <a:rPr lang="en-US" altLang="zh-CN" b="0">
                <a:latin typeface="Times New Roman" panose="02020603050405020304" charset="0"/>
                <a:ea typeface="黑体" panose="02010609060101010101" charset="-122"/>
              </a:rPr>
              <a:t>(3) r := x mod y</a:t>
            </a:r>
            <a:endParaRPr lang="en-US" altLang="zh-CN" b="0">
              <a:latin typeface="Times New Roman" panose="02020603050405020304" charset="0"/>
              <a:ea typeface="黑体" panose="02010609060101010101" charset="-122"/>
            </a:endParaRPr>
          </a:p>
          <a:p>
            <a:pPr indent="304800"/>
            <a:r>
              <a:rPr lang="en-US" altLang="zh-CN" b="0">
                <a:latin typeface="Times New Roman" panose="02020603050405020304" charset="0"/>
                <a:ea typeface="黑体" panose="02010609060101010101" charset="-122"/>
              </a:rPr>
              <a:t>(4) if r = 0 goto (8)</a:t>
            </a:r>
            <a:endParaRPr lang="en-US" altLang="zh-CN" b="0">
              <a:latin typeface="Times New Roman" panose="02020603050405020304" charset="0"/>
              <a:ea typeface="黑体" panose="02010609060101010101" charset="-122"/>
            </a:endParaRPr>
          </a:p>
          <a:p>
            <a:pPr indent="304800"/>
            <a:r>
              <a:rPr lang="en-US" altLang="zh-CN" b="0">
                <a:latin typeface="Times New Roman" panose="02020603050405020304" charset="0"/>
                <a:ea typeface="黑体" panose="02010609060101010101" charset="-122"/>
              </a:rPr>
              <a:t>(5) x := y</a:t>
            </a:r>
            <a:endParaRPr lang="en-US" altLang="zh-CN" b="0">
              <a:latin typeface="Times New Roman" panose="02020603050405020304" charset="0"/>
              <a:ea typeface="黑体" panose="02010609060101010101" charset="-122"/>
            </a:endParaRPr>
          </a:p>
          <a:p>
            <a:pPr indent="304800"/>
            <a:r>
              <a:rPr lang="en-US" altLang="zh-CN" b="0">
                <a:latin typeface="Times New Roman" panose="02020603050405020304" charset="0"/>
                <a:ea typeface="黑体" panose="02010609060101010101" charset="-122"/>
              </a:rPr>
              <a:t>(6) y := r</a:t>
            </a:r>
            <a:endParaRPr lang="en-US" altLang="zh-CN" b="0">
              <a:latin typeface="Times New Roman" panose="02020603050405020304" charset="0"/>
              <a:ea typeface="黑体" panose="02010609060101010101" charset="-122"/>
            </a:endParaRPr>
          </a:p>
          <a:p>
            <a:pPr indent="304800"/>
            <a:r>
              <a:rPr lang="en-US" altLang="zh-CN" b="0">
                <a:latin typeface="Times New Roman" panose="02020603050405020304" charset="0"/>
                <a:ea typeface="黑体" panose="02010609060101010101" charset="-122"/>
              </a:rPr>
              <a:t>(7) goto (3)</a:t>
            </a:r>
            <a:endParaRPr lang="en-US" altLang="zh-CN" b="0">
              <a:latin typeface="Times New Roman" panose="02020603050405020304" charset="0"/>
              <a:ea typeface="黑体" panose="02010609060101010101" charset="-122"/>
            </a:endParaRPr>
          </a:p>
          <a:p>
            <a:pPr indent="304800"/>
            <a:r>
              <a:rPr lang="en-US" altLang="zh-CN" b="0">
                <a:latin typeface="Times New Roman" panose="02020603050405020304" charset="0"/>
                <a:ea typeface="黑体" panose="02010609060101010101" charset="-122"/>
              </a:rPr>
              <a:t>(8) write y</a:t>
            </a:r>
            <a:endParaRPr lang="en-US" altLang="zh-CN" b="0">
              <a:latin typeface="Times New Roman" panose="02020603050405020304" charset="0"/>
              <a:ea typeface="黑体" panose="02010609060101010101" charset="-122"/>
            </a:endParaRPr>
          </a:p>
          <a:p>
            <a:pPr indent="304800"/>
            <a:r>
              <a:rPr lang="en-US" altLang="zh-CN" b="0">
                <a:latin typeface="Times New Roman" panose="02020603050405020304" charset="0"/>
                <a:ea typeface="黑体" panose="02010609060101010101" charset="-122"/>
              </a:rPr>
              <a:t>(9) halt</a:t>
            </a:r>
            <a:endParaRPr lang="en-US" altLang="zh-CN" b="0">
              <a:latin typeface="Times New Roman" panose="02020603050405020304" charset="0"/>
              <a:ea typeface="黑体" panose="02010609060101010101" charset="-122"/>
            </a:endParaRPr>
          </a:p>
        </p:txBody>
      </p:sp>
      <p:pic>
        <p:nvPicPr>
          <p:cNvPr id="11268" name="图片 2"/>
          <p:cNvPicPr>
            <a:picLocks noChangeAspect="1"/>
          </p:cNvPicPr>
          <p:nvPr/>
        </p:nvPicPr>
        <p:blipFill>
          <a:blip r:embed="rId1"/>
          <a:stretch>
            <a:fillRect/>
          </a:stretch>
        </p:blipFill>
        <p:spPr>
          <a:xfrm>
            <a:off x="5213668" y="1784985"/>
            <a:ext cx="5097462" cy="3614738"/>
          </a:xfrm>
          <a:prstGeom prst="rect">
            <a:avLst/>
          </a:prstGeom>
          <a:noFill/>
          <a:ln w="9525">
            <a:noFill/>
          </a:ln>
        </p:spPr>
      </p:pic>
      <p:sp>
        <p:nvSpPr>
          <p:cNvPr id="11269" name="文本框 3"/>
          <p:cNvSpPr txBox="1"/>
          <p:nvPr/>
        </p:nvSpPr>
        <p:spPr>
          <a:xfrm>
            <a:off x="8653780" y="1926273"/>
            <a:ext cx="571500" cy="398462"/>
          </a:xfrm>
          <a:prstGeom prst="rect">
            <a:avLst/>
          </a:prstGeom>
          <a:noFill/>
          <a:ln w="9525">
            <a:noFill/>
          </a:ln>
        </p:spPr>
        <p:txBody>
          <a:bodyPr wrap="square" anchor="t">
            <a:spAutoFit/>
          </a:bodyPr>
          <a:p>
            <a:r>
              <a:rPr lang="en-US" altLang="zh-CN" sz="2000" b="0">
                <a:latin typeface="Arial" panose="020B0604020202020204" pitchFamily="34" charset="0"/>
                <a:ea typeface="黑体" panose="02010609060101010101" charset="-122"/>
              </a:rPr>
              <a:t>B</a:t>
            </a:r>
            <a:r>
              <a:rPr lang="en-US" altLang="zh-CN" sz="2000" b="0" baseline="-25000">
                <a:latin typeface="Arial" panose="020B0604020202020204" pitchFamily="34" charset="0"/>
                <a:ea typeface="黑体" panose="02010609060101010101" charset="-122"/>
              </a:rPr>
              <a:t>1</a:t>
            </a:r>
            <a:endParaRPr lang="zh-CN" altLang="en-US" sz="2000">
              <a:latin typeface="华文新魏" panose="02010800040101010101" pitchFamily="2" charset="-122"/>
              <a:ea typeface="华文新魏" panose="02010800040101010101" pitchFamily="2" charset="-122"/>
            </a:endParaRPr>
          </a:p>
        </p:txBody>
      </p:sp>
      <p:sp>
        <p:nvSpPr>
          <p:cNvPr id="11270" name="文本框 4"/>
          <p:cNvSpPr txBox="1"/>
          <p:nvPr/>
        </p:nvSpPr>
        <p:spPr>
          <a:xfrm>
            <a:off x="9480868" y="3255010"/>
            <a:ext cx="571500" cy="400050"/>
          </a:xfrm>
          <a:prstGeom prst="rect">
            <a:avLst/>
          </a:prstGeom>
          <a:noFill/>
          <a:ln w="9525">
            <a:noFill/>
          </a:ln>
        </p:spPr>
        <p:txBody>
          <a:bodyPr wrap="square" anchor="t">
            <a:spAutoFit/>
          </a:bodyPr>
          <a:p>
            <a:r>
              <a:rPr lang="en-US" altLang="zh-CN" sz="2000" b="0">
                <a:latin typeface="Arial" panose="020B0604020202020204" pitchFamily="34" charset="0"/>
                <a:ea typeface="黑体" panose="02010609060101010101" charset="-122"/>
              </a:rPr>
              <a:t>B</a:t>
            </a:r>
            <a:r>
              <a:rPr lang="en-US" altLang="zh-CN" sz="2000" b="0" baseline="-25000">
                <a:latin typeface="Arial" panose="020B0604020202020204" pitchFamily="34" charset="0"/>
                <a:ea typeface="黑体" panose="02010609060101010101" charset="-122"/>
              </a:rPr>
              <a:t>2</a:t>
            </a:r>
            <a:endParaRPr lang="zh-CN" altLang="en-US" sz="2000">
              <a:latin typeface="华文新魏" panose="02010800040101010101" pitchFamily="2" charset="-122"/>
              <a:ea typeface="华文新魏" panose="02010800040101010101" pitchFamily="2" charset="-122"/>
            </a:endParaRPr>
          </a:p>
        </p:txBody>
      </p:sp>
      <p:sp>
        <p:nvSpPr>
          <p:cNvPr id="11271" name="文本框 5"/>
          <p:cNvSpPr txBox="1"/>
          <p:nvPr/>
        </p:nvSpPr>
        <p:spPr>
          <a:xfrm>
            <a:off x="5213668" y="3547110"/>
            <a:ext cx="571500" cy="400050"/>
          </a:xfrm>
          <a:prstGeom prst="rect">
            <a:avLst/>
          </a:prstGeom>
          <a:noFill/>
          <a:ln w="9525">
            <a:noFill/>
          </a:ln>
        </p:spPr>
        <p:txBody>
          <a:bodyPr wrap="square" anchor="t">
            <a:spAutoFit/>
          </a:bodyPr>
          <a:p>
            <a:r>
              <a:rPr lang="en-US" altLang="zh-CN" sz="2000" b="0">
                <a:latin typeface="Arial" panose="020B0604020202020204" pitchFamily="34" charset="0"/>
                <a:ea typeface="黑体" panose="02010609060101010101" charset="-122"/>
              </a:rPr>
              <a:t>B</a:t>
            </a:r>
            <a:r>
              <a:rPr lang="en-US" altLang="zh-CN" sz="2000" b="0" baseline="-25000">
                <a:latin typeface="Arial" panose="020B0604020202020204" pitchFamily="34" charset="0"/>
                <a:ea typeface="黑体" panose="02010609060101010101" charset="-122"/>
              </a:rPr>
              <a:t>3</a:t>
            </a:r>
            <a:endParaRPr lang="zh-CN" altLang="en-US" sz="2000">
              <a:latin typeface="华文新魏" panose="02010800040101010101" pitchFamily="2" charset="-122"/>
              <a:ea typeface="华文新魏" panose="02010800040101010101" pitchFamily="2" charset="-122"/>
            </a:endParaRPr>
          </a:p>
        </p:txBody>
      </p:sp>
      <p:sp>
        <p:nvSpPr>
          <p:cNvPr id="11272" name="文本框 6"/>
          <p:cNvSpPr txBox="1"/>
          <p:nvPr/>
        </p:nvSpPr>
        <p:spPr>
          <a:xfrm>
            <a:off x="9480868" y="5399723"/>
            <a:ext cx="571500" cy="398462"/>
          </a:xfrm>
          <a:prstGeom prst="rect">
            <a:avLst/>
          </a:prstGeom>
          <a:noFill/>
          <a:ln w="9525">
            <a:noFill/>
          </a:ln>
        </p:spPr>
        <p:txBody>
          <a:bodyPr wrap="square" anchor="t">
            <a:spAutoFit/>
          </a:bodyPr>
          <a:p>
            <a:r>
              <a:rPr lang="en-US" altLang="zh-CN" sz="2000" b="0">
                <a:latin typeface="Arial" panose="020B0604020202020204" pitchFamily="34" charset="0"/>
                <a:ea typeface="黑体" panose="02010609060101010101" charset="-122"/>
              </a:rPr>
              <a:t>B</a:t>
            </a:r>
            <a:r>
              <a:rPr lang="en-US" altLang="zh-CN" sz="2000" b="0" baseline="-25000">
                <a:latin typeface="Arial" panose="020B0604020202020204" pitchFamily="34" charset="0"/>
                <a:ea typeface="黑体" panose="02010609060101010101" charset="-122"/>
              </a:rPr>
              <a:t>4</a:t>
            </a:r>
            <a:endParaRPr lang="zh-CN" altLang="en-US" sz="2000">
              <a:latin typeface="华文新魏" panose="02010800040101010101" pitchFamily="2" charset="-122"/>
              <a:ea typeface="华文新魏" panose="0201080004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基本块与局部优化</a:t>
            </a:r>
            <a:endParaRPr lang="zh-CN" altLang="en-US"/>
          </a:p>
        </p:txBody>
      </p:sp>
      <p:sp>
        <p:nvSpPr>
          <p:cNvPr id="2" name="Rectangle 3"/>
          <p:cNvSpPr txBox="1">
            <a:spLocks noChangeArrowheads="1"/>
          </p:cNvSpPr>
          <p:nvPr/>
        </p:nvSpPr>
        <p:spPr bwMode="auto">
          <a:xfrm>
            <a:off x="1443038" y="3357563"/>
            <a:ext cx="1485900" cy="647700"/>
          </a:xfrm>
          <a:prstGeom prst="rect">
            <a:avLst/>
          </a:prstGeom>
          <a:noFill/>
          <a:ln w="9525">
            <a:noFill/>
            <a:miter lim="800000"/>
          </a:ln>
        </p:spPr>
        <p:txBody>
          <a:bodyPr/>
          <a:lstStyle/>
          <a:p>
            <a:pPr marL="0" marR="0" indent="0" algn="l" defTabSz="914400" eaLnBrk="0" hangingPunct="0">
              <a:spcBef>
                <a:spcPct val="20000"/>
              </a:spcBef>
              <a:buSzTx/>
              <a:buNone/>
              <a:defRPr/>
            </a:pPr>
            <a:r>
              <a:rPr kumimoji="0" lang="zh-CN" altLang="en-US" sz="3200" b="0" kern="0" cap="none" spc="0" normalizeH="0" baseline="0" noProof="0" dirty="0">
                <a:solidFill>
                  <a:schemeClr val="tx2"/>
                </a:solidFill>
                <a:latin typeface="华文新魏" panose="02010800040101010101" pitchFamily="2" charset="-122"/>
                <a:ea typeface="华文新魏" panose="02010800040101010101" pitchFamily="2" charset="-122"/>
                <a:cs typeface="+mn-cs"/>
              </a:rPr>
              <a:t>示例：</a:t>
            </a:r>
            <a:endParaRPr kumimoji="0" lang="zh-CN" altLang="en-US" sz="3200" b="0" kern="0" cap="none" spc="0" normalizeH="0" baseline="0" noProof="0" dirty="0">
              <a:solidFill>
                <a:schemeClr val="tx2"/>
              </a:solidFill>
              <a:latin typeface="华文新魏" panose="02010800040101010101" pitchFamily="2" charset="-122"/>
              <a:ea typeface="华文新魏" panose="02010800040101010101" pitchFamily="2" charset="-122"/>
              <a:cs typeface="+mn-cs"/>
            </a:endParaRPr>
          </a:p>
        </p:txBody>
      </p:sp>
      <p:sp>
        <p:nvSpPr>
          <p:cNvPr id="23556" name="Text Box 4"/>
          <p:cNvSpPr txBox="1"/>
          <p:nvPr/>
        </p:nvSpPr>
        <p:spPr>
          <a:xfrm>
            <a:off x="5716588" y="854075"/>
            <a:ext cx="1614487" cy="863600"/>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457200" lvl="0" indent="-457200" eaLnBrk="1" hangingPunct="1">
              <a:spcBef>
                <a:spcPct val="50000"/>
              </a:spcBef>
              <a:buNone/>
            </a:pPr>
            <a:r>
              <a:rPr lang="en-US" altLang="zh-CN" sz="2000" b="1" dirty="0">
                <a:latin typeface="Times New Roman" panose="02020603050405020304" charset="0"/>
              </a:rPr>
              <a:t>(1) P := 0</a:t>
            </a:r>
            <a:endParaRPr lang="en-US" altLang="zh-CN"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(2) I := 1</a:t>
            </a:r>
            <a:endParaRPr lang="en-US" altLang="zh-CN" sz="2000" b="1" dirty="0">
              <a:latin typeface="Times New Roman" panose="02020603050405020304" charset="0"/>
            </a:endParaRPr>
          </a:p>
        </p:txBody>
      </p:sp>
      <p:sp>
        <p:nvSpPr>
          <p:cNvPr id="23557" name="Text Box 5"/>
          <p:cNvSpPr txBox="1"/>
          <p:nvPr/>
        </p:nvSpPr>
        <p:spPr>
          <a:xfrm>
            <a:off x="5429250" y="2076450"/>
            <a:ext cx="2663825" cy="4521200"/>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457200" lvl="0" indent="-457200" eaLnBrk="1" hangingPunct="1">
              <a:spcBef>
                <a:spcPct val="50000"/>
              </a:spcBef>
              <a:buNone/>
            </a:pPr>
            <a:r>
              <a:rPr lang="en-US" altLang="zh-CN" sz="2000" b="1" dirty="0">
                <a:latin typeface="Times New Roman" panose="02020603050405020304" charset="0"/>
              </a:rPr>
              <a:t>(3) T</a:t>
            </a:r>
            <a:r>
              <a:rPr lang="en-US" altLang="zh-CN" sz="2000" b="1" baseline="-25000" dirty="0">
                <a:latin typeface="Times New Roman" panose="02020603050405020304" charset="0"/>
              </a:rPr>
              <a:t>1 </a:t>
            </a:r>
            <a:r>
              <a:rPr lang="en-US" altLang="zh-CN" sz="2000" b="1" dirty="0">
                <a:latin typeface="Times New Roman" panose="02020603050405020304" charset="0"/>
              </a:rPr>
              <a:t>:= 4 * I</a:t>
            </a:r>
            <a:endParaRPr lang="en-US" altLang="zh-CN"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(4) T</a:t>
            </a:r>
            <a:r>
              <a:rPr lang="en-US" altLang="zh-CN" sz="2000" b="1" baseline="-25000" dirty="0">
                <a:latin typeface="Times New Roman" panose="02020603050405020304" charset="0"/>
              </a:rPr>
              <a:t>2 </a:t>
            </a:r>
            <a:r>
              <a:rPr lang="en-US" altLang="zh-CN" sz="2000" b="1" dirty="0">
                <a:latin typeface="Times New Roman" panose="02020603050405020304" charset="0"/>
              </a:rPr>
              <a:t>:= a - 4</a:t>
            </a:r>
            <a:endParaRPr lang="en-US" altLang="zh-CN"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(5) T</a:t>
            </a:r>
            <a:r>
              <a:rPr lang="en-US" altLang="zh-CN" sz="2000" b="1" baseline="-25000" dirty="0">
                <a:latin typeface="Times New Roman" panose="02020603050405020304" charset="0"/>
              </a:rPr>
              <a:t>3 </a:t>
            </a:r>
            <a:r>
              <a:rPr lang="en-US" altLang="zh-CN" sz="2000" b="1" dirty="0">
                <a:latin typeface="Times New Roman" panose="02020603050405020304" charset="0"/>
              </a:rPr>
              <a:t>:= T</a:t>
            </a:r>
            <a:r>
              <a:rPr lang="en-US" altLang="zh-CN" sz="2000" b="1" baseline="-25000" dirty="0">
                <a:latin typeface="Times New Roman" panose="02020603050405020304" charset="0"/>
              </a:rPr>
              <a:t>2 </a:t>
            </a:r>
            <a:r>
              <a:rPr lang="en-US" altLang="zh-CN" sz="2000" b="1" dirty="0">
                <a:latin typeface="Times New Roman" panose="02020603050405020304" charset="0"/>
              </a:rPr>
              <a:t>[ T</a:t>
            </a:r>
            <a:r>
              <a:rPr lang="en-US" altLang="zh-CN" sz="2000" b="1" baseline="-25000" dirty="0">
                <a:latin typeface="Times New Roman" panose="02020603050405020304" charset="0"/>
              </a:rPr>
              <a:t>1 </a:t>
            </a:r>
            <a:r>
              <a:rPr lang="en-US" altLang="zh-CN" sz="2000" b="1" dirty="0">
                <a:latin typeface="Times New Roman" panose="02020603050405020304" charset="0"/>
              </a:rPr>
              <a:t>]</a:t>
            </a:r>
            <a:endParaRPr lang="en-US" altLang="zh-CN"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(6) T</a:t>
            </a:r>
            <a:r>
              <a:rPr lang="en-US" altLang="zh-CN" sz="2000" b="1" baseline="-25000" dirty="0">
                <a:latin typeface="Times New Roman" panose="02020603050405020304" charset="0"/>
              </a:rPr>
              <a:t>4 </a:t>
            </a:r>
            <a:r>
              <a:rPr lang="en-US" altLang="zh-CN" sz="2000" b="1" dirty="0">
                <a:latin typeface="Times New Roman" panose="02020603050405020304" charset="0"/>
              </a:rPr>
              <a:t>:= 4 * I</a:t>
            </a:r>
            <a:endParaRPr lang="en-US" altLang="zh-CN"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(7) T</a:t>
            </a:r>
            <a:r>
              <a:rPr lang="en-US" altLang="zh-CN" sz="2000" b="1" baseline="-25000" dirty="0">
                <a:latin typeface="Times New Roman" panose="02020603050405020304" charset="0"/>
              </a:rPr>
              <a:t>5 </a:t>
            </a:r>
            <a:r>
              <a:rPr lang="en-US" altLang="zh-CN" sz="2000" b="1" dirty="0">
                <a:latin typeface="Times New Roman" panose="02020603050405020304" charset="0"/>
              </a:rPr>
              <a:t>:= b - 4</a:t>
            </a:r>
            <a:endParaRPr lang="en-US" altLang="zh-CN"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(8) T</a:t>
            </a:r>
            <a:r>
              <a:rPr lang="en-US" altLang="zh-CN" sz="2000" b="1" baseline="-25000" dirty="0">
                <a:latin typeface="Times New Roman" panose="02020603050405020304" charset="0"/>
              </a:rPr>
              <a:t>6 </a:t>
            </a:r>
            <a:r>
              <a:rPr lang="en-US" altLang="zh-CN" sz="2000" b="1" dirty="0">
                <a:latin typeface="Times New Roman" panose="02020603050405020304" charset="0"/>
              </a:rPr>
              <a:t>:= T</a:t>
            </a:r>
            <a:r>
              <a:rPr lang="en-US" altLang="zh-CN" sz="2000" b="1" baseline="-25000" dirty="0">
                <a:latin typeface="Times New Roman" panose="02020603050405020304" charset="0"/>
              </a:rPr>
              <a:t>5 </a:t>
            </a:r>
            <a:r>
              <a:rPr lang="en-US" altLang="zh-CN" sz="2000" b="1" dirty="0">
                <a:latin typeface="Times New Roman" panose="02020603050405020304" charset="0"/>
              </a:rPr>
              <a:t>[ T</a:t>
            </a:r>
            <a:r>
              <a:rPr lang="en-US" altLang="zh-CN" sz="2000" b="1" baseline="-25000" dirty="0">
                <a:latin typeface="Times New Roman" panose="02020603050405020304" charset="0"/>
              </a:rPr>
              <a:t>4 </a:t>
            </a:r>
            <a:r>
              <a:rPr lang="en-US" altLang="zh-CN" sz="2000" b="1" dirty="0">
                <a:latin typeface="Times New Roman" panose="02020603050405020304" charset="0"/>
              </a:rPr>
              <a:t>]</a:t>
            </a:r>
            <a:endParaRPr lang="en-US" altLang="zh-CN"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(9) T</a:t>
            </a:r>
            <a:r>
              <a:rPr lang="en-US" altLang="zh-CN" sz="2000" b="1" baseline="-25000" dirty="0">
                <a:latin typeface="Times New Roman" panose="02020603050405020304" charset="0"/>
              </a:rPr>
              <a:t>7 </a:t>
            </a:r>
            <a:r>
              <a:rPr lang="en-US" altLang="zh-CN" sz="2000" b="1" dirty="0">
                <a:latin typeface="Times New Roman" panose="02020603050405020304" charset="0"/>
              </a:rPr>
              <a:t>:= T</a:t>
            </a:r>
            <a:r>
              <a:rPr lang="en-US" altLang="zh-CN" sz="2000" b="1" baseline="-25000" dirty="0">
                <a:latin typeface="Times New Roman" panose="02020603050405020304" charset="0"/>
              </a:rPr>
              <a:t>3 </a:t>
            </a:r>
            <a:r>
              <a:rPr lang="en-US" altLang="zh-CN" sz="2000" b="1" dirty="0">
                <a:latin typeface="Times New Roman" panose="02020603050405020304" charset="0"/>
              </a:rPr>
              <a:t>* T</a:t>
            </a:r>
            <a:r>
              <a:rPr lang="en-US" altLang="zh-CN" sz="2000" b="1" baseline="-25000" dirty="0">
                <a:latin typeface="Times New Roman" panose="02020603050405020304" charset="0"/>
              </a:rPr>
              <a:t>6</a:t>
            </a:r>
            <a:endParaRPr lang="en-US" altLang="zh-CN" sz="2000" b="1" baseline="-25000"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(10) P := P + T</a:t>
            </a:r>
            <a:r>
              <a:rPr lang="en-US" altLang="zh-CN" sz="2000" b="1" baseline="-25000" dirty="0">
                <a:latin typeface="Times New Roman" panose="02020603050405020304" charset="0"/>
              </a:rPr>
              <a:t>7</a:t>
            </a:r>
            <a:endParaRPr lang="en-US" altLang="zh-CN" sz="2000" b="1" baseline="-25000"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(11) I := I + 1</a:t>
            </a:r>
            <a:endParaRPr lang="en-US" altLang="zh-CN" sz="2000" b="1" dirty="0">
              <a:latin typeface="Times New Roman" panose="02020603050405020304" charset="0"/>
            </a:endParaRPr>
          </a:p>
          <a:p>
            <a:pPr marL="457200" lvl="0" indent="-457200" eaLnBrk="1" hangingPunct="1">
              <a:spcBef>
                <a:spcPct val="50000"/>
              </a:spcBef>
              <a:buNone/>
            </a:pPr>
            <a:r>
              <a:rPr lang="en-US" altLang="zh-CN" sz="2000" b="1" dirty="0">
                <a:latin typeface="Times New Roman" panose="02020603050405020304" charset="0"/>
              </a:rPr>
              <a:t>(12) If  I &lt;= 20 goto (3)</a:t>
            </a:r>
            <a:endParaRPr lang="en-US" altLang="zh-CN" sz="2000" b="1" dirty="0">
              <a:latin typeface="Times New Roman" panose="02020603050405020304" charset="0"/>
            </a:endParaRPr>
          </a:p>
        </p:txBody>
      </p:sp>
      <p:sp>
        <p:nvSpPr>
          <p:cNvPr id="23558" name="Line 6"/>
          <p:cNvSpPr/>
          <p:nvPr/>
        </p:nvSpPr>
        <p:spPr>
          <a:xfrm>
            <a:off x="6508750" y="1717675"/>
            <a:ext cx="0" cy="381000"/>
          </a:xfrm>
          <a:prstGeom prst="line">
            <a:avLst/>
          </a:prstGeom>
          <a:ln w="9525" cap="flat" cmpd="sng">
            <a:solidFill>
              <a:schemeClr val="tx1"/>
            </a:solidFill>
            <a:prstDash val="solid"/>
            <a:headEnd type="none" w="med" len="med"/>
            <a:tailEnd type="triangle" w="med" len="med"/>
          </a:ln>
        </p:spPr>
      </p:sp>
      <p:cxnSp>
        <p:nvCxnSpPr>
          <p:cNvPr id="23559" name="AutoShape 7"/>
          <p:cNvCxnSpPr>
            <a:stCxn id="23557" idx="2"/>
            <a:endCxn id="23557" idx="0"/>
          </p:cNvCxnSpPr>
          <p:nvPr/>
        </p:nvCxnSpPr>
        <p:spPr>
          <a:xfrm rot="5400000" flipH="1" flipV="1">
            <a:off x="4500563" y="4335463"/>
            <a:ext cx="4521200" cy="1587"/>
          </a:xfrm>
          <a:prstGeom prst="bentConnector5">
            <a:avLst>
              <a:gd name="adj1" fmla="val -5056"/>
              <a:gd name="adj2" fmla="val -132900000"/>
              <a:gd name="adj3" fmla="val 105056"/>
            </a:avLst>
          </a:prstGeom>
          <a:ln w="9525" cap="flat" cmpd="sng">
            <a:solidFill>
              <a:schemeClr val="tx1"/>
            </a:solidFill>
            <a:prstDash val="solid"/>
            <a:miter/>
            <a:headEnd type="none" w="med" len="med"/>
            <a:tailEnd type="triangle" w="med" len="med"/>
          </a:ln>
        </p:spPr>
      </p:cxnSp>
      <p:sp>
        <p:nvSpPr>
          <p:cNvPr id="23560" name="Text Box 14"/>
          <p:cNvSpPr txBox="1"/>
          <p:nvPr/>
        </p:nvSpPr>
        <p:spPr>
          <a:xfrm>
            <a:off x="7885113" y="1052513"/>
            <a:ext cx="5762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dirty="0">
                <a:latin typeface="Times New Roman" panose="02020603050405020304" charset="0"/>
              </a:rPr>
              <a:t>B</a:t>
            </a:r>
            <a:r>
              <a:rPr lang="en-US" altLang="zh-CN" sz="2000" baseline="-25000" dirty="0">
                <a:latin typeface="Times New Roman" panose="02020603050405020304" charset="0"/>
              </a:rPr>
              <a:t>1</a:t>
            </a:r>
            <a:endParaRPr lang="en-US" altLang="zh-CN" sz="2000" baseline="-25000" dirty="0">
              <a:latin typeface="Times New Roman" panose="02020603050405020304" charset="0"/>
            </a:endParaRPr>
          </a:p>
        </p:txBody>
      </p:sp>
      <p:sp>
        <p:nvSpPr>
          <p:cNvPr id="23561" name="Text Box 15"/>
          <p:cNvSpPr txBox="1"/>
          <p:nvPr/>
        </p:nvSpPr>
        <p:spPr>
          <a:xfrm>
            <a:off x="8440738" y="4719638"/>
            <a:ext cx="52387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dirty="0">
                <a:latin typeface="Times New Roman" panose="02020603050405020304" charset="0"/>
              </a:rPr>
              <a:t>B</a:t>
            </a:r>
            <a:r>
              <a:rPr lang="en-US" altLang="zh-CN" sz="2000" baseline="-25000" dirty="0">
                <a:latin typeface="Times New Roman" panose="02020603050405020304" charset="0"/>
              </a:rPr>
              <a:t>2</a:t>
            </a:r>
            <a:endParaRPr lang="en-US" altLang="zh-CN" sz="2000" baseline="-25000" dirty="0">
              <a:latin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基本块与局部优化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4580" name="Rectangle 3"/>
          <p:cNvSpPr/>
          <p:nvPr/>
        </p:nvSpPr>
        <p:spPr>
          <a:xfrm>
            <a:off x="684213" y="1571625"/>
            <a:ext cx="7991475" cy="57626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buClr>
                <a:schemeClr val="hlink"/>
              </a:buClr>
              <a:buSzPct val="55000"/>
              <a:buChar char="n"/>
            </a:pPr>
            <a:r>
              <a:rPr lang="zh-CN" altLang="en-US" b="1" dirty="0">
                <a:latin typeface="Tahoma" panose="020B0604030504040204" charset="0"/>
              </a:rPr>
              <a:t>基本块的优化：</a:t>
            </a:r>
            <a:endParaRPr lang="zh-CN" altLang="en-US" b="1" dirty="0">
              <a:latin typeface="Tahoma" panose="020B0604030504040204" charset="0"/>
            </a:endParaRPr>
          </a:p>
        </p:txBody>
      </p:sp>
      <p:sp>
        <p:nvSpPr>
          <p:cNvPr id="24581" name="Rectangle 4"/>
          <p:cNvSpPr/>
          <p:nvPr/>
        </p:nvSpPr>
        <p:spPr>
          <a:xfrm>
            <a:off x="757555" y="2364105"/>
            <a:ext cx="9956165" cy="13684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25000"/>
              </a:lnSpc>
              <a:buClr>
                <a:schemeClr val="folHlink"/>
              </a:buClr>
              <a:buSzPct val="50000"/>
              <a:buFont typeface="Wingdings" panose="05000000000000000000" pitchFamily="2" charset="2"/>
              <a:buChar char="n"/>
            </a:pPr>
            <a:r>
              <a:rPr lang="zh-CN" altLang="en-US" sz="2800" dirty="0">
                <a:latin typeface="Tahoma" panose="020B0604030504040204" charset="0"/>
              </a:rPr>
              <a:t>参考优化示例，</a:t>
            </a:r>
            <a:r>
              <a:rPr lang="en-US" altLang="zh-CN" sz="2800" dirty="0">
                <a:latin typeface="Tahoma" panose="020B0604030504040204" charset="0"/>
              </a:rPr>
              <a:t>1</a:t>
            </a:r>
            <a:r>
              <a:rPr lang="zh-CN" altLang="en-US" sz="2800" dirty="0">
                <a:latin typeface="Tahoma" panose="020B0604030504040204" charset="0"/>
              </a:rPr>
              <a:t>、</a:t>
            </a:r>
            <a:r>
              <a:rPr lang="en-US" altLang="zh-CN" sz="2800" dirty="0">
                <a:latin typeface="Tahoma" panose="020B0604030504040204" charset="0"/>
              </a:rPr>
              <a:t>5</a:t>
            </a:r>
            <a:r>
              <a:rPr lang="zh-CN" altLang="en-US" sz="2800" dirty="0">
                <a:latin typeface="Tahoma" panose="020B0604030504040204" charset="0"/>
              </a:rPr>
              <a:t>、</a:t>
            </a:r>
            <a:r>
              <a:rPr lang="en-US" altLang="zh-CN" sz="2800" dirty="0">
                <a:latin typeface="Tahoma" panose="020B0604030504040204" charset="0"/>
              </a:rPr>
              <a:t>6</a:t>
            </a:r>
            <a:r>
              <a:rPr lang="zh-CN" altLang="en-US" sz="2800" dirty="0">
                <a:latin typeface="Tahoma" panose="020B0604030504040204" charset="0"/>
              </a:rPr>
              <a:t>是局部优化，即基本块优化</a:t>
            </a:r>
            <a:endParaRPr lang="zh-CN" altLang="en-US" sz="2800" dirty="0">
              <a:latin typeface="Tahoma" panose="020B060403050404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基本块与局部优化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5604" name="Rectangle 3"/>
          <p:cNvSpPr/>
          <p:nvPr/>
        </p:nvSpPr>
        <p:spPr>
          <a:xfrm>
            <a:off x="684213" y="1428750"/>
            <a:ext cx="7991475" cy="57626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buClr>
                <a:schemeClr val="hlink"/>
              </a:buClr>
              <a:buSzPct val="55000"/>
              <a:buChar char="n"/>
            </a:pPr>
            <a:r>
              <a:rPr lang="zh-CN" altLang="en-US" b="1" dirty="0">
                <a:latin typeface="Tahoma" panose="020B0604030504040204" charset="0"/>
              </a:rPr>
              <a:t>基本块优化的实现：</a:t>
            </a:r>
            <a:endParaRPr lang="zh-CN" altLang="en-US" b="1" dirty="0">
              <a:latin typeface="Tahoma" panose="020B0604030504040204" charset="0"/>
            </a:endParaRPr>
          </a:p>
        </p:txBody>
      </p:sp>
      <p:sp>
        <p:nvSpPr>
          <p:cNvPr id="5" name="Rectangle 4"/>
          <p:cNvSpPr/>
          <p:nvPr/>
        </p:nvSpPr>
        <p:spPr>
          <a:xfrm>
            <a:off x="757238" y="2220913"/>
            <a:ext cx="8062912" cy="719137"/>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Char char="n"/>
            </a:pPr>
            <a:r>
              <a:rPr lang="zh-CN" altLang="en-US" sz="2800" dirty="0">
                <a:latin typeface="Tahoma" panose="020B0604030504040204" charset="0"/>
              </a:rPr>
              <a:t>基本块的 </a:t>
            </a:r>
            <a:r>
              <a:rPr lang="en-US" altLang="zh-CN" sz="2800" u="sng" dirty="0">
                <a:latin typeface="Tahoma" panose="020B0604030504040204" charset="0"/>
              </a:rPr>
              <a:t>DAG</a:t>
            </a:r>
            <a:r>
              <a:rPr lang="en-US" altLang="zh-CN" sz="2800" dirty="0">
                <a:latin typeface="Tahoma" panose="020B0604030504040204" charset="0"/>
              </a:rPr>
              <a:t> </a:t>
            </a:r>
            <a:r>
              <a:rPr lang="zh-CN" altLang="en-US" sz="2800" dirty="0">
                <a:latin typeface="Tahoma" panose="020B0604030504040204" charset="0"/>
              </a:rPr>
              <a:t>表示</a:t>
            </a:r>
            <a:endParaRPr lang="zh-CN" altLang="en-US" sz="2800" dirty="0">
              <a:latin typeface="Tahoma" panose="020B0604030504040204" charset="0"/>
            </a:endParaRPr>
          </a:p>
        </p:txBody>
      </p:sp>
      <p:sp>
        <p:nvSpPr>
          <p:cNvPr id="6" name="Rectangle 5"/>
          <p:cNvSpPr/>
          <p:nvPr/>
        </p:nvSpPr>
        <p:spPr>
          <a:xfrm>
            <a:off x="857885" y="3357880"/>
            <a:ext cx="10356215" cy="20891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lnSpc>
                <a:spcPct val="130000"/>
              </a:lnSpc>
              <a:buClr>
                <a:schemeClr val="accent2"/>
              </a:buClr>
              <a:buSzPct val="55000"/>
              <a:buFont typeface="Wingdings" panose="05000000000000000000" pitchFamily="2" charset="2"/>
              <a:buChar char="n"/>
            </a:pPr>
            <a:r>
              <a:rPr lang="zh-CN" altLang="en-US" sz="2800" b="1" u="sng" dirty="0">
                <a:latin typeface="Tahoma" panose="020B0604030504040204" charset="0"/>
              </a:rPr>
              <a:t>叶结点</a:t>
            </a:r>
            <a:r>
              <a:rPr lang="zh-CN" altLang="en-US" sz="2800" dirty="0">
                <a:latin typeface="Tahoma" panose="020B0604030504040204" charset="0"/>
              </a:rPr>
              <a:t>标记为变量名字或常数，作为叶结点的变量名字代表右值，通常加上脚标 </a:t>
            </a:r>
            <a:r>
              <a:rPr lang="en-US" altLang="zh-CN" sz="2800" dirty="0">
                <a:latin typeface="Tahoma" panose="020B0604030504040204" charset="0"/>
              </a:rPr>
              <a:t>0 </a:t>
            </a:r>
            <a:r>
              <a:rPr lang="zh-CN" altLang="en-US" sz="2800" dirty="0">
                <a:latin typeface="Tahoma" panose="020B0604030504040204" charset="0"/>
              </a:rPr>
              <a:t>，表示此变量的初值</a:t>
            </a:r>
            <a:endParaRPr lang="zh-CN" altLang="en-US"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基本块与局部优化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6628" name="Rectangle 5"/>
          <p:cNvSpPr/>
          <p:nvPr/>
        </p:nvSpPr>
        <p:spPr>
          <a:xfrm>
            <a:off x="323850" y="1857375"/>
            <a:ext cx="10802620" cy="13684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lnSpc>
                <a:spcPct val="140000"/>
              </a:lnSpc>
              <a:buClr>
                <a:schemeClr val="accent2"/>
              </a:buClr>
              <a:buSzPct val="55000"/>
              <a:buFont typeface="Wingdings" panose="05000000000000000000" pitchFamily="2" charset="2"/>
              <a:buChar char="n"/>
            </a:pPr>
            <a:r>
              <a:rPr lang="zh-CN" altLang="en-US" sz="2800" b="1" u="sng" dirty="0">
                <a:latin typeface="Tahoma" panose="020B0604030504040204" charset="0"/>
              </a:rPr>
              <a:t>内部结点</a:t>
            </a:r>
            <a:r>
              <a:rPr lang="zh-CN" altLang="en-US" sz="2800" dirty="0">
                <a:latin typeface="Tahoma" panose="020B0604030504040204" charset="0"/>
              </a:rPr>
              <a:t>标记为运算符号，代表此运算符号作用于其子结点计算出来的值</a:t>
            </a:r>
            <a:endParaRPr lang="zh-CN" altLang="en-US" sz="2800" dirty="0">
              <a:latin typeface="Tahoma" panose="020B0604030504040204" charset="0"/>
            </a:endParaRPr>
          </a:p>
        </p:txBody>
      </p:sp>
      <p:sp>
        <p:nvSpPr>
          <p:cNvPr id="5" name="Rectangle 6"/>
          <p:cNvSpPr/>
          <p:nvPr/>
        </p:nvSpPr>
        <p:spPr>
          <a:xfrm>
            <a:off x="395605" y="3729355"/>
            <a:ext cx="10802620" cy="13684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lnSpc>
                <a:spcPct val="140000"/>
              </a:lnSpc>
              <a:buClr>
                <a:schemeClr val="accent2"/>
              </a:buClr>
              <a:buSzPct val="55000"/>
              <a:buFont typeface="Wingdings" panose="05000000000000000000" pitchFamily="2" charset="2"/>
              <a:buChar char="n"/>
            </a:pPr>
            <a:r>
              <a:rPr lang="zh-CN" altLang="en-US" sz="2800" dirty="0">
                <a:latin typeface="Tahoma" panose="020B0604030504040204" charset="0"/>
              </a:rPr>
              <a:t>结点可附加一个或多个标识符，表示这些标识符具有该结点所代表的值</a:t>
            </a:r>
            <a:endParaRPr lang="zh-CN" altLang="en-US"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基本块与局部优化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7652" name="Rectangle 4"/>
          <p:cNvSpPr/>
          <p:nvPr/>
        </p:nvSpPr>
        <p:spPr>
          <a:xfrm>
            <a:off x="757555" y="1500505"/>
            <a:ext cx="10545445" cy="71882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Char char="n"/>
            </a:pPr>
            <a:r>
              <a:rPr lang="en-US" altLang="zh-CN" sz="2800" dirty="0">
                <a:latin typeface="Tahoma" panose="020B0604030504040204" charset="0"/>
              </a:rPr>
              <a:t>DAG </a:t>
            </a:r>
            <a:r>
              <a:rPr lang="zh-CN" altLang="en-US" sz="2800" dirty="0">
                <a:latin typeface="Tahoma" panose="020B0604030504040204" charset="0"/>
              </a:rPr>
              <a:t>的构造</a:t>
            </a:r>
            <a:endParaRPr lang="zh-CN" altLang="en-US" sz="2800" dirty="0">
              <a:latin typeface="Tahoma" panose="020B0604030504040204" charset="0"/>
            </a:endParaRPr>
          </a:p>
        </p:txBody>
      </p:sp>
      <p:sp>
        <p:nvSpPr>
          <p:cNvPr id="5" name="Rectangle 5"/>
          <p:cNvSpPr/>
          <p:nvPr/>
        </p:nvSpPr>
        <p:spPr>
          <a:xfrm>
            <a:off x="757555" y="2364105"/>
            <a:ext cx="9980295" cy="23050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Char char="n"/>
            </a:pPr>
            <a:r>
              <a:rPr lang="zh-CN" altLang="en-US" sz="2800" dirty="0">
                <a:latin typeface="Tahoma" panose="020B0604030504040204" charset="0"/>
              </a:rPr>
              <a:t>三地址代码有如下三种形式</a:t>
            </a:r>
            <a:endParaRPr lang="zh-CN" altLang="en-US" sz="2800" dirty="0">
              <a:latin typeface="Tahoma" panose="020B0604030504040204" charset="0"/>
            </a:endParaRPr>
          </a:p>
          <a:p>
            <a:pPr marL="1143000" lvl="2" indent="-228600" eaLnBrk="1" hangingPunct="1">
              <a:buClr>
                <a:schemeClr val="folHlink"/>
              </a:buClr>
              <a:buSzPct val="50000"/>
              <a:buFont typeface="Wingdings" panose="05000000000000000000" pitchFamily="2" charset="2"/>
              <a:buNone/>
            </a:pPr>
            <a:r>
              <a:rPr lang="zh-CN" altLang="en-US" sz="2800" dirty="0">
                <a:latin typeface="Tahoma" panose="020B0604030504040204" charset="0"/>
              </a:rPr>
              <a:t>	   （</a:t>
            </a:r>
            <a:r>
              <a:rPr lang="en-US" altLang="zh-CN" sz="2800" dirty="0">
                <a:latin typeface="Tahoma" panose="020B0604030504040204" charset="0"/>
              </a:rPr>
              <a:t>1</a:t>
            </a:r>
            <a:r>
              <a:rPr lang="zh-CN" altLang="en-US" sz="2800" dirty="0">
                <a:latin typeface="Tahoma" panose="020B0604030504040204" charset="0"/>
              </a:rPr>
              <a:t>） </a:t>
            </a:r>
            <a:r>
              <a:rPr lang="en-US" altLang="zh-CN" sz="2800" dirty="0">
                <a:latin typeface="Tahoma" panose="020B0604030504040204" charset="0"/>
              </a:rPr>
              <a:t>x := y op z</a:t>
            </a:r>
            <a:endParaRPr lang="en-US" altLang="zh-CN" sz="2800" dirty="0">
              <a:latin typeface="Tahoma" panose="020B0604030504040204" charset="0"/>
            </a:endParaRPr>
          </a:p>
          <a:p>
            <a:pPr marL="1143000" lvl="2" indent="-228600" eaLnBrk="1" hangingPunct="1">
              <a:buClr>
                <a:schemeClr val="folHlink"/>
              </a:buClr>
              <a:buSzPct val="50000"/>
              <a:buFont typeface="Wingdings" panose="05000000000000000000" pitchFamily="2" charset="2"/>
              <a:buNone/>
            </a:pPr>
            <a:r>
              <a:rPr lang="en-US" altLang="zh-CN" sz="2800" dirty="0">
                <a:latin typeface="Tahoma" panose="020B0604030504040204" charset="0"/>
              </a:rPr>
              <a:t>	   </a:t>
            </a:r>
            <a:r>
              <a:rPr lang="zh-CN" altLang="en-US" sz="2800" dirty="0">
                <a:latin typeface="Tahoma" panose="020B0604030504040204" charset="0"/>
              </a:rPr>
              <a:t>（</a:t>
            </a:r>
            <a:r>
              <a:rPr lang="en-US" altLang="zh-CN" sz="2800" dirty="0">
                <a:latin typeface="Tahoma" panose="020B0604030504040204" charset="0"/>
              </a:rPr>
              <a:t>2</a:t>
            </a:r>
            <a:r>
              <a:rPr lang="zh-CN" altLang="en-US" sz="2800" dirty="0">
                <a:latin typeface="Tahoma" panose="020B0604030504040204" charset="0"/>
              </a:rPr>
              <a:t>） </a:t>
            </a:r>
            <a:r>
              <a:rPr lang="en-US" altLang="zh-CN" sz="2800" dirty="0">
                <a:latin typeface="Tahoma" panose="020B0604030504040204" charset="0"/>
              </a:rPr>
              <a:t>x := op y</a:t>
            </a:r>
            <a:endParaRPr lang="en-US" altLang="zh-CN" sz="2800" dirty="0">
              <a:latin typeface="Tahoma" panose="020B0604030504040204" charset="0"/>
            </a:endParaRPr>
          </a:p>
          <a:p>
            <a:pPr marL="1143000" lvl="2" indent="-228600" eaLnBrk="1" hangingPunct="1">
              <a:buClr>
                <a:schemeClr val="folHlink"/>
              </a:buClr>
              <a:buSzPct val="50000"/>
              <a:buFont typeface="Wingdings" panose="05000000000000000000" pitchFamily="2" charset="2"/>
              <a:buNone/>
            </a:pPr>
            <a:r>
              <a:rPr lang="en-US" altLang="zh-CN" sz="2800" dirty="0">
                <a:latin typeface="Tahoma" panose="020B0604030504040204" charset="0"/>
              </a:rPr>
              <a:t>	   </a:t>
            </a:r>
            <a:r>
              <a:rPr lang="zh-CN" altLang="en-US" sz="2800" dirty="0">
                <a:latin typeface="Tahoma" panose="020B0604030504040204" charset="0"/>
              </a:rPr>
              <a:t>（</a:t>
            </a:r>
            <a:r>
              <a:rPr lang="en-US" altLang="zh-CN" sz="2800" dirty="0">
                <a:latin typeface="Tahoma" panose="020B0604030504040204" charset="0"/>
              </a:rPr>
              <a:t>3</a:t>
            </a:r>
            <a:r>
              <a:rPr lang="zh-CN" altLang="en-US" sz="2800" dirty="0">
                <a:latin typeface="Tahoma" panose="020B0604030504040204" charset="0"/>
              </a:rPr>
              <a:t>） </a:t>
            </a:r>
            <a:r>
              <a:rPr lang="en-US" altLang="zh-CN" sz="2800" dirty="0">
                <a:latin typeface="Tahoma" panose="020B0604030504040204" charset="0"/>
              </a:rPr>
              <a:t>x := y</a:t>
            </a:r>
            <a:endParaRPr lang="en-US" altLang="zh-CN" sz="2800" dirty="0">
              <a:latin typeface="Tahoma" panose="020B0604030504040204" charset="0"/>
            </a:endParaRPr>
          </a:p>
        </p:txBody>
      </p:sp>
      <p:sp>
        <p:nvSpPr>
          <p:cNvPr id="6" name="Rectangle 6"/>
          <p:cNvSpPr/>
          <p:nvPr/>
        </p:nvSpPr>
        <p:spPr>
          <a:xfrm>
            <a:off x="755650" y="4742180"/>
            <a:ext cx="9981565" cy="10795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lnSpc>
                <a:spcPct val="120000"/>
              </a:lnSpc>
              <a:buClr>
                <a:schemeClr val="accent2"/>
              </a:buClr>
              <a:buSzPct val="55000"/>
              <a:buFont typeface="Wingdings" panose="05000000000000000000" pitchFamily="2" charset="2"/>
              <a:buChar char="n"/>
            </a:pPr>
            <a:r>
              <a:rPr lang="zh-CN" altLang="en-US" sz="2800" dirty="0">
                <a:latin typeface="Tahoma" panose="020B0604030504040204" charset="0"/>
              </a:rPr>
              <a:t>函数 </a:t>
            </a:r>
            <a:r>
              <a:rPr lang="en-US" altLang="zh-CN" sz="2800" dirty="0">
                <a:latin typeface="Tahoma" panose="020B0604030504040204" charset="0"/>
              </a:rPr>
              <a:t>node ( id ) </a:t>
            </a:r>
            <a:r>
              <a:rPr lang="zh-CN" altLang="en-US" sz="2800" dirty="0">
                <a:latin typeface="Tahoma" panose="020B0604030504040204" charset="0"/>
              </a:rPr>
              <a:t>：返回最新建立的与 </a:t>
            </a:r>
            <a:r>
              <a:rPr lang="en-US" altLang="zh-CN" sz="2800" dirty="0">
                <a:latin typeface="Tahoma" panose="020B0604030504040204" charset="0"/>
              </a:rPr>
              <a:t>id </a:t>
            </a:r>
            <a:r>
              <a:rPr lang="zh-CN" altLang="en-US" sz="2800" dirty="0">
                <a:latin typeface="Tahoma" panose="020B0604030504040204" charset="0"/>
              </a:rPr>
              <a:t>联系的结点</a:t>
            </a:r>
            <a:endParaRPr lang="zh-CN" altLang="en-US"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基本块与局部优化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8676" name="Rectangle 4"/>
          <p:cNvSpPr/>
          <p:nvPr/>
        </p:nvSpPr>
        <p:spPr>
          <a:xfrm>
            <a:off x="210820" y="1200785"/>
            <a:ext cx="9796145" cy="57658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Char char="n"/>
            </a:pPr>
            <a:r>
              <a:rPr lang="zh-CN" altLang="en-US" sz="2800" dirty="0">
                <a:latin typeface="Tahoma" panose="020B0604030504040204" charset="0"/>
              </a:rPr>
              <a:t>方法：依次考察每一条三地址代码</a:t>
            </a:r>
            <a:endParaRPr lang="zh-CN" altLang="en-US" sz="2800" dirty="0">
              <a:latin typeface="Tahoma" panose="020B0604030504040204" charset="0"/>
            </a:endParaRPr>
          </a:p>
        </p:txBody>
      </p:sp>
      <p:sp>
        <p:nvSpPr>
          <p:cNvPr id="5" name="Rectangle 5"/>
          <p:cNvSpPr/>
          <p:nvPr/>
        </p:nvSpPr>
        <p:spPr>
          <a:xfrm>
            <a:off x="1060450" y="2076450"/>
            <a:ext cx="9796780" cy="10795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None/>
            </a:pPr>
            <a:r>
              <a:rPr lang="en-US" altLang="zh-CN" sz="2800" dirty="0">
                <a:latin typeface="Tahoma" panose="020B0604030504040204" charset="0"/>
              </a:rPr>
              <a:t>1</a:t>
            </a:r>
            <a:r>
              <a:rPr lang="zh-CN" altLang="en-US" sz="2800" dirty="0">
                <a:latin typeface="Tahoma" panose="020B0604030504040204" charset="0"/>
              </a:rPr>
              <a:t>、若 </a:t>
            </a:r>
            <a:r>
              <a:rPr lang="en-US" altLang="zh-CN" sz="2800" dirty="0">
                <a:latin typeface="Tahoma" panose="020B0604030504040204" charset="0"/>
              </a:rPr>
              <a:t>node ( y )</a:t>
            </a:r>
            <a:r>
              <a:rPr lang="zh-CN" altLang="en-US" sz="2800" dirty="0">
                <a:latin typeface="Tahoma" panose="020B0604030504040204" charset="0"/>
              </a:rPr>
              <a:t>、</a:t>
            </a:r>
            <a:r>
              <a:rPr lang="en-US" altLang="zh-CN" sz="2800" dirty="0">
                <a:latin typeface="Tahoma" panose="020B0604030504040204" charset="0"/>
              </a:rPr>
              <a:t>node ( z ) </a:t>
            </a:r>
            <a:r>
              <a:rPr lang="zh-CN" altLang="en-US" sz="2800" dirty="0">
                <a:latin typeface="Tahoma" panose="020B0604030504040204" charset="0"/>
              </a:rPr>
              <a:t>没有定义，分别建立标记为 </a:t>
            </a:r>
            <a:r>
              <a:rPr lang="en-US" altLang="zh-CN" sz="2800" dirty="0">
                <a:latin typeface="Tahoma" panose="020B0604030504040204" charset="0"/>
              </a:rPr>
              <a:t>y </a:t>
            </a:r>
            <a:r>
              <a:rPr lang="zh-CN" altLang="en-US" sz="2800" dirty="0">
                <a:latin typeface="Tahoma" panose="020B0604030504040204" charset="0"/>
              </a:rPr>
              <a:t>和 </a:t>
            </a:r>
            <a:r>
              <a:rPr lang="en-US" altLang="zh-CN" sz="2800" dirty="0">
                <a:latin typeface="Tahoma" panose="020B0604030504040204" charset="0"/>
              </a:rPr>
              <a:t>z </a:t>
            </a:r>
            <a:r>
              <a:rPr lang="zh-CN" altLang="en-US" sz="2800" dirty="0">
                <a:latin typeface="Tahoma" panose="020B0604030504040204" charset="0"/>
              </a:rPr>
              <a:t>的结点</a:t>
            </a:r>
            <a:endParaRPr lang="zh-CN" altLang="en-US" sz="2800" dirty="0">
              <a:latin typeface="Tahoma" panose="020B0604030504040204" charset="0"/>
            </a:endParaRPr>
          </a:p>
        </p:txBody>
      </p:sp>
      <p:sp>
        <p:nvSpPr>
          <p:cNvPr id="6" name="Rectangle 6"/>
          <p:cNvSpPr/>
          <p:nvPr/>
        </p:nvSpPr>
        <p:spPr>
          <a:xfrm>
            <a:off x="989330" y="3300730"/>
            <a:ext cx="10629900" cy="280797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None/>
            </a:pPr>
            <a:r>
              <a:rPr lang="en-US" altLang="zh-CN" sz="2800" dirty="0">
                <a:latin typeface="Tahoma" panose="020B0604030504040204" charset="0"/>
              </a:rPr>
              <a:t>2</a:t>
            </a:r>
            <a:r>
              <a:rPr lang="zh-CN" altLang="en-US" sz="2800" dirty="0">
                <a:latin typeface="Tahoma" panose="020B0604030504040204" charset="0"/>
              </a:rPr>
              <a:t>、对于（</a:t>
            </a:r>
            <a:r>
              <a:rPr lang="en-US" altLang="zh-CN" sz="2800" dirty="0">
                <a:latin typeface="Tahoma" panose="020B0604030504040204" charset="0"/>
              </a:rPr>
              <a:t>1</a:t>
            </a:r>
            <a:r>
              <a:rPr lang="zh-CN" altLang="en-US" sz="2800" dirty="0">
                <a:latin typeface="Tahoma" panose="020B0604030504040204" charset="0"/>
              </a:rPr>
              <a:t>），寻找是否有一个标记为 </a:t>
            </a:r>
            <a:r>
              <a:rPr lang="en-US" altLang="zh-CN" sz="2800" dirty="0">
                <a:latin typeface="Tahoma" panose="020B0604030504040204" charset="0"/>
              </a:rPr>
              <a:t>op </a:t>
            </a:r>
            <a:r>
              <a:rPr lang="zh-CN" altLang="en-US" sz="2800" dirty="0">
                <a:latin typeface="Tahoma" panose="020B0604030504040204" charset="0"/>
              </a:rPr>
              <a:t>的结点，它的左子结点为 </a:t>
            </a:r>
            <a:r>
              <a:rPr lang="en-US" altLang="zh-CN" sz="2800" dirty="0">
                <a:latin typeface="Tahoma" panose="020B0604030504040204" charset="0"/>
              </a:rPr>
              <a:t>node ( y ) </a:t>
            </a:r>
            <a:r>
              <a:rPr lang="zh-CN" altLang="en-US" sz="2800" dirty="0">
                <a:latin typeface="Tahoma" panose="020B0604030504040204" charset="0"/>
              </a:rPr>
              <a:t>，右子结点为 </a:t>
            </a:r>
            <a:r>
              <a:rPr lang="en-US" altLang="zh-CN" sz="2800" dirty="0">
                <a:latin typeface="Tahoma" panose="020B0604030504040204" charset="0"/>
              </a:rPr>
              <a:t>node ( z ) </a:t>
            </a:r>
            <a:r>
              <a:rPr lang="zh-CN" altLang="en-US" sz="2800" dirty="0">
                <a:latin typeface="Tahoma" panose="020B0604030504040204" charset="0"/>
              </a:rPr>
              <a:t>，如果有，在此结点的附加标识符表中增加 </a:t>
            </a:r>
            <a:r>
              <a:rPr lang="en-US" altLang="zh-CN" sz="2800" dirty="0">
                <a:latin typeface="Tahoma" panose="020B0604030504040204" charset="0"/>
              </a:rPr>
              <a:t>x </a:t>
            </a:r>
            <a:r>
              <a:rPr lang="zh-CN" altLang="en-US" sz="2800" dirty="0">
                <a:latin typeface="Tahoma" panose="020B0604030504040204" charset="0"/>
              </a:rPr>
              <a:t>，否则，建立一个这样的标记为 </a:t>
            </a:r>
            <a:r>
              <a:rPr lang="en-US" altLang="zh-CN" sz="2800" dirty="0">
                <a:latin typeface="Tahoma" panose="020B0604030504040204" charset="0"/>
              </a:rPr>
              <a:t>op </a:t>
            </a:r>
            <a:r>
              <a:rPr lang="zh-CN" altLang="en-US" sz="2800" dirty="0">
                <a:latin typeface="Tahoma" panose="020B0604030504040204" charset="0"/>
              </a:rPr>
              <a:t>的结点，并在此结点的附加标识符表中增加 </a:t>
            </a:r>
            <a:r>
              <a:rPr lang="en-US" altLang="zh-CN" sz="2800" dirty="0">
                <a:latin typeface="Tahoma" panose="020B0604030504040204" charset="0"/>
              </a:rPr>
              <a:t>x</a:t>
            </a:r>
            <a:endParaRPr lang="en-US" altLang="zh-CN"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t>代码优化概述</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9" name="Rectangle 3"/>
          <p:cNvSpPr txBox="1">
            <a:spLocks noChangeArrowheads="1"/>
          </p:cNvSpPr>
          <p:nvPr/>
        </p:nvSpPr>
        <p:spPr bwMode="auto">
          <a:xfrm>
            <a:off x="682625" y="1500188"/>
            <a:ext cx="7921625" cy="720725"/>
          </a:xfrm>
          <a:prstGeom prst="rect">
            <a:avLst/>
          </a:prstGeom>
          <a:noFill/>
          <a:ln w="9525">
            <a:noFill/>
            <a:miter lim="800000"/>
          </a:ln>
        </p:spPr>
        <p:txBody>
          <a:bodyPr/>
          <a:lstStyle/>
          <a:p>
            <a:pPr marL="457200" marR="0" indent="-457200" algn="l" defTabSz="914400" eaLnBrk="0" hangingPunct="0">
              <a:spcBef>
                <a:spcPct val="20000"/>
              </a:spcBef>
              <a:buSzTx/>
              <a:buFont typeface="Wingdings" panose="05000000000000000000" charset="0"/>
              <a:buChar char="l"/>
              <a:defRPr/>
            </a:pPr>
            <a:r>
              <a:rPr kumimoji="0" lang="zh-CN" altLang="en-US" sz="3200" kern="0" cap="none" spc="0" normalizeH="0" baseline="0" noProof="0">
                <a:solidFill>
                  <a:schemeClr val="tx2"/>
                </a:solidFill>
                <a:latin typeface="华文新魏" panose="02010800040101010101" pitchFamily="2" charset="-122"/>
                <a:ea typeface="华文新魏" panose="02010800040101010101" pitchFamily="2" charset="-122"/>
                <a:cs typeface="+mn-cs"/>
              </a:rPr>
              <a:t>代码优化</a:t>
            </a:r>
            <a:endParaRPr kumimoji="0" lang="zh-CN" altLang="en-US" sz="3200" kern="0" cap="none" spc="0" normalizeH="0" baseline="0" noProof="0">
              <a:solidFill>
                <a:schemeClr val="tx2"/>
              </a:solidFill>
              <a:latin typeface="华文新魏" panose="02010800040101010101" pitchFamily="2" charset="-122"/>
              <a:ea typeface="华文新魏" panose="02010800040101010101" pitchFamily="2" charset="-122"/>
              <a:cs typeface="+mn-cs"/>
            </a:endParaRPr>
          </a:p>
        </p:txBody>
      </p:sp>
      <p:sp>
        <p:nvSpPr>
          <p:cNvPr id="10" name="Rectangle 12"/>
          <p:cNvSpPr/>
          <p:nvPr/>
        </p:nvSpPr>
        <p:spPr>
          <a:xfrm>
            <a:off x="684530" y="2508250"/>
            <a:ext cx="9557385" cy="13684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25000"/>
              </a:lnSpc>
              <a:buClr>
                <a:schemeClr val="hlink"/>
              </a:buClr>
              <a:buSzPct val="55000"/>
              <a:buChar char="n"/>
            </a:pPr>
            <a:r>
              <a:rPr lang="zh-CN" altLang="en-US" b="1" dirty="0">
                <a:latin typeface="Tahoma" panose="020B0604030504040204" charset="0"/>
              </a:rPr>
              <a:t>编译时刻为改进目标程序的</a:t>
            </a:r>
            <a:r>
              <a:rPr lang="zh-CN" altLang="en-US" b="1" u="sng" dirty="0">
                <a:solidFill>
                  <a:schemeClr val="tx2"/>
                </a:solidFill>
                <a:latin typeface="Tahoma" panose="020B0604030504040204" charset="0"/>
              </a:rPr>
              <a:t>质量</a:t>
            </a:r>
            <a:r>
              <a:rPr lang="zh-CN" altLang="en-US" b="1" dirty="0">
                <a:latin typeface="Tahoma" panose="020B0604030504040204" charset="0"/>
              </a:rPr>
              <a:t>而进行的各项工作</a:t>
            </a:r>
            <a:endParaRPr lang="zh-CN" altLang="en-US" b="1" dirty="0">
              <a:latin typeface="Tahoma" panose="020B0604030504040204" charset="0"/>
            </a:endParaRPr>
          </a:p>
        </p:txBody>
      </p:sp>
      <p:sp>
        <p:nvSpPr>
          <p:cNvPr id="11" name="Rectangle 13"/>
          <p:cNvSpPr/>
          <p:nvPr/>
        </p:nvSpPr>
        <p:spPr>
          <a:xfrm>
            <a:off x="803275" y="3876675"/>
            <a:ext cx="10760075" cy="129730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25000"/>
              </a:lnSpc>
              <a:buClr>
                <a:schemeClr val="folHlink"/>
              </a:buClr>
              <a:buSzPct val="50000"/>
              <a:buFont typeface="Wingdings" panose="05000000000000000000" pitchFamily="2" charset="2"/>
              <a:buChar char="n"/>
            </a:pPr>
            <a:r>
              <a:rPr lang="zh-CN" altLang="en-US" sz="2800" dirty="0">
                <a:latin typeface="Tahoma" panose="020B0604030504040204" charset="0"/>
              </a:rPr>
              <a:t>质量的改进，包括提高目标程序的</a:t>
            </a:r>
            <a:r>
              <a:rPr lang="zh-CN" altLang="en-US" sz="2800" b="1" u="sng" dirty="0">
                <a:latin typeface="Tahoma" panose="020B0604030504040204" charset="0"/>
              </a:rPr>
              <a:t>时间效率</a:t>
            </a:r>
            <a:r>
              <a:rPr lang="zh-CN" altLang="en-US" sz="2800" dirty="0">
                <a:latin typeface="Tahoma" panose="020B0604030504040204" charset="0"/>
              </a:rPr>
              <a:t>和</a:t>
            </a:r>
            <a:r>
              <a:rPr lang="zh-CN" altLang="en-US" sz="2800" b="1" u="sng" dirty="0">
                <a:latin typeface="Tahoma" panose="020B0604030504040204" charset="0"/>
              </a:rPr>
              <a:t>空间效率</a:t>
            </a:r>
            <a:endParaRPr lang="zh-CN" altLang="en-US" sz="2800" b="1" u="sng"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基本块与局部优化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4"/>
          <p:cNvSpPr/>
          <p:nvPr/>
        </p:nvSpPr>
        <p:spPr>
          <a:xfrm>
            <a:off x="755650" y="1500505"/>
            <a:ext cx="9749155" cy="27368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20000"/>
              </a:lnSpc>
              <a:buClr>
                <a:schemeClr val="folHlink"/>
              </a:buClr>
              <a:buSzPct val="50000"/>
              <a:buFont typeface="Wingdings" panose="05000000000000000000" pitchFamily="2" charset="2"/>
              <a:buNone/>
            </a:pPr>
            <a:r>
              <a:rPr lang="en-US" altLang="zh-CN" sz="2800" dirty="0">
                <a:latin typeface="Tahoma" panose="020B0604030504040204" charset="0"/>
              </a:rPr>
              <a:t>3</a:t>
            </a:r>
            <a:r>
              <a:rPr lang="zh-CN" altLang="en-US" sz="2800" dirty="0">
                <a:latin typeface="Tahoma" panose="020B0604030504040204" charset="0"/>
              </a:rPr>
              <a:t>、对于（</a:t>
            </a:r>
            <a:r>
              <a:rPr lang="en-US" altLang="zh-CN" sz="2800" dirty="0">
                <a:latin typeface="Tahoma" panose="020B0604030504040204" charset="0"/>
              </a:rPr>
              <a:t>2</a:t>
            </a:r>
            <a:r>
              <a:rPr lang="zh-CN" altLang="en-US" sz="2800" dirty="0">
                <a:latin typeface="Tahoma" panose="020B0604030504040204" charset="0"/>
              </a:rPr>
              <a:t>），寻找是否有一个标记为 </a:t>
            </a:r>
            <a:r>
              <a:rPr lang="en-US" altLang="zh-CN" sz="2800" dirty="0">
                <a:latin typeface="Tahoma" panose="020B0604030504040204" charset="0"/>
              </a:rPr>
              <a:t>op </a:t>
            </a:r>
            <a:r>
              <a:rPr lang="zh-CN" altLang="en-US" sz="2800" dirty="0">
                <a:latin typeface="Tahoma" panose="020B0604030504040204" charset="0"/>
              </a:rPr>
              <a:t>的结点，它的唯一子结点为 </a:t>
            </a:r>
            <a:r>
              <a:rPr lang="en-US" altLang="zh-CN" sz="2800" dirty="0">
                <a:latin typeface="Tahoma" panose="020B0604030504040204" charset="0"/>
              </a:rPr>
              <a:t>node ( y ) </a:t>
            </a:r>
            <a:r>
              <a:rPr lang="zh-CN" altLang="en-US" sz="2800" dirty="0">
                <a:latin typeface="Tahoma" panose="020B0604030504040204" charset="0"/>
              </a:rPr>
              <a:t>，如果有，在此结点的附加标识符表中增加 </a:t>
            </a:r>
            <a:r>
              <a:rPr lang="en-US" altLang="zh-CN" sz="2800" dirty="0">
                <a:latin typeface="Tahoma" panose="020B0604030504040204" charset="0"/>
              </a:rPr>
              <a:t>x </a:t>
            </a:r>
            <a:r>
              <a:rPr lang="zh-CN" altLang="en-US" sz="2800" dirty="0">
                <a:latin typeface="Tahoma" panose="020B0604030504040204" charset="0"/>
              </a:rPr>
              <a:t>，否则，建立一个这样的标记为 </a:t>
            </a:r>
            <a:r>
              <a:rPr lang="en-US" altLang="zh-CN" sz="2800" dirty="0">
                <a:latin typeface="Tahoma" panose="020B0604030504040204" charset="0"/>
              </a:rPr>
              <a:t>op </a:t>
            </a:r>
            <a:r>
              <a:rPr lang="zh-CN" altLang="en-US" sz="2800" dirty="0">
                <a:latin typeface="Tahoma" panose="020B0604030504040204" charset="0"/>
              </a:rPr>
              <a:t>的结点，并在此结点的附加标识符表中增加 </a:t>
            </a:r>
            <a:r>
              <a:rPr lang="en-US" altLang="zh-CN" sz="2800" dirty="0">
                <a:latin typeface="Tahoma" panose="020B0604030504040204" charset="0"/>
              </a:rPr>
              <a:t>x</a:t>
            </a:r>
            <a:endParaRPr lang="en-US" altLang="zh-CN" sz="2800" dirty="0">
              <a:latin typeface="Tahoma" panose="020B0604030504040204" charset="0"/>
            </a:endParaRPr>
          </a:p>
        </p:txBody>
      </p:sp>
      <p:sp>
        <p:nvSpPr>
          <p:cNvPr id="5" name="Rectangle 5"/>
          <p:cNvSpPr/>
          <p:nvPr/>
        </p:nvSpPr>
        <p:spPr>
          <a:xfrm>
            <a:off x="684530" y="4523105"/>
            <a:ext cx="10010775" cy="12255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None/>
            </a:pPr>
            <a:r>
              <a:rPr lang="en-US" altLang="zh-CN" sz="2800" dirty="0">
                <a:latin typeface="Tahoma" panose="020B0604030504040204" charset="0"/>
              </a:rPr>
              <a:t>4</a:t>
            </a:r>
            <a:r>
              <a:rPr lang="zh-CN" altLang="en-US" sz="2800" dirty="0">
                <a:latin typeface="Tahoma" panose="020B0604030504040204" charset="0"/>
              </a:rPr>
              <a:t>、对于（</a:t>
            </a:r>
            <a:r>
              <a:rPr lang="en-US" altLang="zh-CN" sz="2800" dirty="0">
                <a:latin typeface="Tahoma" panose="020B0604030504040204" charset="0"/>
              </a:rPr>
              <a:t>3</a:t>
            </a:r>
            <a:r>
              <a:rPr lang="zh-CN" altLang="en-US" sz="2800" dirty="0">
                <a:latin typeface="Tahoma" panose="020B0604030504040204" charset="0"/>
              </a:rPr>
              <a:t>），在 </a:t>
            </a:r>
            <a:r>
              <a:rPr lang="en-US" altLang="zh-CN" sz="2800" dirty="0">
                <a:latin typeface="Tahoma" panose="020B0604030504040204" charset="0"/>
              </a:rPr>
              <a:t>node ( y ) </a:t>
            </a:r>
            <a:r>
              <a:rPr lang="zh-CN" altLang="en-US" sz="2800" dirty="0">
                <a:latin typeface="Tahoma" panose="020B0604030504040204" charset="0"/>
              </a:rPr>
              <a:t>的附加标识符表中增加 </a:t>
            </a:r>
            <a:r>
              <a:rPr lang="en-US" altLang="zh-CN" sz="2800" dirty="0">
                <a:latin typeface="Tahoma" panose="020B0604030504040204" charset="0"/>
              </a:rPr>
              <a:t>x</a:t>
            </a:r>
            <a:endParaRPr lang="en-US" altLang="zh-CN"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基本块与局部优化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3"/>
          <p:cNvSpPr/>
          <p:nvPr/>
        </p:nvSpPr>
        <p:spPr>
          <a:xfrm>
            <a:off x="755650" y="1571625"/>
            <a:ext cx="9889490" cy="13684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20000"/>
              </a:lnSpc>
              <a:buClr>
                <a:schemeClr val="folHlink"/>
              </a:buClr>
              <a:buSzPct val="50000"/>
              <a:buFont typeface="Wingdings" panose="05000000000000000000" pitchFamily="2" charset="2"/>
              <a:buNone/>
            </a:pPr>
            <a:r>
              <a:rPr lang="en-US" altLang="zh-CN" sz="2800" dirty="0">
                <a:latin typeface="Tahoma" panose="020B0604030504040204" charset="0"/>
              </a:rPr>
              <a:t>5</a:t>
            </a:r>
            <a:r>
              <a:rPr lang="zh-CN" altLang="en-US" sz="2800" dirty="0">
                <a:latin typeface="Tahoma" panose="020B0604030504040204" charset="0"/>
              </a:rPr>
              <a:t>、在增加标识符 </a:t>
            </a:r>
            <a:r>
              <a:rPr lang="en-US" altLang="zh-CN" sz="2800" dirty="0">
                <a:latin typeface="Tahoma" panose="020B0604030504040204" charset="0"/>
              </a:rPr>
              <a:t>x </a:t>
            </a:r>
            <a:r>
              <a:rPr lang="zh-CN" altLang="en-US" sz="2800" dirty="0">
                <a:latin typeface="Tahoma" panose="020B0604030504040204" charset="0"/>
              </a:rPr>
              <a:t>之前删除其他结点上附加标识符中的 </a:t>
            </a:r>
            <a:r>
              <a:rPr lang="en-US" altLang="zh-CN" sz="2800" dirty="0">
                <a:latin typeface="Tahoma" panose="020B0604030504040204" charset="0"/>
              </a:rPr>
              <a:t>x</a:t>
            </a:r>
            <a:r>
              <a:rPr lang="zh-CN" altLang="en-US" sz="2800" dirty="0">
                <a:latin typeface="Tahoma" panose="020B0604030504040204" charset="0"/>
              </a:rPr>
              <a:t>（如果存在）</a:t>
            </a:r>
            <a:endParaRPr lang="zh-CN" altLang="en-US" sz="2800" dirty="0">
              <a:latin typeface="Tahoma" panose="020B0604030504040204" charset="0"/>
            </a:endParaRPr>
          </a:p>
        </p:txBody>
      </p:sp>
      <p:sp>
        <p:nvSpPr>
          <p:cNvPr id="5" name="Rectangle 4"/>
          <p:cNvSpPr/>
          <p:nvPr/>
        </p:nvSpPr>
        <p:spPr>
          <a:xfrm>
            <a:off x="684530" y="3370580"/>
            <a:ext cx="10066655" cy="180149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20000"/>
              </a:lnSpc>
              <a:buClr>
                <a:schemeClr val="folHlink"/>
              </a:buClr>
              <a:buSzPct val="50000"/>
              <a:buFont typeface="Wingdings" panose="05000000000000000000" pitchFamily="2" charset="2"/>
              <a:buNone/>
            </a:pPr>
            <a:r>
              <a:rPr lang="en-US" altLang="zh-CN" sz="2800" dirty="0">
                <a:latin typeface="Tahoma" panose="020B0604030504040204" charset="0"/>
              </a:rPr>
              <a:t>6</a:t>
            </a:r>
            <a:r>
              <a:rPr lang="zh-CN" altLang="en-US" sz="2800" dirty="0">
                <a:latin typeface="Tahoma" panose="020B0604030504040204" charset="0"/>
              </a:rPr>
              <a:t>、对于 </a:t>
            </a:r>
            <a:r>
              <a:rPr lang="en-US" altLang="zh-CN" sz="2800" dirty="0">
                <a:latin typeface="Tahoma" panose="020B0604030504040204" charset="0"/>
              </a:rPr>
              <a:t>2</a:t>
            </a:r>
            <a:r>
              <a:rPr lang="zh-CN" altLang="en-US" sz="2800" dirty="0">
                <a:latin typeface="Tahoma" panose="020B0604030504040204" charset="0"/>
              </a:rPr>
              <a:t>、和 </a:t>
            </a:r>
            <a:r>
              <a:rPr lang="en-US" altLang="zh-CN" sz="2800" dirty="0">
                <a:latin typeface="Tahoma" panose="020B0604030504040204" charset="0"/>
              </a:rPr>
              <a:t>3</a:t>
            </a:r>
            <a:r>
              <a:rPr lang="zh-CN" altLang="en-US" sz="2800" dirty="0">
                <a:latin typeface="Tahoma" panose="020B0604030504040204" charset="0"/>
              </a:rPr>
              <a:t>、，如果 </a:t>
            </a:r>
            <a:r>
              <a:rPr lang="en-US" altLang="zh-CN" sz="2800" dirty="0">
                <a:latin typeface="Tahoma" panose="020B0604030504040204" charset="0"/>
              </a:rPr>
              <a:t>x </a:t>
            </a:r>
            <a:r>
              <a:rPr lang="zh-CN" altLang="en-US" sz="2800" dirty="0">
                <a:latin typeface="Tahoma" panose="020B0604030504040204" charset="0"/>
              </a:rPr>
              <a:t>得到的是常数，在一个该常数的结点中标记 </a:t>
            </a:r>
            <a:r>
              <a:rPr lang="en-US" altLang="zh-CN" sz="2800" dirty="0">
                <a:latin typeface="Tahoma" panose="020B0604030504040204" charset="0"/>
              </a:rPr>
              <a:t>x </a:t>
            </a:r>
            <a:r>
              <a:rPr lang="zh-CN" altLang="en-US" sz="2800" dirty="0">
                <a:latin typeface="Tahoma" panose="020B0604030504040204" charset="0"/>
              </a:rPr>
              <a:t>，或建立一个标记为 </a:t>
            </a:r>
            <a:r>
              <a:rPr lang="en-US" altLang="zh-CN" sz="2800" dirty="0">
                <a:latin typeface="Tahoma" panose="020B0604030504040204" charset="0"/>
              </a:rPr>
              <a:t>x </a:t>
            </a:r>
            <a:r>
              <a:rPr lang="zh-CN" altLang="en-US" sz="2800" dirty="0">
                <a:latin typeface="Tahoma" panose="020B0604030504040204" charset="0"/>
              </a:rPr>
              <a:t>的结点</a:t>
            </a:r>
            <a:endParaRPr lang="zh-CN" altLang="en-US"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基本块与局部优化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5"/>
          <p:cNvSpPr txBox="1">
            <a:spLocks noChangeArrowheads="1"/>
          </p:cNvSpPr>
          <p:nvPr/>
        </p:nvSpPr>
        <p:spPr bwMode="auto">
          <a:xfrm>
            <a:off x="1835150" y="1214438"/>
            <a:ext cx="5761038" cy="4897438"/>
          </a:xfrm>
          <a:prstGeom prst="rect">
            <a:avLst/>
          </a:prstGeom>
          <a:noFill/>
          <a:ln w="9525">
            <a:solidFill>
              <a:schemeClr val="tx1"/>
            </a:solidFill>
            <a:miter lim="800000"/>
          </a:ln>
        </p:spPr>
        <p:txBody>
          <a:bodyPr/>
          <a:lstStyle/>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800" b="0" i="0" u="none" strike="noStrike" kern="0" cap="none" spc="0" normalizeH="0" baseline="0" noProof="0">
                <a:ln w="22225">
                  <a:solidFill>
                    <a:schemeClr val="accent2"/>
                  </a:solidFill>
                  <a:prstDash val="solid"/>
                </a:ln>
                <a:solidFill>
                  <a:schemeClr val="accent2">
                    <a:lumMod val="40000"/>
                    <a:lumOff val="60000"/>
                  </a:schemeClr>
                </a:solidFill>
                <a:effectLst/>
                <a:uLnTx/>
                <a:uFillTx/>
                <a:latin typeface="华文新魏" panose="02010800040101010101" pitchFamily="2" charset="-122"/>
                <a:ea typeface="华文新魏" panose="02010800040101010101" pitchFamily="2" charset="-122"/>
                <a:cs typeface="+mn-cs"/>
              </a:rPr>
              <a:t>例子：</a:t>
            </a:r>
            <a:endParaRPr kumimoji="0" lang="zh-CN" altLang="en-US" sz="2800" b="0" i="0" u="none" strike="noStrike" kern="0" cap="none" spc="0" normalizeH="0" baseline="0" noProof="0">
              <a:ln w="22225">
                <a:solidFill>
                  <a:schemeClr val="accent2"/>
                </a:solidFill>
                <a:prstDash val="solid"/>
              </a:ln>
              <a:solidFill>
                <a:schemeClr val="accent2">
                  <a:lumMod val="40000"/>
                  <a:lumOff val="60000"/>
                </a:schemeClr>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1</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0</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 3.14</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2</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1 </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2 *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0</a:t>
            </a:r>
            <a:endPar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3</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2</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 R + r</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4</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 :=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1</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2</a:t>
            </a:r>
            <a:endPar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5</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B := A</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6</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3</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 2 *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0</a:t>
            </a:r>
            <a:endPar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7</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4</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 R + r</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8</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5</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3</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4</a:t>
            </a:r>
            <a:endPar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9</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6</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 R - r</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10</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B :=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5</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6</a:t>
            </a:r>
            <a:endPar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基本块与局部优化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Text Box 5"/>
          <p:cNvSpPr txBox="1">
            <a:spLocks noChangeArrowheads="1"/>
          </p:cNvSpPr>
          <p:nvPr/>
        </p:nvSpPr>
        <p:spPr bwMode="auto">
          <a:xfrm>
            <a:off x="5710238" y="5318125"/>
            <a:ext cx="828675" cy="406400"/>
          </a:xfrm>
          <a:prstGeom prst="rect">
            <a:avLst/>
          </a:prstGeom>
          <a:solidFill>
            <a:schemeClr val="accent6"/>
          </a:solidFill>
          <a:ln w="9525">
            <a:solidFill>
              <a:schemeClr val="tx2"/>
            </a:solidFill>
            <a:miter lim="800000"/>
          </a:ln>
        </p:spPr>
        <p:txBody>
          <a:bodyPr>
            <a:spAutoFit/>
          </a:bodyPr>
          <a:lstStyle/>
          <a:p>
            <a:pPr marR="0" algn="l" defTabSz="914400">
              <a:spcBef>
                <a:spcPct val="50000"/>
              </a:spcBef>
              <a:buSzTx/>
              <a:defRPr/>
            </a:pPr>
            <a:r>
              <a:rPr kumimoji="0" lang="en-US" altLang="zh-CN" sz="2000" kern="1200" cap="none" spc="0" normalizeH="0" baseline="0" noProof="0">
                <a:latin typeface="Times New Roman" panose="02020603050405020304" charset="0"/>
                <a:ea typeface="华文新魏" panose="02010800040101010101" pitchFamily="2" charset="-122"/>
                <a:cs typeface="+mn-cs"/>
              </a:rPr>
              <a:t>3.14</a:t>
            </a:r>
            <a:endParaRPr kumimoji="0" lang="en-US" altLang="zh-CN" sz="2000" kern="1200" cap="none" spc="0" normalizeH="0" baseline="0" noProof="0">
              <a:latin typeface="Times New Roman" panose="02020603050405020304" charset="0"/>
              <a:ea typeface="华文新魏" panose="02010800040101010101" pitchFamily="2" charset="-122"/>
              <a:cs typeface="+mn-cs"/>
            </a:endParaRPr>
          </a:p>
        </p:txBody>
      </p:sp>
      <p:sp>
        <p:nvSpPr>
          <p:cNvPr id="5" name="Text Box 6"/>
          <p:cNvSpPr txBox="1">
            <a:spLocks noChangeArrowheads="1"/>
          </p:cNvSpPr>
          <p:nvPr/>
        </p:nvSpPr>
        <p:spPr bwMode="auto">
          <a:xfrm>
            <a:off x="6122988" y="4622800"/>
            <a:ext cx="814388" cy="406400"/>
          </a:xfrm>
          <a:prstGeom prst="rect">
            <a:avLst/>
          </a:prstGeom>
          <a:solidFill>
            <a:schemeClr val="accent6"/>
          </a:solidFill>
          <a:ln w="9525">
            <a:solidFill>
              <a:schemeClr val="tx2"/>
            </a:solidFill>
            <a:miter lim="800000"/>
          </a:ln>
        </p:spPr>
        <p:txBody>
          <a:bodyPr>
            <a:spAutoFit/>
          </a:bodyPr>
          <a:lstStyle/>
          <a:p>
            <a:pPr marR="0" algn="l" defTabSz="914400">
              <a:spcBef>
                <a:spcPct val="50000"/>
              </a:spcBef>
              <a:buSzTx/>
              <a:defRPr/>
            </a:pPr>
            <a:r>
              <a:rPr kumimoji="0" lang="en-US" altLang="zh-CN" sz="2000" kern="1200" cap="none" spc="0" normalizeH="0" baseline="0" noProof="0">
                <a:latin typeface="Times New Roman" panose="02020603050405020304" charset="0"/>
                <a:ea typeface="华文新魏" panose="02010800040101010101" pitchFamily="2" charset="-122"/>
                <a:cs typeface="+mn-cs"/>
              </a:rPr>
              <a:t>6.28</a:t>
            </a:r>
            <a:endParaRPr kumimoji="0" lang="en-US" altLang="zh-CN" sz="2000" kern="1200" cap="none" spc="0" normalizeH="0" baseline="0" noProof="0">
              <a:latin typeface="Times New Roman" panose="02020603050405020304" charset="0"/>
              <a:ea typeface="华文新魏" panose="02010800040101010101" pitchFamily="2" charset="-122"/>
              <a:cs typeface="+mn-cs"/>
            </a:endParaRPr>
          </a:p>
        </p:txBody>
      </p:sp>
      <p:sp>
        <p:nvSpPr>
          <p:cNvPr id="6" name="Text Box 7"/>
          <p:cNvSpPr txBox="1">
            <a:spLocks noChangeArrowheads="1"/>
          </p:cNvSpPr>
          <p:nvPr/>
        </p:nvSpPr>
        <p:spPr bwMode="auto">
          <a:xfrm>
            <a:off x="8139113" y="4911725"/>
            <a:ext cx="471488" cy="406400"/>
          </a:xfrm>
          <a:prstGeom prst="rect">
            <a:avLst/>
          </a:prstGeom>
          <a:solidFill>
            <a:schemeClr val="accent6"/>
          </a:solidFill>
          <a:ln w="9525">
            <a:solidFill>
              <a:schemeClr val="tx2"/>
            </a:solidFill>
            <a:miter lim="800000"/>
          </a:ln>
        </p:spPr>
        <p:txBody>
          <a:bodyPr>
            <a:spAutoFit/>
          </a:bodyPr>
          <a:lstStyle/>
          <a:p>
            <a:pPr marR="0" algn="l" defTabSz="914400">
              <a:spcBef>
                <a:spcPct val="50000"/>
              </a:spcBef>
              <a:buSzTx/>
              <a:defRPr/>
            </a:pPr>
            <a:r>
              <a:rPr kumimoji="0" lang="en-US" altLang="zh-CN" sz="2000" kern="1200" cap="none" spc="0" normalizeH="0" baseline="0" noProof="0">
                <a:latin typeface="Times New Roman" panose="02020603050405020304" charset="0"/>
                <a:ea typeface="华文新魏" panose="02010800040101010101" pitchFamily="2" charset="-122"/>
                <a:cs typeface="+mn-cs"/>
              </a:rPr>
              <a:t>R</a:t>
            </a:r>
            <a:r>
              <a:rPr kumimoji="0" lang="en-US" altLang="zh-CN" sz="2000" kern="1200" cap="none" spc="0" normalizeH="0" baseline="-25000" noProof="0">
                <a:latin typeface="Times New Roman" panose="02020603050405020304" charset="0"/>
                <a:ea typeface="华文新魏" panose="02010800040101010101" pitchFamily="2" charset="-122"/>
                <a:cs typeface="+mn-cs"/>
              </a:rPr>
              <a:t>0</a:t>
            </a:r>
            <a:endParaRPr kumimoji="0" lang="en-US" altLang="zh-CN" sz="2000" kern="1200" cap="none" spc="0" normalizeH="0" baseline="-25000" noProof="0">
              <a:latin typeface="Times New Roman" panose="02020603050405020304" charset="0"/>
              <a:ea typeface="华文新魏" panose="02010800040101010101" pitchFamily="2" charset="-122"/>
              <a:cs typeface="+mn-cs"/>
            </a:endParaRPr>
          </a:p>
        </p:txBody>
      </p:sp>
      <p:sp>
        <p:nvSpPr>
          <p:cNvPr id="7" name="Text Box 8"/>
          <p:cNvSpPr txBox="1">
            <a:spLocks noChangeArrowheads="1"/>
          </p:cNvSpPr>
          <p:nvPr/>
        </p:nvSpPr>
        <p:spPr bwMode="auto">
          <a:xfrm>
            <a:off x="8210550" y="2103438"/>
            <a:ext cx="304800" cy="406400"/>
          </a:xfrm>
          <a:prstGeom prst="rect">
            <a:avLst/>
          </a:prstGeom>
          <a:solidFill>
            <a:schemeClr val="accent6"/>
          </a:solidFill>
          <a:ln w="9525">
            <a:solidFill>
              <a:schemeClr val="tx2"/>
            </a:solidFill>
            <a:miter lim="800000"/>
          </a:ln>
        </p:spPr>
        <p:txBody>
          <a:bodyPr>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uLnTx/>
                <a:uFillTx/>
                <a:latin typeface="Times New Roman" panose="02020603050405020304" charset="0"/>
                <a:ea typeface="华文新魏" panose="02010800040101010101" pitchFamily="2" charset="-122"/>
                <a:cs typeface="+mn-cs"/>
              </a:rPr>
              <a:t>*</a:t>
            </a:r>
            <a:endParaRPr kumimoji="0" lang="en-US" altLang="zh-CN" sz="2000" b="1" i="0" u="none" strike="noStrike" kern="1200" cap="none" spc="0" normalizeH="0" baseline="0" noProof="0" smtClean="0">
              <a:ln>
                <a:noFill/>
              </a:ln>
              <a:solidFill>
                <a:schemeClr val="tx1"/>
              </a:solidFill>
              <a:effectLst/>
              <a:uLnTx/>
              <a:uFillTx/>
              <a:latin typeface="Times New Roman" panose="02020603050405020304" charset="0"/>
              <a:ea typeface="华文新魏" panose="02010800040101010101" pitchFamily="2" charset="-122"/>
              <a:cs typeface="+mn-cs"/>
            </a:endParaRPr>
          </a:p>
        </p:txBody>
      </p:sp>
      <p:sp>
        <p:nvSpPr>
          <p:cNvPr id="8" name="Text Box 9"/>
          <p:cNvSpPr txBox="1">
            <a:spLocks noChangeArrowheads="1"/>
          </p:cNvSpPr>
          <p:nvPr/>
        </p:nvSpPr>
        <p:spPr bwMode="auto">
          <a:xfrm>
            <a:off x="7994650" y="3327400"/>
            <a:ext cx="363538" cy="406400"/>
          </a:xfrm>
          <a:prstGeom prst="rect">
            <a:avLst/>
          </a:prstGeom>
          <a:solidFill>
            <a:schemeClr val="accent6"/>
          </a:solidFill>
          <a:ln w="9525">
            <a:solidFill>
              <a:schemeClr val="tx2"/>
            </a:solidFill>
            <a:miter lim="800000"/>
          </a:ln>
        </p:spPr>
        <p:txBody>
          <a:bodyPr>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uLnTx/>
                <a:uFillTx/>
                <a:latin typeface="Times New Roman" panose="02020603050405020304" charset="0"/>
                <a:ea typeface="华文新魏" panose="02010800040101010101" pitchFamily="2" charset="-122"/>
                <a:cs typeface="+mn-cs"/>
              </a:rPr>
              <a:t>+</a:t>
            </a:r>
            <a:endParaRPr kumimoji="0" lang="en-US" altLang="zh-CN" sz="2000" b="1" i="0" u="none" strike="noStrike" kern="1200" cap="none" spc="0" normalizeH="0" baseline="0" noProof="0" smtClean="0">
              <a:ln>
                <a:noFill/>
              </a:ln>
              <a:solidFill>
                <a:schemeClr val="tx1"/>
              </a:solidFill>
              <a:effectLst/>
              <a:uLnTx/>
              <a:uFillTx/>
              <a:latin typeface="Times New Roman" panose="02020603050405020304" charset="0"/>
              <a:ea typeface="华文新魏" panose="02010800040101010101" pitchFamily="2" charset="-122"/>
              <a:cs typeface="+mn-cs"/>
            </a:endParaRPr>
          </a:p>
        </p:txBody>
      </p:sp>
      <p:sp>
        <p:nvSpPr>
          <p:cNvPr id="9" name="Text Box 10"/>
          <p:cNvSpPr txBox="1">
            <a:spLocks noChangeArrowheads="1"/>
          </p:cNvSpPr>
          <p:nvPr/>
        </p:nvSpPr>
        <p:spPr bwMode="auto">
          <a:xfrm>
            <a:off x="6986588" y="3111500"/>
            <a:ext cx="304800" cy="406400"/>
          </a:xfrm>
          <a:prstGeom prst="rect">
            <a:avLst/>
          </a:prstGeom>
          <a:solidFill>
            <a:schemeClr val="accent6"/>
          </a:solidFill>
          <a:ln w="9525">
            <a:solidFill>
              <a:schemeClr val="tx2"/>
            </a:solidFill>
            <a:miter lim="800000"/>
          </a:ln>
        </p:spPr>
        <p:txBody>
          <a:bodyPr>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uLnTx/>
                <a:uFillTx/>
                <a:latin typeface="Times New Roman" panose="02020603050405020304" charset="0"/>
                <a:ea typeface="华文新魏" panose="02010800040101010101" pitchFamily="2" charset="-122"/>
                <a:cs typeface="+mn-cs"/>
              </a:rPr>
              <a:t>*</a:t>
            </a:r>
            <a:endParaRPr kumimoji="0" lang="en-US" altLang="zh-CN" sz="2000" b="1" i="0" u="none" strike="noStrike" kern="1200" cap="none" spc="0" normalizeH="0" baseline="0" noProof="0" smtClean="0">
              <a:ln>
                <a:noFill/>
              </a:ln>
              <a:solidFill>
                <a:schemeClr val="tx1"/>
              </a:solidFill>
              <a:effectLst/>
              <a:uLnTx/>
              <a:uFillTx/>
              <a:latin typeface="Times New Roman" panose="02020603050405020304" charset="0"/>
              <a:ea typeface="华文新魏" panose="02010800040101010101" pitchFamily="2" charset="-122"/>
              <a:cs typeface="+mn-cs"/>
            </a:endParaRPr>
          </a:p>
        </p:txBody>
      </p:sp>
      <p:sp>
        <p:nvSpPr>
          <p:cNvPr id="10" name="Text Box 11"/>
          <p:cNvSpPr txBox="1">
            <a:spLocks noChangeArrowheads="1"/>
          </p:cNvSpPr>
          <p:nvPr/>
        </p:nvSpPr>
        <p:spPr bwMode="auto">
          <a:xfrm>
            <a:off x="9448800" y="4983163"/>
            <a:ext cx="434975" cy="406400"/>
          </a:xfrm>
          <a:prstGeom prst="rect">
            <a:avLst/>
          </a:prstGeom>
          <a:solidFill>
            <a:schemeClr val="accent6"/>
          </a:solidFill>
          <a:ln w="9525">
            <a:solidFill>
              <a:schemeClr val="tx2"/>
            </a:solidFill>
            <a:miter lim="800000"/>
          </a:ln>
        </p:spPr>
        <p:txBody>
          <a:bodyPr>
            <a:spAutoFit/>
          </a:bodyPr>
          <a:lstStyle/>
          <a:p>
            <a:pPr marR="0" algn="l" defTabSz="914400">
              <a:spcBef>
                <a:spcPct val="50000"/>
              </a:spcBef>
              <a:buSzTx/>
              <a:defRPr/>
            </a:pPr>
            <a:r>
              <a:rPr kumimoji="0" lang="en-US" altLang="zh-CN" sz="2000" kern="1200" cap="none" spc="0" normalizeH="0" baseline="0" noProof="0">
                <a:latin typeface="Times New Roman" panose="02020603050405020304" charset="0"/>
                <a:ea typeface="华文新魏" panose="02010800040101010101" pitchFamily="2" charset="-122"/>
                <a:cs typeface="+mn-cs"/>
              </a:rPr>
              <a:t>r</a:t>
            </a:r>
            <a:r>
              <a:rPr kumimoji="0" lang="en-US" altLang="zh-CN" sz="2000" kern="1200" cap="none" spc="0" normalizeH="0" baseline="-25000" noProof="0">
                <a:latin typeface="Times New Roman" panose="02020603050405020304" charset="0"/>
                <a:ea typeface="华文新魏" panose="02010800040101010101" pitchFamily="2" charset="-122"/>
                <a:cs typeface="+mn-cs"/>
              </a:rPr>
              <a:t>0</a:t>
            </a:r>
            <a:endParaRPr kumimoji="0" lang="en-US" altLang="zh-CN" sz="2000" kern="1200" cap="none" spc="0" normalizeH="0" baseline="-25000" noProof="0">
              <a:latin typeface="Times New Roman" panose="02020603050405020304" charset="0"/>
              <a:ea typeface="华文新魏" panose="02010800040101010101" pitchFamily="2" charset="-122"/>
              <a:cs typeface="+mn-cs"/>
            </a:endParaRPr>
          </a:p>
        </p:txBody>
      </p:sp>
      <p:sp>
        <p:nvSpPr>
          <p:cNvPr id="11" name="Text Box 12"/>
          <p:cNvSpPr txBox="1">
            <a:spLocks noChangeArrowheads="1"/>
          </p:cNvSpPr>
          <p:nvPr/>
        </p:nvSpPr>
        <p:spPr bwMode="auto">
          <a:xfrm>
            <a:off x="9291638" y="3398838"/>
            <a:ext cx="312738" cy="406400"/>
          </a:xfrm>
          <a:prstGeom prst="rect">
            <a:avLst/>
          </a:prstGeom>
          <a:solidFill>
            <a:schemeClr val="accent6"/>
          </a:solidFill>
          <a:ln w="9525">
            <a:solidFill>
              <a:schemeClr val="tx2"/>
            </a:solidFill>
            <a:miter lim="800000"/>
          </a:ln>
        </p:spPr>
        <p:txBody>
          <a:bodyPr>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smtClean="0">
                <a:ln>
                  <a:noFill/>
                </a:ln>
                <a:solidFill>
                  <a:schemeClr val="tx1"/>
                </a:solidFill>
                <a:effectLst/>
                <a:uLnTx/>
                <a:uFillTx/>
                <a:latin typeface="Times New Roman" panose="02020603050405020304" charset="0"/>
                <a:ea typeface="华文新魏" panose="02010800040101010101" pitchFamily="2" charset="-122"/>
                <a:cs typeface="+mn-cs"/>
              </a:rPr>
              <a:t>-</a:t>
            </a:r>
            <a:endParaRPr kumimoji="0" lang="en-US" altLang="zh-CN" sz="2000" b="1" i="0" u="none" strike="noStrike" kern="1200" cap="none" spc="0" normalizeH="0" baseline="0" noProof="0" smtClean="0">
              <a:ln>
                <a:noFill/>
              </a:ln>
              <a:solidFill>
                <a:schemeClr val="tx1"/>
              </a:solidFill>
              <a:effectLst/>
              <a:uLnTx/>
              <a:uFillTx/>
              <a:latin typeface="Times New Roman" panose="02020603050405020304" charset="0"/>
              <a:ea typeface="华文新魏" panose="02010800040101010101" pitchFamily="2" charset="-122"/>
              <a:cs typeface="+mn-cs"/>
            </a:endParaRPr>
          </a:p>
        </p:txBody>
      </p:sp>
      <p:sp>
        <p:nvSpPr>
          <p:cNvPr id="12" name="Text Box 13"/>
          <p:cNvSpPr txBox="1"/>
          <p:nvPr/>
        </p:nvSpPr>
        <p:spPr>
          <a:xfrm>
            <a:off x="5422900" y="4930775"/>
            <a:ext cx="47307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b="1" dirty="0">
                <a:latin typeface="Times New Roman" panose="02020603050405020304" charset="0"/>
              </a:rPr>
              <a:t>T</a:t>
            </a:r>
            <a:r>
              <a:rPr lang="en-US" altLang="zh-CN" sz="2000" b="1" baseline="-25000" dirty="0">
                <a:latin typeface="Times New Roman" panose="02020603050405020304" charset="0"/>
              </a:rPr>
              <a:t>0</a:t>
            </a:r>
            <a:endParaRPr lang="en-US" altLang="zh-CN" sz="2000" b="1" baseline="-25000" dirty="0">
              <a:latin typeface="Times New Roman" panose="02020603050405020304" charset="0"/>
            </a:endParaRPr>
          </a:p>
        </p:txBody>
      </p:sp>
      <p:sp>
        <p:nvSpPr>
          <p:cNvPr id="13" name="Text Box 14"/>
          <p:cNvSpPr txBox="1"/>
          <p:nvPr/>
        </p:nvSpPr>
        <p:spPr>
          <a:xfrm>
            <a:off x="7058025" y="4406900"/>
            <a:ext cx="925513"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b="1" dirty="0">
                <a:latin typeface="Times New Roman" panose="02020603050405020304" charset="0"/>
              </a:rPr>
              <a:t>T</a:t>
            </a:r>
            <a:r>
              <a:rPr lang="en-US" altLang="zh-CN" sz="2000" b="1" baseline="-25000" dirty="0">
                <a:latin typeface="Times New Roman" panose="02020603050405020304" charset="0"/>
              </a:rPr>
              <a:t>1 </a:t>
            </a:r>
            <a:r>
              <a:rPr lang="en-US" altLang="zh-CN" sz="2000" b="1" dirty="0">
                <a:latin typeface="Times New Roman" panose="02020603050405020304" charset="0"/>
              </a:rPr>
              <a:t>, T</a:t>
            </a:r>
            <a:r>
              <a:rPr lang="en-US" altLang="zh-CN" sz="2000" b="1" baseline="-25000" dirty="0">
                <a:latin typeface="Times New Roman" panose="02020603050405020304" charset="0"/>
              </a:rPr>
              <a:t>3</a:t>
            </a:r>
            <a:endParaRPr lang="en-US" altLang="zh-CN" sz="2000" b="1" baseline="-25000" dirty="0">
              <a:latin typeface="Times New Roman" panose="02020603050405020304" charset="0"/>
            </a:endParaRPr>
          </a:p>
        </p:txBody>
      </p:sp>
      <p:sp>
        <p:nvSpPr>
          <p:cNvPr id="14" name="Text Box 15"/>
          <p:cNvSpPr txBox="1"/>
          <p:nvPr/>
        </p:nvSpPr>
        <p:spPr>
          <a:xfrm>
            <a:off x="9507538" y="2967038"/>
            <a:ext cx="5969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b="1" dirty="0">
                <a:latin typeface="Times New Roman" panose="02020603050405020304" charset="0"/>
              </a:rPr>
              <a:t>T</a:t>
            </a:r>
            <a:r>
              <a:rPr lang="en-US" altLang="zh-CN" sz="2000" b="1" baseline="-25000" dirty="0">
                <a:latin typeface="Times New Roman" panose="02020603050405020304" charset="0"/>
              </a:rPr>
              <a:t>6</a:t>
            </a:r>
            <a:endParaRPr lang="en-US" altLang="zh-CN" sz="2000" b="1" baseline="-25000" dirty="0">
              <a:latin typeface="Times New Roman" panose="02020603050405020304" charset="0"/>
            </a:endParaRPr>
          </a:p>
        </p:txBody>
      </p:sp>
      <p:sp>
        <p:nvSpPr>
          <p:cNvPr id="15" name="Text Box 16"/>
          <p:cNvSpPr txBox="1"/>
          <p:nvPr/>
        </p:nvSpPr>
        <p:spPr>
          <a:xfrm>
            <a:off x="8067675" y="2894013"/>
            <a:ext cx="9366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b="1" dirty="0">
                <a:latin typeface="Times New Roman" panose="02020603050405020304" charset="0"/>
              </a:rPr>
              <a:t>T</a:t>
            </a:r>
            <a:r>
              <a:rPr lang="en-US" altLang="zh-CN" sz="2000" b="1" baseline="-25000" dirty="0">
                <a:latin typeface="Times New Roman" panose="02020603050405020304" charset="0"/>
              </a:rPr>
              <a:t>2</a:t>
            </a:r>
            <a:r>
              <a:rPr lang="en-US" altLang="zh-CN" sz="2000" b="1" dirty="0">
                <a:latin typeface="Times New Roman" panose="02020603050405020304" charset="0"/>
              </a:rPr>
              <a:t> , T</a:t>
            </a:r>
            <a:r>
              <a:rPr lang="en-US" altLang="zh-CN" sz="2000" b="1" baseline="-25000" dirty="0">
                <a:latin typeface="Times New Roman" panose="02020603050405020304" charset="0"/>
              </a:rPr>
              <a:t>4</a:t>
            </a:r>
            <a:endParaRPr lang="en-US" altLang="zh-CN" sz="2000" b="1" baseline="-25000" dirty="0">
              <a:latin typeface="Times New Roman" panose="02020603050405020304" charset="0"/>
            </a:endParaRPr>
          </a:p>
        </p:txBody>
      </p:sp>
      <p:sp>
        <p:nvSpPr>
          <p:cNvPr id="16" name="Text Box 17"/>
          <p:cNvSpPr txBox="1"/>
          <p:nvPr/>
        </p:nvSpPr>
        <p:spPr>
          <a:xfrm>
            <a:off x="5927725" y="2606675"/>
            <a:ext cx="122555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b="1" dirty="0">
                <a:latin typeface="Times New Roman" panose="02020603050405020304" charset="0"/>
              </a:rPr>
              <a:t>A , (B),T</a:t>
            </a:r>
            <a:r>
              <a:rPr lang="en-US" altLang="zh-CN" sz="2000" b="1" baseline="-25000" dirty="0">
                <a:latin typeface="Times New Roman" panose="02020603050405020304" charset="0"/>
              </a:rPr>
              <a:t>5</a:t>
            </a:r>
            <a:endParaRPr lang="en-US" altLang="zh-CN" sz="2000" b="1" baseline="-25000" dirty="0">
              <a:latin typeface="Times New Roman" panose="02020603050405020304" charset="0"/>
            </a:endParaRPr>
          </a:p>
        </p:txBody>
      </p:sp>
      <p:sp>
        <p:nvSpPr>
          <p:cNvPr id="17" name="Text Box 18"/>
          <p:cNvSpPr txBox="1"/>
          <p:nvPr/>
        </p:nvSpPr>
        <p:spPr>
          <a:xfrm>
            <a:off x="8570913" y="1814513"/>
            <a:ext cx="3810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b="1" dirty="0">
                <a:latin typeface="Times New Roman" panose="02020603050405020304" charset="0"/>
              </a:rPr>
              <a:t>B</a:t>
            </a:r>
            <a:endParaRPr lang="en-US" altLang="zh-CN" sz="2000" b="1" dirty="0">
              <a:latin typeface="Times New Roman" panose="02020603050405020304" charset="0"/>
            </a:endParaRPr>
          </a:p>
        </p:txBody>
      </p:sp>
      <p:sp>
        <p:nvSpPr>
          <p:cNvPr id="18" name="Text Box 19"/>
          <p:cNvSpPr txBox="1"/>
          <p:nvPr/>
        </p:nvSpPr>
        <p:spPr>
          <a:xfrm>
            <a:off x="6070600" y="1428750"/>
            <a:ext cx="11525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400" b="1" dirty="0">
                <a:latin typeface="Times New Roman" panose="02020603050405020304" charset="0"/>
              </a:rPr>
              <a:t>DAG:</a:t>
            </a:r>
            <a:endParaRPr lang="en-US" altLang="zh-CN" sz="2400" b="1" dirty="0">
              <a:latin typeface="Times New Roman" panose="02020603050405020304" charset="0"/>
            </a:endParaRPr>
          </a:p>
        </p:txBody>
      </p:sp>
      <p:cxnSp>
        <p:nvCxnSpPr>
          <p:cNvPr id="19" name="AutoShape 20"/>
          <p:cNvCxnSpPr>
            <a:stCxn id="5" idx="0"/>
            <a:endCxn id="9" idx="2"/>
          </p:cNvCxnSpPr>
          <p:nvPr/>
        </p:nvCxnSpPr>
        <p:spPr>
          <a:xfrm flipV="1">
            <a:off x="6607175" y="3517900"/>
            <a:ext cx="608330" cy="1104900"/>
          </a:xfrm>
          <a:prstGeom prst="straightConnector1">
            <a:avLst/>
          </a:prstGeom>
          <a:ln w="9525" cap="flat" cmpd="sng">
            <a:solidFill>
              <a:schemeClr val="tx1"/>
            </a:solidFill>
            <a:prstDash val="solid"/>
            <a:miter/>
            <a:headEnd type="none" w="med" len="med"/>
            <a:tailEnd type="triangle" w="med" len="med"/>
          </a:ln>
        </p:spPr>
      </p:cxnSp>
      <p:cxnSp>
        <p:nvCxnSpPr>
          <p:cNvPr id="20" name="AutoShape 21"/>
          <p:cNvCxnSpPr>
            <a:stCxn id="6" idx="0"/>
            <a:endCxn id="8" idx="2"/>
          </p:cNvCxnSpPr>
          <p:nvPr/>
        </p:nvCxnSpPr>
        <p:spPr>
          <a:xfrm flipH="1" flipV="1">
            <a:off x="8253095" y="3733800"/>
            <a:ext cx="198755" cy="1177925"/>
          </a:xfrm>
          <a:prstGeom prst="straightConnector1">
            <a:avLst/>
          </a:prstGeom>
          <a:ln w="9525" cap="flat" cmpd="sng">
            <a:solidFill>
              <a:schemeClr val="tx1"/>
            </a:solidFill>
            <a:prstDash val="solid"/>
            <a:miter/>
            <a:headEnd type="none" w="med" len="med"/>
            <a:tailEnd type="triangle" w="med" len="med"/>
          </a:ln>
        </p:spPr>
      </p:cxnSp>
      <p:cxnSp>
        <p:nvCxnSpPr>
          <p:cNvPr id="21" name="AutoShape 22"/>
          <p:cNvCxnSpPr>
            <a:stCxn id="6" idx="0"/>
            <a:endCxn id="11" idx="2"/>
          </p:cNvCxnSpPr>
          <p:nvPr/>
        </p:nvCxnSpPr>
        <p:spPr>
          <a:xfrm flipV="1">
            <a:off x="8451850" y="3805555"/>
            <a:ext cx="1073150" cy="1106170"/>
          </a:xfrm>
          <a:prstGeom prst="straightConnector1">
            <a:avLst/>
          </a:prstGeom>
          <a:ln w="9525" cap="flat" cmpd="sng">
            <a:solidFill>
              <a:schemeClr val="tx1"/>
            </a:solidFill>
            <a:prstDash val="solid"/>
            <a:miter/>
            <a:headEnd type="none" w="med" len="med"/>
            <a:tailEnd type="triangle" w="med" len="med"/>
          </a:ln>
        </p:spPr>
      </p:cxnSp>
      <p:cxnSp>
        <p:nvCxnSpPr>
          <p:cNvPr id="22" name="AutoShape 23"/>
          <p:cNvCxnSpPr>
            <a:stCxn id="10" idx="0"/>
            <a:endCxn id="8" idx="2"/>
          </p:cNvCxnSpPr>
          <p:nvPr/>
        </p:nvCxnSpPr>
        <p:spPr>
          <a:xfrm flipH="1" flipV="1">
            <a:off x="8252778" y="3733483"/>
            <a:ext cx="1489710" cy="1249680"/>
          </a:xfrm>
          <a:prstGeom prst="straightConnector1">
            <a:avLst/>
          </a:prstGeom>
          <a:ln w="9525" cap="flat" cmpd="sng">
            <a:solidFill>
              <a:schemeClr val="tx1"/>
            </a:solidFill>
            <a:prstDash val="solid"/>
            <a:miter/>
            <a:headEnd type="none" w="med" len="med"/>
            <a:tailEnd type="triangle" w="med" len="med"/>
          </a:ln>
        </p:spPr>
      </p:cxnSp>
      <p:cxnSp>
        <p:nvCxnSpPr>
          <p:cNvPr id="23" name="AutoShape 24"/>
          <p:cNvCxnSpPr>
            <a:stCxn id="10" idx="0"/>
            <a:endCxn id="11" idx="2"/>
          </p:cNvCxnSpPr>
          <p:nvPr/>
        </p:nvCxnSpPr>
        <p:spPr>
          <a:xfrm flipH="1" flipV="1">
            <a:off x="9524683" y="3805238"/>
            <a:ext cx="217805" cy="1177925"/>
          </a:xfrm>
          <a:prstGeom prst="straightConnector1">
            <a:avLst/>
          </a:prstGeom>
          <a:ln w="9525" cap="flat" cmpd="sng">
            <a:solidFill>
              <a:schemeClr val="tx1"/>
            </a:solidFill>
            <a:prstDash val="solid"/>
            <a:miter/>
            <a:headEnd type="none" w="med" len="med"/>
            <a:tailEnd type="triangle" w="med" len="med"/>
          </a:ln>
        </p:spPr>
      </p:cxnSp>
      <p:cxnSp>
        <p:nvCxnSpPr>
          <p:cNvPr id="24" name="AutoShape 25"/>
          <p:cNvCxnSpPr>
            <a:stCxn id="8" idx="1"/>
            <a:endCxn id="9" idx="3"/>
          </p:cNvCxnSpPr>
          <p:nvPr/>
        </p:nvCxnSpPr>
        <p:spPr>
          <a:xfrm flipH="1" flipV="1">
            <a:off x="7367905" y="3314700"/>
            <a:ext cx="702945" cy="215900"/>
          </a:xfrm>
          <a:prstGeom prst="straightConnector1">
            <a:avLst/>
          </a:prstGeom>
          <a:ln w="9525" cap="flat" cmpd="sng">
            <a:solidFill>
              <a:schemeClr val="tx1"/>
            </a:solidFill>
            <a:prstDash val="solid"/>
            <a:miter/>
            <a:headEnd type="none" w="med" len="med"/>
            <a:tailEnd type="triangle" w="med" len="med"/>
          </a:ln>
        </p:spPr>
      </p:cxnSp>
      <p:cxnSp>
        <p:nvCxnSpPr>
          <p:cNvPr id="25" name="AutoShape 26"/>
          <p:cNvCxnSpPr>
            <a:stCxn id="9" idx="0"/>
            <a:endCxn id="7" idx="2"/>
          </p:cNvCxnSpPr>
          <p:nvPr/>
        </p:nvCxnSpPr>
        <p:spPr>
          <a:xfrm flipV="1">
            <a:off x="7215188" y="2510155"/>
            <a:ext cx="1223645" cy="601345"/>
          </a:xfrm>
          <a:prstGeom prst="straightConnector1">
            <a:avLst/>
          </a:prstGeom>
          <a:ln w="9525" cap="flat" cmpd="sng">
            <a:solidFill>
              <a:schemeClr val="tx1"/>
            </a:solidFill>
            <a:prstDash val="solid"/>
            <a:miter/>
            <a:headEnd type="none" w="med" len="med"/>
            <a:tailEnd type="triangle" w="med" len="med"/>
          </a:ln>
        </p:spPr>
      </p:cxnSp>
      <p:cxnSp>
        <p:nvCxnSpPr>
          <p:cNvPr id="26" name="AutoShape 27"/>
          <p:cNvCxnSpPr>
            <a:stCxn id="11" idx="0"/>
            <a:endCxn id="7" idx="2"/>
          </p:cNvCxnSpPr>
          <p:nvPr/>
        </p:nvCxnSpPr>
        <p:spPr>
          <a:xfrm flipH="1" flipV="1">
            <a:off x="8439150" y="2509838"/>
            <a:ext cx="1085850" cy="889000"/>
          </a:xfrm>
          <a:prstGeom prst="straightConnector1">
            <a:avLst/>
          </a:prstGeom>
          <a:ln w="9525" cap="flat" cmpd="sng">
            <a:solidFill>
              <a:schemeClr val="tx1"/>
            </a:solidFill>
            <a:prstDash val="solid"/>
            <a:miter/>
            <a:headEnd type="none" w="med" len="med"/>
            <a:tailEnd type="triangle" w="med" len="med"/>
          </a:ln>
        </p:spPr>
      </p:cxnSp>
      <p:sp>
        <p:nvSpPr>
          <p:cNvPr id="27" name="Rectangle 28"/>
          <p:cNvSpPr txBox="1">
            <a:spLocks noChangeArrowheads="1"/>
          </p:cNvSpPr>
          <p:nvPr/>
        </p:nvSpPr>
        <p:spPr bwMode="auto">
          <a:xfrm>
            <a:off x="107950" y="1573213"/>
            <a:ext cx="4105275" cy="4105275"/>
          </a:xfrm>
          <a:prstGeom prst="rect">
            <a:avLst/>
          </a:prstGeom>
          <a:noFill/>
          <a:ln w="9525">
            <a:solidFill>
              <a:schemeClr val="tx1"/>
            </a:solidFill>
            <a:miter lim="800000"/>
          </a:ln>
        </p:spPr>
        <p:txBody>
          <a:bodyPr/>
          <a:lstStyle/>
          <a:p>
            <a:pPr marL="1143000" marR="0" lvl="2" indent="-2286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1</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0</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 3.14</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2</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1</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 2 *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0</a:t>
            </a:r>
            <a:endPar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3</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2</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 R + r</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4</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 :=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1</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2</a:t>
            </a:r>
            <a:endPar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5</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B := A</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6</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3</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 2 *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0</a:t>
            </a:r>
            <a:endPar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7</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4</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 R + r</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8</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5</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3</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4</a:t>
            </a:r>
            <a:endPar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9</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6</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 R - r</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9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10</a:t>
            </a:r>
            <a:r>
              <a:rPr kumimoji="0" lang="zh-CN" altLang="en-US"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B :=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5</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 T</a:t>
            </a:r>
            <a:r>
              <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6</a:t>
            </a:r>
            <a:endParaRPr kumimoji="0" lang="en-US" altLang="zh-CN" sz="24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heckerboard(across)">
                                      <p:cBhvr>
                                        <p:cTn id="19" dur="500"/>
                                        <p:tgtEl>
                                          <p:spTgt spid="8"/>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checkerboard(across)">
                                      <p:cBhvr>
                                        <p:cTn id="25" dur="500"/>
                                        <p:tgtEl>
                                          <p:spTgt spid="10"/>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checkerboard(across)">
                                      <p:cBhvr>
                                        <p:cTn id="28" dur="500"/>
                                        <p:tgtEl>
                                          <p:spTgt spid="11"/>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heckerboard(across)">
                                      <p:cBhvr>
                                        <p:cTn id="31" dur="500"/>
                                        <p:tgtEl>
                                          <p:spTgt spid="12"/>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checkerboard(across)">
                                      <p:cBhvr>
                                        <p:cTn id="34" dur="500"/>
                                        <p:tgtEl>
                                          <p:spTgt spid="13"/>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checkerboard(across)">
                                      <p:cBhvr>
                                        <p:cTn id="37" dur="500"/>
                                        <p:tgtEl>
                                          <p:spTgt spid="14"/>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checkerboard(across)">
                                      <p:cBhvr>
                                        <p:cTn id="40" dur="500"/>
                                        <p:tgtEl>
                                          <p:spTgt spid="15"/>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checkerboard(across)">
                                      <p:cBhvr>
                                        <p:cTn id="43" dur="500"/>
                                        <p:tgtEl>
                                          <p:spTgt spid="16"/>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checkerboard(across)">
                                      <p:cBhvr>
                                        <p:cTn id="46" dur="500"/>
                                        <p:tgtEl>
                                          <p:spTgt spid="17"/>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checkerboard(across)">
                                      <p:cBhvr>
                                        <p:cTn id="49" dur="500"/>
                                        <p:tgtEl>
                                          <p:spTgt spid="18"/>
                                        </p:tgtEl>
                                      </p:cBhvr>
                                    </p:animEffect>
                                  </p:childTnLst>
                                </p:cTn>
                              </p:par>
                              <p:par>
                                <p:cTn id="50" presetID="5" presetClass="entr" presetSubtype="1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checkerboard(across)">
                                      <p:cBhvr>
                                        <p:cTn id="52" dur="500"/>
                                        <p:tgtEl>
                                          <p:spTgt spid="19"/>
                                        </p:tgtEl>
                                      </p:cBhvr>
                                    </p:animEffect>
                                  </p:childTnLst>
                                </p:cTn>
                              </p:par>
                              <p:par>
                                <p:cTn id="53" presetID="5" presetClass="entr" presetSubtype="1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checkerboard(across)">
                                      <p:cBhvr>
                                        <p:cTn id="55" dur="500"/>
                                        <p:tgtEl>
                                          <p:spTgt spid="20"/>
                                        </p:tgtEl>
                                      </p:cBhvr>
                                    </p:animEffect>
                                  </p:childTnLst>
                                </p:cTn>
                              </p:par>
                              <p:par>
                                <p:cTn id="56" presetID="5" presetClass="entr" presetSubtype="1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checkerboard(across)">
                                      <p:cBhvr>
                                        <p:cTn id="58" dur="500"/>
                                        <p:tgtEl>
                                          <p:spTgt spid="21"/>
                                        </p:tgtEl>
                                      </p:cBhvr>
                                    </p:animEffect>
                                  </p:childTnLst>
                                </p:cTn>
                              </p:par>
                              <p:par>
                                <p:cTn id="59" presetID="5" presetClass="entr" presetSubtype="1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checkerboard(across)">
                                      <p:cBhvr>
                                        <p:cTn id="61" dur="500"/>
                                        <p:tgtEl>
                                          <p:spTgt spid="22"/>
                                        </p:tgtEl>
                                      </p:cBhvr>
                                    </p:animEffect>
                                  </p:childTnLst>
                                </p:cTn>
                              </p:par>
                              <p:par>
                                <p:cTn id="62" presetID="5" presetClass="entr" presetSubtype="1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checkerboard(across)">
                                      <p:cBhvr>
                                        <p:cTn id="64" dur="500"/>
                                        <p:tgtEl>
                                          <p:spTgt spid="23"/>
                                        </p:tgtEl>
                                      </p:cBhvr>
                                    </p:animEffect>
                                  </p:childTnLst>
                                </p:cTn>
                              </p:par>
                              <p:par>
                                <p:cTn id="65" presetID="5" presetClass="entr" presetSubtype="1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checkerboard(across)">
                                      <p:cBhvr>
                                        <p:cTn id="67" dur="500"/>
                                        <p:tgtEl>
                                          <p:spTgt spid="24"/>
                                        </p:tgtEl>
                                      </p:cBhvr>
                                    </p:animEffect>
                                  </p:childTnLst>
                                </p:cTn>
                              </p:par>
                              <p:par>
                                <p:cTn id="68" presetID="5" presetClass="entr" presetSubtype="1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checkerboard(across)">
                                      <p:cBhvr>
                                        <p:cTn id="70" dur="500"/>
                                        <p:tgtEl>
                                          <p:spTgt spid="25"/>
                                        </p:tgtEl>
                                      </p:cBhvr>
                                    </p:animEffect>
                                  </p:childTnLst>
                                </p:cTn>
                              </p:par>
                              <p:par>
                                <p:cTn id="71" presetID="5" presetClass="entr" presetSubtype="1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checkerboard(across)">
                                      <p:cBhvr>
                                        <p:cTn id="7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12" grpId="0"/>
      <p:bldP spid="13" grpId="0"/>
      <p:bldP spid="14" grpId="0"/>
      <p:bldP spid="15" grpId="0"/>
      <p:bldP spid="16" grpId="0"/>
      <p:bldP spid="17"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基本块与局部优化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5" name="Rectangle 5"/>
          <p:cNvSpPr/>
          <p:nvPr/>
        </p:nvSpPr>
        <p:spPr>
          <a:xfrm>
            <a:off x="7626033" y="1267460"/>
            <a:ext cx="4464050" cy="482441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None/>
            </a:pPr>
            <a:r>
              <a:rPr lang="zh-CN" altLang="en-US" sz="2800" dirty="0">
                <a:latin typeface="Tahoma" panose="020B0604030504040204" charset="0"/>
              </a:rPr>
              <a:t>（</a:t>
            </a:r>
            <a:r>
              <a:rPr lang="en-US" altLang="zh-CN" sz="2800" dirty="0">
                <a:latin typeface="Tahoma" panose="020B0604030504040204" charset="0"/>
              </a:rPr>
              <a:t>1</a:t>
            </a:r>
            <a:r>
              <a:rPr lang="zh-CN" altLang="en-US" sz="2800" dirty="0">
                <a:latin typeface="Tahoma" panose="020B0604030504040204" charset="0"/>
              </a:rPr>
              <a:t>）</a:t>
            </a:r>
            <a:r>
              <a:rPr lang="en-US" altLang="zh-CN" sz="2800" dirty="0">
                <a:latin typeface="Tahoma" panose="020B0604030504040204" charset="0"/>
              </a:rPr>
              <a:t>T</a:t>
            </a:r>
            <a:r>
              <a:rPr lang="en-US" altLang="zh-CN" sz="2800" baseline="-25000" dirty="0">
                <a:latin typeface="Tahoma" panose="020B0604030504040204" charset="0"/>
              </a:rPr>
              <a:t>0</a:t>
            </a:r>
            <a:r>
              <a:rPr lang="en-US" altLang="zh-CN" sz="2800" dirty="0">
                <a:latin typeface="Tahoma" panose="020B0604030504040204" charset="0"/>
              </a:rPr>
              <a:t> := 3.14</a:t>
            </a:r>
            <a:endParaRPr lang="en-US" altLang="zh-CN" sz="2800" dirty="0">
              <a:latin typeface="Tahoma" panose="020B0604030504040204" charset="0"/>
            </a:endParaRPr>
          </a:p>
          <a:p>
            <a:pPr marL="1143000" lvl="2" indent="-228600" eaLnBrk="1" hangingPunct="1">
              <a:buClr>
                <a:schemeClr val="folHlink"/>
              </a:buClr>
              <a:buSzPct val="50000"/>
              <a:buFont typeface="Wingdings" panose="05000000000000000000" pitchFamily="2" charset="2"/>
              <a:buNone/>
            </a:pPr>
            <a:r>
              <a:rPr lang="zh-CN" altLang="en-US" sz="2800" dirty="0">
                <a:latin typeface="Tahoma" panose="020B0604030504040204" charset="0"/>
              </a:rPr>
              <a:t>（</a:t>
            </a:r>
            <a:r>
              <a:rPr lang="en-US" altLang="zh-CN" sz="2800" dirty="0">
                <a:latin typeface="Tahoma" panose="020B0604030504040204" charset="0"/>
              </a:rPr>
              <a:t>2</a:t>
            </a:r>
            <a:r>
              <a:rPr lang="zh-CN" altLang="en-US" sz="2800" dirty="0">
                <a:latin typeface="Tahoma" panose="020B0604030504040204" charset="0"/>
              </a:rPr>
              <a:t>）</a:t>
            </a:r>
            <a:r>
              <a:rPr lang="en-US" altLang="zh-CN" sz="2800" dirty="0">
                <a:latin typeface="Tahoma" panose="020B0604030504040204" charset="0"/>
              </a:rPr>
              <a:t>T</a:t>
            </a:r>
            <a:r>
              <a:rPr lang="en-US" altLang="zh-CN" sz="2800" baseline="-25000" dirty="0">
                <a:latin typeface="Tahoma" panose="020B0604030504040204" charset="0"/>
              </a:rPr>
              <a:t>1</a:t>
            </a:r>
            <a:r>
              <a:rPr lang="en-US" altLang="zh-CN" sz="2800" dirty="0">
                <a:latin typeface="Tahoma" panose="020B0604030504040204" charset="0"/>
              </a:rPr>
              <a:t> := 6.28</a:t>
            </a:r>
            <a:endParaRPr lang="en-US" altLang="zh-CN" sz="2800" dirty="0">
              <a:latin typeface="Tahoma" panose="020B0604030504040204" charset="0"/>
            </a:endParaRPr>
          </a:p>
          <a:p>
            <a:pPr marL="1143000" lvl="2" indent="-228600" eaLnBrk="1" hangingPunct="1">
              <a:buClr>
                <a:schemeClr val="folHlink"/>
              </a:buClr>
              <a:buSzPct val="50000"/>
              <a:buFont typeface="Wingdings" panose="05000000000000000000" pitchFamily="2" charset="2"/>
              <a:buNone/>
            </a:pPr>
            <a:r>
              <a:rPr lang="zh-CN" altLang="en-US" sz="2800" dirty="0">
                <a:latin typeface="Tahoma" panose="020B0604030504040204" charset="0"/>
              </a:rPr>
              <a:t>（</a:t>
            </a:r>
            <a:r>
              <a:rPr lang="en-US" altLang="zh-CN" sz="2800" dirty="0">
                <a:latin typeface="Tahoma" panose="020B0604030504040204" charset="0"/>
              </a:rPr>
              <a:t>3</a:t>
            </a:r>
            <a:r>
              <a:rPr lang="zh-CN" altLang="en-US" sz="2800" dirty="0">
                <a:latin typeface="Tahoma" panose="020B0604030504040204" charset="0"/>
              </a:rPr>
              <a:t>）</a:t>
            </a:r>
            <a:r>
              <a:rPr lang="en-US" altLang="zh-CN" sz="2800" dirty="0">
                <a:latin typeface="Tahoma" panose="020B0604030504040204" charset="0"/>
              </a:rPr>
              <a:t>T</a:t>
            </a:r>
            <a:r>
              <a:rPr lang="en-US" altLang="zh-CN" sz="2800" baseline="-25000" dirty="0">
                <a:latin typeface="Tahoma" panose="020B0604030504040204" charset="0"/>
              </a:rPr>
              <a:t>3</a:t>
            </a:r>
            <a:r>
              <a:rPr lang="en-US" altLang="zh-CN" sz="2800" dirty="0">
                <a:latin typeface="Tahoma" panose="020B0604030504040204" charset="0"/>
              </a:rPr>
              <a:t> := 6.28</a:t>
            </a:r>
            <a:endParaRPr lang="en-US" altLang="zh-CN" sz="2800" dirty="0">
              <a:latin typeface="Tahoma" panose="020B0604030504040204" charset="0"/>
            </a:endParaRPr>
          </a:p>
          <a:p>
            <a:pPr marL="1143000" lvl="2" indent="-228600" eaLnBrk="1" hangingPunct="1">
              <a:buClr>
                <a:schemeClr val="folHlink"/>
              </a:buClr>
              <a:buSzPct val="50000"/>
              <a:buFont typeface="Wingdings" panose="05000000000000000000" pitchFamily="2" charset="2"/>
              <a:buNone/>
            </a:pPr>
            <a:r>
              <a:rPr lang="zh-CN" altLang="en-US" sz="2800" dirty="0">
                <a:latin typeface="Tahoma" panose="020B0604030504040204" charset="0"/>
              </a:rPr>
              <a:t>（</a:t>
            </a:r>
            <a:r>
              <a:rPr lang="en-US" altLang="zh-CN" sz="2800" dirty="0">
                <a:latin typeface="Tahoma" panose="020B0604030504040204" charset="0"/>
              </a:rPr>
              <a:t>4</a:t>
            </a:r>
            <a:r>
              <a:rPr lang="zh-CN" altLang="en-US" sz="2800" dirty="0">
                <a:latin typeface="Tahoma" panose="020B0604030504040204" charset="0"/>
              </a:rPr>
              <a:t>）</a:t>
            </a:r>
            <a:r>
              <a:rPr lang="en-US" altLang="zh-CN" sz="2800" dirty="0">
                <a:latin typeface="Tahoma" panose="020B0604030504040204" charset="0"/>
              </a:rPr>
              <a:t>T</a:t>
            </a:r>
            <a:r>
              <a:rPr lang="en-US" altLang="zh-CN" sz="2800" baseline="-25000" dirty="0">
                <a:latin typeface="Tahoma" panose="020B0604030504040204" charset="0"/>
              </a:rPr>
              <a:t>2</a:t>
            </a:r>
            <a:r>
              <a:rPr lang="en-US" altLang="zh-CN" sz="2800" dirty="0">
                <a:latin typeface="Tahoma" panose="020B0604030504040204" charset="0"/>
              </a:rPr>
              <a:t> := R + r</a:t>
            </a:r>
            <a:endParaRPr lang="en-US" altLang="zh-CN" sz="2800" dirty="0">
              <a:latin typeface="Tahoma" panose="020B0604030504040204" charset="0"/>
            </a:endParaRPr>
          </a:p>
          <a:p>
            <a:pPr marL="1143000" lvl="2" indent="-228600" eaLnBrk="1" hangingPunct="1">
              <a:buClr>
                <a:schemeClr val="folHlink"/>
              </a:buClr>
              <a:buSzPct val="50000"/>
              <a:buFont typeface="Wingdings" panose="05000000000000000000" pitchFamily="2" charset="2"/>
              <a:buNone/>
            </a:pPr>
            <a:r>
              <a:rPr lang="zh-CN" altLang="en-US" sz="2800" dirty="0">
                <a:latin typeface="Tahoma" panose="020B0604030504040204" charset="0"/>
              </a:rPr>
              <a:t>（</a:t>
            </a:r>
            <a:r>
              <a:rPr lang="en-US" altLang="zh-CN" sz="2800" dirty="0">
                <a:latin typeface="Tahoma" panose="020B0604030504040204" charset="0"/>
              </a:rPr>
              <a:t>5</a:t>
            </a:r>
            <a:r>
              <a:rPr lang="zh-CN" altLang="en-US" sz="2800" dirty="0">
                <a:latin typeface="Tahoma" panose="020B0604030504040204" charset="0"/>
              </a:rPr>
              <a:t>）</a:t>
            </a:r>
            <a:r>
              <a:rPr lang="en-US" altLang="zh-CN" sz="2800" dirty="0">
                <a:latin typeface="Tahoma" panose="020B0604030504040204" charset="0"/>
              </a:rPr>
              <a:t>T</a:t>
            </a:r>
            <a:r>
              <a:rPr lang="en-US" altLang="zh-CN" sz="2800" baseline="-25000" dirty="0">
                <a:latin typeface="Tahoma" panose="020B0604030504040204" charset="0"/>
              </a:rPr>
              <a:t>4</a:t>
            </a:r>
            <a:r>
              <a:rPr lang="en-US" altLang="zh-CN" sz="2800" dirty="0">
                <a:latin typeface="Tahoma" panose="020B0604030504040204" charset="0"/>
              </a:rPr>
              <a:t> := T</a:t>
            </a:r>
            <a:r>
              <a:rPr lang="en-US" altLang="zh-CN" sz="2800" baseline="-25000" dirty="0">
                <a:latin typeface="Tahoma" panose="020B0604030504040204" charset="0"/>
              </a:rPr>
              <a:t>2</a:t>
            </a:r>
            <a:endParaRPr lang="en-US" altLang="zh-CN" sz="2800" baseline="-25000" dirty="0">
              <a:latin typeface="Tahoma" panose="020B0604030504040204" charset="0"/>
            </a:endParaRPr>
          </a:p>
          <a:p>
            <a:pPr marL="1143000" lvl="2" indent="-228600" eaLnBrk="1" hangingPunct="1">
              <a:buClr>
                <a:schemeClr val="folHlink"/>
              </a:buClr>
              <a:buSzPct val="50000"/>
              <a:buFont typeface="Wingdings" panose="05000000000000000000" pitchFamily="2" charset="2"/>
              <a:buNone/>
            </a:pPr>
            <a:r>
              <a:rPr lang="zh-CN" altLang="en-US" sz="2800" dirty="0">
                <a:latin typeface="Tahoma" panose="020B0604030504040204" charset="0"/>
              </a:rPr>
              <a:t>（</a:t>
            </a:r>
            <a:r>
              <a:rPr lang="en-US" altLang="zh-CN" sz="2800" dirty="0">
                <a:latin typeface="Tahoma" panose="020B0604030504040204" charset="0"/>
              </a:rPr>
              <a:t>6</a:t>
            </a:r>
            <a:r>
              <a:rPr lang="zh-CN" altLang="en-US" sz="2800" dirty="0">
                <a:latin typeface="Tahoma" panose="020B0604030504040204" charset="0"/>
              </a:rPr>
              <a:t>）</a:t>
            </a:r>
            <a:r>
              <a:rPr lang="en-US" altLang="zh-CN" sz="2800" dirty="0">
                <a:latin typeface="Tahoma" panose="020B0604030504040204" charset="0"/>
              </a:rPr>
              <a:t>A := 6.28 * T</a:t>
            </a:r>
            <a:r>
              <a:rPr lang="en-US" altLang="zh-CN" sz="2800" baseline="-25000" dirty="0">
                <a:latin typeface="Tahoma" panose="020B0604030504040204" charset="0"/>
              </a:rPr>
              <a:t>2</a:t>
            </a:r>
            <a:endParaRPr lang="en-US" altLang="zh-CN" sz="2800" baseline="-25000" dirty="0">
              <a:latin typeface="Tahoma" panose="020B0604030504040204" charset="0"/>
            </a:endParaRPr>
          </a:p>
          <a:p>
            <a:pPr marL="1143000" lvl="2" indent="-228600" eaLnBrk="1" hangingPunct="1">
              <a:buClr>
                <a:schemeClr val="folHlink"/>
              </a:buClr>
              <a:buSzPct val="50000"/>
              <a:buFont typeface="Wingdings" panose="05000000000000000000" pitchFamily="2" charset="2"/>
              <a:buNone/>
            </a:pPr>
            <a:r>
              <a:rPr lang="zh-CN" altLang="en-US" sz="2800" dirty="0">
                <a:latin typeface="Tahoma" panose="020B0604030504040204" charset="0"/>
              </a:rPr>
              <a:t>（</a:t>
            </a:r>
            <a:r>
              <a:rPr lang="en-US" altLang="zh-CN" sz="2800" dirty="0">
                <a:latin typeface="Tahoma" panose="020B0604030504040204" charset="0"/>
              </a:rPr>
              <a:t>7</a:t>
            </a:r>
            <a:r>
              <a:rPr lang="zh-CN" altLang="en-US" sz="2800" dirty="0">
                <a:latin typeface="Tahoma" panose="020B0604030504040204" charset="0"/>
              </a:rPr>
              <a:t>）</a:t>
            </a:r>
            <a:r>
              <a:rPr lang="en-US" altLang="zh-CN" sz="2800" dirty="0">
                <a:latin typeface="Tahoma" panose="020B0604030504040204" charset="0"/>
              </a:rPr>
              <a:t>T</a:t>
            </a:r>
            <a:r>
              <a:rPr lang="en-US" altLang="zh-CN" sz="2800" baseline="-25000" dirty="0">
                <a:latin typeface="Tahoma" panose="020B0604030504040204" charset="0"/>
              </a:rPr>
              <a:t>5</a:t>
            </a:r>
            <a:r>
              <a:rPr lang="en-US" altLang="zh-CN" sz="2800" dirty="0">
                <a:latin typeface="Tahoma" panose="020B0604030504040204" charset="0"/>
              </a:rPr>
              <a:t> := A </a:t>
            </a:r>
            <a:endParaRPr lang="en-US" altLang="zh-CN" sz="2800" dirty="0">
              <a:latin typeface="Tahoma" panose="020B0604030504040204" charset="0"/>
            </a:endParaRPr>
          </a:p>
          <a:p>
            <a:pPr marL="1143000" lvl="2" indent="-228600" eaLnBrk="1" hangingPunct="1">
              <a:buClr>
                <a:schemeClr val="folHlink"/>
              </a:buClr>
              <a:buSzPct val="50000"/>
              <a:buFont typeface="Wingdings" panose="05000000000000000000" pitchFamily="2" charset="2"/>
              <a:buNone/>
            </a:pPr>
            <a:r>
              <a:rPr lang="zh-CN" altLang="en-US" sz="2800" dirty="0">
                <a:latin typeface="Tahoma" panose="020B0604030504040204" charset="0"/>
              </a:rPr>
              <a:t>（</a:t>
            </a:r>
            <a:r>
              <a:rPr lang="en-US" altLang="zh-CN" sz="2800" dirty="0">
                <a:latin typeface="Tahoma" panose="020B0604030504040204" charset="0"/>
              </a:rPr>
              <a:t>8</a:t>
            </a:r>
            <a:r>
              <a:rPr lang="zh-CN" altLang="en-US" sz="2800" dirty="0">
                <a:latin typeface="Tahoma" panose="020B0604030504040204" charset="0"/>
              </a:rPr>
              <a:t>）</a:t>
            </a:r>
            <a:r>
              <a:rPr lang="en-US" altLang="zh-CN" sz="2800" dirty="0">
                <a:latin typeface="Tahoma" panose="020B0604030504040204" charset="0"/>
              </a:rPr>
              <a:t>T</a:t>
            </a:r>
            <a:r>
              <a:rPr lang="en-US" altLang="zh-CN" sz="2800" baseline="-25000" dirty="0">
                <a:latin typeface="Tahoma" panose="020B0604030504040204" charset="0"/>
              </a:rPr>
              <a:t>6</a:t>
            </a:r>
            <a:r>
              <a:rPr lang="en-US" altLang="zh-CN" sz="2800" dirty="0">
                <a:latin typeface="Tahoma" panose="020B0604030504040204" charset="0"/>
              </a:rPr>
              <a:t> := R - r</a:t>
            </a:r>
            <a:endParaRPr lang="en-US" altLang="zh-CN" sz="2800" dirty="0">
              <a:latin typeface="Tahoma" panose="020B0604030504040204" charset="0"/>
            </a:endParaRPr>
          </a:p>
          <a:p>
            <a:pPr marL="1143000" lvl="2" indent="-228600" eaLnBrk="1" hangingPunct="1">
              <a:buClr>
                <a:schemeClr val="folHlink"/>
              </a:buClr>
              <a:buSzPct val="50000"/>
              <a:buFont typeface="Wingdings" panose="05000000000000000000" pitchFamily="2" charset="2"/>
              <a:buNone/>
            </a:pPr>
            <a:r>
              <a:rPr lang="zh-CN" altLang="en-US" sz="2800" dirty="0">
                <a:latin typeface="Tahoma" panose="020B0604030504040204" charset="0"/>
              </a:rPr>
              <a:t>（</a:t>
            </a:r>
            <a:r>
              <a:rPr lang="en-US" altLang="zh-CN" sz="2800" dirty="0">
                <a:latin typeface="Tahoma" panose="020B0604030504040204" charset="0"/>
              </a:rPr>
              <a:t>9</a:t>
            </a:r>
            <a:r>
              <a:rPr lang="zh-CN" altLang="en-US" sz="2800" dirty="0">
                <a:latin typeface="Tahoma" panose="020B0604030504040204" charset="0"/>
              </a:rPr>
              <a:t>）</a:t>
            </a:r>
            <a:r>
              <a:rPr lang="en-US" altLang="zh-CN" sz="2800" dirty="0">
                <a:latin typeface="Tahoma" panose="020B0604030504040204" charset="0"/>
              </a:rPr>
              <a:t>B := A * T</a:t>
            </a:r>
            <a:r>
              <a:rPr lang="en-US" altLang="zh-CN" sz="2800" baseline="-25000" dirty="0">
                <a:latin typeface="Tahoma" panose="020B0604030504040204" charset="0"/>
              </a:rPr>
              <a:t>6</a:t>
            </a:r>
            <a:endParaRPr lang="en-US" altLang="zh-CN" sz="2800" baseline="-25000" dirty="0">
              <a:latin typeface="Tahoma" panose="020B0604030504040204" charset="0"/>
            </a:endParaRPr>
          </a:p>
        </p:txBody>
      </p:sp>
      <p:pic>
        <p:nvPicPr>
          <p:cNvPr id="8" name="图片 7"/>
          <p:cNvPicPr>
            <a:picLocks noChangeAspect="1"/>
          </p:cNvPicPr>
          <p:nvPr/>
        </p:nvPicPr>
        <p:blipFill>
          <a:blip r:embed="rId1"/>
          <a:stretch>
            <a:fillRect/>
          </a:stretch>
        </p:blipFill>
        <p:spPr>
          <a:xfrm>
            <a:off x="4557395" y="1725930"/>
            <a:ext cx="3823970" cy="3513455"/>
          </a:xfrm>
          <a:prstGeom prst="rect">
            <a:avLst/>
          </a:prstGeom>
        </p:spPr>
      </p:pic>
      <p:sp>
        <p:nvSpPr>
          <p:cNvPr id="9" name="Rectangle 3"/>
          <p:cNvSpPr/>
          <p:nvPr/>
        </p:nvSpPr>
        <p:spPr>
          <a:xfrm>
            <a:off x="45085" y="1078230"/>
            <a:ext cx="5373370" cy="6477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Char char="n"/>
            </a:pPr>
            <a:r>
              <a:rPr lang="zh-CN" altLang="en-US" sz="2800" dirty="0">
                <a:latin typeface="Tahoma" panose="020B0604030504040204" charset="0"/>
              </a:rPr>
              <a:t>利用 </a:t>
            </a:r>
            <a:r>
              <a:rPr lang="en-US" altLang="zh-CN" sz="2800" dirty="0">
                <a:latin typeface="Tahoma" panose="020B0604030504040204" charset="0"/>
              </a:rPr>
              <a:t>DAG </a:t>
            </a:r>
            <a:r>
              <a:rPr lang="zh-CN" altLang="en-US" sz="2800" dirty="0">
                <a:latin typeface="Tahoma" panose="020B0604030504040204" charset="0"/>
              </a:rPr>
              <a:t>进行优化</a:t>
            </a:r>
            <a:endParaRPr lang="zh-CN" altLang="en-US" sz="2800" dirty="0">
              <a:latin typeface="Tahoma" panose="020B0604030504040204" charset="0"/>
            </a:endParaRPr>
          </a:p>
        </p:txBody>
      </p:sp>
      <p:sp>
        <p:nvSpPr>
          <p:cNvPr id="10" name="Rectangle 4"/>
          <p:cNvSpPr/>
          <p:nvPr/>
        </p:nvSpPr>
        <p:spPr>
          <a:xfrm>
            <a:off x="127000" y="1864995"/>
            <a:ext cx="3510280" cy="325818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lnSpc>
                <a:spcPct val="135000"/>
              </a:lnSpc>
              <a:buClr>
                <a:schemeClr val="accent2"/>
              </a:buClr>
              <a:buSzPct val="55000"/>
              <a:buFont typeface="Wingdings" panose="05000000000000000000" pitchFamily="2" charset="2"/>
              <a:buChar char="n"/>
            </a:pPr>
            <a:r>
              <a:rPr lang="zh-CN" altLang="en-US" sz="2800" dirty="0">
                <a:latin typeface="Tahoma" panose="020B0604030504040204" charset="0"/>
              </a:rPr>
              <a:t>按照构造 </a:t>
            </a:r>
            <a:r>
              <a:rPr lang="en-US" altLang="zh-CN" sz="2800" dirty="0">
                <a:latin typeface="Tahoma" panose="020B0604030504040204" charset="0"/>
              </a:rPr>
              <a:t>DAG </a:t>
            </a:r>
            <a:r>
              <a:rPr lang="zh-CN" altLang="en-US" sz="2800" dirty="0">
                <a:latin typeface="Tahoma" panose="020B0604030504040204" charset="0"/>
              </a:rPr>
              <a:t>的顺序重写代码可得优化代码</a:t>
            </a:r>
            <a:endParaRPr lang="zh-CN" altLang="en-US"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基本块与局部优化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4"/>
          <p:cNvSpPr/>
          <p:nvPr/>
        </p:nvSpPr>
        <p:spPr>
          <a:xfrm>
            <a:off x="311150" y="976630"/>
            <a:ext cx="10306050" cy="6477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Char char="n"/>
            </a:pPr>
            <a:r>
              <a:rPr lang="zh-CN" altLang="en-US" sz="2800" dirty="0">
                <a:latin typeface="Tahoma" panose="020B0604030504040204" charset="0"/>
              </a:rPr>
              <a:t>合并了已知量</a:t>
            </a:r>
            <a:endParaRPr lang="zh-CN" altLang="en-US" sz="2800" dirty="0">
              <a:latin typeface="Tahoma" panose="020B0604030504040204" charset="0"/>
            </a:endParaRPr>
          </a:p>
        </p:txBody>
      </p:sp>
      <p:sp>
        <p:nvSpPr>
          <p:cNvPr id="5" name="Rectangle 5"/>
          <p:cNvSpPr/>
          <p:nvPr/>
        </p:nvSpPr>
        <p:spPr>
          <a:xfrm>
            <a:off x="311150" y="1624965"/>
            <a:ext cx="10306050" cy="6477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Char char="n"/>
            </a:pPr>
            <a:r>
              <a:rPr lang="zh-CN" altLang="en-US" sz="2800" dirty="0">
                <a:latin typeface="Tahoma" panose="020B0604030504040204" charset="0"/>
              </a:rPr>
              <a:t>删除了无用赋值</a:t>
            </a:r>
            <a:endParaRPr lang="zh-CN" altLang="en-US" sz="2800" dirty="0">
              <a:latin typeface="Tahoma" panose="020B0604030504040204" charset="0"/>
            </a:endParaRPr>
          </a:p>
        </p:txBody>
      </p:sp>
      <p:sp>
        <p:nvSpPr>
          <p:cNvPr id="6" name="Rectangle 6"/>
          <p:cNvSpPr/>
          <p:nvPr/>
        </p:nvSpPr>
        <p:spPr>
          <a:xfrm>
            <a:off x="311150" y="2360930"/>
            <a:ext cx="10306050" cy="6477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Char char="n"/>
            </a:pPr>
            <a:r>
              <a:rPr lang="zh-CN" altLang="en-US" sz="2800" dirty="0">
                <a:latin typeface="Tahoma" panose="020B0604030504040204" charset="0"/>
              </a:rPr>
              <a:t>公共子表达式只计算了一次</a:t>
            </a:r>
            <a:endParaRPr lang="zh-CN" altLang="en-US" sz="2800" dirty="0">
              <a:latin typeface="Tahoma" panose="020B0604030504040204" charset="0"/>
            </a:endParaRPr>
          </a:p>
        </p:txBody>
      </p:sp>
      <p:sp>
        <p:nvSpPr>
          <p:cNvPr id="7" name="Rectangle 7"/>
          <p:cNvSpPr/>
          <p:nvPr/>
        </p:nvSpPr>
        <p:spPr>
          <a:xfrm>
            <a:off x="311150" y="3086100"/>
            <a:ext cx="11316335" cy="100838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Char char="n"/>
            </a:pPr>
            <a:r>
              <a:rPr lang="zh-CN" altLang="en-US" sz="2800" dirty="0">
                <a:latin typeface="Tahoma" panose="020B0604030504040204" charset="0"/>
              </a:rPr>
              <a:t>如果 </a:t>
            </a:r>
            <a:r>
              <a:rPr lang="en-US" altLang="zh-CN" sz="2800" dirty="0">
                <a:latin typeface="Tahoma" panose="020B0604030504040204" charset="0"/>
              </a:rPr>
              <a:t>T</a:t>
            </a:r>
            <a:r>
              <a:rPr lang="en-US" altLang="zh-CN" sz="2800" baseline="-25000" dirty="0">
                <a:latin typeface="Tahoma" panose="020B0604030504040204" charset="0"/>
              </a:rPr>
              <a:t>0 </a:t>
            </a:r>
            <a:r>
              <a:rPr lang="en-US" altLang="zh-CN" sz="2800" dirty="0">
                <a:latin typeface="Tahoma" panose="020B0604030504040204" charset="0"/>
              </a:rPr>
              <a:t>- T</a:t>
            </a:r>
            <a:r>
              <a:rPr lang="en-US" altLang="zh-CN" sz="2800" baseline="-25000" dirty="0">
                <a:latin typeface="Tahoma" panose="020B0604030504040204" charset="0"/>
              </a:rPr>
              <a:t>6</a:t>
            </a:r>
            <a:r>
              <a:rPr lang="en-US" altLang="zh-CN" sz="2800" dirty="0">
                <a:latin typeface="Tahoma" panose="020B0604030504040204" charset="0"/>
              </a:rPr>
              <a:t> </a:t>
            </a:r>
            <a:r>
              <a:rPr lang="zh-CN" altLang="en-US" sz="2800" dirty="0">
                <a:latin typeface="Tahoma" panose="020B0604030504040204" charset="0"/>
              </a:rPr>
              <a:t>在基本块后面不被引用，则代码可进一步优化为：</a:t>
            </a:r>
            <a:endParaRPr lang="zh-CN" altLang="en-US" sz="2800" dirty="0">
              <a:latin typeface="Tahoma" panose="020B0604030504040204" charset="0"/>
            </a:endParaRPr>
          </a:p>
        </p:txBody>
      </p:sp>
      <p:sp>
        <p:nvSpPr>
          <p:cNvPr id="8" name="Rectangle 8"/>
          <p:cNvSpPr/>
          <p:nvPr/>
        </p:nvSpPr>
        <p:spPr>
          <a:xfrm>
            <a:off x="3893185" y="4089400"/>
            <a:ext cx="6577965" cy="21336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spcBef>
                <a:spcPct val="50000"/>
              </a:spcBef>
              <a:buClr>
                <a:schemeClr val="folHlink"/>
              </a:buClr>
              <a:buSzPct val="50000"/>
              <a:buFont typeface="Wingdings" panose="05000000000000000000" pitchFamily="2" charset="2"/>
              <a:buNone/>
            </a:pPr>
            <a:r>
              <a:rPr lang="zh-CN" altLang="en-US" sz="2800" dirty="0">
                <a:latin typeface="Tahoma" panose="020B0604030504040204" charset="0"/>
              </a:rPr>
              <a:t>（</a:t>
            </a:r>
            <a:r>
              <a:rPr lang="en-US" altLang="zh-CN" sz="2800" dirty="0">
                <a:latin typeface="Tahoma" panose="020B0604030504040204" charset="0"/>
              </a:rPr>
              <a:t>1</a:t>
            </a:r>
            <a:r>
              <a:rPr lang="zh-CN" altLang="en-US" sz="2800" dirty="0">
                <a:latin typeface="Tahoma" panose="020B0604030504040204" charset="0"/>
              </a:rPr>
              <a:t>）</a:t>
            </a:r>
            <a:r>
              <a:rPr lang="en-US" altLang="zh-CN" sz="2800" dirty="0">
                <a:latin typeface="Tahoma" panose="020B0604030504040204" charset="0"/>
              </a:rPr>
              <a:t>S</a:t>
            </a:r>
            <a:r>
              <a:rPr lang="en-US" altLang="zh-CN" sz="2800" baseline="-25000" dirty="0">
                <a:latin typeface="Tahoma" panose="020B0604030504040204" charset="0"/>
              </a:rPr>
              <a:t>1</a:t>
            </a:r>
            <a:r>
              <a:rPr lang="en-US" altLang="zh-CN" sz="2800" dirty="0">
                <a:latin typeface="Tahoma" panose="020B0604030504040204" charset="0"/>
              </a:rPr>
              <a:t> := R + r</a:t>
            </a:r>
            <a:endParaRPr lang="en-US" altLang="zh-CN" sz="2800" dirty="0">
              <a:latin typeface="Tahoma" panose="020B0604030504040204" charset="0"/>
            </a:endParaRPr>
          </a:p>
          <a:p>
            <a:pPr marL="1143000" lvl="2" indent="-228600" eaLnBrk="1" hangingPunct="1">
              <a:buClr>
                <a:schemeClr val="folHlink"/>
              </a:buClr>
              <a:buSzPct val="50000"/>
              <a:buFont typeface="Wingdings" panose="05000000000000000000" pitchFamily="2" charset="2"/>
              <a:buNone/>
            </a:pPr>
            <a:r>
              <a:rPr lang="zh-CN" altLang="en-US" sz="2800" dirty="0">
                <a:latin typeface="Tahoma" panose="020B0604030504040204" charset="0"/>
              </a:rPr>
              <a:t>（</a:t>
            </a:r>
            <a:r>
              <a:rPr lang="en-US" altLang="zh-CN" sz="2800" dirty="0">
                <a:latin typeface="Tahoma" panose="020B0604030504040204" charset="0"/>
              </a:rPr>
              <a:t>2</a:t>
            </a:r>
            <a:r>
              <a:rPr lang="zh-CN" altLang="en-US" sz="2800" dirty="0">
                <a:latin typeface="Tahoma" panose="020B0604030504040204" charset="0"/>
              </a:rPr>
              <a:t>）</a:t>
            </a:r>
            <a:r>
              <a:rPr lang="en-US" altLang="zh-CN" sz="2800" dirty="0">
                <a:latin typeface="Tahoma" panose="020B0604030504040204" charset="0"/>
              </a:rPr>
              <a:t>A := 6.28 * S</a:t>
            </a:r>
            <a:r>
              <a:rPr lang="en-US" altLang="zh-CN" sz="2800" baseline="-25000" dirty="0">
                <a:latin typeface="Tahoma" panose="020B0604030504040204" charset="0"/>
              </a:rPr>
              <a:t>1</a:t>
            </a:r>
            <a:endParaRPr lang="en-US" altLang="zh-CN" sz="2800" baseline="-25000" dirty="0">
              <a:latin typeface="Tahoma" panose="020B0604030504040204" charset="0"/>
            </a:endParaRPr>
          </a:p>
          <a:p>
            <a:pPr marL="1143000" lvl="2" indent="-228600" eaLnBrk="1" hangingPunct="1">
              <a:buClr>
                <a:schemeClr val="folHlink"/>
              </a:buClr>
              <a:buSzPct val="50000"/>
              <a:buFont typeface="Wingdings" panose="05000000000000000000" pitchFamily="2" charset="2"/>
              <a:buNone/>
            </a:pPr>
            <a:r>
              <a:rPr lang="zh-CN" altLang="en-US" sz="2800" dirty="0">
                <a:latin typeface="Tahoma" panose="020B0604030504040204" charset="0"/>
              </a:rPr>
              <a:t>（</a:t>
            </a:r>
            <a:r>
              <a:rPr lang="en-US" altLang="zh-CN" sz="2800" dirty="0">
                <a:latin typeface="Tahoma" panose="020B0604030504040204" charset="0"/>
              </a:rPr>
              <a:t>3</a:t>
            </a:r>
            <a:r>
              <a:rPr lang="zh-CN" altLang="en-US" sz="2800" dirty="0">
                <a:latin typeface="Tahoma" panose="020B0604030504040204" charset="0"/>
              </a:rPr>
              <a:t>）</a:t>
            </a:r>
            <a:r>
              <a:rPr lang="en-US" altLang="zh-CN" sz="2800" dirty="0">
                <a:latin typeface="Tahoma" panose="020B0604030504040204" charset="0"/>
              </a:rPr>
              <a:t>S</a:t>
            </a:r>
            <a:r>
              <a:rPr lang="en-US" altLang="zh-CN" sz="2800" baseline="-25000" dirty="0">
                <a:latin typeface="Tahoma" panose="020B0604030504040204" charset="0"/>
              </a:rPr>
              <a:t>2</a:t>
            </a:r>
            <a:r>
              <a:rPr lang="en-US" altLang="zh-CN" sz="2800" dirty="0">
                <a:latin typeface="Tahoma" panose="020B0604030504040204" charset="0"/>
              </a:rPr>
              <a:t> := R - r</a:t>
            </a:r>
            <a:endParaRPr lang="en-US" altLang="zh-CN" sz="2800" dirty="0">
              <a:latin typeface="Tahoma" panose="020B0604030504040204" charset="0"/>
            </a:endParaRPr>
          </a:p>
          <a:p>
            <a:pPr marL="1143000" lvl="2" indent="-228600" eaLnBrk="1" hangingPunct="1">
              <a:buClr>
                <a:schemeClr val="folHlink"/>
              </a:buClr>
              <a:buSzPct val="50000"/>
              <a:buFont typeface="Wingdings" panose="05000000000000000000" pitchFamily="2" charset="2"/>
              <a:buNone/>
            </a:pPr>
            <a:r>
              <a:rPr lang="zh-CN" altLang="en-US" sz="2800" dirty="0">
                <a:latin typeface="Tahoma" panose="020B0604030504040204" charset="0"/>
              </a:rPr>
              <a:t>（</a:t>
            </a:r>
            <a:r>
              <a:rPr lang="en-US" altLang="zh-CN" sz="2800" dirty="0">
                <a:latin typeface="Tahoma" panose="020B0604030504040204" charset="0"/>
              </a:rPr>
              <a:t>4</a:t>
            </a:r>
            <a:r>
              <a:rPr lang="zh-CN" altLang="en-US" sz="2800" dirty="0">
                <a:latin typeface="Tahoma" panose="020B0604030504040204" charset="0"/>
              </a:rPr>
              <a:t>）</a:t>
            </a:r>
            <a:r>
              <a:rPr lang="en-US" altLang="zh-CN" sz="2800" dirty="0">
                <a:latin typeface="Tahoma" panose="020B0604030504040204" charset="0"/>
              </a:rPr>
              <a:t>B := A * S</a:t>
            </a:r>
            <a:r>
              <a:rPr lang="en-US" altLang="zh-CN" sz="2800" baseline="-25000" dirty="0">
                <a:latin typeface="Tahoma" panose="020B0604030504040204" charset="0"/>
              </a:rPr>
              <a:t>2</a:t>
            </a:r>
            <a:endParaRPr lang="en-US" altLang="zh-CN" sz="2800" baseline="-250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基本块与局部优化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36868" name="Rectangle 3"/>
          <p:cNvSpPr/>
          <p:nvPr/>
        </p:nvSpPr>
        <p:spPr>
          <a:xfrm>
            <a:off x="374650" y="1163320"/>
            <a:ext cx="10785475" cy="6477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Char char="n"/>
            </a:pPr>
            <a:r>
              <a:rPr lang="en-US" altLang="zh-CN" sz="2800" dirty="0">
                <a:latin typeface="Tahoma" panose="020B0604030504040204" charset="0"/>
              </a:rPr>
              <a:t>DAG </a:t>
            </a:r>
            <a:r>
              <a:rPr lang="zh-CN" altLang="en-US" sz="2800" dirty="0">
                <a:latin typeface="Tahoma" panose="020B0604030504040204" charset="0"/>
              </a:rPr>
              <a:t>提供的其他信息：</a:t>
            </a:r>
            <a:endParaRPr lang="zh-CN" altLang="en-US" sz="2800" dirty="0">
              <a:latin typeface="Tahoma" panose="020B0604030504040204" charset="0"/>
            </a:endParaRPr>
          </a:p>
        </p:txBody>
      </p:sp>
      <p:sp>
        <p:nvSpPr>
          <p:cNvPr id="5" name="Rectangle 4"/>
          <p:cNvSpPr/>
          <p:nvPr/>
        </p:nvSpPr>
        <p:spPr>
          <a:xfrm>
            <a:off x="757555" y="2364105"/>
            <a:ext cx="10208260" cy="12255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lnSpc>
                <a:spcPct val="125000"/>
              </a:lnSpc>
              <a:buClr>
                <a:schemeClr val="accent2"/>
              </a:buClr>
              <a:buSzPct val="55000"/>
              <a:buFont typeface="Wingdings" panose="05000000000000000000" pitchFamily="2" charset="2"/>
              <a:buChar char="n"/>
            </a:pPr>
            <a:r>
              <a:rPr lang="zh-CN" altLang="en-US" sz="2800" dirty="0">
                <a:latin typeface="Tahoma" panose="020B0604030504040204" charset="0"/>
              </a:rPr>
              <a:t>在基本块外被定值并在基本块内被引用的所有标识符（叶子上的标识符）</a:t>
            </a:r>
            <a:endParaRPr lang="zh-CN" altLang="en-US" sz="2800" dirty="0">
              <a:latin typeface="Tahoma" panose="020B0604030504040204" charset="0"/>
            </a:endParaRPr>
          </a:p>
        </p:txBody>
      </p:sp>
      <p:sp>
        <p:nvSpPr>
          <p:cNvPr id="6" name="Rectangle 5"/>
          <p:cNvSpPr/>
          <p:nvPr/>
        </p:nvSpPr>
        <p:spPr>
          <a:xfrm>
            <a:off x="757555" y="3803650"/>
            <a:ext cx="10208260" cy="158623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lnSpc>
                <a:spcPct val="125000"/>
              </a:lnSpc>
              <a:buClr>
                <a:schemeClr val="accent2"/>
              </a:buClr>
              <a:buSzPct val="55000"/>
              <a:buFont typeface="Wingdings" panose="05000000000000000000" pitchFamily="2" charset="2"/>
              <a:buChar char="n"/>
            </a:pPr>
            <a:r>
              <a:rPr lang="zh-CN" altLang="en-US" sz="2800" dirty="0">
                <a:latin typeface="Tahoma" panose="020B0604030504040204" charset="0"/>
              </a:rPr>
              <a:t>在基本块内被定值并可在基本块外被引用的标识符（结点上的附加标识符）</a:t>
            </a:r>
            <a:endParaRPr lang="zh-CN" altLang="en-US"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控制流分析</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3"/>
          <p:cNvSpPr txBox="1">
            <a:spLocks noChangeArrowheads="1"/>
          </p:cNvSpPr>
          <p:nvPr/>
        </p:nvSpPr>
        <p:spPr bwMode="auto">
          <a:xfrm>
            <a:off x="682625" y="1500188"/>
            <a:ext cx="7921625" cy="720725"/>
          </a:xfrm>
          <a:prstGeom prst="rect">
            <a:avLst/>
          </a:prstGeom>
          <a:noFill/>
          <a:ln w="9525">
            <a:noFill/>
            <a:miter lim="800000"/>
          </a:ln>
        </p:spPr>
        <p:txBody>
          <a:bodyPr/>
          <a:lstStyle/>
          <a:p>
            <a:pPr marL="457200" marR="0" indent="-457200" algn="l" defTabSz="914400" eaLnBrk="0" hangingPunct="0">
              <a:spcBef>
                <a:spcPct val="20000"/>
              </a:spcBef>
              <a:buSzTx/>
              <a:buFont typeface="Wingdings" panose="05000000000000000000" charset="0"/>
              <a:buChar char="l"/>
              <a:defRPr/>
            </a:pPr>
            <a:r>
              <a:rPr kumimoji="0" lang="zh-CN" altLang="en-US" sz="3200" kern="0" cap="none" spc="0" normalizeH="0" baseline="0" noProof="0" dirty="0">
                <a:solidFill>
                  <a:schemeClr val="tx2"/>
                </a:solidFill>
                <a:latin typeface="华文新魏" panose="02010800040101010101" pitchFamily="2" charset="-122"/>
                <a:ea typeface="华文新魏" panose="02010800040101010101" pitchFamily="2" charset="-122"/>
                <a:cs typeface="+mn-cs"/>
              </a:rPr>
              <a:t>程序流图</a:t>
            </a:r>
            <a:endParaRPr kumimoji="0" lang="zh-CN" altLang="en-US" sz="3200" kern="0" cap="none" spc="0" normalizeH="0" baseline="0" noProof="0" dirty="0">
              <a:solidFill>
                <a:schemeClr val="tx2"/>
              </a:solidFill>
              <a:latin typeface="华文新魏" panose="02010800040101010101" pitchFamily="2" charset="-122"/>
              <a:ea typeface="华文新魏" panose="02010800040101010101" pitchFamily="2" charset="-122"/>
              <a:cs typeface="+mn-cs"/>
            </a:endParaRPr>
          </a:p>
        </p:txBody>
      </p:sp>
      <p:sp>
        <p:nvSpPr>
          <p:cNvPr id="5" name="Rectangle 4"/>
          <p:cNvSpPr/>
          <p:nvPr/>
        </p:nvSpPr>
        <p:spPr>
          <a:xfrm>
            <a:off x="684530" y="2722880"/>
            <a:ext cx="9667240" cy="151447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30000"/>
              </a:lnSpc>
              <a:buClr>
                <a:schemeClr val="hlink"/>
              </a:buClr>
              <a:buSzPct val="55000"/>
              <a:buChar char="n"/>
            </a:pPr>
            <a:r>
              <a:rPr lang="zh-CN" altLang="en-US" dirty="0">
                <a:latin typeface="Tahoma" panose="020B0604030504040204" charset="0"/>
              </a:rPr>
              <a:t>一个程序可以用一个控制流程图（</a:t>
            </a:r>
            <a:r>
              <a:rPr lang="zh-CN" altLang="en-US" b="1" u="sng" dirty="0">
                <a:latin typeface="Tahoma" panose="020B0604030504040204" charset="0"/>
              </a:rPr>
              <a:t>流图</a:t>
            </a:r>
            <a:r>
              <a:rPr lang="zh-CN" altLang="en-US" dirty="0">
                <a:latin typeface="Tahoma" panose="020B0604030504040204" charset="0"/>
              </a:rPr>
              <a:t>）来表示</a:t>
            </a:r>
            <a:endParaRPr lang="zh-CN" altLang="en-US"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控制流分析</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38916" name="Rectangle 5"/>
          <p:cNvSpPr/>
          <p:nvPr/>
        </p:nvSpPr>
        <p:spPr>
          <a:xfrm>
            <a:off x="78740" y="1009650"/>
            <a:ext cx="11066145" cy="50355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Char char="n"/>
            </a:pPr>
            <a:r>
              <a:rPr lang="zh-CN" altLang="en-US" sz="3200" dirty="0">
                <a:latin typeface="Tahoma" panose="020B0604030504040204" charset="0"/>
              </a:rPr>
              <a:t>一个程序的流图是个三元组 </a:t>
            </a:r>
            <a:r>
              <a:rPr lang="en-US" altLang="zh-CN" sz="3200" dirty="0">
                <a:latin typeface="Tahoma" panose="020B0604030504040204" charset="0"/>
              </a:rPr>
              <a:t>G =</a:t>
            </a:r>
            <a:r>
              <a:rPr lang="zh-CN" altLang="en-US" sz="3200" dirty="0">
                <a:latin typeface="Tahoma" panose="020B0604030504040204" charset="0"/>
              </a:rPr>
              <a:t>（</a:t>
            </a:r>
            <a:r>
              <a:rPr lang="en-US" altLang="zh-CN" sz="3200" dirty="0">
                <a:latin typeface="Tahoma" panose="020B0604030504040204" charset="0"/>
              </a:rPr>
              <a:t>N</a:t>
            </a:r>
            <a:r>
              <a:rPr lang="zh-CN" altLang="en-US" sz="3200" dirty="0">
                <a:latin typeface="Tahoma" panose="020B0604030504040204" charset="0"/>
              </a:rPr>
              <a:t>，</a:t>
            </a:r>
            <a:r>
              <a:rPr lang="en-US" altLang="zh-CN" sz="3200" dirty="0">
                <a:latin typeface="Tahoma" panose="020B0604030504040204" charset="0"/>
              </a:rPr>
              <a:t>E</a:t>
            </a:r>
            <a:r>
              <a:rPr lang="zh-CN" altLang="en-US" sz="3200" dirty="0">
                <a:latin typeface="Tahoma" panose="020B0604030504040204" charset="0"/>
              </a:rPr>
              <a:t>，</a:t>
            </a:r>
            <a:r>
              <a:rPr lang="en-US" altLang="zh-CN" sz="3200" dirty="0">
                <a:latin typeface="Tahoma" panose="020B0604030504040204" charset="0"/>
              </a:rPr>
              <a:t>n</a:t>
            </a:r>
            <a:r>
              <a:rPr lang="en-US" altLang="zh-CN" sz="3200" baseline="-25000" dirty="0">
                <a:latin typeface="Tahoma" panose="020B0604030504040204" charset="0"/>
              </a:rPr>
              <a:t>0</a:t>
            </a:r>
            <a:r>
              <a:rPr lang="zh-CN" altLang="en-US" sz="3200" dirty="0">
                <a:latin typeface="Tahoma" panose="020B0604030504040204" charset="0"/>
              </a:rPr>
              <a:t>）</a:t>
            </a:r>
            <a:endParaRPr lang="zh-CN" altLang="en-US" sz="3200" dirty="0">
              <a:latin typeface="Tahoma" panose="020B0604030504040204" charset="0"/>
            </a:endParaRPr>
          </a:p>
        </p:txBody>
      </p:sp>
      <p:sp>
        <p:nvSpPr>
          <p:cNvPr id="5" name="Rectangle 6"/>
          <p:cNvSpPr/>
          <p:nvPr/>
        </p:nvSpPr>
        <p:spPr>
          <a:xfrm>
            <a:off x="514350" y="2221230"/>
            <a:ext cx="10377805" cy="100774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lvl="3" eaLnBrk="1" hangingPunct="1">
              <a:buClr>
                <a:schemeClr val="accent2"/>
              </a:buClr>
              <a:buSzPct val="55000"/>
              <a:buFont typeface="Wingdings" panose="05000000000000000000" charset="0"/>
              <a:buChar char="ü"/>
            </a:pPr>
            <a:r>
              <a:rPr lang="en-US" altLang="zh-CN" sz="2800" dirty="0">
                <a:latin typeface="Tahoma" panose="020B0604030504040204" charset="0"/>
              </a:rPr>
              <a:t>N </a:t>
            </a:r>
            <a:r>
              <a:rPr lang="zh-CN" altLang="en-US" sz="2800" dirty="0">
                <a:latin typeface="Tahoma" panose="020B0604030504040204" charset="0"/>
              </a:rPr>
              <a:t>是流图的结点集合，流图中的结点是程序基本块</a:t>
            </a:r>
            <a:endParaRPr lang="zh-CN" altLang="en-US" sz="2800" dirty="0">
              <a:latin typeface="Tahoma" panose="020B0604030504040204" charset="0"/>
            </a:endParaRPr>
          </a:p>
        </p:txBody>
      </p:sp>
      <p:sp>
        <p:nvSpPr>
          <p:cNvPr id="6" name="Rectangle 7"/>
          <p:cNvSpPr/>
          <p:nvPr/>
        </p:nvSpPr>
        <p:spPr>
          <a:xfrm>
            <a:off x="514350" y="3302000"/>
            <a:ext cx="10285730" cy="12954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lvl="3" eaLnBrk="1" hangingPunct="1">
              <a:buClr>
                <a:schemeClr val="accent2"/>
              </a:buClr>
              <a:buSzPct val="55000"/>
              <a:buFont typeface="Wingdings" panose="05000000000000000000" charset="0"/>
              <a:buChar char="ü"/>
            </a:pPr>
            <a:r>
              <a:rPr lang="en-US" altLang="zh-CN" sz="2800" dirty="0">
                <a:latin typeface="Tahoma" panose="020B0604030504040204" charset="0"/>
              </a:rPr>
              <a:t>n</a:t>
            </a:r>
            <a:r>
              <a:rPr lang="en-US" altLang="zh-CN" sz="2800" baseline="-25000" dirty="0">
                <a:latin typeface="Tahoma" panose="020B0604030504040204" charset="0"/>
              </a:rPr>
              <a:t>0</a:t>
            </a:r>
            <a:r>
              <a:rPr lang="en-US" altLang="zh-CN" sz="2800" dirty="0">
                <a:latin typeface="Tahoma" panose="020B0604030504040204" charset="0"/>
              </a:rPr>
              <a:t> </a:t>
            </a:r>
            <a:r>
              <a:rPr lang="zh-CN" altLang="en-US" sz="2800" dirty="0">
                <a:latin typeface="Tahoma" panose="020B0604030504040204" charset="0"/>
              </a:rPr>
              <a:t>是 </a:t>
            </a:r>
            <a:r>
              <a:rPr lang="en-US" altLang="zh-CN" sz="2800" dirty="0">
                <a:latin typeface="Tahoma" panose="020B0604030504040204" charset="0"/>
              </a:rPr>
              <a:t>N </a:t>
            </a:r>
            <a:r>
              <a:rPr lang="zh-CN" altLang="en-US" sz="2800" dirty="0">
                <a:latin typeface="Tahoma" panose="020B0604030504040204" charset="0"/>
              </a:rPr>
              <a:t>中的元素，称为</a:t>
            </a:r>
            <a:r>
              <a:rPr lang="zh-CN" altLang="en-US" sz="2800" b="1" dirty="0">
                <a:latin typeface="Tahoma" panose="020B0604030504040204" charset="0"/>
              </a:rPr>
              <a:t>首结点</a:t>
            </a:r>
            <a:r>
              <a:rPr lang="zh-CN" altLang="en-US" sz="2800" dirty="0">
                <a:latin typeface="Tahoma" panose="020B0604030504040204" charset="0"/>
              </a:rPr>
              <a:t>，该结点包含程序的第一条语句，</a:t>
            </a:r>
            <a:r>
              <a:rPr lang="en-US" altLang="zh-CN" sz="2800" dirty="0">
                <a:latin typeface="Tahoma" panose="020B0604030504040204" charset="0"/>
              </a:rPr>
              <a:t>n</a:t>
            </a:r>
            <a:r>
              <a:rPr lang="en-US" altLang="zh-CN" sz="2800" baseline="-25000" dirty="0">
                <a:latin typeface="Tahoma" panose="020B0604030504040204" charset="0"/>
              </a:rPr>
              <a:t>0 </a:t>
            </a:r>
            <a:r>
              <a:rPr lang="zh-CN" altLang="en-US" sz="2800" dirty="0">
                <a:latin typeface="Tahoma" panose="020B0604030504040204" charset="0"/>
              </a:rPr>
              <a:t>到流图中任何结点都有通路</a:t>
            </a:r>
            <a:endParaRPr lang="zh-CN" altLang="en-US" sz="2800" dirty="0">
              <a:latin typeface="Tahoma" panose="020B0604030504040204" charset="0"/>
            </a:endParaRPr>
          </a:p>
        </p:txBody>
      </p:sp>
      <p:sp>
        <p:nvSpPr>
          <p:cNvPr id="7" name="Rectangle 8"/>
          <p:cNvSpPr/>
          <p:nvPr/>
        </p:nvSpPr>
        <p:spPr>
          <a:xfrm>
            <a:off x="514350" y="4840605"/>
            <a:ext cx="10652760" cy="62039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lvl="3" eaLnBrk="1" hangingPunct="1">
              <a:buClr>
                <a:schemeClr val="accent2"/>
              </a:buClr>
              <a:buSzPct val="55000"/>
              <a:buFont typeface="Wingdings" panose="05000000000000000000" charset="0"/>
              <a:buChar char="ü"/>
            </a:pPr>
            <a:r>
              <a:rPr lang="en-US" altLang="zh-CN" sz="2800" dirty="0">
                <a:latin typeface="Tahoma" panose="020B0604030504040204" charset="0"/>
              </a:rPr>
              <a:t>E </a:t>
            </a:r>
            <a:r>
              <a:rPr lang="zh-CN" altLang="en-US" sz="2800" dirty="0">
                <a:latin typeface="Tahoma" panose="020B0604030504040204" charset="0"/>
              </a:rPr>
              <a:t>是有向边集合，有向边代表程序的流程</a:t>
            </a:r>
            <a:endParaRPr lang="zh-CN" altLang="en-US"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控制流分析</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39940" name="Rectangle 3"/>
          <p:cNvSpPr/>
          <p:nvPr/>
        </p:nvSpPr>
        <p:spPr>
          <a:xfrm>
            <a:off x="204153" y="1091565"/>
            <a:ext cx="4751387" cy="50323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Char char="n"/>
            </a:pPr>
            <a:r>
              <a:rPr lang="zh-CN" altLang="en-US" sz="2800" dirty="0">
                <a:latin typeface="Tahoma" panose="020B0604030504040204" charset="0"/>
              </a:rPr>
              <a:t>有向边如下构造：</a:t>
            </a:r>
            <a:endParaRPr lang="zh-CN" altLang="en-US" sz="2800" dirty="0">
              <a:latin typeface="Tahoma" panose="020B0604030504040204" charset="0"/>
            </a:endParaRPr>
          </a:p>
        </p:txBody>
      </p:sp>
      <p:sp>
        <p:nvSpPr>
          <p:cNvPr id="5" name="Rectangle 4"/>
          <p:cNvSpPr/>
          <p:nvPr/>
        </p:nvSpPr>
        <p:spPr>
          <a:xfrm>
            <a:off x="468630" y="2076450"/>
            <a:ext cx="10962640" cy="100838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None/>
            </a:pPr>
            <a:r>
              <a:rPr lang="en-US" altLang="zh-CN" sz="2800" dirty="0">
                <a:latin typeface="Tahoma" panose="020B0604030504040204" charset="0"/>
              </a:rPr>
              <a:t>       </a:t>
            </a:r>
            <a:r>
              <a:rPr lang="zh-CN" altLang="en-US" sz="2800" dirty="0">
                <a:latin typeface="Tahoma" panose="020B0604030504040204" charset="0"/>
              </a:rPr>
              <a:t>当以下条件之一成立时，从 </a:t>
            </a:r>
            <a:r>
              <a:rPr lang="en-US" altLang="zh-CN" sz="2800" dirty="0">
                <a:latin typeface="Tahoma" panose="020B0604030504040204" charset="0"/>
              </a:rPr>
              <a:t>i </a:t>
            </a:r>
            <a:r>
              <a:rPr lang="zh-CN" altLang="en-US" sz="2800" dirty="0">
                <a:latin typeface="Tahoma" panose="020B0604030504040204" charset="0"/>
              </a:rPr>
              <a:t>到 </a:t>
            </a:r>
            <a:r>
              <a:rPr lang="en-US" altLang="zh-CN" sz="2800" dirty="0">
                <a:latin typeface="Tahoma" panose="020B0604030504040204" charset="0"/>
              </a:rPr>
              <a:t>j </a:t>
            </a:r>
            <a:r>
              <a:rPr lang="zh-CN" altLang="en-US" sz="2800" dirty="0">
                <a:latin typeface="Tahoma" panose="020B0604030504040204" charset="0"/>
              </a:rPr>
              <a:t>画一条有向边，</a:t>
            </a:r>
            <a:endParaRPr lang="zh-CN" altLang="en-US" sz="2800" dirty="0">
              <a:latin typeface="Tahoma" panose="020B0604030504040204" charset="0"/>
            </a:endParaRPr>
          </a:p>
        </p:txBody>
      </p:sp>
      <p:sp>
        <p:nvSpPr>
          <p:cNvPr id="6" name="Rectangle 5"/>
          <p:cNvSpPr/>
          <p:nvPr/>
        </p:nvSpPr>
        <p:spPr>
          <a:xfrm>
            <a:off x="468630" y="3084830"/>
            <a:ext cx="10866755" cy="12954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None/>
            </a:pPr>
            <a:r>
              <a:rPr lang="en-US" altLang="zh-CN" sz="2800" dirty="0">
                <a:latin typeface="Tahoma" panose="020B0604030504040204" charset="0"/>
              </a:rPr>
              <a:t>       1</a:t>
            </a:r>
            <a:r>
              <a:rPr lang="zh-CN" altLang="en-US" sz="2800" dirty="0">
                <a:latin typeface="Tahoma" panose="020B0604030504040204" charset="0"/>
              </a:rPr>
              <a:t>、基本块 </a:t>
            </a:r>
            <a:r>
              <a:rPr lang="en-US" altLang="zh-CN" sz="2800" dirty="0">
                <a:latin typeface="Tahoma" panose="020B0604030504040204" charset="0"/>
              </a:rPr>
              <a:t>j </a:t>
            </a:r>
            <a:r>
              <a:rPr lang="zh-CN" altLang="en-US" sz="2800" dirty="0">
                <a:latin typeface="Tahoma" panose="020B0604030504040204" charset="0"/>
              </a:rPr>
              <a:t>在程序中的位置紧跟在基本块 </a:t>
            </a:r>
            <a:r>
              <a:rPr lang="en-US" altLang="zh-CN" sz="2800" dirty="0">
                <a:latin typeface="Tahoma" panose="020B0604030504040204" charset="0"/>
              </a:rPr>
              <a:t>i </a:t>
            </a:r>
            <a:r>
              <a:rPr lang="zh-CN" altLang="en-US" sz="2800" dirty="0">
                <a:latin typeface="Tahoma" panose="020B0604030504040204" charset="0"/>
              </a:rPr>
              <a:t>之后，并且基本块 </a:t>
            </a:r>
            <a:r>
              <a:rPr lang="en-US" altLang="zh-CN" sz="2800" dirty="0">
                <a:latin typeface="Tahoma" panose="020B0604030504040204" charset="0"/>
              </a:rPr>
              <a:t>i </a:t>
            </a:r>
            <a:r>
              <a:rPr lang="zh-CN" altLang="en-US" sz="2800" dirty="0">
                <a:latin typeface="Tahoma" panose="020B0604030504040204" charset="0"/>
              </a:rPr>
              <a:t>的出口语句不是无条件转移语句或停机语句</a:t>
            </a:r>
            <a:endParaRPr lang="zh-CN" altLang="en-US" sz="2800" dirty="0">
              <a:latin typeface="Tahoma" panose="020B0604030504040204" charset="0"/>
            </a:endParaRPr>
          </a:p>
        </p:txBody>
      </p:sp>
      <p:sp>
        <p:nvSpPr>
          <p:cNvPr id="7" name="Rectangle 6"/>
          <p:cNvSpPr/>
          <p:nvPr/>
        </p:nvSpPr>
        <p:spPr>
          <a:xfrm>
            <a:off x="468630" y="4622800"/>
            <a:ext cx="11254740" cy="98298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None/>
            </a:pPr>
            <a:r>
              <a:rPr lang="en-US" altLang="zh-CN" sz="2400" dirty="0">
                <a:latin typeface="Tahoma" panose="020B0604030504040204" charset="0"/>
              </a:rPr>
              <a:t>        </a:t>
            </a:r>
            <a:r>
              <a:rPr lang="en-US" altLang="zh-CN" sz="2800" dirty="0">
                <a:latin typeface="Tahoma" panose="020B0604030504040204" charset="0"/>
              </a:rPr>
              <a:t>2</a:t>
            </a:r>
            <a:r>
              <a:rPr lang="zh-CN" altLang="en-US" sz="2800" dirty="0">
                <a:latin typeface="Tahoma" panose="020B0604030504040204" charset="0"/>
              </a:rPr>
              <a:t>、基本块 </a:t>
            </a:r>
            <a:r>
              <a:rPr lang="en-US" altLang="zh-CN" sz="2800" dirty="0">
                <a:latin typeface="Tahoma" panose="020B0604030504040204" charset="0"/>
              </a:rPr>
              <a:t>i </a:t>
            </a:r>
            <a:r>
              <a:rPr lang="zh-CN" altLang="en-US" sz="2800" dirty="0">
                <a:latin typeface="Tahoma" panose="020B0604030504040204" charset="0"/>
              </a:rPr>
              <a:t>的出口语句是转移语句，并且转移目标是 </a:t>
            </a:r>
            <a:r>
              <a:rPr lang="en-US" altLang="zh-CN" sz="2800" dirty="0">
                <a:latin typeface="Tahoma" panose="020B0604030504040204" charset="0"/>
              </a:rPr>
              <a:t>j </a:t>
            </a:r>
            <a:r>
              <a:rPr lang="zh-CN" altLang="en-US" sz="2800" dirty="0">
                <a:latin typeface="Tahoma" panose="020B0604030504040204" charset="0"/>
              </a:rPr>
              <a:t>的入口语句</a:t>
            </a:r>
            <a:endParaRPr lang="zh-CN" altLang="en-US"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代码优化概述</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6148" name="Rectangle 4"/>
          <p:cNvSpPr/>
          <p:nvPr/>
        </p:nvSpPr>
        <p:spPr>
          <a:xfrm>
            <a:off x="571500" y="1195705"/>
            <a:ext cx="9822180" cy="7207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buClr>
                <a:schemeClr val="hlink"/>
              </a:buClr>
              <a:buSzPct val="55000"/>
              <a:buChar char="n"/>
            </a:pPr>
            <a:r>
              <a:rPr lang="zh-CN" altLang="en-US" b="1" dirty="0">
                <a:latin typeface="Tahoma" panose="020B0604030504040204" charset="0"/>
              </a:rPr>
              <a:t>代码优化进行的是</a:t>
            </a:r>
            <a:r>
              <a:rPr lang="zh-CN" altLang="en-US" b="1" u="sng" dirty="0">
                <a:solidFill>
                  <a:schemeClr val="tx2"/>
                </a:solidFill>
                <a:latin typeface="Tahoma" panose="020B0604030504040204" charset="0"/>
              </a:rPr>
              <a:t>等价变换</a:t>
            </a:r>
            <a:endParaRPr lang="zh-CN" altLang="en-US" b="1" u="sng" dirty="0">
              <a:solidFill>
                <a:schemeClr val="tx2"/>
              </a:solidFill>
              <a:latin typeface="Tahoma" panose="020B0604030504040204" charset="0"/>
            </a:endParaRPr>
          </a:p>
        </p:txBody>
      </p:sp>
      <p:sp>
        <p:nvSpPr>
          <p:cNvPr id="5" name="Rectangle 5"/>
          <p:cNvSpPr/>
          <p:nvPr/>
        </p:nvSpPr>
        <p:spPr>
          <a:xfrm>
            <a:off x="644525" y="1843405"/>
            <a:ext cx="9822180" cy="108077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20000"/>
              </a:lnSpc>
              <a:buClr>
                <a:schemeClr val="folHlink"/>
              </a:buClr>
              <a:buSzPct val="50000"/>
              <a:buFont typeface="Wingdings" panose="05000000000000000000" pitchFamily="2" charset="2"/>
              <a:buChar char="n"/>
            </a:pPr>
            <a:r>
              <a:rPr lang="zh-CN" altLang="en-US" sz="2800" dirty="0">
                <a:latin typeface="Tahoma" panose="020B0604030504040204" charset="0"/>
              </a:rPr>
              <a:t>优化不能改变程序对给定输入的输出，也不能引起源程序原先不会出现的新错误</a:t>
            </a:r>
            <a:endParaRPr lang="zh-CN" altLang="en-US" sz="2800" dirty="0">
              <a:latin typeface="Tahoma" panose="020B0604030504040204" charset="0"/>
            </a:endParaRPr>
          </a:p>
        </p:txBody>
      </p:sp>
      <p:sp>
        <p:nvSpPr>
          <p:cNvPr id="6" name="Rectangle 7"/>
          <p:cNvSpPr/>
          <p:nvPr/>
        </p:nvSpPr>
        <p:spPr>
          <a:xfrm>
            <a:off x="643255" y="3514725"/>
            <a:ext cx="9822180" cy="7207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buClr>
                <a:schemeClr val="hlink"/>
              </a:buClr>
              <a:buSzPct val="55000"/>
              <a:buChar char="n"/>
            </a:pPr>
            <a:r>
              <a:rPr lang="zh-CN" altLang="en-US" b="1" dirty="0">
                <a:latin typeface="Tahoma" panose="020B0604030504040204" charset="0"/>
              </a:rPr>
              <a:t>变换所作的努力是值得的</a:t>
            </a:r>
            <a:endParaRPr lang="zh-CN" altLang="en-US" b="1" dirty="0">
              <a:latin typeface="Tahoma" panose="020B0604030504040204" charset="0"/>
            </a:endParaRPr>
          </a:p>
        </p:txBody>
      </p:sp>
      <p:sp>
        <p:nvSpPr>
          <p:cNvPr id="7" name="Rectangle 8"/>
          <p:cNvSpPr/>
          <p:nvPr/>
        </p:nvSpPr>
        <p:spPr>
          <a:xfrm>
            <a:off x="716280" y="4235450"/>
            <a:ext cx="9822180" cy="129730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20000"/>
              </a:lnSpc>
              <a:buClr>
                <a:schemeClr val="folHlink"/>
              </a:buClr>
              <a:buSzPct val="50000"/>
              <a:buFont typeface="Wingdings" panose="05000000000000000000" pitchFamily="2" charset="2"/>
              <a:buChar char="n"/>
            </a:pPr>
            <a:r>
              <a:rPr lang="zh-CN" altLang="en-US" sz="2800" dirty="0">
                <a:latin typeface="Tahoma" panose="020B0604030504040204" charset="0"/>
              </a:rPr>
              <a:t>编译器优化源程序的额外开销应能从目标程序的运行中得到补偿</a:t>
            </a:r>
            <a:endParaRPr lang="zh-CN" altLang="en-US"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控制流分析</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40964" name="Rectangle 3"/>
          <p:cNvSpPr/>
          <p:nvPr/>
        </p:nvSpPr>
        <p:spPr>
          <a:xfrm>
            <a:off x="107950" y="1638300"/>
            <a:ext cx="4968875" cy="57626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Char char="n"/>
            </a:pPr>
            <a:r>
              <a:rPr lang="zh-CN" altLang="en-US" sz="2800" dirty="0">
                <a:latin typeface="Tahoma" panose="020B0604030504040204" charset="0"/>
              </a:rPr>
              <a:t>例子：</a:t>
            </a:r>
            <a:endParaRPr lang="zh-CN" altLang="en-US" sz="2800" dirty="0">
              <a:latin typeface="Tahoma" panose="020B0604030504040204" charset="0"/>
            </a:endParaRPr>
          </a:p>
        </p:txBody>
      </p:sp>
      <p:sp>
        <p:nvSpPr>
          <p:cNvPr id="5" name="Text Box 7"/>
          <p:cNvSpPr txBox="1"/>
          <p:nvPr/>
        </p:nvSpPr>
        <p:spPr>
          <a:xfrm>
            <a:off x="4859338" y="1500188"/>
            <a:ext cx="1871662" cy="1014412"/>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zh-CN" altLang="en-US" sz="2400" b="1" dirty="0">
                <a:latin typeface="Times New Roman" panose="02020603050405020304" charset="0"/>
              </a:rPr>
              <a:t>（</a:t>
            </a:r>
            <a:r>
              <a:rPr lang="en-US" altLang="zh-CN" sz="2400" b="1" dirty="0">
                <a:latin typeface="Times New Roman" panose="02020603050405020304" charset="0"/>
              </a:rPr>
              <a:t>1</a:t>
            </a:r>
            <a:r>
              <a:rPr lang="zh-CN" altLang="en-US" sz="2400" b="1" dirty="0">
                <a:latin typeface="Times New Roman" panose="02020603050405020304" charset="0"/>
              </a:rPr>
              <a:t>）</a:t>
            </a:r>
            <a:r>
              <a:rPr lang="en-US" altLang="zh-CN" sz="2400" b="1" dirty="0">
                <a:latin typeface="Times New Roman" panose="02020603050405020304" charset="0"/>
              </a:rPr>
              <a:t>read x</a:t>
            </a:r>
            <a:endParaRPr lang="en-US" altLang="zh-CN" sz="2400" b="1" dirty="0">
              <a:latin typeface="Times New Roman" panose="02020603050405020304" charset="0"/>
            </a:endParaRPr>
          </a:p>
          <a:p>
            <a:pPr marL="0" lvl="0" indent="0" eaLnBrk="1" hangingPunct="1">
              <a:spcBef>
                <a:spcPct val="50000"/>
              </a:spcBef>
              <a:buNone/>
            </a:pPr>
            <a:r>
              <a:rPr lang="zh-CN" altLang="en-US" sz="2400" b="1" dirty="0">
                <a:latin typeface="Times New Roman" panose="02020603050405020304" charset="0"/>
              </a:rPr>
              <a:t>（</a:t>
            </a:r>
            <a:r>
              <a:rPr lang="en-US" altLang="zh-CN" sz="2400" b="1" dirty="0">
                <a:latin typeface="Times New Roman" panose="02020603050405020304" charset="0"/>
              </a:rPr>
              <a:t>2</a:t>
            </a:r>
            <a:r>
              <a:rPr lang="zh-CN" altLang="en-US" sz="2400" b="1" dirty="0">
                <a:latin typeface="Times New Roman" panose="02020603050405020304" charset="0"/>
              </a:rPr>
              <a:t>）</a:t>
            </a:r>
            <a:r>
              <a:rPr lang="en-US" altLang="zh-CN" sz="2400" b="1" dirty="0">
                <a:latin typeface="Times New Roman" panose="02020603050405020304" charset="0"/>
              </a:rPr>
              <a:t>read y</a:t>
            </a:r>
            <a:endParaRPr lang="en-US" altLang="zh-CN" sz="2400" b="1" dirty="0">
              <a:latin typeface="Times New Roman" panose="02020603050405020304" charset="0"/>
            </a:endParaRPr>
          </a:p>
        </p:txBody>
      </p:sp>
      <p:sp>
        <p:nvSpPr>
          <p:cNvPr id="6" name="Text Box 8"/>
          <p:cNvSpPr txBox="1"/>
          <p:nvPr/>
        </p:nvSpPr>
        <p:spPr>
          <a:xfrm>
            <a:off x="4859338" y="3084513"/>
            <a:ext cx="3024187" cy="1014412"/>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zh-CN" altLang="en-US" sz="2400" b="1" dirty="0">
                <a:latin typeface="Times New Roman" panose="02020603050405020304" charset="0"/>
              </a:rPr>
              <a:t>（</a:t>
            </a:r>
            <a:r>
              <a:rPr lang="en-US" altLang="zh-CN" sz="2400" b="1" dirty="0">
                <a:latin typeface="Times New Roman" panose="02020603050405020304" charset="0"/>
              </a:rPr>
              <a:t>3</a:t>
            </a:r>
            <a:r>
              <a:rPr lang="zh-CN" altLang="en-US" sz="2400" b="1" dirty="0">
                <a:latin typeface="Times New Roman" panose="02020603050405020304" charset="0"/>
              </a:rPr>
              <a:t>）</a:t>
            </a:r>
            <a:r>
              <a:rPr lang="en-US" altLang="zh-CN" sz="2400" b="1" dirty="0">
                <a:latin typeface="Times New Roman" panose="02020603050405020304" charset="0"/>
              </a:rPr>
              <a:t>r := x mod y</a:t>
            </a:r>
            <a:endParaRPr lang="en-US" altLang="zh-CN" sz="2400" b="1" dirty="0">
              <a:latin typeface="Times New Roman" panose="02020603050405020304" charset="0"/>
            </a:endParaRPr>
          </a:p>
          <a:p>
            <a:pPr marL="0" lvl="0" indent="0" eaLnBrk="1" hangingPunct="1">
              <a:spcBef>
                <a:spcPct val="50000"/>
              </a:spcBef>
              <a:buNone/>
            </a:pPr>
            <a:r>
              <a:rPr lang="zh-CN" altLang="en-US" sz="2400" b="1" dirty="0">
                <a:latin typeface="Times New Roman" panose="02020603050405020304" charset="0"/>
              </a:rPr>
              <a:t>（</a:t>
            </a:r>
            <a:r>
              <a:rPr lang="en-US" altLang="zh-CN" sz="2400" b="1" dirty="0">
                <a:latin typeface="Times New Roman" panose="02020603050405020304" charset="0"/>
              </a:rPr>
              <a:t>4</a:t>
            </a:r>
            <a:r>
              <a:rPr lang="zh-CN" altLang="en-US" sz="2400" b="1" dirty="0">
                <a:latin typeface="Times New Roman" panose="02020603050405020304" charset="0"/>
              </a:rPr>
              <a:t>）</a:t>
            </a:r>
            <a:r>
              <a:rPr lang="en-US" altLang="zh-CN" sz="2400" b="1" dirty="0">
                <a:latin typeface="Times New Roman" panose="02020603050405020304" charset="0"/>
              </a:rPr>
              <a:t>if r = 0 goto (8)</a:t>
            </a:r>
            <a:endParaRPr lang="en-US" altLang="zh-CN" sz="2400" b="1" dirty="0">
              <a:latin typeface="Times New Roman" panose="02020603050405020304" charset="0"/>
            </a:endParaRPr>
          </a:p>
        </p:txBody>
      </p:sp>
      <p:sp>
        <p:nvSpPr>
          <p:cNvPr id="7" name="Text Box 9"/>
          <p:cNvSpPr txBox="1"/>
          <p:nvPr/>
        </p:nvSpPr>
        <p:spPr>
          <a:xfrm>
            <a:off x="2843213" y="4324350"/>
            <a:ext cx="2244725" cy="1562100"/>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zh-CN" altLang="en-US" sz="2400" b="1" dirty="0">
                <a:latin typeface="Times New Roman" panose="02020603050405020304" charset="0"/>
              </a:rPr>
              <a:t>（</a:t>
            </a:r>
            <a:r>
              <a:rPr lang="en-US" altLang="zh-CN" sz="2400" b="1" dirty="0">
                <a:latin typeface="Times New Roman" panose="02020603050405020304" charset="0"/>
              </a:rPr>
              <a:t>5</a:t>
            </a:r>
            <a:r>
              <a:rPr lang="zh-CN" altLang="en-US" sz="2400" b="1" dirty="0">
                <a:latin typeface="Times New Roman" panose="02020603050405020304" charset="0"/>
              </a:rPr>
              <a:t>）</a:t>
            </a:r>
            <a:r>
              <a:rPr lang="en-US" altLang="zh-CN" sz="2400" b="1" dirty="0">
                <a:latin typeface="Times New Roman" panose="02020603050405020304" charset="0"/>
              </a:rPr>
              <a:t>x := y</a:t>
            </a:r>
            <a:endParaRPr lang="en-US" altLang="zh-CN" sz="2400" b="1" dirty="0">
              <a:latin typeface="Times New Roman" panose="02020603050405020304" charset="0"/>
            </a:endParaRPr>
          </a:p>
          <a:p>
            <a:pPr marL="0" lvl="0" indent="0" eaLnBrk="1" hangingPunct="1">
              <a:spcBef>
                <a:spcPct val="50000"/>
              </a:spcBef>
              <a:buNone/>
            </a:pPr>
            <a:r>
              <a:rPr lang="zh-CN" altLang="en-US" sz="2400" b="1" dirty="0">
                <a:latin typeface="Times New Roman" panose="02020603050405020304" charset="0"/>
              </a:rPr>
              <a:t>（</a:t>
            </a:r>
            <a:r>
              <a:rPr lang="en-US" altLang="zh-CN" sz="2400" b="1" dirty="0">
                <a:latin typeface="Times New Roman" panose="02020603050405020304" charset="0"/>
              </a:rPr>
              <a:t>6</a:t>
            </a:r>
            <a:r>
              <a:rPr lang="zh-CN" altLang="en-US" sz="2400" b="1" dirty="0">
                <a:latin typeface="Times New Roman" panose="02020603050405020304" charset="0"/>
              </a:rPr>
              <a:t>）</a:t>
            </a:r>
            <a:r>
              <a:rPr lang="en-US" altLang="zh-CN" sz="2400" b="1" dirty="0">
                <a:latin typeface="Times New Roman" panose="02020603050405020304" charset="0"/>
              </a:rPr>
              <a:t>y := r</a:t>
            </a:r>
            <a:endParaRPr lang="en-US" altLang="zh-CN" sz="2400" b="1" dirty="0">
              <a:latin typeface="Times New Roman" panose="02020603050405020304" charset="0"/>
            </a:endParaRPr>
          </a:p>
          <a:p>
            <a:pPr marL="0" lvl="0" indent="0" eaLnBrk="1" hangingPunct="1">
              <a:spcBef>
                <a:spcPct val="50000"/>
              </a:spcBef>
              <a:buNone/>
            </a:pPr>
            <a:r>
              <a:rPr lang="zh-CN" altLang="en-US" sz="2400" b="1" dirty="0">
                <a:latin typeface="Times New Roman" panose="02020603050405020304" charset="0"/>
              </a:rPr>
              <a:t>（</a:t>
            </a:r>
            <a:r>
              <a:rPr lang="en-US" altLang="zh-CN" sz="2400" b="1" dirty="0">
                <a:latin typeface="Times New Roman" panose="02020603050405020304" charset="0"/>
              </a:rPr>
              <a:t>7</a:t>
            </a:r>
            <a:r>
              <a:rPr lang="zh-CN" altLang="en-US" sz="2400" b="1" dirty="0">
                <a:latin typeface="Times New Roman" panose="02020603050405020304" charset="0"/>
              </a:rPr>
              <a:t>）</a:t>
            </a:r>
            <a:r>
              <a:rPr lang="en-US" altLang="zh-CN" sz="2400" b="1" dirty="0">
                <a:latin typeface="Times New Roman" panose="02020603050405020304" charset="0"/>
              </a:rPr>
              <a:t>goto (3)</a:t>
            </a:r>
            <a:endParaRPr lang="en-US" altLang="zh-CN" sz="2400" b="1" dirty="0">
              <a:latin typeface="Times New Roman" panose="02020603050405020304" charset="0"/>
            </a:endParaRPr>
          </a:p>
        </p:txBody>
      </p:sp>
      <p:sp>
        <p:nvSpPr>
          <p:cNvPr id="8" name="Text Box 10"/>
          <p:cNvSpPr txBox="1"/>
          <p:nvPr/>
        </p:nvSpPr>
        <p:spPr>
          <a:xfrm>
            <a:off x="7164388" y="4740275"/>
            <a:ext cx="1871662" cy="1014413"/>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zh-CN" altLang="en-US" sz="2400" b="1" dirty="0">
                <a:latin typeface="Times New Roman" panose="02020603050405020304" charset="0"/>
              </a:rPr>
              <a:t>（</a:t>
            </a:r>
            <a:r>
              <a:rPr lang="en-US" altLang="zh-CN" sz="2400" b="1" dirty="0">
                <a:latin typeface="Times New Roman" panose="02020603050405020304" charset="0"/>
              </a:rPr>
              <a:t>8</a:t>
            </a:r>
            <a:r>
              <a:rPr lang="zh-CN" altLang="en-US" sz="2400" b="1" dirty="0">
                <a:latin typeface="Times New Roman" panose="02020603050405020304" charset="0"/>
              </a:rPr>
              <a:t>）</a:t>
            </a:r>
            <a:r>
              <a:rPr lang="en-US" altLang="zh-CN" sz="2400" b="1" dirty="0">
                <a:latin typeface="Times New Roman" panose="02020603050405020304" charset="0"/>
              </a:rPr>
              <a:t>write y</a:t>
            </a:r>
            <a:endParaRPr lang="en-US" altLang="zh-CN" sz="2400" b="1" dirty="0">
              <a:latin typeface="Times New Roman" panose="02020603050405020304" charset="0"/>
            </a:endParaRPr>
          </a:p>
          <a:p>
            <a:pPr marL="0" lvl="0" indent="0" eaLnBrk="1" hangingPunct="1">
              <a:spcBef>
                <a:spcPct val="50000"/>
              </a:spcBef>
              <a:buNone/>
            </a:pPr>
            <a:r>
              <a:rPr lang="zh-CN" altLang="en-US" sz="2400" b="1" dirty="0">
                <a:latin typeface="Times New Roman" panose="02020603050405020304" charset="0"/>
              </a:rPr>
              <a:t>（</a:t>
            </a:r>
            <a:r>
              <a:rPr lang="en-US" altLang="zh-CN" sz="2400" b="1" dirty="0">
                <a:latin typeface="Times New Roman" panose="02020603050405020304" charset="0"/>
              </a:rPr>
              <a:t>9</a:t>
            </a:r>
            <a:r>
              <a:rPr lang="zh-CN" altLang="en-US" sz="2400" b="1" dirty="0">
                <a:latin typeface="Times New Roman" panose="02020603050405020304" charset="0"/>
              </a:rPr>
              <a:t>）</a:t>
            </a:r>
            <a:r>
              <a:rPr lang="en-US" altLang="zh-CN" sz="2400" b="1" dirty="0">
                <a:latin typeface="Times New Roman" panose="02020603050405020304" charset="0"/>
              </a:rPr>
              <a:t>halt</a:t>
            </a:r>
            <a:endParaRPr lang="en-US" altLang="zh-CN" sz="2400" b="1" dirty="0">
              <a:latin typeface="Times New Roman" panose="02020603050405020304" charset="0"/>
            </a:endParaRPr>
          </a:p>
        </p:txBody>
      </p:sp>
      <p:cxnSp>
        <p:nvCxnSpPr>
          <p:cNvPr id="9" name="AutoShape 11"/>
          <p:cNvCxnSpPr>
            <a:stCxn id="5" idx="2"/>
            <a:endCxn id="6" idx="0"/>
          </p:cNvCxnSpPr>
          <p:nvPr/>
        </p:nvCxnSpPr>
        <p:spPr>
          <a:xfrm>
            <a:off x="5795963" y="2514600"/>
            <a:ext cx="576262" cy="569913"/>
          </a:xfrm>
          <a:prstGeom prst="straightConnector1">
            <a:avLst/>
          </a:prstGeom>
          <a:ln w="9525" cap="flat" cmpd="sng">
            <a:solidFill>
              <a:schemeClr val="tx1"/>
            </a:solidFill>
            <a:prstDash val="solid"/>
            <a:miter/>
            <a:headEnd type="none" w="med" len="med"/>
            <a:tailEnd type="triangle" w="med" len="med"/>
          </a:ln>
        </p:spPr>
      </p:cxnSp>
      <p:cxnSp>
        <p:nvCxnSpPr>
          <p:cNvPr id="10" name="AutoShape 12"/>
          <p:cNvCxnSpPr>
            <a:stCxn id="6" idx="2"/>
            <a:endCxn id="7" idx="3"/>
          </p:cNvCxnSpPr>
          <p:nvPr/>
        </p:nvCxnSpPr>
        <p:spPr>
          <a:xfrm flipH="1">
            <a:off x="5087938" y="4098925"/>
            <a:ext cx="1284287" cy="1006475"/>
          </a:xfrm>
          <a:prstGeom prst="straightConnector1">
            <a:avLst/>
          </a:prstGeom>
          <a:ln w="9525" cap="flat" cmpd="sng">
            <a:solidFill>
              <a:schemeClr val="tx1"/>
            </a:solidFill>
            <a:prstDash val="solid"/>
            <a:miter/>
            <a:headEnd type="none" w="med" len="med"/>
            <a:tailEnd type="triangle" w="med" len="med"/>
          </a:ln>
        </p:spPr>
      </p:cxnSp>
      <p:cxnSp>
        <p:nvCxnSpPr>
          <p:cNvPr id="11" name="AutoShape 13"/>
          <p:cNvCxnSpPr>
            <a:stCxn id="7" idx="0"/>
            <a:endCxn id="6" idx="1"/>
          </p:cNvCxnSpPr>
          <p:nvPr/>
        </p:nvCxnSpPr>
        <p:spPr>
          <a:xfrm flipV="1">
            <a:off x="3965575" y="3592513"/>
            <a:ext cx="893763" cy="731837"/>
          </a:xfrm>
          <a:prstGeom prst="straightConnector1">
            <a:avLst/>
          </a:prstGeom>
          <a:ln w="9525" cap="flat" cmpd="sng">
            <a:solidFill>
              <a:schemeClr val="tx1"/>
            </a:solidFill>
            <a:prstDash val="solid"/>
            <a:miter/>
            <a:headEnd type="none" w="med" len="med"/>
            <a:tailEnd type="triangle" w="med" len="med"/>
          </a:ln>
        </p:spPr>
      </p:cxnSp>
      <p:cxnSp>
        <p:nvCxnSpPr>
          <p:cNvPr id="12" name="AutoShape 14"/>
          <p:cNvCxnSpPr>
            <a:stCxn id="6" idx="2"/>
            <a:endCxn id="8" idx="0"/>
          </p:cNvCxnSpPr>
          <p:nvPr/>
        </p:nvCxnSpPr>
        <p:spPr>
          <a:xfrm>
            <a:off x="6372225" y="4098925"/>
            <a:ext cx="1728788" cy="641350"/>
          </a:xfrm>
          <a:prstGeom prst="straightConnector1">
            <a:avLst/>
          </a:prstGeom>
          <a:ln w="9525" cap="flat" cmpd="sng">
            <a:solidFill>
              <a:schemeClr val="tx1"/>
            </a:solidFill>
            <a:prstDash val="solid"/>
            <a:miter/>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par>
                                <p:cTn id="26" presetID="3" presetClass="entr" presetSubtype="1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控制流分析</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3"/>
          <p:cNvSpPr txBox="1">
            <a:spLocks noChangeArrowheads="1"/>
          </p:cNvSpPr>
          <p:nvPr/>
        </p:nvSpPr>
        <p:spPr bwMode="auto">
          <a:xfrm>
            <a:off x="682625" y="1357313"/>
            <a:ext cx="7921625" cy="720725"/>
          </a:xfrm>
          <a:prstGeom prst="rect">
            <a:avLst/>
          </a:prstGeom>
          <a:noFill/>
          <a:ln w="9525">
            <a:noFill/>
            <a:miter lim="800000"/>
          </a:ln>
        </p:spPr>
        <p:txBody>
          <a:bodyPr/>
          <a:lstStyle/>
          <a:p>
            <a:pPr marL="457200" marR="0" indent="-457200" algn="l" defTabSz="914400" eaLnBrk="0" hangingPunct="0">
              <a:spcBef>
                <a:spcPct val="20000"/>
              </a:spcBef>
              <a:buSzTx/>
              <a:buFont typeface="Wingdings" panose="05000000000000000000" charset="0"/>
              <a:buChar char="l"/>
              <a:defRPr/>
            </a:pPr>
            <a:r>
              <a:rPr kumimoji="0" lang="zh-CN" altLang="en-US" sz="3200" kern="0" cap="none" spc="0" normalizeH="0" baseline="0" noProof="0">
                <a:solidFill>
                  <a:schemeClr val="tx2"/>
                </a:solidFill>
                <a:latin typeface="华文新魏" panose="02010800040101010101" pitchFamily="2" charset="-122"/>
                <a:ea typeface="华文新魏" panose="02010800040101010101" pitchFamily="2" charset="-122"/>
                <a:cs typeface="+mn-cs"/>
              </a:rPr>
              <a:t>循环</a:t>
            </a:r>
            <a:endParaRPr kumimoji="0" lang="zh-CN" altLang="en-US" sz="3200" kern="0" cap="none" spc="0" normalizeH="0" baseline="0" noProof="0">
              <a:solidFill>
                <a:schemeClr val="tx2"/>
              </a:solidFill>
              <a:latin typeface="华文新魏" panose="02010800040101010101" pitchFamily="2" charset="-122"/>
              <a:ea typeface="华文新魏" panose="02010800040101010101" pitchFamily="2" charset="-122"/>
              <a:cs typeface="+mn-cs"/>
            </a:endParaRPr>
          </a:p>
        </p:txBody>
      </p:sp>
      <p:sp>
        <p:nvSpPr>
          <p:cNvPr id="5" name="Rectangle 4"/>
          <p:cNvSpPr/>
          <p:nvPr/>
        </p:nvSpPr>
        <p:spPr>
          <a:xfrm>
            <a:off x="684213" y="2293938"/>
            <a:ext cx="7991475" cy="5778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buClr>
                <a:schemeClr val="hlink"/>
              </a:buClr>
              <a:buSzPct val="55000"/>
              <a:buChar char="n"/>
            </a:pPr>
            <a:r>
              <a:rPr lang="zh-CN" altLang="en-US" dirty="0">
                <a:latin typeface="Tahoma" panose="020B0604030504040204" charset="0"/>
              </a:rPr>
              <a:t>循环是程序中可能反复执行的代码序列</a:t>
            </a:r>
            <a:endParaRPr lang="zh-CN" altLang="en-US" dirty="0">
              <a:latin typeface="Tahoma" panose="020B0604030504040204" charset="0"/>
            </a:endParaRPr>
          </a:p>
        </p:txBody>
      </p:sp>
      <p:sp>
        <p:nvSpPr>
          <p:cNvPr id="6" name="Rectangle 5"/>
          <p:cNvSpPr/>
          <p:nvPr/>
        </p:nvSpPr>
        <p:spPr>
          <a:xfrm>
            <a:off x="684530" y="3228975"/>
            <a:ext cx="10668635" cy="216090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25000"/>
              </a:lnSpc>
              <a:buClr>
                <a:schemeClr val="hlink"/>
              </a:buClr>
              <a:buSzPct val="55000"/>
              <a:buChar char="n"/>
            </a:pPr>
            <a:r>
              <a:rPr lang="zh-CN" altLang="en-US" dirty="0">
                <a:latin typeface="Tahoma" panose="020B0604030504040204" charset="0"/>
              </a:rPr>
              <a:t>循环由流图中的结点序列构成</a:t>
            </a:r>
            <a:endParaRPr lang="zh-CN" altLang="en-US" dirty="0">
              <a:latin typeface="Tahoma" panose="020B0604030504040204" charset="0"/>
            </a:endParaRPr>
          </a:p>
          <a:p>
            <a:pPr marL="1143000" lvl="2" indent="-228600" eaLnBrk="1" hangingPunct="1">
              <a:lnSpc>
                <a:spcPct val="125000"/>
              </a:lnSpc>
              <a:buClr>
                <a:schemeClr val="folHlink"/>
              </a:buClr>
              <a:buSzPct val="50000"/>
              <a:buFont typeface="Wingdings" panose="05000000000000000000" pitchFamily="2" charset="2"/>
              <a:buChar char="n"/>
            </a:pPr>
            <a:r>
              <a:rPr lang="zh-CN" altLang="en-US" sz="2800" dirty="0">
                <a:latin typeface="Tahoma" panose="020B0604030504040204" charset="0"/>
              </a:rPr>
              <a:t>这些结点是强连通的；有且仅有一个称之为入口结点的结点</a:t>
            </a:r>
            <a:endParaRPr lang="zh-CN" altLang="en-US"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控制流分析</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43012" name="Rectangle 4"/>
          <p:cNvSpPr/>
          <p:nvPr/>
        </p:nvSpPr>
        <p:spPr>
          <a:xfrm>
            <a:off x="401638" y="1131570"/>
            <a:ext cx="7991475" cy="5778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buClr>
                <a:schemeClr val="hlink"/>
              </a:buClr>
              <a:buSzPct val="55000"/>
              <a:buChar char="n"/>
            </a:pPr>
            <a:r>
              <a:rPr lang="zh-CN" altLang="en-US" dirty="0">
                <a:latin typeface="Tahoma" panose="020B0604030504040204" charset="0"/>
              </a:rPr>
              <a:t>必经结点：</a:t>
            </a:r>
            <a:endParaRPr lang="zh-CN" altLang="en-US" dirty="0">
              <a:latin typeface="Tahoma" panose="020B0604030504040204" charset="0"/>
            </a:endParaRPr>
          </a:p>
        </p:txBody>
      </p:sp>
      <p:sp>
        <p:nvSpPr>
          <p:cNvPr id="5" name="Rectangle 5"/>
          <p:cNvSpPr/>
          <p:nvPr/>
        </p:nvSpPr>
        <p:spPr>
          <a:xfrm>
            <a:off x="684530" y="2076450"/>
            <a:ext cx="10076815" cy="144018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lvl="2" eaLnBrk="1" hangingPunct="1">
              <a:buClr>
                <a:schemeClr val="folHlink"/>
              </a:buClr>
              <a:buSzPct val="50000"/>
              <a:buFont typeface="Wingdings" panose="05000000000000000000" charset="0"/>
              <a:buChar char="ü"/>
            </a:pPr>
            <a:r>
              <a:rPr lang="zh-CN" altLang="en-US" sz="2800" dirty="0">
                <a:latin typeface="Tahoma" panose="020B0604030504040204" charset="0"/>
              </a:rPr>
              <a:t>称流图中结点 </a:t>
            </a:r>
            <a:r>
              <a:rPr lang="en-US" altLang="zh-CN" sz="2800" dirty="0">
                <a:latin typeface="Tahoma" panose="020B0604030504040204" charset="0"/>
              </a:rPr>
              <a:t>d </a:t>
            </a:r>
            <a:r>
              <a:rPr lang="zh-CN" altLang="en-US" sz="2800" dirty="0">
                <a:latin typeface="Tahoma" panose="020B0604030504040204" charset="0"/>
              </a:rPr>
              <a:t>是结点 </a:t>
            </a:r>
            <a:r>
              <a:rPr lang="en-US" altLang="zh-CN" sz="2800" dirty="0">
                <a:latin typeface="Tahoma" panose="020B0604030504040204" charset="0"/>
              </a:rPr>
              <a:t>n </a:t>
            </a:r>
            <a:r>
              <a:rPr lang="zh-CN" altLang="en-US" sz="2800" dirty="0">
                <a:latin typeface="Tahoma" panose="020B0604030504040204" charset="0"/>
              </a:rPr>
              <a:t>的必经结点，如果从首结点出发，每条到达 </a:t>
            </a:r>
            <a:r>
              <a:rPr lang="en-US" altLang="zh-CN" sz="2800" dirty="0">
                <a:latin typeface="Tahoma" panose="020B0604030504040204" charset="0"/>
              </a:rPr>
              <a:t>n </a:t>
            </a:r>
            <a:r>
              <a:rPr lang="zh-CN" altLang="en-US" sz="2800" dirty="0">
                <a:latin typeface="Tahoma" panose="020B0604030504040204" charset="0"/>
              </a:rPr>
              <a:t>的路径都要经过 </a:t>
            </a:r>
            <a:r>
              <a:rPr lang="en-US" altLang="zh-CN" sz="2800" dirty="0">
                <a:latin typeface="Tahoma" panose="020B0604030504040204" charset="0"/>
              </a:rPr>
              <a:t>d </a:t>
            </a:r>
            <a:r>
              <a:rPr lang="zh-CN" altLang="en-US" sz="2800" dirty="0">
                <a:latin typeface="Tahoma" panose="020B0604030504040204" charset="0"/>
              </a:rPr>
              <a:t>，记为 </a:t>
            </a:r>
            <a:r>
              <a:rPr lang="en-US" altLang="zh-CN" sz="2800" b="1" u="sng" dirty="0">
                <a:latin typeface="Tahoma" panose="020B0604030504040204" charset="0"/>
              </a:rPr>
              <a:t>d dom n</a:t>
            </a:r>
            <a:endParaRPr lang="en-US" altLang="zh-CN" sz="2800" b="1" u="sng" dirty="0">
              <a:latin typeface="Tahoma" panose="020B0604030504040204" charset="0"/>
            </a:endParaRPr>
          </a:p>
        </p:txBody>
      </p:sp>
      <p:sp>
        <p:nvSpPr>
          <p:cNvPr id="6" name="Rectangle 7"/>
          <p:cNvSpPr/>
          <p:nvPr/>
        </p:nvSpPr>
        <p:spPr>
          <a:xfrm>
            <a:off x="684530" y="3508375"/>
            <a:ext cx="10076815" cy="6477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lvl="2" eaLnBrk="1" hangingPunct="1">
              <a:buClr>
                <a:schemeClr val="folHlink"/>
              </a:buClr>
              <a:buSzPct val="50000"/>
              <a:buFont typeface="Wingdings" panose="05000000000000000000" charset="0"/>
              <a:buChar char="ü"/>
            </a:pPr>
            <a:r>
              <a:rPr lang="zh-CN" altLang="en-US" sz="2800" dirty="0">
                <a:latin typeface="Tahoma" panose="020B0604030504040204" charset="0"/>
              </a:rPr>
              <a:t>每个结点是它本身的必经结点</a:t>
            </a:r>
            <a:endParaRPr lang="zh-CN" altLang="en-US" sz="2800" dirty="0">
              <a:latin typeface="Tahoma" panose="020B0604030504040204" charset="0"/>
            </a:endParaRPr>
          </a:p>
        </p:txBody>
      </p:sp>
      <p:sp>
        <p:nvSpPr>
          <p:cNvPr id="7" name="Rectangle 8"/>
          <p:cNvSpPr/>
          <p:nvPr/>
        </p:nvSpPr>
        <p:spPr>
          <a:xfrm>
            <a:off x="684530" y="4453255"/>
            <a:ext cx="10076815" cy="6477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lvl="2" eaLnBrk="1" hangingPunct="1">
              <a:buClr>
                <a:schemeClr val="folHlink"/>
              </a:buClr>
              <a:buSzPct val="50000"/>
              <a:buFont typeface="Wingdings" panose="05000000000000000000" charset="0"/>
              <a:buChar char="ü"/>
            </a:pPr>
            <a:r>
              <a:rPr lang="zh-CN" altLang="en-US" sz="2800" dirty="0">
                <a:latin typeface="Tahoma" panose="020B0604030504040204" charset="0"/>
              </a:rPr>
              <a:t>首结点是所有结点的必经结点</a:t>
            </a:r>
            <a:endParaRPr lang="zh-CN" altLang="en-US"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控制流分析</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30" name="Rectangle 34"/>
          <p:cNvSpPr txBox="1">
            <a:spLocks noChangeArrowheads="1"/>
          </p:cNvSpPr>
          <p:nvPr/>
        </p:nvSpPr>
        <p:spPr bwMode="auto">
          <a:xfrm>
            <a:off x="1643063" y="1500188"/>
            <a:ext cx="2089150" cy="511175"/>
          </a:xfrm>
          <a:prstGeom prst="rect">
            <a:avLst/>
          </a:prstGeom>
          <a:noFill/>
          <a:ln w="9525">
            <a:noFill/>
            <a:miter lim="800000"/>
          </a:ln>
        </p:spPr>
        <p:txBody>
          <a:bodyPr/>
          <a:lstStyle/>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例子：</a:t>
            </a:r>
            <a:endPar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pic>
        <p:nvPicPr>
          <p:cNvPr id="125953" name="图片 2"/>
          <p:cNvPicPr>
            <a:picLocks noChangeAspect="1"/>
          </p:cNvPicPr>
          <p:nvPr>
            <p:custDataLst>
              <p:tags r:id="rId1"/>
            </p:custDataLst>
          </p:nvPr>
        </p:nvPicPr>
        <p:blipFill>
          <a:blip r:embed="rId2"/>
          <a:stretch>
            <a:fillRect/>
          </a:stretch>
        </p:blipFill>
        <p:spPr>
          <a:xfrm>
            <a:off x="4118610" y="1073150"/>
            <a:ext cx="3521710" cy="509397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控制流分析</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30"/>
          <p:cNvSpPr txBox="1">
            <a:spLocks noChangeArrowheads="1"/>
          </p:cNvSpPr>
          <p:nvPr/>
        </p:nvSpPr>
        <p:spPr bwMode="auto">
          <a:xfrm>
            <a:off x="379413" y="1114425"/>
            <a:ext cx="8064500" cy="4752975"/>
          </a:xfrm>
          <a:prstGeom prst="rect">
            <a:avLst/>
          </a:prstGeom>
          <a:noFill/>
          <a:ln w="9525">
            <a:solidFill>
              <a:schemeClr val="tx1"/>
            </a:solidFill>
            <a:miter lim="800000"/>
          </a:ln>
        </p:spPr>
        <p:txBody>
          <a:bodyPr/>
          <a:lstStyle/>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1</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所有结点的必经结点</a:t>
            </a:r>
            <a:endPar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2</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自身的必经结点</a:t>
            </a:r>
            <a:endPar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3</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除</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1</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2</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、外所有结点的必经结点</a:t>
            </a:r>
            <a:endPar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4</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除</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1</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2</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3</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、外所有结点的必经结点</a:t>
            </a:r>
            <a:endPar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5</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自身的必经结点</a:t>
            </a:r>
            <a:endPar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6</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自身的必经结点</a:t>
            </a:r>
            <a:endPar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7</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7</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8</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9</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10</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的必经结点</a:t>
            </a:r>
            <a:endPar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8</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8</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9</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10</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的必经结点</a:t>
            </a:r>
            <a:endPar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9</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自身的必经结点</a:t>
            </a:r>
            <a:endPar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10</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a:ea typeface="华文新魏" panose="02010800040101010101" pitchFamily="2" charset="-122"/>
                <a:cs typeface="+mn-cs"/>
              </a:rPr>
              <a:t>——</a:t>
            </a:r>
            <a:r>
              <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自身的必经结点</a:t>
            </a:r>
            <a:endParaRPr kumimoji="0" lang="zh-CN" altLang="en-US"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pic>
        <p:nvPicPr>
          <p:cNvPr id="125953" name="图片 2"/>
          <p:cNvPicPr>
            <a:picLocks noChangeAspect="1"/>
          </p:cNvPicPr>
          <p:nvPr>
            <p:custDataLst>
              <p:tags r:id="rId1"/>
            </p:custDataLst>
          </p:nvPr>
        </p:nvPicPr>
        <p:blipFill>
          <a:blip r:embed="rId2"/>
          <a:stretch>
            <a:fillRect/>
          </a:stretch>
        </p:blipFill>
        <p:spPr>
          <a:xfrm>
            <a:off x="8544560" y="943610"/>
            <a:ext cx="3521710" cy="509397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控制流分析</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46084" name="Rectangle 3"/>
          <p:cNvSpPr/>
          <p:nvPr/>
        </p:nvSpPr>
        <p:spPr>
          <a:xfrm>
            <a:off x="684213" y="1500188"/>
            <a:ext cx="7991475" cy="5778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buClr>
                <a:schemeClr val="hlink"/>
              </a:buClr>
              <a:buSzPct val="55000"/>
              <a:buChar char="n"/>
            </a:pPr>
            <a:r>
              <a:rPr lang="zh-CN" altLang="en-US" dirty="0">
                <a:latin typeface="Tahoma" panose="020B0604030504040204" charset="0"/>
              </a:rPr>
              <a:t>回边：</a:t>
            </a:r>
            <a:endParaRPr lang="zh-CN" altLang="en-US" dirty="0">
              <a:latin typeface="Tahoma" panose="020B0604030504040204" charset="0"/>
            </a:endParaRPr>
          </a:p>
        </p:txBody>
      </p:sp>
      <p:sp>
        <p:nvSpPr>
          <p:cNvPr id="5" name="Rectangle 4"/>
          <p:cNvSpPr/>
          <p:nvPr/>
        </p:nvSpPr>
        <p:spPr>
          <a:xfrm>
            <a:off x="684213" y="2147888"/>
            <a:ext cx="8064500" cy="187166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30000"/>
              </a:lnSpc>
              <a:buClr>
                <a:schemeClr val="folHlink"/>
              </a:buClr>
              <a:buSzPct val="50000"/>
              <a:buFont typeface="Wingdings" panose="05000000000000000000" pitchFamily="2" charset="2"/>
              <a:buChar char="n"/>
            </a:pPr>
            <a:r>
              <a:rPr lang="zh-CN" altLang="en-US" sz="2800" dirty="0">
                <a:latin typeface="Tahoma" panose="020B0604030504040204" charset="0"/>
              </a:rPr>
              <a:t>假设 </a:t>
            </a:r>
            <a:r>
              <a:rPr lang="en-US" altLang="zh-CN" sz="2800" dirty="0">
                <a:latin typeface="Tahoma" panose="020B0604030504040204" charset="0"/>
              </a:rPr>
              <a:t>a→b </a:t>
            </a:r>
            <a:r>
              <a:rPr lang="zh-CN" altLang="en-US" sz="2800" dirty="0">
                <a:latin typeface="Tahoma" panose="020B0604030504040204" charset="0"/>
              </a:rPr>
              <a:t>是流图中的一条有向边，如果 </a:t>
            </a:r>
            <a:r>
              <a:rPr lang="en-US" altLang="zh-CN" sz="2800" dirty="0">
                <a:latin typeface="Tahoma" panose="020B0604030504040204" charset="0"/>
              </a:rPr>
              <a:t>b dom a </a:t>
            </a:r>
            <a:r>
              <a:rPr lang="zh-CN" altLang="en-US" sz="2800" dirty="0">
                <a:latin typeface="Tahoma" panose="020B0604030504040204" charset="0"/>
              </a:rPr>
              <a:t>，则称 </a:t>
            </a:r>
            <a:r>
              <a:rPr lang="en-US" altLang="zh-CN" sz="2800" dirty="0">
                <a:latin typeface="Tahoma" panose="020B0604030504040204" charset="0"/>
              </a:rPr>
              <a:t>a→b </a:t>
            </a:r>
            <a:r>
              <a:rPr lang="zh-CN" altLang="en-US" sz="2800" dirty="0">
                <a:latin typeface="Tahoma" panose="020B0604030504040204" charset="0"/>
              </a:rPr>
              <a:t>是流图的一条回边</a:t>
            </a:r>
            <a:endParaRPr lang="zh-CN" altLang="en-US" sz="2800" dirty="0">
              <a:latin typeface="Tahoma" panose="020B0604030504040204" charset="0"/>
            </a:endParaRPr>
          </a:p>
        </p:txBody>
      </p:sp>
      <p:pic>
        <p:nvPicPr>
          <p:cNvPr id="125953" name="图片 2"/>
          <p:cNvPicPr>
            <a:picLocks noChangeAspect="1"/>
          </p:cNvPicPr>
          <p:nvPr>
            <p:custDataLst>
              <p:tags r:id="rId1"/>
            </p:custDataLst>
          </p:nvPr>
        </p:nvPicPr>
        <p:blipFill>
          <a:blip r:embed="rId2"/>
          <a:stretch>
            <a:fillRect/>
          </a:stretch>
        </p:blipFill>
        <p:spPr>
          <a:xfrm>
            <a:off x="8544560" y="943610"/>
            <a:ext cx="3521710" cy="509397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控制流分析</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30" name="Rectangle 28"/>
          <p:cNvSpPr txBox="1">
            <a:spLocks noChangeArrowheads="1"/>
          </p:cNvSpPr>
          <p:nvPr/>
        </p:nvSpPr>
        <p:spPr bwMode="auto">
          <a:xfrm>
            <a:off x="1348740" y="1736408"/>
            <a:ext cx="2879725" cy="3384550"/>
          </a:xfrm>
          <a:prstGeom prst="rect">
            <a:avLst/>
          </a:prstGeom>
          <a:noFill/>
          <a:ln w="9525">
            <a:noFill/>
            <a:miter lim="800000"/>
          </a:ln>
        </p:spPr>
        <p:txBody>
          <a:bodyPr/>
          <a:lstStyle/>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例子：</a:t>
            </a:r>
            <a:endParaRPr kumimoji="0" lang="zh-CN" altLang="en-US" sz="28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回边有：</a:t>
            </a: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7→4 10→7</a:t>
            </a:r>
            <a:endPar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4→3</a:t>
            </a:r>
            <a:endPar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8→3</a:t>
            </a:r>
            <a:endPar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9→1</a:t>
            </a:r>
            <a:endPar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pic>
        <p:nvPicPr>
          <p:cNvPr id="125953" name="图片 2"/>
          <p:cNvPicPr>
            <a:picLocks noChangeAspect="1"/>
          </p:cNvPicPr>
          <p:nvPr>
            <p:custDataLst>
              <p:tags r:id="rId1"/>
            </p:custDataLst>
          </p:nvPr>
        </p:nvPicPr>
        <p:blipFill>
          <a:blip r:embed="rId2"/>
          <a:stretch>
            <a:fillRect/>
          </a:stretch>
        </p:blipFill>
        <p:spPr>
          <a:xfrm>
            <a:off x="5438775" y="962025"/>
            <a:ext cx="3521710" cy="509397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xEl>
                                              <p:charRg st="0" end="4"/>
                                            </p:txEl>
                                          </p:spTgt>
                                        </p:tgtEl>
                                        <p:attrNameLst>
                                          <p:attrName>style.visibility</p:attrName>
                                        </p:attrNameLst>
                                      </p:cBhvr>
                                      <p:to>
                                        <p:strVal val="visible"/>
                                      </p:to>
                                    </p:set>
                                    <p:animEffect transition="in" filter="blinds(horizontal)">
                                      <p:cBhvr>
                                        <p:cTn id="7" dur="500"/>
                                        <p:tgtEl>
                                          <p:spTgt spid="30">
                                            <p:txEl>
                                              <p:charRg st="0" end="4"/>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
                                            <p:txEl>
                                              <p:charRg st="4" end="9"/>
                                            </p:txEl>
                                          </p:spTgt>
                                        </p:tgtEl>
                                        <p:attrNameLst>
                                          <p:attrName>style.visibility</p:attrName>
                                        </p:attrNameLst>
                                      </p:cBhvr>
                                      <p:to>
                                        <p:strVal val="visible"/>
                                      </p:to>
                                    </p:set>
                                    <p:animEffect transition="in" filter="blinds(horizontal)">
                                      <p:cBhvr>
                                        <p:cTn id="10" dur="500"/>
                                        <p:tgtEl>
                                          <p:spTgt spid="30">
                                            <p:txEl>
                                              <p:charRg st="4" end="9"/>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
                                            <p:txEl>
                                              <p:charRg st="9" end="19"/>
                                            </p:txEl>
                                          </p:spTgt>
                                        </p:tgtEl>
                                        <p:attrNameLst>
                                          <p:attrName>style.visibility</p:attrName>
                                        </p:attrNameLst>
                                      </p:cBhvr>
                                      <p:to>
                                        <p:strVal val="visible"/>
                                      </p:to>
                                    </p:set>
                                    <p:animEffect transition="in" filter="blinds(horizontal)">
                                      <p:cBhvr>
                                        <p:cTn id="13" dur="500"/>
                                        <p:tgtEl>
                                          <p:spTgt spid="30">
                                            <p:txEl>
                                              <p:charRg st="9" end="19"/>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
                                            <p:txEl>
                                              <p:charRg st="19" end="26"/>
                                            </p:txEl>
                                          </p:spTgt>
                                        </p:tgtEl>
                                        <p:attrNameLst>
                                          <p:attrName>style.visibility</p:attrName>
                                        </p:attrNameLst>
                                      </p:cBhvr>
                                      <p:to>
                                        <p:strVal val="visible"/>
                                      </p:to>
                                    </p:set>
                                    <p:animEffect transition="in" filter="blinds(horizontal)">
                                      <p:cBhvr>
                                        <p:cTn id="16" dur="500"/>
                                        <p:tgtEl>
                                          <p:spTgt spid="30">
                                            <p:txEl>
                                              <p:charRg st="19" end="26"/>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0">
                                            <p:txEl>
                                              <p:charRg st="26" end="33"/>
                                            </p:txEl>
                                          </p:spTgt>
                                        </p:tgtEl>
                                        <p:attrNameLst>
                                          <p:attrName>style.visibility</p:attrName>
                                        </p:attrNameLst>
                                      </p:cBhvr>
                                      <p:to>
                                        <p:strVal val="visible"/>
                                      </p:to>
                                    </p:set>
                                    <p:animEffect transition="in" filter="blinds(horizontal)">
                                      <p:cBhvr>
                                        <p:cTn id="19" dur="500"/>
                                        <p:tgtEl>
                                          <p:spTgt spid="30">
                                            <p:txEl>
                                              <p:charRg st="26" end="33"/>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0">
                                            <p:txEl>
                                              <p:charRg st="33" end="40"/>
                                            </p:txEl>
                                          </p:spTgt>
                                        </p:tgtEl>
                                        <p:attrNameLst>
                                          <p:attrName>style.visibility</p:attrName>
                                        </p:attrNameLst>
                                      </p:cBhvr>
                                      <p:to>
                                        <p:strVal val="visible"/>
                                      </p:to>
                                    </p:set>
                                    <p:animEffect transition="in" filter="blinds(horizontal)">
                                      <p:cBhvr>
                                        <p:cTn id="22" dur="500"/>
                                        <p:tgtEl>
                                          <p:spTgt spid="30">
                                            <p:txEl>
                                              <p:charRg st="33" end="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控制流分析</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48132" name="Rectangle 3"/>
          <p:cNvSpPr/>
          <p:nvPr/>
        </p:nvSpPr>
        <p:spPr>
          <a:xfrm>
            <a:off x="468313" y="1076325"/>
            <a:ext cx="7991475" cy="5778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buClr>
                <a:schemeClr val="hlink"/>
              </a:buClr>
              <a:buSzPct val="55000"/>
              <a:buChar char="n"/>
            </a:pPr>
            <a:r>
              <a:rPr lang="zh-CN" altLang="en-US" dirty="0">
                <a:latin typeface="Tahoma" panose="020B0604030504040204" charset="0"/>
              </a:rPr>
              <a:t>循环的查找：</a:t>
            </a:r>
            <a:endParaRPr lang="zh-CN" altLang="en-US" dirty="0">
              <a:latin typeface="Tahoma" panose="020B0604030504040204" charset="0"/>
            </a:endParaRPr>
          </a:p>
        </p:txBody>
      </p:sp>
      <p:sp>
        <p:nvSpPr>
          <p:cNvPr id="5" name="Rectangle 4"/>
          <p:cNvSpPr/>
          <p:nvPr/>
        </p:nvSpPr>
        <p:spPr>
          <a:xfrm>
            <a:off x="684530" y="1786255"/>
            <a:ext cx="10175240" cy="6477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Char char="n"/>
            </a:pPr>
            <a:r>
              <a:rPr lang="zh-CN" altLang="en-US" sz="2800" dirty="0">
                <a:latin typeface="Tahoma" panose="020B0604030504040204" charset="0"/>
              </a:rPr>
              <a:t>一条回边对应一个循环</a:t>
            </a:r>
            <a:endParaRPr lang="zh-CN" altLang="en-US" sz="2800" dirty="0">
              <a:latin typeface="Tahoma" panose="020B0604030504040204" charset="0"/>
            </a:endParaRPr>
          </a:p>
        </p:txBody>
      </p:sp>
      <p:sp>
        <p:nvSpPr>
          <p:cNvPr id="6" name="Rectangle 5"/>
          <p:cNvSpPr/>
          <p:nvPr/>
        </p:nvSpPr>
        <p:spPr>
          <a:xfrm>
            <a:off x="684530" y="2438400"/>
            <a:ext cx="10175240" cy="6477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Char char="n"/>
            </a:pPr>
            <a:r>
              <a:rPr lang="zh-CN" altLang="en-US" sz="2800" dirty="0">
                <a:latin typeface="Tahoma" panose="020B0604030504040204" charset="0"/>
              </a:rPr>
              <a:t>查找回边 </a:t>
            </a:r>
            <a:r>
              <a:rPr lang="en-US" altLang="zh-CN" sz="2800" dirty="0">
                <a:latin typeface="Tahoma" panose="020B0604030504040204" charset="0"/>
              </a:rPr>
              <a:t>a→b </a:t>
            </a:r>
            <a:r>
              <a:rPr lang="zh-CN" altLang="en-US" sz="2800" dirty="0">
                <a:latin typeface="Tahoma" panose="020B0604030504040204" charset="0"/>
              </a:rPr>
              <a:t>的循环：</a:t>
            </a:r>
            <a:endParaRPr lang="zh-CN" altLang="en-US" sz="2800" dirty="0">
              <a:latin typeface="Tahoma" panose="020B0604030504040204" charset="0"/>
            </a:endParaRPr>
          </a:p>
        </p:txBody>
      </p:sp>
      <p:sp>
        <p:nvSpPr>
          <p:cNvPr id="7" name="Rectangle 6"/>
          <p:cNvSpPr/>
          <p:nvPr/>
        </p:nvSpPr>
        <p:spPr>
          <a:xfrm>
            <a:off x="468630" y="2941955"/>
            <a:ext cx="10175240" cy="57594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None/>
            </a:pPr>
            <a:r>
              <a:rPr lang="en-US" altLang="zh-CN" sz="2800" dirty="0">
                <a:latin typeface="Tahoma" panose="020B0604030504040204" charset="0"/>
              </a:rPr>
              <a:t>       1</a:t>
            </a:r>
            <a:r>
              <a:rPr lang="zh-CN" altLang="en-US" sz="2800" dirty="0">
                <a:latin typeface="Tahoma" panose="020B0604030504040204" charset="0"/>
              </a:rPr>
              <a:t>、 </a:t>
            </a:r>
            <a:r>
              <a:rPr lang="en-US" altLang="zh-CN" sz="2800" dirty="0">
                <a:latin typeface="Tahoma" panose="020B0604030504040204" charset="0"/>
              </a:rPr>
              <a:t>b </a:t>
            </a:r>
            <a:r>
              <a:rPr lang="zh-CN" altLang="en-US" sz="2800" dirty="0">
                <a:latin typeface="Tahoma" panose="020B0604030504040204" charset="0"/>
              </a:rPr>
              <a:t>是循环的入口</a:t>
            </a:r>
            <a:endParaRPr lang="zh-CN" altLang="en-US" sz="2800" dirty="0">
              <a:latin typeface="Tahoma" panose="020B0604030504040204" charset="0"/>
            </a:endParaRPr>
          </a:p>
        </p:txBody>
      </p:sp>
      <p:sp>
        <p:nvSpPr>
          <p:cNvPr id="8" name="Rectangle 7"/>
          <p:cNvSpPr/>
          <p:nvPr/>
        </p:nvSpPr>
        <p:spPr>
          <a:xfrm>
            <a:off x="468630" y="3517900"/>
            <a:ext cx="10537190" cy="47815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None/>
            </a:pPr>
            <a:r>
              <a:rPr lang="en-US" altLang="zh-CN" sz="2800" dirty="0">
                <a:latin typeface="Tahoma" panose="020B0604030504040204" charset="0"/>
              </a:rPr>
              <a:t>       2</a:t>
            </a:r>
            <a:r>
              <a:rPr lang="zh-CN" altLang="en-US" sz="2800" dirty="0">
                <a:latin typeface="Tahoma" panose="020B0604030504040204" charset="0"/>
              </a:rPr>
              <a:t>、 </a:t>
            </a:r>
            <a:r>
              <a:rPr lang="en-US" altLang="zh-CN" sz="2800" dirty="0">
                <a:latin typeface="Tahoma" panose="020B0604030504040204" charset="0"/>
              </a:rPr>
              <a:t>a </a:t>
            </a:r>
            <a:r>
              <a:rPr lang="zh-CN" altLang="en-US" sz="2800" dirty="0">
                <a:latin typeface="Tahoma" panose="020B0604030504040204" charset="0"/>
              </a:rPr>
              <a:t>是循环的一个出口</a:t>
            </a:r>
            <a:endParaRPr lang="zh-CN" altLang="en-US" sz="2800" dirty="0">
              <a:latin typeface="Tahoma" panose="020B0604030504040204" charset="0"/>
            </a:endParaRPr>
          </a:p>
        </p:txBody>
      </p:sp>
      <p:sp>
        <p:nvSpPr>
          <p:cNvPr id="9" name="Rectangle 8"/>
          <p:cNvSpPr/>
          <p:nvPr/>
        </p:nvSpPr>
        <p:spPr>
          <a:xfrm>
            <a:off x="468630" y="4094480"/>
            <a:ext cx="10175240" cy="57594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None/>
            </a:pPr>
            <a:r>
              <a:rPr lang="en-US" altLang="zh-CN" sz="2800" dirty="0">
                <a:latin typeface="Tahoma" panose="020B0604030504040204" charset="0"/>
              </a:rPr>
              <a:t>       3</a:t>
            </a:r>
            <a:r>
              <a:rPr lang="zh-CN" altLang="en-US" sz="2800" dirty="0">
                <a:latin typeface="Tahoma" panose="020B0604030504040204" charset="0"/>
              </a:rPr>
              <a:t>、若 </a:t>
            </a:r>
            <a:r>
              <a:rPr lang="en-US" altLang="zh-CN" sz="2800" dirty="0">
                <a:latin typeface="Tahoma" panose="020B0604030504040204" charset="0"/>
              </a:rPr>
              <a:t>a </a:t>
            </a:r>
            <a:r>
              <a:rPr lang="zh-CN" altLang="en-US" sz="2800" dirty="0">
                <a:latin typeface="Tahoma" panose="020B0604030504040204" charset="0"/>
              </a:rPr>
              <a:t>等于 </a:t>
            </a:r>
            <a:r>
              <a:rPr lang="en-US" altLang="zh-CN" sz="2800" dirty="0">
                <a:latin typeface="Tahoma" panose="020B0604030504040204" charset="0"/>
              </a:rPr>
              <a:t>b</a:t>
            </a:r>
            <a:r>
              <a:rPr lang="zh-CN" altLang="en-US" sz="2800" dirty="0">
                <a:latin typeface="Tahoma" panose="020B0604030504040204" charset="0"/>
              </a:rPr>
              <a:t>，循环只有一个结点</a:t>
            </a:r>
            <a:endParaRPr lang="zh-CN" altLang="en-US" sz="2800" dirty="0">
              <a:latin typeface="Tahoma" panose="020B0604030504040204" charset="0"/>
            </a:endParaRPr>
          </a:p>
        </p:txBody>
      </p:sp>
      <p:sp>
        <p:nvSpPr>
          <p:cNvPr id="10" name="Rectangle 9"/>
          <p:cNvSpPr/>
          <p:nvPr/>
        </p:nvSpPr>
        <p:spPr>
          <a:xfrm>
            <a:off x="468630" y="4822825"/>
            <a:ext cx="10629900" cy="115125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600200" lvl="3" indent="-228600" eaLnBrk="1" hangingPunct="1">
              <a:buClr>
                <a:schemeClr val="accent2"/>
              </a:buClr>
              <a:buSzPct val="55000"/>
              <a:buFont typeface="Wingdings" panose="05000000000000000000" pitchFamily="2" charset="2"/>
              <a:buNone/>
            </a:pPr>
            <a:r>
              <a:rPr lang="en-US" altLang="zh-CN" sz="2800" dirty="0">
                <a:latin typeface="Tahoma" panose="020B0604030504040204" charset="0"/>
              </a:rPr>
              <a:t>       4</a:t>
            </a:r>
            <a:r>
              <a:rPr lang="zh-CN" altLang="en-US" sz="2800" dirty="0">
                <a:latin typeface="Tahoma" panose="020B0604030504040204" charset="0"/>
              </a:rPr>
              <a:t>、否则，求 </a:t>
            </a:r>
            <a:r>
              <a:rPr lang="en-US" altLang="zh-CN" sz="2800" dirty="0">
                <a:latin typeface="Tahoma" panose="020B0604030504040204" charset="0"/>
              </a:rPr>
              <a:t>a </a:t>
            </a:r>
            <a:r>
              <a:rPr lang="zh-CN" altLang="en-US" sz="2800" dirty="0">
                <a:latin typeface="Tahoma" panose="020B0604030504040204" charset="0"/>
              </a:rPr>
              <a:t>的前驱，以及前驱的前驱，直到 </a:t>
            </a:r>
            <a:r>
              <a:rPr lang="en-US" altLang="zh-CN" sz="2800" dirty="0">
                <a:latin typeface="Tahoma" panose="020B0604030504040204" charset="0"/>
              </a:rPr>
              <a:t>b</a:t>
            </a:r>
            <a:r>
              <a:rPr lang="zh-CN" altLang="en-US" sz="2800" dirty="0">
                <a:latin typeface="Tahoma" panose="020B0604030504040204" charset="0"/>
              </a:rPr>
              <a:t>，这些结点都是循环中的结点</a:t>
            </a:r>
            <a:endParaRPr lang="zh-CN" altLang="en-US"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控制流分析</a:t>
            </a:r>
            <a:endParaRPr lang="zh-CN" altLang="en-US"/>
          </a:p>
        </p:txBody>
      </p:sp>
      <p:sp>
        <p:nvSpPr>
          <p:cNvPr id="49156" name="Text Box 2"/>
          <p:cNvSpPr txBox="1"/>
          <p:nvPr/>
        </p:nvSpPr>
        <p:spPr>
          <a:xfrm>
            <a:off x="6978650" y="908050"/>
            <a:ext cx="401638" cy="406400"/>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b="1" dirty="0">
                <a:latin typeface="Times New Roman" panose="02020603050405020304" charset="0"/>
              </a:rPr>
              <a:t>1</a:t>
            </a:r>
            <a:endParaRPr lang="en-US" altLang="zh-CN" sz="2000" b="1" dirty="0">
              <a:latin typeface="Times New Roman" panose="02020603050405020304" charset="0"/>
            </a:endParaRPr>
          </a:p>
        </p:txBody>
      </p:sp>
      <p:sp>
        <p:nvSpPr>
          <p:cNvPr id="49157" name="Text Box 3"/>
          <p:cNvSpPr txBox="1"/>
          <p:nvPr/>
        </p:nvSpPr>
        <p:spPr>
          <a:xfrm>
            <a:off x="5976938" y="1843088"/>
            <a:ext cx="339725" cy="406400"/>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b="1" dirty="0">
                <a:latin typeface="Times New Roman" panose="02020603050405020304" charset="0"/>
              </a:rPr>
              <a:t>2</a:t>
            </a:r>
            <a:endParaRPr lang="en-US" altLang="zh-CN" sz="2000" b="1" dirty="0">
              <a:latin typeface="Times New Roman" panose="02020603050405020304" charset="0"/>
            </a:endParaRPr>
          </a:p>
        </p:txBody>
      </p:sp>
      <p:sp>
        <p:nvSpPr>
          <p:cNvPr id="49158" name="Text Box 4"/>
          <p:cNvSpPr txBox="1"/>
          <p:nvPr/>
        </p:nvSpPr>
        <p:spPr>
          <a:xfrm>
            <a:off x="7058025" y="1843088"/>
            <a:ext cx="339725" cy="406400"/>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b="1" dirty="0">
                <a:latin typeface="Times New Roman" panose="02020603050405020304" charset="0"/>
              </a:rPr>
              <a:t>3</a:t>
            </a:r>
            <a:endParaRPr lang="en-US" altLang="zh-CN" sz="2000" b="1" dirty="0">
              <a:latin typeface="Times New Roman" panose="02020603050405020304" charset="0"/>
            </a:endParaRPr>
          </a:p>
        </p:txBody>
      </p:sp>
      <p:sp>
        <p:nvSpPr>
          <p:cNvPr id="49159" name="Text Box 5"/>
          <p:cNvSpPr txBox="1"/>
          <p:nvPr/>
        </p:nvSpPr>
        <p:spPr>
          <a:xfrm>
            <a:off x="7051675" y="2779713"/>
            <a:ext cx="400050" cy="406400"/>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b="1" dirty="0">
                <a:latin typeface="Times New Roman" panose="02020603050405020304" charset="0"/>
              </a:rPr>
              <a:t>4</a:t>
            </a:r>
            <a:endParaRPr lang="en-US" altLang="zh-CN" sz="2000" b="1" dirty="0">
              <a:latin typeface="Times New Roman" panose="02020603050405020304" charset="0"/>
            </a:endParaRPr>
          </a:p>
        </p:txBody>
      </p:sp>
      <p:sp>
        <p:nvSpPr>
          <p:cNvPr id="49160" name="Text Box 6"/>
          <p:cNvSpPr txBox="1"/>
          <p:nvPr/>
        </p:nvSpPr>
        <p:spPr>
          <a:xfrm>
            <a:off x="7991475" y="3643313"/>
            <a:ext cx="358775" cy="406400"/>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b="1" dirty="0">
                <a:latin typeface="Times New Roman" panose="02020603050405020304" charset="0"/>
              </a:rPr>
              <a:t>6</a:t>
            </a:r>
            <a:endParaRPr lang="en-US" altLang="zh-CN" sz="2000" b="1" dirty="0">
              <a:latin typeface="Times New Roman" panose="02020603050405020304" charset="0"/>
            </a:endParaRPr>
          </a:p>
        </p:txBody>
      </p:sp>
      <p:sp>
        <p:nvSpPr>
          <p:cNvPr id="49161" name="Text Box 7"/>
          <p:cNvSpPr txBox="1"/>
          <p:nvPr/>
        </p:nvSpPr>
        <p:spPr>
          <a:xfrm>
            <a:off x="5965825" y="3643313"/>
            <a:ext cx="442913" cy="406400"/>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b="1" dirty="0">
                <a:latin typeface="Times New Roman" panose="02020603050405020304" charset="0"/>
              </a:rPr>
              <a:t>5</a:t>
            </a:r>
            <a:endParaRPr lang="en-US" altLang="zh-CN" sz="2000" b="1" dirty="0">
              <a:latin typeface="Times New Roman" panose="02020603050405020304" charset="0"/>
            </a:endParaRPr>
          </a:p>
        </p:txBody>
      </p:sp>
      <p:sp>
        <p:nvSpPr>
          <p:cNvPr id="49162" name="Text Box 8"/>
          <p:cNvSpPr txBox="1"/>
          <p:nvPr/>
        </p:nvSpPr>
        <p:spPr>
          <a:xfrm>
            <a:off x="7123113" y="4292600"/>
            <a:ext cx="401637" cy="406400"/>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b="1" dirty="0">
                <a:latin typeface="Times New Roman" panose="02020603050405020304" charset="0"/>
              </a:rPr>
              <a:t>7</a:t>
            </a:r>
            <a:endParaRPr lang="en-US" altLang="zh-CN" sz="2000" b="1" dirty="0">
              <a:latin typeface="Times New Roman" panose="02020603050405020304" charset="0"/>
            </a:endParaRPr>
          </a:p>
        </p:txBody>
      </p:sp>
      <p:sp>
        <p:nvSpPr>
          <p:cNvPr id="49163" name="Text Box 9"/>
          <p:cNvSpPr txBox="1"/>
          <p:nvPr/>
        </p:nvSpPr>
        <p:spPr>
          <a:xfrm>
            <a:off x="7200900" y="5156200"/>
            <a:ext cx="339725" cy="406400"/>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b="1" dirty="0">
                <a:latin typeface="Times New Roman" panose="02020603050405020304" charset="0"/>
              </a:rPr>
              <a:t>8</a:t>
            </a:r>
            <a:endParaRPr lang="en-US" altLang="zh-CN" sz="2000" b="1" dirty="0">
              <a:latin typeface="Times New Roman" panose="02020603050405020304" charset="0"/>
            </a:endParaRPr>
          </a:p>
        </p:txBody>
      </p:sp>
      <p:sp>
        <p:nvSpPr>
          <p:cNvPr id="49164" name="Text Box 10"/>
          <p:cNvSpPr txBox="1"/>
          <p:nvPr/>
        </p:nvSpPr>
        <p:spPr>
          <a:xfrm>
            <a:off x="8474075" y="6092825"/>
            <a:ext cx="561975" cy="406400"/>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b="1" dirty="0">
                <a:latin typeface="Times New Roman" panose="02020603050405020304" charset="0"/>
              </a:rPr>
              <a:t>10</a:t>
            </a:r>
            <a:endParaRPr lang="en-US" altLang="zh-CN" sz="2000" b="1" dirty="0">
              <a:latin typeface="Times New Roman" panose="02020603050405020304" charset="0"/>
            </a:endParaRPr>
          </a:p>
        </p:txBody>
      </p:sp>
      <p:sp>
        <p:nvSpPr>
          <p:cNvPr id="49165" name="Text Box 11"/>
          <p:cNvSpPr txBox="1"/>
          <p:nvPr/>
        </p:nvSpPr>
        <p:spPr>
          <a:xfrm>
            <a:off x="6191250" y="6164263"/>
            <a:ext cx="357188" cy="407987"/>
          </a:xfrm>
          <a:prstGeom prst="rect">
            <a:avLst/>
          </a:prstGeom>
          <a:no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000" b="1" dirty="0">
                <a:latin typeface="Times New Roman" panose="02020603050405020304" charset="0"/>
              </a:rPr>
              <a:t>9</a:t>
            </a:r>
            <a:endParaRPr lang="en-US" altLang="zh-CN" sz="2000" b="1" dirty="0">
              <a:latin typeface="Times New Roman" panose="02020603050405020304" charset="0"/>
            </a:endParaRPr>
          </a:p>
        </p:txBody>
      </p:sp>
      <p:cxnSp>
        <p:nvCxnSpPr>
          <p:cNvPr id="49166" name="AutoShape 12"/>
          <p:cNvCxnSpPr>
            <a:stCxn id="49156" idx="1"/>
            <a:endCxn id="49157" idx="0"/>
          </p:cNvCxnSpPr>
          <p:nvPr/>
        </p:nvCxnSpPr>
        <p:spPr>
          <a:xfrm flipH="1">
            <a:off x="6146800" y="1111250"/>
            <a:ext cx="831850" cy="731838"/>
          </a:xfrm>
          <a:prstGeom prst="straightConnector1">
            <a:avLst/>
          </a:prstGeom>
          <a:ln w="38100" cap="flat" cmpd="sng">
            <a:solidFill>
              <a:schemeClr val="tx1"/>
            </a:solidFill>
            <a:prstDash val="solid"/>
            <a:miter/>
            <a:headEnd type="none" w="med" len="med"/>
            <a:tailEnd type="triangle" w="med" len="med"/>
          </a:ln>
        </p:spPr>
      </p:cxnSp>
      <p:cxnSp>
        <p:nvCxnSpPr>
          <p:cNvPr id="49167" name="AutoShape 13"/>
          <p:cNvCxnSpPr>
            <a:stCxn id="49156" idx="2"/>
            <a:endCxn id="49158" idx="0"/>
          </p:cNvCxnSpPr>
          <p:nvPr/>
        </p:nvCxnSpPr>
        <p:spPr>
          <a:xfrm>
            <a:off x="7180263" y="1314450"/>
            <a:ext cx="47625" cy="528638"/>
          </a:xfrm>
          <a:prstGeom prst="straightConnector1">
            <a:avLst/>
          </a:prstGeom>
          <a:ln w="38100" cap="flat" cmpd="sng">
            <a:solidFill>
              <a:schemeClr val="tx1"/>
            </a:solidFill>
            <a:prstDash val="solid"/>
            <a:miter/>
            <a:headEnd type="none" w="med" len="med"/>
            <a:tailEnd type="triangle" w="med" len="med"/>
          </a:ln>
        </p:spPr>
      </p:cxnSp>
      <p:cxnSp>
        <p:nvCxnSpPr>
          <p:cNvPr id="49168" name="AutoShape 14"/>
          <p:cNvCxnSpPr>
            <a:stCxn id="49157" idx="3"/>
          </p:cNvCxnSpPr>
          <p:nvPr/>
        </p:nvCxnSpPr>
        <p:spPr>
          <a:xfrm>
            <a:off x="6316663" y="2046288"/>
            <a:ext cx="776287" cy="12700"/>
          </a:xfrm>
          <a:prstGeom prst="straightConnector1">
            <a:avLst/>
          </a:prstGeom>
          <a:ln w="38100" cap="flat" cmpd="sng">
            <a:solidFill>
              <a:schemeClr val="tx1"/>
            </a:solidFill>
            <a:prstDash val="solid"/>
            <a:miter/>
            <a:headEnd type="none" w="med" len="med"/>
            <a:tailEnd type="triangle" w="med" len="med"/>
          </a:ln>
        </p:spPr>
      </p:cxnSp>
      <p:cxnSp>
        <p:nvCxnSpPr>
          <p:cNvPr id="49169" name="AutoShape 15"/>
          <p:cNvCxnSpPr>
            <a:stCxn id="49158" idx="2"/>
            <a:endCxn id="49159" idx="0"/>
          </p:cNvCxnSpPr>
          <p:nvPr/>
        </p:nvCxnSpPr>
        <p:spPr>
          <a:xfrm>
            <a:off x="7227888" y="2249488"/>
            <a:ext cx="23812" cy="530225"/>
          </a:xfrm>
          <a:prstGeom prst="straightConnector1">
            <a:avLst/>
          </a:prstGeom>
          <a:ln w="38100" cap="flat" cmpd="sng">
            <a:solidFill>
              <a:schemeClr val="tx1"/>
            </a:solidFill>
            <a:prstDash val="solid"/>
            <a:miter/>
            <a:headEnd type="none" w="med" len="med"/>
            <a:tailEnd type="triangle" w="med" len="med"/>
          </a:ln>
        </p:spPr>
      </p:cxnSp>
      <p:sp>
        <p:nvSpPr>
          <p:cNvPr id="49170" name="Line 16"/>
          <p:cNvSpPr/>
          <p:nvPr/>
        </p:nvSpPr>
        <p:spPr>
          <a:xfrm flipV="1">
            <a:off x="7164388" y="2252663"/>
            <a:ext cx="0" cy="504825"/>
          </a:xfrm>
          <a:prstGeom prst="line">
            <a:avLst/>
          </a:prstGeom>
          <a:ln w="38100" cap="flat" cmpd="sng">
            <a:solidFill>
              <a:schemeClr val="hlink"/>
            </a:solidFill>
            <a:prstDash val="sysDot"/>
            <a:miter/>
            <a:headEnd type="none" w="med" len="med"/>
            <a:tailEnd type="triangle" w="med" len="med"/>
          </a:ln>
        </p:spPr>
      </p:sp>
      <p:cxnSp>
        <p:nvCxnSpPr>
          <p:cNvPr id="49171" name="AutoShape 17"/>
          <p:cNvCxnSpPr>
            <a:stCxn id="49159" idx="2"/>
            <a:endCxn id="49161" idx="0"/>
          </p:cNvCxnSpPr>
          <p:nvPr/>
        </p:nvCxnSpPr>
        <p:spPr>
          <a:xfrm flipH="1">
            <a:off x="6188075" y="3186113"/>
            <a:ext cx="1063625" cy="457200"/>
          </a:xfrm>
          <a:prstGeom prst="straightConnector1">
            <a:avLst/>
          </a:prstGeom>
          <a:ln w="38100" cap="flat" cmpd="sng">
            <a:solidFill>
              <a:schemeClr val="tx1"/>
            </a:solidFill>
            <a:prstDash val="solid"/>
            <a:miter/>
            <a:headEnd type="none" w="med" len="med"/>
            <a:tailEnd type="triangle" w="med" len="med"/>
          </a:ln>
        </p:spPr>
      </p:cxnSp>
      <p:cxnSp>
        <p:nvCxnSpPr>
          <p:cNvPr id="49172" name="AutoShape 18"/>
          <p:cNvCxnSpPr>
            <a:stCxn id="49159" idx="2"/>
            <a:endCxn id="49160" idx="0"/>
          </p:cNvCxnSpPr>
          <p:nvPr/>
        </p:nvCxnSpPr>
        <p:spPr>
          <a:xfrm>
            <a:off x="7251700" y="3186113"/>
            <a:ext cx="919163" cy="457200"/>
          </a:xfrm>
          <a:prstGeom prst="straightConnector1">
            <a:avLst/>
          </a:prstGeom>
          <a:ln w="38100" cap="flat" cmpd="sng">
            <a:solidFill>
              <a:schemeClr val="tx1"/>
            </a:solidFill>
            <a:prstDash val="solid"/>
            <a:miter/>
            <a:headEnd type="none" w="med" len="med"/>
            <a:tailEnd type="triangle" w="med" len="med"/>
          </a:ln>
        </p:spPr>
      </p:cxnSp>
      <p:cxnSp>
        <p:nvCxnSpPr>
          <p:cNvPr id="49173" name="AutoShape 19"/>
          <p:cNvCxnSpPr>
            <a:stCxn id="49161" idx="2"/>
            <a:endCxn id="49162" idx="1"/>
          </p:cNvCxnSpPr>
          <p:nvPr/>
        </p:nvCxnSpPr>
        <p:spPr>
          <a:xfrm>
            <a:off x="6188075" y="4049713"/>
            <a:ext cx="935038" cy="446087"/>
          </a:xfrm>
          <a:prstGeom prst="straightConnector1">
            <a:avLst/>
          </a:prstGeom>
          <a:ln w="38100" cap="flat" cmpd="sng">
            <a:solidFill>
              <a:schemeClr val="tx1"/>
            </a:solidFill>
            <a:prstDash val="solid"/>
            <a:miter/>
            <a:headEnd type="none" w="med" len="med"/>
            <a:tailEnd type="triangle" w="med" len="med"/>
          </a:ln>
        </p:spPr>
      </p:cxnSp>
      <p:cxnSp>
        <p:nvCxnSpPr>
          <p:cNvPr id="49174" name="AutoShape 20"/>
          <p:cNvCxnSpPr>
            <a:stCxn id="49160" idx="2"/>
            <a:endCxn id="49162" idx="3"/>
          </p:cNvCxnSpPr>
          <p:nvPr/>
        </p:nvCxnSpPr>
        <p:spPr>
          <a:xfrm flipH="1">
            <a:off x="7524750" y="4049713"/>
            <a:ext cx="646113" cy="446087"/>
          </a:xfrm>
          <a:prstGeom prst="straightConnector1">
            <a:avLst/>
          </a:prstGeom>
          <a:ln w="38100" cap="flat" cmpd="sng">
            <a:solidFill>
              <a:schemeClr val="tx1"/>
            </a:solidFill>
            <a:prstDash val="solid"/>
            <a:miter/>
            <a:headEnd type="none" w="med" len="med"/>
            <a:tailEnd type="triangle" w="med" len="med"/>
          </a:ln>
        </p:spPr>
      </p:cxnSp>
      <p:cxnSp>
        <p:nvCxnSpPr>
          <p:cNvPr id="49175" name="AutoShape 21"/>
          <p:cNvCxnSpPr>
            <a:stCxn id="49162" idx="2"/>
            <a:endCxn id="49163" idx="0"/>
          </p:cNvCxnSpPr>
          <p:nvPr/>
        </p:nvCxnSpPr>
        <p:spPr>
          <a:xfrm>
            <a:off x="7324725" y="4699000"/>
            <a:ext cx="46038" cy="457200"/>
          </a:xfrm>
          <a:prstGeom prst="straightConnector1">
            <a:avLst/>
          </a:prstGeom>
          <a:ln w="38100" cap="flat" cmpd="sng">
            <a:solidFill>
              <a:schemeClr val="tx1"/>
            </a:solidFill>
            <a:prstDash val="solid"/>
            <a:miter/>
            <a:headEnd type="none" w="med" len="med"/>
            <a:tailEnd type="triangle" w="med" len="med"/>
          </a:ln>
        </p:spPr>
      </p:cxnSp>
      <p:cxnSp>
        <p:nvCxnSpPr>
          <p:cNvPr id="49176" name="AutoShape 22"/>
          <p:cNvCxnSpPr>
            <a:stCxn id="49163" idx="2"/>
            <a:endCxn id="49165" idx="0"/>
          </p:cNvCxnSpPr>
          <p:nvPr/>
        </p:nvCxnSpPr>
        <p:spPr>
          <a:xfrm flipH="1">
            <a:off x="6370638" y="5562600"/>
            <a:ext cx="1000125" cy="601663"/>
          </a:xfrm>
          <a:prstGeom prst="straightConnector1">
            <a:avLst/>
          </a:prstGeom>
          <a:ln w="38100" cap="flat" cmpd="sng">
            <a:solidFill>
              <a:schemeClr val="tx1"/>
            </a:solidFill>
            <a:prstDash val="solid"/>
            <a:miter/>
            <a:headEnd type="none" w="med" len="med"/>
            <a:tailEnd type="triangle" w="med" len="med"/>
          </a:ln>
        </p:spPr>
      </p:cxnSp>
      <p:cxnSp>
        <p:nvCxnSpPr>
          <p:cNvPr id="49177" name="AutoShape 23"/>
          <p:cNvCxnSpPr>
            <a:stCxn id="49163" idx="2"/>
            <a:endCxn id="49164" idx="0"/>
          </p:cNvCxnSpPr>
          <p:nvPr/>
        </p:nvCxnSpPr>
        <p:spPr>
          <a:xfrm>
            <a:off x="7370763" y="5562600"/>
            <a:ext cx="1384300" cy="530225"/>
          </a:xfrm>
          <a:prstGeom prst="straightConnector1">
            <a:avLst/>
          </a:prstGeom>
          <a:ln w="38100" cap="flat" cmpd="sng">
            <a:solidFill>
              <a:schemeClr val="tx1"/>
            </a:solidFill>
            <a:prstDash val="solid"/>
            <a:miter/>
            <a:headEnd type="none" w="med" len="med"/>
            <a:tailEnd type="triangle" w="med" len="med"/>
          </a:ln>
        </p:spPr>
      </p:cxnSp>
      <p:cxnSp>
        <p:nvCxnSpPr>
          <p:cNvPr id="49178" name="AutoShape 24"/>
          <p:cNvCxnSpPr>
            <a:stCxn id="49162" idx="1"/>
            <a:endCxn id="49159" idx="1"/>
          </p:cNvCxnSpPr>
          <p:nvPr/>
        </p:nvCxnSpPr>
        <p:spPr>
          <a:xfrm rot="10800000">
            <a:off x="7051675" y="2982913"/>
            <a:ext cx="71438" cy="1512887"/>
          </a:xfrm>
          <a:prstGeom prst="bentConnector3">
            <a:avLst>
              <a:gd name="adj1" fmla="val 1891111"/>
            </a:avLst>
          </a:prstGeom>
          <a:ln w="38100" cap="flat" cmpd="sng">
            <a:solidFill>
              <a:schemeClr val="hlink"/>
            </a:solidFill>
            <a:prstDash val="sysDot"/>
            <a:miter/>
            <a:headEnd type="none" w="med" len="med"/>
            <a:tailEnd type="triangle" w="med" len="med"/>
          </a:ln>
        </p:spPr>
      </p:cxnSp>
      <p:cxnSp>
        <p:nvCxnSpPr>
          <p:cNvPr id="49179" name="AutoShape 25"/>
          <p:cNvCxnSpPr>
            <a:stCxn id="49165" idx="1"/>
            <a:endCxn id="49156" idx="1"/>
          </p:cNvCxnSpPr>
          <p:nvPr/>
        </p:nvCxnSpPr>
        <p:spPr>
          <a:xfrm rot="-10800000" flipH="1">
            <a:off x="6191250" y="1111250"/>
            <a:ext cx="787400" cy="5257800"/>
          </a:xfrm>
          <a:prstGeom prst="bentConnector3">
            <a:avLst>
              <a:gd name="adj1" fmla="val -95565"/>
            </a:avLst>
          </a:prstGeom>
          <a:ln w="38100" cap="flat" cmpd="sng">
            <a:solidFill>
              <a:schemeClr val="hlink"/>
            </a:solidFill>
            <a:prstDash val="sysDot"/>
            <a:miter/>
            <a:headEnd type="none" w="med" len="med"/>
            <a:tailEnd type="triangle" w="med" len="med"/>
          </a:ln>
        </p:spPr>
      </p:cxnSp>
      <p:cxnSp>
        <p:nvCxnSpPr>
          <p:cNvPr id="49180" name="AutoShape 26"/>
          <p:cNvCxnSpPr>
            <a:stCxn id="49163" idx="3"/>
            <a:endCxn id="49158" idx="3"/>
          </p:cNvCxnSpPr>
          <p:nvPr/>
        </p:nvCxnSpPr>
        <p:spPr>
          <a:xfrm flipH="1" flipV="1">
            <a:off x="7397750" y="2046288"/>
            <a:ext cx="142875" cy="3313112"/>
          </a:xfrm>
          <a:prstGeom prst="bentConnector3">
            <a:avLst>
              <a:gd name="adj1" fmla="val -878889"/>
            </a:avLst>
          </a:prstGeom>
          <a:ln w="38100" cap="flat" cmpd="sng">
            <a:solidFill>
              <a:schemeClr val="hlink"/>
            </a:solidFill>
            <a:prstDash val="sysDot"/>
            <a:miter/>
            <a:headEnd type="none" w="med" len="med"/>
            <a:tailEnd type="triangle" w="med" len="med"/>
          </a:ln>
        </p:spPr>
      </p:cxnSp>
      <p:cxnSp>
        <p:nvCxnSpPr>
          <p:cNvPr id="49181" name="AutoShape 27"/>
          <p:cNvCxnSpPr>
            <a:stCxn id="49164" idx="0"/>
          </p:cNvCxnSpPr>
          <p:nvPr/>
        </p:nvCxnSpPr>
        <p:spPr>
          <a:xfrm flipH="1" flipV="1">
            <a:off x="7566025" y="4508500"/>
            <a:ext cx="1189038" cy="1584325"/>
          </a:xfrm>
          <a:prstGeom prst="straightConnector1">
            <a:avLst/>
          </a:prstGeom>
          <a:ln w="38100" cap="flat" cmpd="sng">
            <a:solidFill>
              <a:schemeClr val="hlink"/>
            </a:solidFill>
            <a:prstDash val="sysDot"/>
            <a:miter/>
            <a:headEnd type="none" w="med" len="med"/>
            <a:tailEnd type="triangle" w="med" len="med"/>
          </a:ln>
        </p:spPr>
      </p:cxnSp>
      <p:sp>
        <p:nvSpPr>
          <p:cNvPr id="30" name="Rectangle 28"/>
          <p:cNvSpPr txBox="1">
            <a:spLocks noChangeArrowheads="1"/>
          </p:cNvSpPr>
          <p:nvPr/>
        </p:nvSpPr>
        <p:spPr bwMode="auto">
          <a:xfrm>
            <a:off x="81915" y="1195070"/>
            <a:ext cx="5580063" cy="4897438"/>
          </a:xfrm>
          <a:prstGeom prst="rect">
            <a:avLst/>
          </a:prstGeom>
          <a:noFill/>
          <a:ln w="9525">
            <a:noFill/>
            <a:miter lim="800000"/>
          </a:ln>
        </p:spPr>
        <p:txBody>
          <a:bodyPr/>
          <a:lstStyle/>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800" b="1"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例子：</a:t>
            </a:r>
            <a:endParaRPr kumimoji="0" lang="zh-CN" altLang="en-US" sz="2800" b="1"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回边有：</a:t>
            </a:r>
            <a:endPar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1. 7→4</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4</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5</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6</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7</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8</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10 </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endPar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2. 10→7</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7</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8</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10 </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endPar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3. 4→3</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3</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4</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5</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6</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7</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8</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10  </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endPar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4. 8→3</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3</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4</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5</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6</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7</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8</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10 </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endPar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5. 9→1</a:t>
            </a: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（全部）</a:t>
            </a: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pic>
        <p:nvPicPr>
          <p:cNvPr id="125953" name="图片 2"/>
          <p:cNvPicPr>
            <a:picLocks noChangeAspect="1"/>
          </p:cNvPicPr>
          <p:nvPr>
            <p:custDataLst>
              <p:tags r:id="rId1"/>
            </p:custDataLst>
          </p:nvPr>
        </p:nvPicPr>
        <p:blipFill>
          <a:blip r:embed="rId2"/>
          <a:stretch>
            <a:fillRect/>
          </a:stretch>
        </p:blipFill>
        <p:spPr>
          <a:xfrm>
            <a:off x="8900160" y="1314450"/>
            <a:ext cx="3125470" cy="45212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xEl>
                                              <p:charRg st="0" end="4"/>
                                            </p:txEl>
                                          </p:spTgt>
                                        </p:tgtEl>
                                        <p:attrNameLst>
                                          <p:attrName>style.visibility</p:attrName>
                                        </p:attrNameLst>
                                      </p:cBhvr>
                                      <p:to>
                                        <p:strVal val="visible"/>
                                      </p:to>
                                    </p:set>
                                    <p:animEffect transition="in" filter="blinds(horizontal)">
                                      <p:cBhvr>
                                        <p:cTn id="7" dur="500"/>
                                        <p:tgtEl>
                                          <p:spTgt spid="30">
                                            <p:txEl>
                                              <p:charRg st="0" end="4"/>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
                                            <p:txEl>
                                              <p:charRg st="4" end="9"/>
                                            </p:txEl>
                                          </p:spTgt>
                                        </p:tgtEl>
                                        <p:attrNameLst>
                                          <p:attrName>style.visibility</p:attrName>
                                        </p:attrNameLst>
                                      </p:cBhvr>
                                      <p:to>
                                        <p:strVal val="visible"/>
                                      </p:to>
                                    </p:set>
                                    <p:animEffect transition="in" filter="blinds(horizontal)">
                                      <p:cBhvr>
                                        <p:cTn id="10" dur="500"/>
                                        <p:tgtEl>
                                          <p:spTgt spid="30">
                                            <p:txEl>
                                              <p:charRg st="4" end="9"/>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
                                            <p:txEl>
                                              <p:charRg st="9" end="32"/>
                                            </p:txEl>
                                          </p:spTgt>
                                        </p:tgtEl>
                                        <p:attrNameLst>
                                          <p:attrName>style.visibility</p:attrName>
                                        </p:attrNameLst>
                                      </p:cBhvr>
                                      <p:to>
                                        <p:strVal val="visible"/>
                                      </p:to>
                                    </p:set>
                                    <p:animEffect transition="in" filter="blinds(horizontal)">
                                      <p:cBhvr>
                                        <p:cTn id="13" dur="500"/>
                                        <p:tgtEl>
                                          <p:spTgt spid="30">
                                            <p:txEl>
                                              <p:charRg st="9" end="3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
                                            <p:txEl>
                                              <p:charRg st="32" end="50"/>
                                            </p:txEl>
                                          </p:spTgt>
                                        </p:tgtEl>
                                        <p:attrNameLst>
                                          <p:attrName>style.visibility</p:attrName>
                                        </p:attrNameLst>
                                      </p:cBhvr>
                                      <p:to>
                                        <p:strVal val="visible"/>
                                      </p:to>
                                    </p:set>
                                    <p:animEffect transition="in" filter="blinds(horizontal)">
                                      <p:cBhvr>
                                        <p:cTn id="16" dur="500"/>
                                        <p:tgtEl>
                                          <p:spTgt spid="30">
                                            <p:txEl>
                                              <p:charRg st="32" end="50"/>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0">
                                            <p:txEl>
                                              <p:charRg st="50" end="76"/>
                                            </p:txEl>
                                          </p:spTgt>
                                        </p:tgtEl>
                                        <p:attrNameLst>
                                          <p:attrName>style.visibility</p:attrName>
                                        </p:attrNameLst>
                                      </p:cBhvr>
                                      <p:to>
                                        <p:strVal val="visible"/>
                                      </p:to>
                                    </p:set>
                                    <p:animEffect transition="in" filter="blinds(horizontal)">
                                      <p:cBhvr>
                                        <p:cTn id="19" dur="500"/>
                                        <p:tgtEl>
                                          <p:spTgt spid="30">
                                            <p:txEl>
                                              <p:charRg st="50" end="76"/>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0">
                                            <p:txEl>
                                              <p:charRg st="76" end="101"/>
                                            </p:txEl>
                                          </p:spTgt>
                                        </p:tgtEl>
                                        <p:attrNameLst>
                                          <p:attrName>style.visibility</p:attrName>
                                        </p:attrNameLst>
                                      </p:cBhvr>
                                      <p:to>
                                        <p:strVal val="visible"/>
                                      </p:to>
                                    </p:set>
                                    <p:animEffect transition="in" filter="blinds(horizontal)">
                                      <p:cBhvr>
                                        <p:cTn id="22" dur="500"/>
                                        <p:tgtEl>
                                          <p:spTgt spid="30">
                                            <p:txEl>
                                              <p:charRg st="76" end="101"/>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0">
                                            <p:txEl>
                                              <p:charRg st="101" end="112"/>
                                            </p:txEl>
                                          </p:spTgt>
                                        </p:tgtEl>
                                        <p:attrNameLst>
                                          <p:attrName>style.visibility</p:attrName>
                                        </p:attrNameLst>
                                      </p:cBhvr>
                                      <p:to>
                                        <p:strVal val="visible"/>
                                      </p:to>
                                    </p:set>
                                    <p:animEffect transition="in" filter="blinds(horizontal)">
                                      <p:cBhvr>
                                        <p:cTn id="25" dur="500"/>
                                        <p:tgtEl>
                                          <p:spTgt spid="30">
                                            <p:txEl>
                                              <p:charRg st="101" end="1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控制流分析</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3"/>
          <p:cNvSpPr txBox="1">
            <a:spLocks noChangeArrowheads="1"/>
          </p:cNvSpPr>
          <p:nvPr/>
        </p:nvSpPr>
        <p:spPr bwMode="auto">
          <a:xfrm>
            <a:off x="682625" y="1500188"/>
            <a:ext cx="7921625" cy="720725"/>
          </a:xfrm>
          <a:prstGeom prst="rect">
            <a:avLst/>
          </a:prstGeom>
          <a:noFill/>
          <a:ln w="9525">
            <a:noFill/>
            <a:miter lim="800000"/>
          </a:ln>
        </p:spPr>
        <p:txBody>
          <a:bodyPr/>
          <a:lstStyle/>
          <a:p>
            <a:pPr marL="457200" marR="0" indent="-457200" algn="l" defTabSz="914400" eaLnBrk="0" hangingPunct="0">
              <a:spcBef>
                <a:spcPct val="20000"/>
              </a:spcBef>
              <a:buSzTx/>
              <a:buFont typeface="Wingdings" panose="05000000000000000000" charset="0"/>
              <a:buChar char="l"/>
              <a:defRPr/>
            </a:pPr>
            <a:r>
              <a:rPr kumimoji="0" lang="zh-CN" altLang="en-US" sz="3200" kern="0" cap="none" spc="0" normalizeH="0" baseline="0" noProof="0">
                <a:solidFill>
                  <a:schemeClr val="tx2"/>
                </a:solidFill>
                <a:latin typeface="华文新魏" panose="02010800040101010101" pitchFamily="2" charset="-122"/>
                <a:ea typeface="华文新魏" panose="02010800040101010101" pitchFamily="2" charset="-122"/>
                <a:cs typeface="+mn-cs"/>
              </a:rPr>
              <a:t>循环优化</a:t>
            </a:r>
            <a:endParaRPr kumimoji="0" lang="zh-CN" altLang="en-US" sz="3200" kern="0" cap="none" spc="0" normalizeH="0" baseline="0" noProof="0">
              <a:solidFill>
                <a:schemeClr val="tx2"/>
              </a:solidFill>
              <a:latin typeface="华文新魏" panose="02010800040101010101" pitchFamily="2" charset="-122"/>
              <a:ea typeface="华文新魏" panose="02010800040101010101" pitchFamily="2" charset="-122"/>
              <a:cs typeface="+mn-cs"/>
            </a:endParaRPr>
          </a:p>
        </p:txBody>
      </p:sp>
      <p:sp>
        <p:nvSpPr>
          <p:cNvPr id="5" name="Rectangle 4"/>
          <p:cNvSpPr/>
          <p:nvPr/>
        </p:nvSpPr>
        <p:spPr>
          <a:xfrm>
            <a:off x="1446213" y="2436813"/>
            <a:ext cx="7991475" cy="5778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buClr>
                <a:schemeClr val="hlink"/>
              </a:buClr>
              <a:buSzPct val="55000"/>
              <a:buChar char="n"/>
            </a:pPr>
            <a:r>
              <a:rPr lang="zh-CN" altLang="en-US" dirty="0">
                <a:latin typeface="Tahoma" panose="020B0604030504040204" charset="0"/>
              </a:rPr>
              <a:t>循环不变运算可外提</a:t>
            </a:r>
            <a:endParaRPr lang="zh-CN" altLang="en-US" dirty="0">
              <a:latin typeface="Tahoma" panose="020B0604030504040204" charset="0"/>
            </a:endParaRPr>
          </a:p>
        </p:txBody>
      </p:sp>
      <p:sp>
        <p:nvSpPr>
          <p:cNvPr id="6" name="Rectangle 5"/>
          <p:cNvSpPr/>
          <p:nvPr/>
        </p:nvSpPr>
        <p:spPr>
          <a:xfrm>
            <a:off x="1446213" y="3371850"/>
            <a:ext cx="8064500" cy="64928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buClr>
                <a:schemeClr val="hlink"/>
              </a:buClr>
              <a:buSzPct val="55000"/>
              <a:buChar char="n"/>
            </a:pPr>
            <a:r>
              <a:rPr lang="zh-CN" altLang="en-US" dirty="0">
                <a:latin typeface="Tahoma" panose="020B0604030504040204" charset="0"/>
              </a:rPr>
              <a:t>循环出口不活跃的变量赋值可删除</a:t>
            </a:r>
            <a:endParaRPr lang="zh-CN" altLang="en-US" sz="3200" dirty="0">
              <a:latin typeface="Tahoma" panose="020B0604030504040204" charset="0"/>
            </a:endParaRPr>
          </a:p>
        </p:txBody>
      </p:sp>
      <p:sp>
        <p:nvSpPr>
          <p:cNvPr id="7" name="Rectangle 6"/>
          <p:cNvSpPr/>
          <p:nvPr/>
        </p:nvSpPr>
        <p:spPr>
          <a:xfrm>
            <a:off x="1446213" y="4308475"/>
            <a:ext cx="8064500" cy="649288"/>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buClr>
                <a:schemeClr val="hlink"/>
              </a:buClr>
              <a:buSzPct val="55000"/>
              <a:buChar char="n"/>
            </a:pPr>
            <a:r>
              <a:rPr lang="zh-CN" altLang="en-US" dirty="0">
                <a:latin typeface="Tahoma" panose="020B0604030504040204" charset="0"/>
              </a:rPr>
              <a:t>等等</a:t>
            </a:r>
            <a:endParaRPr lang="zh-CN" altLang="en-US" sz="32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代码优化概述</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3"/>
          <p:cNvSpPr txBox="1">
            <a:spLocks noChangeArrowheads="1"/>
          </p:cNvSpPr>
          <p:nvPr/>
        </p:nvSpPr>
        <p:spPr bwMode="auto">
          <a:xfrm>
            <a:off x="444818" y="1336358"/>
            <a:ext cx="7921625" cy="720725"/>
          </a:xfrm>
          <a:prstGeom prst="rect">
            <a:avLst/>
          </a:prstGeom>
          <a:noFill/>
          <a:ln w="9525">
            <a:noFill/>
            <a:miter lim="800000"/>
          </a:ln>
        </p:spPr>
        <p:txBody>
          <a:bodyPr/>
          <a:lstStyle/>
          <a:p>
            <a:pPr marL="457200" marR="0" indent="-457200" algn="l" defTabSz="914400" eaLnBrk="0" hangingPunct="0">
              <a:spcBef>
                <a:spcPct val="20000"/>
              </a:spcBef>
              <a:buSzTx/>
              <a:buFont typeface="Wingdings" panose="05000000000000000000" charset="0"/>
              <a:buChar char="l"/>
              <a:defRPr/>
            </a:pPr>
            <a:r>
              <a:rPr kumimoji="0" lang="zh-CN" altLang="en-US" sz="3200" kern="0" cap="none" spc="0" normalizeH="0" baseline="0" noProof="0">
                <a:solidFill>
                  <a:schemeClr val="tx2"/>
                </a:solidFill>
                <a:latin typeface="华文新魏" panose="02010800040101010101" pitchFamily="2" charset="-122"/>
                <a:ea typeface="华文新魏" panose="02010800040101010101" pitchFamily="2" charset="-122"/>
                <a:cs typeface="+mn-cs"/>
              </a:rPr>
              <a:t>代码优化的分类</a:t>
            </a:r>
            <a:endParaRPr kumimoji="0" lang="zh-CN" altLang="en-US" sz="3200" kern="0" cap="none" spc="0" normalizeH="0" baseline="0" noProof="0">
              <a:solidFill>
                <a:schemeClr val="tx2"/>
              </a:solidFill>
              <a:latin typeface="华文新魏" panose="02010800040101010101" pitchFamily="2" charset="-122"/>
              <a:ea typeface="华文新魏" panose="02010800040101010101" pitchFamily="2" charset="-122"/>
              <a:cs typeface="+mn-cs"/>
            </a:endParaRPr>
          </a:p>
        </p:txBody>
      </p:sp>
      <p:sp>
        <p:nvSpPr>
          <p:cNvPr id="5" name="Rectangle 4"/>
          <p:cNvSpPr/>
          <p:nvPr/>
        </p:nvSpPr>
        <p:spPr>
          <a:xfrm>
            <a:off x="958850" y="2363788"/>
            <a:ext cx="7991475" cy="57626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buClr>
                <a:schemeClr val="hlink"/>
              </a:buClr>
              <a:buSzPct val="55000"/>
              <a:buChar char="n"/>
            </a:pPr>
            <a:r>
              <a:rPr lang="zh-CN" altLang="en-US" b="1" dirty="0">
                <a:latin typeface="Tahoma" panose="020B0604030504040204" charset="0"/>
              </a:rPr>
              <a:t>根据是否与机器相关</a:t>
            </a:r>
            <a:endParaRPr lang="zh-CN" altLang="en-US" b="1" dirty="0">
              <a:latin typeface="Tahoma" panose="020B0604030504040204" charset="0"/>
            </a:endParaRPr>
          </a:p>
        </p:txBody>
      </p:sp>
      <p:sp>
        <p:nvSpPr>
          <p:cNvPr id="6" name="Rectangle 5"/>
          <p:cNvSpPr/>
          <p:nvPr/>
        </p:nvSpPr>
        <p:spPr>
          <a:xfrm>
            <a:off x="1031875" y="3228975"/>
            <a:ext cx="9338945" cy="151130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Char char="n"/>
            </a:pPr>
            <a:r>
              <a:rPr lang="zh-CN" altLang="en-US" sz="2800" b="1" u="sng" dirty="0">
                <a:latin typeface="Tahoma" panose="020B0604030504040204" charset="0"/>
              </a:rPr>
              <a:t>与机器相关的优化</a:t>
            </a:r>
            <a:endParaRPr lang="zh-CN" altLang="en-US" sz="2800" b="1" u="sng" dirty="0">
              <a:latin typeface="Tahoma" panose="020B0604030504040204" charset="0"/>
            </a:endParaRPr>
          </a:p>
          <a:p>
            <a:pPr marL="1143000" lvl="2" indent="-228600" eaLnBrk="1" hangingPunct="1">
              <a:buClr>
                <a:schemeClr val="folHlink"/>
              </a:buClr>
              <a:buSzPct val="50000"/>
              <a:buFont typeface="Wingdings" panose="05000000000000000000" pitchFamily="2" charset="2"/>
              <a:buNone/>
            </a:pPr>
            <a:r>
              <a:rPr lang="zh-CN" altLang="en-US" sz="2800" dirty="0">
                <a:latin typeface="Tahoma" panose="020B0604030504040204" charset="0"/>
              </a:rPr>
              <a:t>	</a:t>
            </a:r>
            <a:r>
              <a:rPr lang="en-US" altLang="zh-CN" sz="2800" dirty="0">
                <a:latin typeface="Tahoma" panose="020B0604030504040204" charset="0"/>
              </a:rPr>
              <a:t>1</a:t>
            </a:r>
            <a:r>
              <a:rPr lang="zh-CN" altLang="en-US" sz="2800" dirty="0">
                <a:latin typeface="Tahoma" panose="020B0604030504040204" charset="0"/>
              </a:rPr>
              <a:t>、在目标代码生成之后进行，针对的是目标代码</a:t>
            </a:r>
            <a:endParaRPr lang="zh-CN" altLang="en-US" sz="2800" dirty="0">
              <a:latin typeface="Tahoma" panose="020B0604030504040204" charset="0"/>
            </a:endParaRPr>
          </a:p>
        </p:txBody>
      </p:sp>
      <p:sp>
        <p:nvSpPr>
          <p:cNvPr id="7" name="Rectangle 6"/>
          <p:cNvSpPr/>
          <p:nvPr/>
        </p:nvSpPr>
        <p:spPr>
          <a:xfrm>
            <a:off x="1247775" y="4813300"/>
            <a:ext cx="9338945" cy="100838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None/>
            </a:pPr>
            <a:r>
              <a:rPr lang="en-US" altLang="zh-CN" sz="2800" dirty="0">
                <a:latin typeface="Tahoma" panose="020B0604030504040204" charset="0"/>
              </a:rPr>
              <a:t>2</a:t>
            </a:r>
            <a:r>
              <a:rPr lang="zh-CN" altLang="en-US" sz="2800" dirty="0">
                <a:latin typeface="Tahoma" panose="020B0604030504040204" charset="0"/>
              </a:rPr>
              <a:t>、内容：寄存器优化、多处理器优化、特殊指令优化、无用指令消除等</a:t>
            </a:r>
            <a:endParaRPr lang="zh-CN" altLang="en-US"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t>循环优化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7171" name="Rectangle 3"/>
          <p:cNvSpPr txBox="1"/>
          <p:nvPr/>
        </p:nvSpPr>
        <p:spPr>
          <a:xfrm>
            <a:off x="684530" y="1500188"/>
            <a:ext cx="7921625" cy="720725"/>
          </a:xfrm>
          <a:prstGeom prst="rect">
            <a:avLst/>
          </a:prstGeom>
          <a:noFill/>
          <a:ln w="9525">
            <a:noFill/>
          </a:ln>
        </p:spPr>
        <p:txBody>
          <a:bodyPr anchor="t"/>
          <a:p>
            <a:pPr marL="457200" indent="-457200" eaLnBrk="0" hangingPunct="0">
              <a:spcBef>
                <a:spcPct val="20000"/>
              </a:spcBef>
              <a:buSzTx/>
              <a:buFont typeface="Wingdings" panose="05000000000000000000" charset="0"/>
              <a:buChar char="l"/>
            </a:pPr>
            <a:r>
              <a:rPr lang="zh-CN" altLang="en-US" sz="3200" noProof="1">
                <a:solidFill>
                  <a:schemeClr val="tx2"/>
                </a:solidFill>
                <a:latin typeface="华文新魏" panose="02010800040101010101" pitchFamily="2" charset="-122"/>
                <a:ea typeface="华文新魏" panose="02010800040101010101" pitchFamily="2" charset="-122"/>
                <a:cs typeface="+mn-cs"/>
              </a:rPr>
              <a:t>循环优化（</a:t>
            </a:r>
            <a:r>
              <a:rPr lang="zh-CN" altLang="en-US" noProof="1">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cs typeface="+mn-cs"/>
              </a:rPr>
              <a:t>代码外提、</a:t>
            </a:r>
            <a:r>
              <a:rPr lang="zh-CN" altLang="en-US" noProof="1" dirty="0">
                <a:effectLst>
                  <a:outerShdw blurRad="38100" dist="19050" dir="2700000" algn="tl" rotWithShape="0">
                    <a:schemeClr val="dk1">
                      <a:alpha val="40000"/>
                    </a:schemeClr>
                  </a:outerShdw>
                </a:effectLst>
                <a:latin typeface="Tahoma" panose="020B0604030504040204" charset="0"/>
                <a:ea typeface="华文新魏" panose="02010800040101010101" pitchFamily="2" charset="-122"/>
                <a:cs typeface="+mn-cs"/>
                <a:sym typeface="+mn-ea"/>
              </a:rPr>
              <a:t>删除归纳变量</a:t>
            </a:r>
            <a:r>
              <a:rPr lang="zh-CN" altLang="en-US" sz="3200" noProof="1">
                <a:solidFill>
                  <a:schemeClr val="tx2"/>
                </a:solidFill>
                <a:latin typeface="华文新魏" panose="02010800040101010101" pitchFamily="2" charset="-122"/>
                <a:ea typeface="华文新魏" panose="02010800040101010101" pitchFamily="2" charset="-122"/>
                <a:cs typeface="+mn-cs"/>
              </a:rPr>
              <a:t>）</a:t>
            </a:r>
            <a:endParaRPr lang="zh-CN" altLang="en-US" sz="3200" noProof="1">
              <a:solidFill>
                <a:schemeClr val="tx2"/>
              </a:solidFill>
              <a:latin typeface="华文新魏" panose="02010800040101010101" pitchFamily="2" charset="-122"/>
            </a:endParaRPr>
          </a:p>
        </p:txBody>
      </p:sp>
      <p:sp>
        <p:nvSpPr>
          <p:cNvPr id="2" name="Rectangle 4"/>
          <p:cNvSpPr/>
          <p:nvPr/>
        </p:nvSpPr>
        <p:spPr>
          <a:xfrm>
            <a:off x="684213" y="2436813"/>
            <a:ext cx="7991475" cy="577850"/>
          </a:xfrm>
          <a:prstGeom prst="rect">
            <a:avLst/>
          </a:prstGeom>
          <a:noFill/>
          <a:ln w="9525">
            <a:noFill/>
          </a:ln>
        </p:spPr>
        <p:txBody>
          <a:bodyPr anchor="t"/>
          <a:p>
            <a:pPr marL="914400" lvl="1" indent="-457200" algn="l" rtl="0" eaLnBrk="1" fontAlgn="base" hangingPunct="1">
              <a:spcBef>
                <a:spcPct val="20000"/>
              </a:spcBef>
              <a:spcAft>
                <a:spcPct val="0"/>
              </a:spcAft>
              <a:buClr>
                <a:schemeClr val="hlink"/>
              </a:buClr>
              <a:buSzPct val="55000"/>
              <a:buFont typeface="Wingdings" panose="05000000000000000000" charset="0"/>
              <a:buChar char="Ø"/>
            </a:pPr>
            <a:r>
              <a:rPr lang="zh-CN" altLang="en-US" sz="2800" dirty="0">
                <a:solidFill>
                  <a:schemeClr val="tx1"/>
                </a:solidFill>
                <a:latin typeface="华文新魏" panose="02010800040101010101" pitchFamily="2" charset="-122"/>
                <a:ea typeface="华文新魏" panose="02010800040101010101" pitchFamily="2" charset="-122"/>
              </a:rPr>
              <a:t>循环不变运算可外提</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7172" name="Rectangle 5"/>
          <p:cNvSpPr/>
          <p:nvPr/>
        </p:nvSpPr>
        <p:spPr>
          <a:xfrm>
            <a:off x="684530" y="3155950"/>
            <a:ext cx="9375775" cy="2644775"/>
          </a:xfrm>
          <a:prstGeom prst="rect">
            <a:avLst/>
          </a:prstGeom>
          <a:noFill/>
          <a:ln w="9525">
            <a:noFill/>
          </a:ln>
        </p:spPr>
        <p:txBody>
          <a:bodyPr anchor="t"/>
          <a:p>
            <a:pPr marL="914400" lvl="1" indent="-457200" algn="l" rtl="0" eaLnBrk="1" fontAlgn="base" hangingPunct="1">
              <a:lnSpc>
                <a:spcPct val="120000"/>
              </a:lnSpc>
              <a:spcBef>
                <a:spcPct val="20000"/>
              </a:spcBef>
              <a:spcAft>
                <a:spcPct val="0"/>
              </a:spcAft>
              <a:buClr>
                <a:schemeClr val="hlink"/>
              </a:buClr>
              <a:buSzPct val="55000"/>
              <a:buFont typeface="Wingdings" panose="05000000000000000000" charset="0"/>
              <a:buChar char="Ø"/>
            </a:pPr>
            <a:r>
              <a:rPr lang="zh-CN" altLang="en-US" sz="2800" dirty="0">
                <a:solidFill>
                  <a:schemeClr val="tx1"/>
                </a:solidFill>
                <a:latin typeface="华文新魏" panose="02010800040101010101" pitchFamily="2" charset="-122"/>
                <a:ea typeface="华文新魏" panose="02010800040101010101" pitchFamily="2" charset="-122"/>
              </a:rPr>
              <a:t>寻找循环不变运算</a:t>
            </a:r>
            <a:endParaRPr lang="zh-CN" altLang="en-US" sz="2800" dirty="0">
              <a:solidFill>
                <a:schemeClr val="tx1"/>
              </a:solidFill>
              <a:latin typeface="华文新魏" panose="02010800040101010101" pitchFamily="2" charset="-122"/>
              <a:ea typeface="华文新魏" panose="02010800040101010101" pitchFamily="2" charset="-122"/>
            </a:endParaRPr>
          </a:p>
          <a:p>
            <a:pPr marL="1257300" lvl="2" indent="-342900" algn="l" rtl="0" eaLnBrk="1" fontAlgn="base" hangingPunct="1">
              <a:lnSpc>
                <a:spcPct val="120000"/>
              </a:lnSpc>
              <a:spcBef>
                <a:spcPct val="20000"/>
              </a:spcBef>
              <a:spcAft>
                <a:spcPct val="0"/>
              </a:spcAft>
              <a:buClr>
                <a:schemeClr val="hlink"/>
              </a:buClr>
              <a:buSzPct val="55000"/>
              <a:buFont typeface="Wingdings" panose="05000000000000000000" charset="0"/>
              <a:buChar char="ü"/>
            </a:pPr>
            <a:r>
              <a:rPr lang="zh-CN" altLang="en-US" dirty="0">
                <a:solidFill>
                  <a:schemeClr val="tx1"/>
                </a:solidFill>
                <a:latin typeface="华文新魏" panose="02010800040101010101" pitchFamily="2" charset="-122"/>
                <a:ea typeface="华文新魏" panose="02010800040101010101" pitchFamily="2" charset="-122"/>
              </a:rPr>
              <a:t>运算对象是常数，或对其赋值的语句都在循环之外，将它标记为循环不变运算</a:t>
            </a:r>
            <a:endParaRPr lang="zh-CN" altLang="en-US" dirty="0">
              <a:solidFill>
                <a:schemeClr val="tx1"/>
              </a:solidFill>
              <a:latin typeface="华文新魏" panose="02010800040101010101" pitchFamily="2" charset="-122"/>
              <a:ea typeface="华文新魏" panose="02010800040101010101" pitchFamily="2" charset="-122"/>
            </a:endParaRPr>
          </a:p>
          <a:p>
            <a:pPr marL="1257300" lvl="2" indent="-342900" algn="l" rtl="0" eaLnBrk="1" fontAlgn="base" hangingPunct="1">
              <a:lnSpc>
                <a:spcPct val="120000"/>
              </a:lnSpc>
              <a:spcBef>
                <a:spcPct val="20000"/>
              </a:spcBef>
              <a:spcAft>
                <a:spcPct val="0"/>
              </a:spcAft>
              <a:buClr>
                <a:schemeClr val="hlink"/>
              </a:buClr>
              <a:buSzPct val="55000"/>
              <a:buFont typeface="Wingdings" panose="05000000000000000000" charset="0"/>
              <a:buChar char="ü"/>
            </a:pPr>
            <a:r>
              <a:rPr lang="zh-CN" altLang="en-US" dirty="0">
                <a:latin typeface="华文新魏" panose="02010800040101010101" pitchFamily="2" charset="-122"/>
                <a:ea typeface="华文新魏" panose="02010800040101010101" pitchFamily="2" charset="-122"/>
              </a:rPr>
              <a:t>运算对象是常数，或对其赋值的语句都在循环之外，或由循环不变运算计算，将它标记为循环不变运算（反复考察）</a:t>
            </a:r>
            <a:endParaRPr lang="zh-CN" altLang="en-US"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t>循环优化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8194" name="Rectangle 4"/>
          <p:cNvSpPr/>
          <p:nvPr/>
        </p:nvSpPr>
        <p:spPr>
          <a:xfrm>
            <a:off x="393700" y="1417638"/>
            <a:ext cx="6061075" cy="577850"/>
          </a:xfrm>
          <a:prstGeom prst="rect">
            <a:avLst/>
          </a:prstGeom>
          <a:noFill/>
          <a:ln w="9525">
            <a:noFill/>
          </a:ln>
        </p:spPr>
        <p:txBody>
          <a:bodyPr anchor="t"/>
          <a:p>
            <a:pPr marL="914400" lvl="1" indent="-457200" algn="l" rtl="0" eaLnBrk="1" fontAlgn="base" hangingPunct="1">
              <a:spcBef>
                <a:spcPct val="20000"/>
              </a:spcBef>
              <a:spcAft>
                <a:spcPct val="0"/>
              </a:spcAft>
              <a:buClr>
                <a:schemeClr val="hlink"/>
              </a:buClr>
              <a:buSzPct val="55000"/>
              <a:buFont typeface="Wingdings" panose="05000000000000000000" charset="0"/>
              <a:buChar char="Ø"/>
            </a:pPr>
            <a:r>
              <a:rPr lang="zh-CN" altLang="en-US" sz="2800" dirty="0">
                <a:solidFill>
                  <a:schemeClr val="tx1"/>
                </a:solidFill>
                <a:latin typeface="Tahoma" panose="020B0604030504040204" charset="0"/>
                <a:ea typeface="华文新魏" panose="02010800040101010101" pitchFamily="2" charset="-122"/>
              </a:rPr>
              <a:t>代码外提，设置前置节点</a:t>
            </a:r>
            <a:endParaRPr lang="zh-CN" altLang="en-US" sz="2800" dirty="0">
              <a:solidFill>
                <a:schemeClr val="tx1"/>
              </a:solidFill>
              <a:latin typeface="Tahoma" panose="020B0604030504040204" charset="0"/>
              <a:ea typeface="华文新魏" panose="02010800040101010101" pitchFamily="2" charset="-122"/>
            </a:endParaRPr>
          </a:p>
        </p:txBody>
      </p:sp>
      <p:pic>
        <p:nvPicPr>
          <p:cNvPr id="8195" name="图片 1"/>
          <p:cNvPicPr>
            <a:picLocks noChangeAspect="1"/>
          </p:cNvPicPr>
          <p:nvPr/>
        </p:nvPicPr>
        <p:blipFill>
          <a:blip r:embed="rId1"/>
          <a:stretch>
            <a:fillRect/>
          </a:stretch>
        </p:blipFill>
        <p:spPr>
          <a:xfrm>
            <a:off x="4272915" y="2419350"/>
            <a:ext cx="5356225" cy="332232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循环优化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7173" name="Rectangle 5"/>
          <p:cNvSpPr/>
          <p:nvPr/>
        </p:nvSpPr>
        <p:spPr>
          <a:xfrm>
            <a:off x="621665" y="1419225"/>
            <a:ext cx="9648190" cy="4364990"/>
          </a:xfrm>
          <a:prstGeom prst="rect">
            <a:avLst/>
          </a:prstGeom>
          <a:noFill/>
          <a:ln w="9525">
            <a:noFill/>
          </a:ln>
        </p:spPr>
        <p:txBody>
          <a:bodyPr anchor="t"/>
          <a:p>
            <a:pPr marL="914400" lvl="1" indent="-457200" algn="l" rtl="0" eaLnBrk="1" fontAlgn="base" hangingPunct="1">
              <a:lnSpc>
                <a:spcPct val="160000"/>
              </a:lnSpc>
              <a:spcBef>
                <a:spcPct val="20000"/>
              </a:spcBef>
              <a:spcAft>
                <a:spcPct val="0"/>
              </a:spcAft>
              <a:buClr>
                <a:schemeClr val="hlink"/>
              </a:buClr>
              <a:buSzPct val="55000"/>
              <a:buFont typeface="Wingdings" panose="05000000000000000000" charset="0"/>
              <a:buChar char="Ø"/>
            </a:pPr>
            <a:r>
              <a:rPr lang="zh-CN" altLang="en-US" sz="2800" strike="noStrike" noProof="1" dirty="0">
                <a:solidFill>
                  <a:schemeClr val="tx1"/>
                </a:solidFill>
                <a:latin typeface="Tahoma" panose="020B0604030504040204" charset="0"/>
                <a:ea typeface="华文新魏" panose="02010800040101010101" pitchFamily="2" charset="-122"/>
                <a:cs typeface="+mn-cs"/>
              </a:rPr>
              <a:t>删除归纳变量</a:t>
            </a:r>
            <a:endParaRPr lang="zh-CN" altLang="en-US" sz="2800" strike="noStrike" noProof="1" dirty="0">
              <a:solidFill>
                <a:schemeClr val="tx1"/>
              </a:solidFill>
              <a:latin typeface="Tahoma" panose="020B0604030504040204" charset="0"/>
            </a:endParaRPr>
          </a:p>
          <a:p>
            <a:pPr marL="1257300" lvl="2" indent="-342900" algn="l" rtl="0" eaLnBrk="1" fontAlgn="base" hangingPunct="1">
              <a:lnSpc>
                <a:spcPct val="160000"/>
              </a:lnSpc>
              <a:spcBef>
                <a:spcPct val="20000"/>
              </a:spcBef>
              <a:spcAft>
                <a:spcPct val="0"/>
              </a:spcAft>
              <a:buClr>
                <a:schemeClr val="hlink"/>
              </a:buClr>
              <a:buSzPct val="55000"/>
              <a:buFont typeface="Wingdings" panose="05000000000000000000" charset="0"/>
              <a:buChar char="ü"/>
            </a:pPr>
            <a:r>
              <a:rPr lang="zh-CN" altLang="en-US" sz="2800" strike="noStrike" noProof="1" dirty="0">
                <a:solidFill>
                  <a:schemeClr val="accent1"/>
                </a:solidFill>
                <a:effectLst>
                  <a:outerShdw blurRad="38100" dist="25400" dir="5400000" algn="ctr" rotWithShape="0">
                    <a:srgbClr val="6E747A">
                      <a:alpha val="43000"/>
                    </a:srgbClr>
                  </a:outerShdw>
                </a:effectLst>
                <a:latin typeface="Tahoma" panose="020B0604030504040204" charset="0"/>
                <a:ea typeface="华文新魏" panose="02010800040101010101" pitchFamily="2" charset="-122"/>
                <a:cs typeface="+mn-cs"/>
              </a:rPr>
              <a:t>基本归纳变量：</a:t>
            </a:r>
            <a:r>
              <a:rPr lang="zh-CN" altLang="en-US" strike="noStrike" noProof="1" dirty="0">
                <a:solidFill>
                  <a:schemeClr val="tx1"/>
                </a:solidFill>
                <a:latin typeface="Tahoma" panose="020B0604030504040204" charset="0"/>
                <a:ea typeface="华文新魏" panose="02010800040101010101" pitchFamily="2" charset="-122"/>
                <a:cs typeface="+mn-cs"/>
              </a:rPr>
              <a:t>变量i只有唯一的形如i := i ± c的赋值，且c是循环不变量</a:t>
            </a:r>
            <a:endParaRPr lang="zh-CN" altLang="en-US" strike="noStrike" noProof="1" dirty="0">
              <a:solidFill>
                <a:schemeClr val="tx1"/>
              </a:solidFill>
              <a:latin typeface="Tahoma" panose="020B0604030504040204" charset="0"/>
            </a:endParaRPr>
          </a:p>
          <a:p>
            <a:pPr marL="1257300" lvl="2" indent="-342900" algn="l" rtl="0" eaLnBrk="1" fontAlgn="base" hangingPunct="1">
              <a:lnSpc>
                <a:spcPct val="160000"/>
              </a:lnSpc>
              <a:spcBef>
                <a:spcPct val="20000"/>
              </a:spcBef>
              <a:spcAft>
                <a:spcPct val="0"/>
              </a:spcAft>
              <a:buClr>
                <a:schemeClr val="hlink"/>
              </a:buClr>
              <a:buSzPct val="55000"/>
              <a:buFont typeface="Wingdings" panose="05000000000000000000" charset="0"/>
              <a:buChar char="ü"/>
            </a:pPr>
            <a:r>
              <a:rPr lang="zh-CN" altLang="en-US" sz="2800" strike="noStrike" noProof="1" dirty="0">
                <a:solidFill>
                  <a:schemeClr val="accent1"/>
                </a:solidFill>
                <a:effectLst>
                  <a:outerShdw blurRad="38100" dist="25400" dir="5400000" algn="ctr" rotWithShape="0">
                    <a:srgbClr val="6E747A">
                      <a:alpha val="43000"/>
                    </a:srgbClr>
                  </a:outerShdw>
                </a:effectLst>
                <a:latin typeface="Tahoma" panose="020B0604030504040204" charset="0"/>
                <a:ea typeface="华文新魏" panose="02010800040101010101" pitchFamily="2" charset="-122"/>
                <a:cs typeface="+mn-cs"/>
                <a:sym typeface="+mn-ea"/>
              </a:rPr>
              <a:t>归纳变量：</a:t>
            </a:r>
            <a:r>
              <a:rPr lang="zh-CN" altLang="en-US" strike="noStrike" noProof="1" dirty="0">
                <a:latin typeface="Tahoma" panose="020B0604030504040204" charset="0"/>
                <a:ea typeface="华文新魏" panose="02010800040101010101" pitchFamily="2" charset="-122"/>
                <a:cs typeface="+mn-cs"/>
                <a:sym typeface="+mn-ea"/>
              </a:rPr>
              <a:t>j := c</a:t>
            </a:r>
            <a:r>
              <a:rPr lang="zh-CN" altLang="en-US" strike="noStrike" baseline="-25000" noProof="1" dirty="0">
                <a:latin typeface="Tahoma" panose="020B0604030504040204" charset="0"/>
                <a:ea typeface="华文新魏" panose="02010800040101010101" pitchFamily="2" charset="-122"/>
                <a:cs typeface="+mn-cs"/>
                <a:sym typeface="+mn-ea"/>
              </a:rPr>
              <a:t>1</a:t>
            </a:r>
            <a:r>
              <a:rPr lang="zh-CN" altLang="en-US" strike="noStrike" noProof="1" dirty="0">
                <a:latin typeface="Tahoma" panose="020B0604030504040204" charset="0"/>
                <a:ea typeface="华文新魏" panose="02010800040101010101" pitchFamily="2" charset="-122"/>
                <a:cs typeface="+mn-cs"/>
                <a:sym typeface="+mn-ea"/>
              </a:rPr>
              <a:t>*i ± c</a:t>
            </a:r>
            <a:r>
              <a:rPr lang="zh-CN" altLang="en-US" strike="noStrike" baseline="-25000" noProof="1" dirty="0">
                <a:latin typeface="Tahoma" panose="020B0604030504040204" charset="0"/>
                <a:ea typeface="华文新魏" panose="02010800040101010101" pitchFamily="2" charset="-122"/>
                <a:cs typeface="+mn-cs"/>
                <a:sym typeface="+mn-ea"/>
              </a:rPr>
              <a:t>2</a:t>
            </a:r>
            <a:r>
              <a:rPr lang="zh-CN" altLang="en-US" strike="noStrike" noProof="1" dirty="0">
                <a:latin typeface="Tahoma" panose="020B0604030504040204" charset="0"/>
                <a:ea typeface="华文新魏" panose="02010800040101010101" pitchFamily="2" charset="-122"/>
                <a:cs typeface="+mn-cs"/>
                <a:sym typeface="+mn-ea"/>
              </a:rPr>
              <a:t>，其中c</a:t>
            </a:r>
            <a:r>
              <a:rPr lang="zh-CN" altLang="en-US" strike="noStrike" baseline="-25000" noProof="1" dirty="0">
                <a:latin typeface="Tahoma" panose="020B0604030504040204" charset="0"/>
                <a:ea typeface="华文新魏" panose="02010800040101010101" pitchFamily="2" charset="-122"/>
                <a:cs typeface="+mn-cs"/>
                <a:sym typeface="+mn-ea"/>
              </a:rPr>
              <a:t>1</a:t>
            </a:r>
            <a:r>
              <a:rPr lang="zh-CN" altLang="en-US" strike="noStrike" noProof="1" dirty="0">
                <a:latin typeface="Tahoma" panose="020B0604030504040204" charset="0"/>
                <a:ea typeface="华文新魏" panose="02010800040101010101" pitchFamily="2" charset="-122"/>
                <a:cs typeface="+mn-cs"/>
                <a:sym typeface="+mn-ea"/>
              </a:rPr>
              <a:t>和c</a:t>
            </a:r>
            <a:r>
              <a:rPr lang="zh-CN" altLang="en-US" strike="noStrike" baseline="-25000" noProof="1" dirty="0">
                <a:latin typeface="Tahoma" panose="020B0604030504040204" charset="0"/>
                <a:ea typeface="华文新魏" panose="02010800040101010101" pitchFamily="2" charset="-122"/>
                <a:cs typeface="+mn-cs"/>
                <a:sym typeface="+mn-ea"/>
              </a:rPr>
              <a:t>2</a:t>
            </a:r>
            <a:r>
              <a:rPr lang="zh-CN" altLang="en-US" strike="noStrike" noProof="1" dirty="0">
                <a:latin typeface="Tahoma" panose="020B0604030504040204" charset="0"/>
                <a:ea typeface="华文新魏" panose="02010800040101010101" pitchFamily="2" charset="-122"/>
                <a:cs typeface="+mn-cs"/>
                <a:sym typeface="+mn-ea"/>
              </a:rPr>
              <a:t>都是循环不变量</a:t>
            </a:r>
            <a:endParaRPr lang="zh-CN" altLang="en-US" strike="noStrike" noProof="1" dirty="0">
              <a:latin typeface="Tahoma" panose="020B0604030504040204" charset="0"/>
              <a:sym typeface="+mn-ea"/>
            </a:endParaRPr>
          </a:p>
          <a:p>
            <a:pPr marL="1257300" lvl="2" indent="-342900" algn="l" rtl="0" eaLnBrk="1" fontAlgn="base" hangingPunct="1">
              <a:lnSpc>
                <a:spcPct val="160000"/>
              </a:lnSpc>
              <a:spcBef>
                <a:spcPct val="20000"/>
              </a:spcBef>
              <a:spcAft>
                <a:spcPct val="0"/>
              </a:spcAft>
              <a:buClr>
                <a:schemeClr val="hlink"/>
              </a:buClr>
              <a:buSzPct val="55000"/>
              <a:buFont typeface="Wingdings" panose="05000000000000000000" charset="0"/>
              <a:buChar char="ü"/>
            </a:pPr>
            <a:r>
              <a:rPr lang="zh-CN" altLang="en-US" sz="2800" strike="noStrike" noProof="1" dirty="0">
                <a:solidFill>
                  <a:schemeClr val="accent1"/>
                </a:solidFill>
                <a:effectLst>
                  <a:outerShdw blurRad="38100" dist="25400" dir="5400000" algn="ctr" rotWithShape="0">
                    <a:srgbClr val="6E747A">
                      <a:alpha val="43000"/>
                    </a:srgbClr>
                  </a:outerShdw>
                </a:effectLst>
                <a:latin typeface="Tahoma" panose="020B0604030504040204" charset="0"/>
                <a:ea typeface="华文新魏" panose="02010800040101010101" pitchFamily="2" charset="-122"/>
                <a:cs typeface="+mn-cs"/>
              </a:rPr>
              <a:t>变换循环控制条件</a:t>
            </a:r>
            <a:endParaRPr lang="zh-CN" altLang="en-US" sz="2800" strike="noStrike" noProof="1" dirty="0">
              <a:solidFill>
                <a:schemeClr val="accent1"/>
              </a:solidFill>
              <a:effectLst>
                <a:outerShdw blurRad="38100" dist="25400" dir="5400000" algn="ctr" rotWithShape="0">
                  <a:srgbClr val="6E747A">
                    <a:alpha val="43000"/>
                  </a:srgbClr>
                </a:outerShdw>
              </a:effectLst>
              <a:latin typeface="Tahoma" panose="020B060403050404020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循环优化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9218" name="Rectangle 3"/>
          <p:cNvSpPr txBox="1"/>
          <p:nvPr/>
        </p:nvSpPr>
        <p:spPr>
          <a:xfrm>
            <a:off x="655320" y="1156970"/>
            <a:ext cx="10371455" cy="4703445"/>
          </a:xfrm>
          <a:prstGeom prst="rect">
            <a:avLst/>
          </a:prstGeom>
          <a:noFill/>
          <a:ln w="9525">
            <a:noFill/>
          </a:ln>
        </p:spPr>
        <p:txBody>
          <a:bodyPr anchor="t"/>
          <a:p>
            <a:pPr marL="457200" indent="-457200" eaLnBrk="0" hangingPunct="0">
              <a:lnSpc>
                <a:spcPct val="135000"/>
              </a:lnSpc>
              <a:spcBef>
                <a:spcPct val="20000"/>
              </a:spcBef>
              <a:buSzTx/>
              <a:buFont typeface="Wingdings" panose="05000000000000000000" charset="0"/>
              <a:buChar char="Ø"/>
            </a:pPr>
            <a:r>
              <a:rPr lang="zh-CN" altLang="en-US" sz="2800" b="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没有程序的数据流等相关信息，无法进行全局优化，因此要进行整个程序的数据流分析</a:t>
            </a:r>
            <a:endParaRPr lang="zh-CN" altLang="en-US" sz="2800" b="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endParaRPr>
          </a:p>
          <a:p>
            <a:pPr marL="1371600" lvl="2" indent="-457200" eaLnBrk="0" hangingPunct="0">
              <a:lnSpc>
                <a:spcPct val="135000"/>
              </a:lnSpc>
              <a:spcBef>
                <a:spcPct val="20000"/>
              </a:spcBef>
              <a:buClr>
                <a:schemeClr val="hlink"/>
              </a:buClr>
              <a:buSzTx/>
              <a:buFont typeface="Arial" panose="020B0604020202020204" pitchFamily="34" charset="0"/>
              <a:buChar char="•"/>
            </a:pPr>
            <a:r>
              <a:rPr lang="zh-CN" altLang="en-US" sz="2800" b="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到达-定值</a:t>
            </a:r>
            <a:endParaRPr lang="zh-CN" altLang="en-US" sz="2800" b="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endParaRPr>
          </a:p>
          <a:p>
            <a:pPr marL="1371600" lvl="2" indent="-457200" eaLnBrk="0" hangingPunct="0">
              <a:lnSpc>
                <a:spcPct val="135000"/>
              </a:lnSpc>
              <a:spcBef>
                <a:spcPct val="20000"/>
              </a:spcBef>
              <a:buClr>
                <a:schemeClr val="hlink"/>
              </a:buClr>
              <a:buSzTx/>
              <a:buFont typeface="Arial" panose="020B0604020202020204" pitchFamily="34" charset="0"/>
              <a:buChar char="•"/>
            </a:pPr>
            <a:r>
              <a:rPr lang="zh-CN" altLang="en-US" sz="2800" b="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引用-定值链</a:t>
            </a:r>
            <a:endParaRPr lang="zh-CN" altLang="en-US" sz="2800" b="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endParaRPr>
          </a:p>
          <a:p>
            <a:pPr marL="1371600" lvl="2" indent="-457200" eaLnBrk="0" hangingPunct="0">
              <a:lnSpc>
                <a:spcPct val="135000"/>
              </a:lnSpc>
              <a:spcBef>
                <a:spcPct val="20000"/>
              </a:spcBef>
              <a:buClr>
                <a:schemeClr val="hlink"/>
              </a:buClr>
              <a:buSzTx/>
              <a:buFont typeface="Arial" panose="020B0604020202020204" pitchFamily="34" charset="0"/>
              <a:buChar char="•"/>
            </a:pPr>
            <a:r>
              <a:rPr lang="zh-CN" altLang="en-US" sz="2800" b="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定值-引用链</a:t>
            </a:r>
            <a:endParaRPr lang="zh-CN" altLang="en-US" sz="2800" b="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endParaRPr>
          </a:p>
          <a:p>
            <a:pPr marL="1371600" lvl="2" indent="-457200" eaLnBrk="0" hangingPunct="0">
              <a:lnSpc>
                <a:spcPct val="135000"/>
              </a:lnSpc>
              <a:spcBef>
                <a:spcPct val="20000"/>
              </a:spcBef>
              <a:buClr>
                <a:schemeClr val="hlink"/>
              </a:buClr>
              <a:buSzTx/>
              <a:buFont typeface="Arial" panose="020B0604020202020204" pitchFamily="34" charset="0"/>
              <a:buChar char="•"/>
            </a:pPr>
            <a:r>
              <a:rPr lang="zh-CN" altLang="en-US" sz="2800" b="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变量活跃信息</a:t>
            </a:r>
            <a:endParaRPr lang="zh-CN" altLang="en-US" sz="2800" b="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endParaRPr>
          </a:p>
          <a:p>
            <a:pPr marL="1371600" lvl="2" indent="-457200" eaLnBrk="0" hangingPunct="0">
              <a:lnSpc>
                <a:spcPct val="135000"/>
              </a:lnSpc>
              <a:spcBef>
                <a:spcPct val="20000"/>
              </a:spcBef>
              <a:buClr>
                <a:schemeClr val="hlink"/>
              </a:buClr>
              <a:buSzTx/>
              <a:buFont typeface="Arial" panose="020B0604020202020204" pitchFamily="34" charset="0"/>
              <a:buChar char="•"/>
            </a:pPr>
            <a:r>
              <a:rPr lang="zh-CN" altLang="en-US" sz="2800" b="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变量下次引用信息等</a:t>
            </a:r>
            <a:endParaRPr lang="zh-CN" altLang="en-US" sz="2800" b="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3"/>
          <p:cNvSpPr txBox="1"/>
          <p:nvPr/>
        </p:nvSpPr>
        <p:spPr>
          <a:xfrm>
            <a:off x="436563" y="1363663"/>
            <a:ext cx="7921625" cy="1077912"/>
          </a:xfrm>
          <a:prstGeom prst="rect">
            <a:avLst/>
          </a:prstGeom>
          <a:noFill/>
          <a:ln w="9525">
            <a:noFill/>
          </a:ln>
        </p:spPr>
        <p:txBody>
          <a:bodyPr anchor="t"/>
          <a:p>
            <a:pPr marL="457200" indent="-457200" eaLnBrk="0" hangingPunct="0">
              <a:lnSpc>
                <a:spcPct val="135000"/>
              </a:lnSpc>
              <a:spcBef>
                <a:spcPct val="20000"/>
              </a:spcBef>
              <a:buSzTx/>
              <a:buFont typeface="Wingdings" panose="05000000000000000000" charset="0"/>
              <a:buChar char="Ø"/>
            </a:pPr>
            <a:r>
              <a:rPr lang="zh-CN" altLang="en-US" sz="3200" b="0" dirty="0">
                <a:solidFill>
                  <a:schemeClr val="tx2"/>
                </a:solidFill>
                <a:latin typeface="华文新魏" panose="02010800040101010101" pitchFamily="2" charset="-122"/>
                <a:ea typeface="华文新魏" panose="02010800040101010101" pitchFamily="2" charset="-122"/>
              </a:rPr>
              <a:t>到达、定值、下次引用信息、活跃信息</a:t>
            </a:r>
            <a:endParaRPr lang="zh-CN" altLang="en-US" sz="3200" b="0" dirty="0">
              <a:solidFill>
                <a:schemeClr val="tx2"/>
              </a:solidFill>
              <a:latin typeface="华文新魏" panose="02010800040101010101" pitchFamily="2" charset="-122"/>
              <a:ea typeface="华文新魏" panose="02010800040101010101" pitchFamily="2" charset="-122"/>
            </a:endParaRPr>
          </a:p>
        </p:txBody>
      </p:sp>
      <p:pic>
        <p:nvPicPr>
          <p:cNvPr id="10243" name="图片 2"/>
          <p:cNvPicPr>
            <a:picLocks noChangeAspect="1"/>
          </p:cNvPicPr>
          <p:nvPr/>
        </p:nvPicPr>
        <p:blipFill>
          <a:blip r:embed="rId1"/>
          <a:stretch>
            <a:fillRect/>
          </a:stretch>
        </p:blipFill>
        <p:spPr>
          <a:xfrm>
            <a:off x="2967355" y="2724785"/>
            <a:ext cx="5391150" cy="2640013"/>
          </a:xfrm>
          <a:prstGeom prst="rect">
            <a:avLst/>
          </a:prstGeom>
          <a:noFill/>
          <a:ln w="9525" cap="flat" cmpd="sng">
            <a:solidFill>
              <a:schemeClr val="accent1"/>
            </a:solidFill>
            <a:prstDash val="solid"/>
            <a:round/>
            <a:headEnd type="none" w="med" len="med"/>
            <a:tailEnd type="none" w="med" len="med"/>
          </a:ln>
        </p:spPr>
      </p:pic>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3" name="标题 2"/>
          <p:cNvSpPr>
            <a:spLocks noGrp="1" noChangeArrowheads="1"/>
          </p:cNvSpPr>
          <p:nvPr>
            <p:ph type="title"/>
          </p:nvPr>
        </p:nvSpPr>
        <p:spPr/>
        <p:txBody>
          <a:bodyPr/>
          <a:p>
            <a:r>
              <a:rPr lang="zh-CN" altLang="en-US" dirty="0">
                <a:sym typeface="+mn-ea"/>
              </a:rPr>
              <a:t>数据流分析与全局优化</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dirty="0">
                <a:sym typeface="+mn-ea"/>
              </a:rPr>
              <a:t>数据流分析与全局优化</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1266" name="Rectangle 3"/>
          <p:cNvSpPr txBox="1"/>
          <p:nvPr/>
        </p:nvSpPr>
        <p:spPr>
          <a:xfrm>
            <a:off x="741680" y="1363980"/>
            <a:ext cx="9478645" cy="1788795"/>
          </a:xfrm>
          <a:prstGeom prst="rect">
            <a:avLst/>
          </a:prstGeom>
          <a:noFill/>
          <a:ln w="9525">
            <a:noFill/>
          </a:ln>
        </p:spPr>
        <p:txBody>
          <a:bodyPr anchor="t"/>
          <a:p>
            <a:pPr marL="457200" indent="-457200" eaLnBrk="0" hangingPunct="0">
              <a:lnSpc>
                <a:spcPct val="135000"/>
              </a:lnSpc>
              <a:spcBef>
                <a:spcPct val="20000"/>
              </a:spcBef>
              <a:buSzTx/>
              <a:buFont typeface="Wingdings" panose="05000000000000000000" charset="0"/>
              <a:buChar char="Ø"/>
            </a:pPr>
            <a:r>
              <a:rPr lang="zh-CN" altLang="en-US" sz="3200" b="0" dirty="0">
                <a:solidFill>
                  <a:schemeClr val="tx2"/>
                </a:solidFill>
                <a:latin typeface="华文新魏" panose="02010800040101010101" pitchFamily="2" charset="-122"/>
                <a:ea typeface="华文新魏" panose="02010800040101010101" pitchFamily="2" charset="-122"/>
              </a:rPr>
              <a:t>引用</a:t>
            </a:r>
            <a:r>
              <a:rPr lang="en-US" altLang="zh-CN" sz="3200" b="0" dirty="0">
                <a:solidFill>
                  <a:schemeClr val="tx2"/>
                </a:solidFill>
                <a:latin typeface="华文新魏" panose="02010800040101010101" pitchFamily="2" charset="-122"/>
              </a:rPr>
              <a:t>-</a:t>
            </a:r>
            <a:r>
              <a:rPr lang="zh-CN" altLang="en-US" sz="3200" b="0" dirty="0">
                <a:solidFill>
                  <a:schemeClr val="tx2"/>
                </a:solidFill>
                <a:latin typeface="华文新魏" panose="02010800040101010101" pitchFamily="2" charset="-122"/>
                <a:ea typeface="华文新魏" panose="02010800040101010101" pitchFamily="2" charset="-122"/>
              </a:rPr>
              <a:t>定值链（</a:t>
            </a:r>
            <a:r>
              <a:rPr lang="en-US" altLang="zh-CN" sz="3200" b="0" i="1" dirty="0">
                <a:solidFill>
                  <a:schemeClr val="tx2"/>
                </a:solidFill>
                <a:latin typeface="华文新魏" panose="02010800040101010101" pitchFamily="2" charset="-122"/>
              </a:rPr>
              <a:t>ud </a:t>
            </a:r>
            <a:r>
              <a:rPr lang="zh-CN" altLang="en-US" sz="3200" b="0" dirty="0">
                <a:solidFill>
                  <a:schemeClr val="tx2"/>
                </a:solidFill>
                <a:latin typeface="华文新魏" panose="02010800040101010101" pitchFamily="2" charset="-122"/>
                <a:ea typeface="华文新魏" panose="02010800040101010101" pitchFamily="2" charset="-122"/>
              </a:rPr>
              <a:t>链）</a:t>
            </a:r>
            <a:endParaRPr lang="zh-CN" altLang="en-US" sz="3200" b="0" dirty="0">
              <a:solidFill>
                <a:schemeClr val="tx2"/>
              </a:solidFill>
              <a:latin typeface="华文新魏" panose="02010800040101010101" pitchFamily="2" charset="-122"/>
              <a:ea typeface="华文新魏" panose="02010800040101010101" pitchFamily="2" charset="-122"/>
            </a:endParaRPr>
          </a:p>
          <a:p>
            <a:pPr marL="914400" lvl="1" indent="-457200" eaLnBrk="0" hangingPunct="0">
              <a:lnSpc>
                <a:spcPct val="135000"/>
              </a:lnSpc>
              <a:spcBef>
                <a:spcPct val="20000"/>
              </a:spcBef>
              <a:buClr>
                <a:schemeClr val="hlink"/>
              </a:buClr>
              <a:buSzTx/>
              <a:buFont typeface="Arial" panose="020B0604020202020204" pitchFamily="34" charset="0"/>
              <a:buChar char="•"/>
            </a:pPr>
            <a:r>
              <a:rPr lang="zh-CN" altLang="en-US" sz="2800" b="0" dirty="0">
                <a:solidFill>
                  <a:schemeClr val="tx2"/>
                </a:solidFill>
                <a:latin typeface="华文新魏" panose="02010800040101010101" pitchFamily="2" charset="-122"/>
                <a:ea typeface="华文新魏" panose="02010800040101010101" pitchFamily="2" charset="-122"/>
              </a:rPr>
              <a:t>在某点j引用了变量x，则把能到达j的x的所有定值点的集合称为x在引用点j的引用-定值链</a:t>
            </a:r>
            <a:endParaRPr lang="zh-CN" altLang="en-US" sz="2800" b="0" dirty="0">
              <a:solidFill>
                <a:schemeClr val="tx2"/>
              </a:solidFill>
              <a:latin typeface="华文新魏" panose="02010800040101010101" pitchFamily="2" charset="-122"/>
              <a:ea typeface="华文新魏" panose="02010800040101010101" pitchFamily="2" charset="-122"/>
            </a:endParaRPr>
          </a:p>
        </p:txBody>
      </p:sp>
      <p:sp>
        <p:nvSpPr>
          <p:cNvPr id="11267" name="Rectangle 3"/>
          <p:cNvSpPr txBox="1"/>
          <p:nvPr/>
        </p:nvSpPr>
        <p:spPr>
          <a:xfrm>
            <a:off x="723900" y="3571875"/>
            <a:ext cx="9478645" cy="2435225"/>
          </a:xfrm>
          <a:prstGeom prst="rect">
            <a:avLst/>
          </a:prstGeom>
          <a:noFill/>
          <a:ln w="9525">
            <a:noFill/>
          </a:ln>
        </p:spPr>
        <p:txBody>
          <a:bodyPr anchor="t"/>
          <a:p>
            <a:pPr marL="457200" indent="-457200" eaLnBrk="0" hangingPunct="0">
              <a:lnSpc>
                <a:spcPct val="135000"/>
              </a:lnSpc>
              <a:spcBef>
                <a:spcPct val="20000"/>
              </a:spcBef>
              <a:buSzTx/>
              <a:buFont typeface="Wingdings" panose="05000000000000000000" charset="0"/>
              <a:buChar char="Ø"/>
            </a:pPr>
            <a:r>
              <a:rPr lang="zh-CN" altLang="en-US" sz="3200" b="0" dirty="0">
                <a:solidFill>
                  <a:schemeClr val="tx2"/>
                </a:solidFill>
                <a:latin typeface="华文新魏" panose="02010800040101010101" pitchFamily="2" charset="-122"/>
                <a:ea typeface="华文新魏" panose="02010800040101010101" pitchFamily="2" charset="-122"/>
              </a:rPr>
              <a:t>定值</a:t>
            </a:r>
            <a:r>
              <a:rPr lang="en-US" altLang="zh-CN" sz="3200" b="0" dirty="0">
                <a:solidFill>
                  <a:schemeClr val="tx2"/>
                </a:solidFill>
                <a:latin typeface="华文新魏" panose="02010800040101010101" pitchFamily="2" charset="-122"/>
              </a:rPr>
              <a:t>-</a:t>
            </a:r>
            <a:r>
              <a:rPr lang="zh-CN" altLang="en-US" sz="3200" b="0" dirty="0">
                <a:solidFill>
                  <a:schemeClr val="tx2"/>
                </a:solidFill>
                <a:latin typeface="华文新魏" panose="02010800040101010101" pitchFamily="2" charset="-122"/>
                <a:ea typeface="华文新魏" panose="02010800040101010101" pitchFamily="2" charset="-122"/>
              </a:rPr>
              <a:t>引用链（</a:t>
            </a:r>
            <a:r>
              <a:rPr lang="en-US" altLang="zh-CN" sz="3200" b="0" i="1" dirty="0">
                <a:solidFill>
                  <a:schemeClr val="tx2"/>
                </a:solidFill>
                <a:latin typeface="华文新魏" panose="02010800040101010101" pitchFamily="2" charset="-122"/>
              </a:rPr>
              <a:t>du </a:t>
            </a:r>
            <a:r>
              <a:rPr lang="zh-CN" altLang="en-US" sz="3200" b="0" dirty="0">
                <a:solidFill>
                  <a:schemeClr val="tx2"/>
                </a:solidFill>
                <a:latin typeface="华文新魏" panose="02010800040101010101" pitchFamily="2" charset="-122"/>
                <a:ea typeface="华文新魏" panose="02010800040101010101" pitchFamily="2" charset="-122"/>
              </a:rPr>
              <a:t>链）</a:t>
            </a:r>
            <a:endParaRPr lang="zh-CN" altLang="en-US" sz="3200" b="0" dirty="0">
              <a:solidFill>
                <a:schemeClr val="tx2"/>
              </a:solidFill>
              <a:latin typeface="华文新魏" panose="02010800040101010101" pitchFamily="2" charset="-122"/>
              <a:ea typeface="华文新魏" panose="02010800040101010101" pitchFamily="2" charset="-122"/>
            </a:endParaRPr>
          </a:p>
          <a:p>
            <a:pPr marL="914400" lvl="1" indent="-457200" eaLnBrk="0" hangingPunct="0">
              <a:lnSpc>
                <a:spcPct val="135000"/>
              </a:lnSpc>
              <a:spcBef>
                <a:spcPct val="20000"/>
              </a:spcBef>
              <a:buClr>
                <a:schemeClr val="hlink"/>
              </a:buClr>
              <a:buSzTx/>
              <a:buFont typeface="Arial" panose="020B0604020202020204" pitchFamily="34" charset="0"/>
              <a:buChar char="•"/>
            </a:pPr>
            <a:r>
              <a:rPr lang="zh-CN" altLang="en-US" sz="2800" b="0" dirty="0">
                <a:solidFill>
                  <a:schemeClr val="tx2"/>
                </a:solidFill>
                <a:latin typeface="华文新魏" panose="02010800040101010101" pitchFamily="2" charset="-122"/>
                <a:ea typeface="华文新魏" panose="02010800040101010101" pitchFamily="2" charset="-122"/>
              </a:rPr>
              <a:t>一个变量x在某点i的定值能到达的所有对x的引用点的集合，称为该定值点的定值-引用链，简称du链</a:t>
            </a:r>
            <a:endParaRPr lang="zh-CN" altLang="en-US" sz="2800" b="0" dirty="0">
              <a:solidFill>
                <a:schemeClr val="tx2"/>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dirty="0">
                <a:sym typeface="+mn-ea"/>
              </a:rPr>
              <a:t>数据流分析与全局优化</a:t>
            </a:r>
            <a:endParaRPr lang="zh-CN" altLang="en-US"/>
          </a:p>
        </p:txBody>
      </p:sp>
      <p:sp>
        <p:nvSpPr>
          <p:cNvPr id="12290" name="Rectangle 3"/>
          <p:cNvSpPr txBox="1"/>
          <p:nvPr/>
        </p:nvSpPr>
        <p:spPr>
          <a:xfrm>
            <a:off x="436563" y="1363663"/>
            <a:ext cx="7921625" cy="1077912"/>
          </a:xfrm>
          <a:prstGeom prst="rect">
            <a:avLst/>
          </a:prstGeom>
          <a:noFill/>
          <a:ln w="9525">
            <a:noFill/>
          </a:ln>
        </p:spPr>
        <p:txBody>
          <a:bodyPr anchor="t"/>
          <a:p>
            <a:pPr marL="457200" indent="-457200" eaLnBrk="0" hangingPunct="0">
              <a:lnSpc>
                <a:spcPct val="135000"/>
              </a:lnSpc>
              <a:spcBef>
                <a:spcPct val="20000"/>
              </a:spcBef>
              <a:buSzTx/>
              <a:buFont typeface="Wingdings" panose="05000000000000000000" charset="0"/>
              <a:buChar char="Ø"/>
            </a:pPr>
            <a:r>
              <a:rPr lang="zh-CN" altLang="en-US" sz="3200" b="0" dirty="0">
                <a:solidFill>
                  <a:schemeClr val="tx2"/>
                </a:solidFill>
                <a:latin typeface="华文新魏" panose="02010800040101010101" pitchFamily="2" charset="-122"/>
                <a:ea typeface="华文新魏" panose="02010800040101010101" pitchFamily="2" charset="-122"/>
              </a:rPr>
              <a:t>数据流方程</a:t>
            </a:r>
            <a:endParaRPr lang="zh-CN" altLang="en-US" sz="3200" b="0" dirty="0">
              <a:solidFill>
                <a:schemeClr val="tx2"/>
              </a:solidFill>
              <a:latin typeface="华文新魏" panose="02010800040101010101" pitchFamily="2" charset="-122"/>
              <a:ea typeface="华文新魏" panose="02010800040101010101" pitchFamily="2" charset="-122"/>
            </a:endParaRPr>
          </a:p>
        </p:txBody>
      </p:sp>
      <p:pic>
        <p:nvPicPr>
          <p:cNvPr id="12291" name="图片 1"/>
          <p:cNvPicPr>
            <a:picLocks noChangeAspect="1"/>
          </p:cNvPicPr>
          <p:nvPr/>
        </p:nvPicPr>
        <p:blipFill>
          <a:blip r:embed="rId1"/>
          <a:stretch>
            <a:fillRect/>
          </a:stretch>
        </p:blipFill>
        <p:spPr>
          <a:xfrm>
            <a:off x="2918460" y="2441575"/>
            <a:ext cx="4972050" cy="657225"/>
          </a:xfrm>
          <a:prstGeom prst="rect">
            <a:avLst/>
          </a:prstGeom>
          <a:noFill/>
          <a:ln w="9525">
            <a:noFill/>
          </a:ln>
        </p:spPr>
      </p:pic>
      <p:sp>
        <p:nvSpPr>
          <p:cNvPr id="12292" name="文本框 2"/>
          <p:cNvSpPr txBox="1"/>
          <p:nvPr/>
        </p:nvSpPr>
        <p:spPr>
          <a:xfrm>
            <a:off x="533400" y="3727450"/>
            <a:ext cx="8793480" cy="1835785"/>
          </a:xfrm>
          <a:prstGeom prst="rect">
            <a:avLst/>
          </a:prstGeom>
          <a:noFill/>
          <a:ln w="9525">
            <a:noFill/>
          </a:ln>
        </p:spPr>
        <p:txBody>
          <a:bodyPr wrap="square" anchor="t">
            <a:spAutoFit/>
          </a:bodyPr>
          <a:p>
            <a:pPr marL="1371600" lvl="2" indent="-457200" algn="l" eaLnBrk="0" hangingPunct="0">
              <a:lnSpc>
                <a:spcPct val="135000"/>
              </a:lnSpc>
              <a:spcBef>
                <a:spcPct val="20000"/>
              </a:spcBef>
              <a:buClr>
                <a:schemeClr val="hlink"/>
              </a:buClr>
              <a:buSzTx/>
              <a:buFont typeface="Arial" panose="020B0604020202020204" pitchFamily="34" charset="0"/>
              <a:buChar char="•"/>
            </a:pPr>
            <a:r>
              <a:rPr lang="zh-CN" altLang="en-US" sz="2800" b="0" dirty="0">
                <a:solidFill>
                  <a:schemeClr val="tx2"/>
                </a:solidFill>
                <a:latin typeface="华文新魏" panose="02010800040101010101" pitchFamily="2" charset="-122"/>
                <a:ea typeface="华文新魏" panose="02010800040101010101" pitchFamily="2" charset="-122"/>
              </a:rPr>
              <a:t>当控制流通过一个语句时，在语句末尾的信息是进入这个语句中的信息减去本语句注销的信息并加上产生的新信息</a:t>
            </a:r>
            <a:endParaRPr lang="zh-CN" altLang="en-US" sz="2800" b="0" dirty="0">
              <a:solidFill>
                <a:schemeClr val="tx2"/>
              </a:solidFill>
              <a:latin typeface="华文新魏" panose="02010800040101010101" pitchFamily="2" charset="-122"/>
              <a:ea typeface="华文新魏" panose="02010800040101010101" pitchFamily="2" charset="-122"/>
            </a:endParaRPr>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4294967295"/>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4294967295"/>
          </p:nvPr>
        </p:nvSpPr>
        <p:spPr>
          <a:xfrm>
            <a:off x="8686800" y="6356350"/>
            <a:ext cx="1981200" cy="457200"/>
          </a:xfrm>
        </p:spPr>
        <p:txBody>
          <a:bodyPr/>
          <a:lstStyle/>
          <a:p>
            <a:fld id="{462C808B-4BFB-437F-8C5A-0F0D13D80DAD}" type="slidenum">
              <a:rPr lang="zh-CN" altLang="en-US" smtClean="0"/>
            </a:fld>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代码优化概述</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5"/>
          <p:cNvSpPr/>
          <p:nvPr/>
        </p:nvSpPr>
        <p:spPr>
          <a:xfrm>
            <a:off x="482600" y="1259205"/>
            <a:ext cx="9639300" cy="172847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20000"/>
              </a:lnSpc>
              <a:buClr>
                <a:schemeClr val="folHlink"/>
              </a:buClr>
              <a:buSzPct val="50000"/>
              <a:buFont typeface="Wingdings" panose="05000000000000000000" pitchFamily="2" charset="2"/>
              <a:buChar char="n"/>
            </a:pPr>
            <a:r>
              <a:rPr lang="zh-CN" altLang="en-US" sz="2800" b="1" u="sng" dirty="0">
                <a:latin typeface="Tahoma" panose="020B0604030504040204" charset="0"/>
              </a:rPr>
              <a:t>与机器无关的优化</a:t>
            </a:r>
            <a:endParaRPr lang="zh-CN" altLang="en-US" sz="2800" b="1" u="sng" dirty="0">
              <a:latin typeface="Tahoma" panose="020B0604030504040204" charset="0"/>
            </a:endParaRPr>
          </a:p>
          <a:p>
            <a:pPr marL="1143000" lvl="2" indent="-228600" eaLnBrk="1" hangingPunct="1">
              <a:lnSpc>
                <a:spcPct val="120000"/>
              </a:lnSpc>
              <a:buClr>
                <a:schemeClr val="folHlink"/>
              </a:buClr>
              <a:buSzPct val="50000"/>
              <a:buFont typeface="Wingdings" panose="05000000000000000000" pitchFamily="2" charset="2"/>
              <a:buNone/>
            </a:pPr>
            <a:r>
              <a:rPr lang="zh-CN" altLang="en-US" sz="2800" dirty="0">
                <a:latin typeface="Tahoma" panose="020B0604030504040204" charset="0"/>
              </a:rPr>
              <a:t>	</a:t>
            </a:r>
            <a:r>
              <a:rPr lang="en-US" altLang="zh-CN" sz="2800" dirty="0">
                <a:latin typeface="Tahoma" panose="020B0604030504040204" charset="0"/>
              </a:rPr>
              <a:t>1</a:t>
            </a:r>
            <a:r>
              <a:rPr lang="zh-CN" altLang="en-US" sz="2800" dirty="0">
                <a:latin typeface="Tahoma" panose="020B0604030504040204" charset="0"/>
              </a:rPr>
              <a:t>、在中间代码生成之后进行，针对的是中间代码</a:t>
            </a:r>
            <a:endParaRPr lang="zh-CN" altLang="en-US" sz="2800" dirty="0">
              <a:latin typeface="Tahoma" panose="020B0604030504040204" charset="0"/>
            </a:endParaRPr>
          </a:p>
        </p:txBody>
      </p:sp>
      <p:sp>
        <p:nvSpPr>
          <p:cNvPr id="5" name="Rectangle 6"/>
          <p:cNvSpPr/>
          <p:nvPr/>
        </p:nvSpPr>
        <p:spPr>
          <a:xfrm>
            <a:off x="716280" y="3340100"/>
            <a:ext cx="9639300" cy="129730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20000"/>
              </a:lnSpc>
              <a:buClr>
                <a:schemeClr val="folHlink"/>
              </a:buClr>
              <a:buSzPct val="50000"/>
              <a:buFont typeface="Wingdings" panose="05000000000000000000" pitchFamily="2" charset="2"/>
              <a:buNone/>
            </a:pPr>
            <a:r>
              <a:rPr lang="en-US" altLang="zh-CN" sz="2800" dirty="0">
                <a:latin typeface="Tahoma" panose="020B0604030504040204" charset="0"/>
              </a:rPr>
              <a:t>2</a:t>
            </a:r>
            <a:r>
              <a:rPr lang="zh-CN" altLang="en-US" sz="2800" dirty="0">
                <a:latin typeface="Tahoma" panose="020B0604030504040204" charset="0"/>
              </a:rPr>
              <a:t>、与机器无关的优化更具有普遍意义，可以适用于多种物理机器的代码生成程序</a:t>
            </a:r>
            <a:endParaRPr lang="zh-CN" altLang="en-US" sz="2800" dirty="0">
              <a:latin typeface="Tahoma" panose="020B0604030504040204" charset="0"/>
            </a:endParaRPr>
          </a:p>
        </p:txBody>
      </p:sp>
      <p:sp>
        <p:nvSpPr>
          <p:cNvPr id="6" name="Rectangle 8"/>
          <p:cNvSpPr/>
          <p:nvPr/>
        </p:nvSpPr>
        <p:spPr>
          <a:xfrm>
            <a:off x="1002030" y="4924425"/>
            <a:ext cx="8771890" cy="57658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None/>
            </a:pPr>
            <a:r>
              <a:rPr lang="en-US" altLang="zh-CN" sz="2800" dirty="0">
                <a:latin typeface="Tahoma" panose="020B0604030504040204" charset="0"/>
              </a:rPr>
              <a:t>** </a:t>
            </a:r>
            <a:r>
              <a:rPr lang="zh-CN" altLang="en-US" sz="2800" dirty="0">
                <a:latin typeface="Tahoma" panose="020B0604030504040204" charset="0"/>
              </a:rPr>
              <a:t>重点讨论与机器无关的优化</a:t>
            </a:r>
            <a:endParaRPr lang="zh-CN" altLang="en-US" sz="28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代码优化概述</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9220" name="Rectangle 4"/>
          <p:cNvSpPr/>
          <p:nvPr/>
        </p:nvSpPr>
        <p:spPr>
          <a:xfrm>
            <a:off x="684213" y="1357313"/>
            <a:ext cx="7991475" cy="57626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buClr>
                <a:schemeClr val="hlink"/>
              </a:buClr>
              <a:buSzPct val="55000"/>
              <a:buChar char="n"/>
            </a:pPr>
            <a:r>
              <a:rPr lang="zh-CN" altLang="en-US" b="1" dirty="0">
                <a:latin typeface="Tahoma" panose="020B0604030504040204" charset="0"/>
              </a:rPr>
              <a:t>根据优化范围</a:t>
            </a:r>
            <a:endParaRPr lang="zh-CN" altLang="en-US" b="1" dirty="0">
              <a:latin typeface="Tahoma" panose="020B0604030504040204" charset="0"/>
            </a:endParaRPr>
          </a:p>
        </p:txBody>
      </p:sp>
      <p:sp>
        <p:nvSpPr>
          <p:cNvPr id="11" name="Rectangle 10"/>
          <p:cNvSpPr/>
          <p:nvPr/>
        </p:nvSpPr>
        <p:spPr>
          <a:xfrm>
            <a:off x="539750" y="5246688"/>
            <a:ext cx="7991475" cy="57467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342900" lvl="0" indent="-342900" algn="ctr" eaLnBrk="1" hangingPunct="1">
              <a:spcBef>
                <a:spcPct val="0"/>
              </a:spcBef>
              <a:buNone/>
            </a:pPr>
            <a:r>
              <a:rPr lang="en-US" altLang="zh-CN" sz="2800" dirty="0">
                <a:latin typeface="Tahoma" panose="020B0604030504040204" charset="0"/>
              </a:rPr>
              <a:t>** </a:t>
            </a:r>
            <a:r>
              <a:rPr lang="zh-CN" altLang="en-US" sz="2800" dirty="0">
                <a:latin typeface="Tahoma" panose="020B0604030504040204" charset="0"/>
              </a:rPr>
              <a:t>重点讨论中间代码的上述三个层次的优化技术</a:t>
            </a:r>
            <a:endParaRPr lang="zh-CN" altLang="en-US" sz="2800" dirty="0">
              <a:latin typeface="Tahoma" panose="020B0604030504040204" charset="0"/>
            </a:endParaRPr>
          </a:p>
        </p:txBody>
      </p:sp>
      <p:pic>
        <p:nvPicPr>
          <p:cNvPr id="2" name="图片 3"/>
          <p:cNvPicPr>
            <a:picLocks noChangeAspect="1"/>
          </p:cNvPicPr>
          <p:nvPr/>
        </p:nvPicPr>
        <p:blipFill>
          <a:blip r:embed="rId1"/>
          <a:stretch>
            <a:fillRect/>
          </a:stretch>
        </p:blipFill>
        <p:spPr>
          <a:xfrm>
            <a:off x="3307715" y="2666048"/>
            <a:ext cx="7270750" cy="15255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代码优化概述</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2" name="Rectangle 3"/>
          <p:cNvSpPr txBox="1">
            <a:spLocks noChangeArrowheads="1"/>
          </p:cNvSpPr>
          <p:nvPr/>
        </p:nvSpPr>
        <p:spPr bwMode="auto">
          <a:xfrm>
            <a:off x="682625" y="1466850"/>
            <a:ext cx="7921625" cy="720725"/>
          </a:xfrm>
          <a:prstGeom prst="rect">
            <a:avLst/>
          </a:prstGeom>
          <a:noFill/>
          <a:ln w="9525">
            <a:noFill/>
            <a:miter lim="800000"/>
          </a:ln>
        </p:spPr>
        <p:txBody>
          <a:bodyPr/>
          <a:lstStyle/>
          <a:p>
            <a:pPr marL="457200" marR="0" indent="-457200" algn="l" defTabSz="914400" eaLnBrk="0" hangingPunct="0">
              <a:spcBef>
                <a:spcPct val="20000"/>
              </a:spcBef>
              <a:buSzTx/>
              <a:buFont typeface="Wingdings" panose="05000000000000000000" charset="0"/>
              <a:buChar char="l"/>
              <a:defRPr/>
            </a:pPr>
            <a:r>
              <a:rPr kumimoji="0" lang="zh-CN" altLang="en-US" sz="3200" b="0" kern="0" cap="none" spc="0" normalizeH="0" baseline="0" noProof="0">
                <a:solidFill>
                  <a:schemeClr val="tx2"/>
                </a:solidFill>
                <a:latin typeface="华文新魏" panose="02010800040101010101" pitchFamily="2" charset="-122"/>
                <a:ea typeface="华文新魏" panose="02010800040101010101" pitchFamily="2" charset="-122"/>
                <a:cs typeface="+mn-cs"/>
              </a:rPr>
              <a:t>代码优化程序的结构：</a:t>
            </a:r>
            <a:endParaRPr kumimoji="0" lang="zh-CN" altLang="en-US" sz="3200" b="0" kern="0" cap="none" spc="0" normalizeH="0" baseline="0" noProof="0">
              <a:solidFill>
                <a:schemeClr val="tx2"/>
              </a:solidFill>
              <a:latin typeface="华文新魏" panose="02010800040101010101" pitchFamily="2" charset="-122"/>
              <a:ea typeface="华文新魏" panose="02010800040101010101" pitchFamily="2" charset="-122"/>
              <a:cs typeface="+mn-cs"/>
            </a:endParaRPr>
          </a:p>
        </p:txBody>
      </p:sp>
      <p:sp>
        <p:nvSpPr>
          <p:cNvPr id="12" name="矩形 11"/>
          <p:cNvSpPr/>
          <p:nvPr/>
        </p:nvSpPr>
        <p:spPr>
          <a:xfrm>
            <a:off x="2347913" y="3076575"/>
            <a:ext cx="1114425" cy="433388"/>
          </a:xfrm>
          <a:prstGeom prst="rect">
            <a:avLst/>
          </a:prstGeom>
          <a:noFill/>
          <a:ln w="25400" cap="flat" cmpd="sng">
            <a:solidFill>
              <a:schemeClr val="tx1"/>
            </a:solidFill>
            <a:prstDash val="solid"/>
            <a:round/>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zh-CN" altLang="en-US" sz="2400" b="1" dirty="0"/>
              <a:t>前端</a:t>
            </a:r>
            <a:endParaRPr lang="zh-CN" altLang="en-US" sz="2400" b="1" dirty="0"/>
          </a:p>
        </p:txBody>
      </p:sp>
      <p:sp>
        <p:nvSpPr>
          <p:cNvPr id="13" name="矩形 12"/>
          <p:cNvSpPr/>
          <p:nvPr/>
        </p:nvSpPr>
        <p:spPr>
          <a:xfrm>
            <a:off x="4572000" y="3076575"/>
            <a:ext cx="1839913" cy="433388"/>
          </a:xfrm>
          <a:prstGeom prst="rect">
            <a:avLst/>
          </a:prstGeom>
          <a:solidFill>
            <a:srgbClr val="FFC000"/>
          </a:solidFill>
          <a:ln w="25400" cap="flat" cmpd="sng">
            <a:solidFill>
              <a:schemeClr val="tx1"/>
            </a:solidFill>
            <a:prstDash val="solid"/>
            <a:round/>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zh-CN" altLang="en-US" sz="2400" b="1" dirty="0"/>
              <a:t>代码优化器</a:t>
            </a:r>
            <a:endParaRPr lang="zh-CN" altLang="en-US" sz="2400" b="1" dirty="0"/>
          </a:p>
        </p:txBody>
      </p:sp>
      <p:sp>
        <p:nvSpPr>
          <p:cNvPr id="14" name="矩形 13"/>
          <p:cNvSpPr/>
          <p:nvPr/>
        </p:nvSpPr>
        <p:spPr>
          <a:xfrm>
            <a:off x="8358188" y="3076575"/>
            <a:ext cx="1838325" cy="433388"/>
          </a:xfrm>
          <a:prstGeom prst="rect">
            <a:avLst/>
          </a:prstGeom>
          <a:noFill/>
          <a:ln w="25400" cap="flat" cmpd="sng">
            <a:solidFill>
              <a:schemeClr val="tx1"/>
            </a:solidFill>
            <a:prstDash val="solid"/>
            <a:round/>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zh-CN" altLang="en-US" sz="2400" b="1" dirty="0"/>
              <a:t>代码生成器</a:t>
            </a:r>
            <a:endParaRPr lang="zh-CN" altLang="en-US" sz="2400" b="1" dirty="0"/>
          </a:p>
        </p:txBody>
      </p:sp>
      <p:sp>
        <p:nvSpPr>
          <p:cNvPr id="15" name="矩形 14"/>
          <p:cNvSpPr/>
          <p:nvPr/>
        </p:nvSpPr>
        <p:spPr>
          <a:xfrm>
            <a:off x="2201863" y="4302125"/>
            <a:ext cx="1838325" cy="431800"/>
          </a:xfrm>
          <a:prstGeom prst="rect">
            <a:avLst/>
          </a:prstGeom>
          <a:solidFill>
            <a:srgbClr val="FFC000"/>
          </a:solidFill>
          <a:ln w="25400" cap="flat" cmpd="sng">
            <a:solidFill>
              <a:schemeClr val="tx1"/>
            </a:solidFill>
            <a:prstDash val="solid"/>
            <a:round/>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zh-CN" altLang="en-US" sz="2400" b="1" dirty="0"/>
              <a:t>控制流分析</a:t>
            </a:r>
            <a:endParaRPr lang="zh-CN" altLang="en-US" sz="2400" b="1" dirty="0"/>
          </a:p>
        </p:txBody>
      </p:sp>
      <p:sp>
        <p:nvSpPr>
          <p:cNvPr id="16" name="矩形 15"/>
          <p:cNvSpPr/>
          <p:nvPr/>
        </p:nvSpPr>
        <p:spPr>
          <a:xfrm>
            <a:off x="5305425" y="4302125"/>
            <a:ext cx="1839913" cy="431800"/>
          </a:xfrm>
          <a:prstGeom prst="rect">
            <a:avLst/>
          </a:prstGeom>
          <a:solidFill>
            <a:srgbClr val="FFC000"/>
          </a:solidFill>
          <a:ln w="25400" cap="flat" cmpd="sng">
            <a:solidFill>
              <a:schemeClr val="tx1"/>
            </a:solidFill>
            <a:prstDash val="solid"/>
            <a:round/>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zh-CN" altLang="en-US" sz="2400" b="1" dirty="0"/>
              <a:t>数据流分析</a:t>
            </a:r>
            <a:endParaRPr lang="zh-CN" altLang="en-US" sz="2400" b="1" dirty="0"/>
          </a:p>
        </p:txBody>
      </p:sp>
      <p:sp>
        <p:nvSpPr>
          <p:cNvPr id="17" name="矩形 16"/>
          <p:cNvSpPr/>
          <p:nvPr/>
        </p:nvSpPr>
        <p:spPr>
          <a:xfrm>
            <a:off x="8251825" y="4302125"/>
            <a:ext cx="1838325" cy="431800"/>
          </a:xfrm>
          <a:prstGeom prst="rect">
            <a:avLst/>
          </a:prstGeom>
          <a:solidFill>
            <a:srgbClr val="FFC000"/>
          </a:solidFill>
          <a:ln w="25400" cap="flat" cmpd="sng">
            <a:solidFill>
              <a:schemeClr val="tx1"/>
            </a:solidFill>
            <a:prstDash val="solid"/>
            <a:round/>
            <a:headEnd type="none" w="med" len="med"/>
            <a:tailEnd type="none" w="med" len="med"/>
          </a:ln>
        </p:spPr>
        <p:txBody>
          <a:bodyPr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zh-CN" altLang="en-US" sz="2400" b="1" dirty="0"/>
              <a:t>代码变换</a:t>
            </a:r>
            <a:endParaRPr lang="zh-CN" altLang="en-US" sz="2400" b="1" dirty="0"/>
          </a:p>
        </p:txBody>
      </p:sp>
      <p:cxnSp>
        <p:nvCxnSpPr>
          <p:cNvPr id="18" name="直接箭头连接符 17"/>
          <p:cNvCxnSpPr>
            <a:stCxn id="12" idx="3"/>
            <a:endCxn id="13" idx="1"/>
          </p:cNvCxnSpPr>
          <p:nvPr/>
        </p:nvCxnSpPr>
        <p:spPr>
          <a:xfrm>
            <a:off x="3462338" y="3369628"/>
            <a:ext cx="1109345" cy="0"/>
          </a:xfrm>
          <a:prstGeom prst="straightConnector1">
            <a:avLst/>
          </a:prstGeom>
          <a:ln w="31750" cap="flat" cmpd="sng">
            <a:solidFill>
              <a:schemeClr val="tx1"/>
            </a:solidFill>
            <a:prstDash val="dash"/>
            <a:headEnd type="none" w="med" len="med"/>
            <a:tailEnd type="arrow" w="med" len="med"/>
          </a:ln>
        </p:spPr>
      </p:cxnSp>
      <p:cxnSp>
        <p:nvCxnSpPr>
          <p:cNvPr id="19" name="直接箭头连接符 18"/>
          <p:cNvCxnSpPr>
            <a:stCxn id="13" idx="3"/>
            <a:endCxn id="14" idx="1"/>
          </p:cNvCxnSpPr>
          <p:nvPr/>
        </p:nvCxnSpPr>
        <p:spPr>
          <a:xfrm>
            <a:off x="6411913" y="3369628"/>
            <a:ext cx="1946275" cy="0"/>
          </a:xfrm>
          <a:prstGeom prst="straightConnector1">
            <a:avLst/>
          </a:prstGeom>
          <a:ln w="31750" cap="flat" cmpd="sng">
            <a:solidFill>
              <a:schemeClr val="tx1"/>
            </a:solidFill>
            <a:prstDash val="dash"/>
            <a:headEnd type="none" w="med" len="med"/>
            <a:tailEnd type="arrow" w="med" len="med"/>
          </a:ln>
        </p:spPr>
      </p:cxnSp>
      <p:cxnSp>
        <p:nvCxnSpPr>
          <p:cNvPr id="20" name="直接箭头连接符 19"/>
          <p:cNvCxnSpPr>
            <a:stCxn id="15" idx="3"/>
            <a:endCxn id="16" idx="1"/>
          </p:cNvCxnSpPr>
          <p:nvPr/>
        </p:nvCxnSpPr>
        <p:spPr>
          <a:xfrm>
            <a:off x="4040188" y="4594225"/>
            <a:ext cx="1264920" cy="0"/>
          </a:xfrm>
          <a:prstGeom prst="straightConnector1">
            <a:avLst/>
          </a:prstGeom>
          <a:ln w="31750" cap="flat" cmpd="sng">
            <a:solidFill>
              <a:schemeClr val="tx1"/>
            </a:solidFill>
            <a:prstDash val="solid"/>
            <a:headEnd type="none" w="med" len="med"/>
            <a:tailEnd type="arrow" w="med" len="med"/>
          </a:ln>
        </p:spPr>
      </p:cxnSp>
      <p:cxnSp>
        <p:nvCxnSpPr>
          <p:cNvPr id="21" name="直接箭头连接符 20"/>
          <p:cNvCxnSpPr>
            <a:stCxn id="16" idx="3"/>
            <a:endCxn id="17" idx="1"/>
          </p:cNvCxnSpPr>
          <p:nvPr/>
        </p:nvCxnSpPr>
        <p:spPr>
          <a:xfrm>
            <a:off x="7145338" y="4594225"/>
            <a:ext cx="1106170" cy="0"/>
          </a:xfrm>
          <a:prstGeom prst="straightConnector1">
            <a:avLst/>
          </a:prstGeom>
          <a:ln w="31750" cap="flat" cmpd="sng">
            <a:solidFill>
              <a:schemeClr val="tx1"/>
            </a:solidFill>
            <a:prstDash val="solid"/>
            <a:headEnd type="none" w="med" len="med"/>
            <a:tailEnd type="arrow" w="med" len="med"/>
          </a:ln>
        </p:spPr>
      </p:cxnSp>
      <p:cxnSp>
        <p:nvCxnSpPr>
          <p:cNvPr id="22" name="直接连接符 21"/>
          <p:cNvCxnSpPr/>
          <p:nvPr/>
        </p:nvCxnSpPr>
        <p:spPr>
          <a:xfrm flipV="1">
            <a:off x="2201863" y="3076575"/>
            <a:ext cx="2370137" cy="1225550"/>
          </a:xfrm>
          <a:prstGeom prst="line">
            <a:avLst/>
          </a:prstGeom>
          <a:ln w="31750" cap="flat" cmpd="sng">
            <a:solidFill>
              <a:schemeClr val="tx1"/>
            </a:solidFill>
            <a:prstDash val="dash"/>
            <a:headEnd type="none" w="med" len="med"/>
            <a:tailEnd type="none" w="lg" len="lg"/>
          </a:ln>
        </p:spPr>
      </p:cxnSp>
      <p:cxnSp>
        <p:nvCxnSpPr>
          <p:cNvPr id="23" name="直接连接符 22"/>
          <p:cNvCxnSpPr/>
          <p:nvPr/>
        </p:nvCxnSpPr>
        <p:spPr>
          <a:xfrm flipV="1">
            <a:off x="4040188" y="3509963"/>
            <a:ext cx="531812" cy="792162"/>
          </a:xfrm>
          <a:prstGeom prst="line">
            <a:avLst/>
          </a:prstGeom>
          <a:ln w="31750" cap="flat" cmpd="sng">
            <a:solidFill>
              <a:schemeClr val="tx1"/>
            </a:solidFill>
            <a:prstDash val="dash"/>
            <a:headEnd type="none" w="med" len="med"/>
            <a:tailEnd type="none" w="lg" len="lg"/>
          </a:ln>
        </p:spPr>
      </p:cxnSp>
      <p:cxnSp>
        <p:nvCxnSpPr>
          <p:cNvPr id="24" name="直接连接符 23"/>
          <p:cNvCxnSpPr/>
          <p:nvPr/>
        </p:nvCxnSpPr>
        <p:spPr>
          <a:xfrm>
            <a:off x="6411913" y="3509963"/>
            <a:ext cx="1839912" cy="792162"/>
          </a:xfrm>
          <a:prstGeom prst="line">
            <a:avLst/>
          </a:prstGeom>
          <a:ln w="31750" cap="flat" cmpd="sng">
            <a:solidFill>
              <a:schemeClr val="tx1"/>
            </a:solidFill>
            <a:prstDash val="dash"/>
            <a:headEnd type="none" w="med" len="med"/>
            <a:tailEnd type="none" w="lg" len="lg"/>
          </a:ln>
        </p:spPr>
      </p:cxnSp>
      <p:cxnSp>
        <p:nvCxnSpPr>
          <p:cNvPr id="25" name="直接连接符 24"/>
          <p:cNvCxnSpPr/>
          <p:nvPr/>
        </p:nvCxnSpPr>
        <p:spPr>
          <a:xfrm>
            <a:off x="6407150" y="3076575"/>
            <a:ext cx="3683000" cy="1225550"/>
          </a:xfrm>
          <a:prstGeom prst="line">
            <a:avLst/>
          </a:prstGeom>
          <a:ln w="31750" cap="flat" cmpd="sng">
            <a:solidFill>
              <a:schemeClr val="tx1"/>
            </a:solidFill>
            <a:prstDash val="dash"/>
            <a:headEnd type="none" w="med" len="med"/>
            <a:tailEnd type="none" w="lg" len="lg"/>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par>
                                <p:cTn id="23" presetID="3" presetClass="entr" presetSubtype="1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par>
                                <p:cTn id="35" presetID="3" presetClass="entr" presetSubtype="1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par>
                                <p:cTn id="38" presetID="3" presetClass="entr" presetSubtype="1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linds(horizontal)">
                                      <p:cBhvr>
                                        <p:cTn id="40" dur="500"/>
                                        <p:tgtEl>
                                          <p:spTgt spid="23"/>
                                        </p:tgtEl>
                                      </p:cBhvr>
                                    </p:animEffect>
                                  </p:childTnLst>
                                </p:cTn>
                              </p:par>
                              <p:par>
                                <p:cTn id="41" presetID="3" presetClass="entr" presetSubtype="1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linds(horizontal)">
                                      <p:cBhvr>
                                        <p:cTn id="43" dur="500"/>
                                        <p:tgtEl>
                                          <p:spTgt spid="24"/>
                                        </p:tgtEl>
                                      </p:cBhvr>
                                    </p:animEffect>
                                  </p:childTnLst>
                                </p:cTn>
                              </p:par>
                              <p:par>
                                <p:cTn id="44" presetID="3" presetClass="entr" presetSubtype="1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blinds(horizontal)">
                                      <p:cBhvr>
                                        <p:cTn id="4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bldLvl="0" animBg="1"/>
      <p:bldP spid="15" grpId="0" bldLvl="0" animBg="1"/>
      <p:bldP spid="16" grpId="0" bldLvl="0" animBg="1"/>
      <p:bldP spid="1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zh-CN" altLang="en-US">
                <a:sym typeface="+mn-ea"/>
              </a:rPr>
              <a:t>代码优化概述</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1268" name="Rectangle 3"/>
          <p:cNvSpPr/>
          <p:nvPr/>
        </p:nvSpPr>
        <p:spPr>
          <a:xfrm>
            <a:off x="500380" y="1357630"/>
            <a:ext cx="9719945" cy="9366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15000"/>
              </a:lnSpc>
              <a:buClr>
                <a:schemeClr val="hlink"/>
              </a:buClr>
              <a:buSzPct val="55000"/>
              <a:buChar char="n"/>
            </a:pPr>
            <a:r>
              <a:rPr lang="zh-CN" altLang="en-US" b="1" u="sng" dirty="0">
                <a:ln w="22225">
                  <a:solidFill>
                    <a:schemeClr val="accent2"/>
                  </a:solidFill>
                  <a:prstDash val="solid"/>
                </a:ln>
                <a:solidFill>
                  <a:schemeClr val="accent2">
                    <a:lumMod val="40000"/>
                    <a:lumOff val="60000"/>
                  </a:schemeClr>
                </a:solidFill>
                <a:effectLst/>
                <a:latin typeface="Tahoma" panose="020B0604030504040204" charset="0"/>
              </a:rPr>
              <a:t>控制流分析</a:t>
            </a:r>
            <a:r>
              <a:rPr lang="zh-CN" altLang="en-US" dirty="0">
                <a:latin typeface="Tahoma" panose="020B0604030504040204" charset="0"/>
              </a:rPr>
              <a:t>：在程序流图的基础上，分析程序（中间代码形式）的控制流程，寻找循环体</a:t>
            </a:r>
            <a:endParaRPr lang="zh-CN" altLang="en-US" b="1" dirty="0">
              <a:latin typeface="Tahoma" panose="020B0604030504040204" charset="0"/>
            </a:endParaRPr>
          </a:p>
        </p:txBody>
      </p:sp>
      <p:sp>
        <p:nvSpPr>
          <p:cNvPr id="5" name="Rectangle 8"/>
          <p:cNvSpPr/>
          <p:nvPr/>
        </p:nvSpPr>
        <p:spPr>
          <a:xfrm>
            <a:off x="500380" y="2583180"/>
            <a:ext cx="10017125" cy="143954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15000"/>
              </a:lnSpc>
              <a:buClr>
                <a:schemeClr val="hlink"/>
              </a:buClr>
              <a:buSzPct val="55000"/>
              <a:buChar char="n"/>
            </a:pPr>
            <a:r>
              <a:rPr lang="zh-CN" altLang="en-US" b="1" u="sng" dirty="0">
                <a:ln w="22225">
                  <a:solidFill>
                    <a:schemeClr val="accent2"/>
                  </a:solidFill>
                  <a:prstDash val="solid"/>
                </a:ln>
                <a:solidFill>
                  <a:schemeClr val="accent2">
                    <a:lumMod val="40000"/>
                    <a:lumOff val="60000"/>
                  </a:schemeClr>
                </a:solidFill>
                <a:effectLst/>
                <a:latin typeface="Tahoma" panose="020B0604030504040204" charset="0"/>
              </a:rPr>
              <a:t>数据流分析</a:t>
            </a:r>
            <a:r>
              <a:rPr lang="zh-CN" altLang="en-US" dirty="0">
                <a:latin typeface="Tahoma" panose="020B0604030504040204" charset="0"/>
              </a:rPr>
              <a:t>：进行数据流信息的收集，包括到达</a:t>
            </a:r>
            <a:r>
              <a:rPr lang="en-US" altLang="zh-CN" dirty="0">
                <a:latin typeface="Tahoma" panose="020B0604030504040204" charset="0"/>
              </a:rPr>
              <a:t>-</a:t>
            </a:r>
            <a:r>
              <a:rPr lang="zh-CN" altLang="en-US" dirty="0">
                <a:latin typeface="Tahoma" panose="020B0604030504040204" charset="0"/>
              </a:rPr>
              <a:t>定值、活跃变量与可用表达式等反映程序中变量值的获得和使用情况的数据流信息</a:t>
            </a:r>
            <a:endParaRPr lang="zh-CN" altLang="en-US" dirty="0">
              <a:latin typeface="Tahoma" panose="020B0604030504040204" charset="0"/>
            </a:endParaRPr>
          </a:p>
        </p:txBody>
      </p:sp>
      <p:sp>
        <p:nvSpPr>
          <p:cNvPr id="6" name="Rectangle 9"/>
          <p:cNvSpPr/>
          <p:nvPr/>
        </p:nvSpPr>
        <p:spPr>
          <a:xfrm>
            <a:off x="536575" y="4238625"/>
            <a:ext cx="10017760" cy="144018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15000"/>
              </a:lnSpc>
              <a:buClr>
                <a:schemeClr val="hlink"/>
              </a:buClr>
              <a:buSzPct val="55000"/>
              <a:buChar char="n"/>
            </a:pPr>
            <a:r>
              <a:rPr lang="zh-CN" altLang="en-US" b="1" u="sng" dirty="0">
                <a:ln w="22225">
                  <a:solidFill>
                    <a:schemeClr val="accent2"/>
                  </a:solidFill>
                  <a:prstDash val="solid"/>
                </a:ln>
                <a:solidFill>
                  <a:schemeClr val="accent2">
                    <a:lumMod val="40000"/>
                    <a:lumOff val="60000"/>
                  </a:schemeClr>
                </a:solidFill>
                <a:effectLst/>
                <a:latin typeface="Tahoma" panose="020B0604030504040204" charset="0"/>
              </a:rPr>
              <a:t>代码变换</a:t>
            </a:r>
            <a:r>
              <a:rPr lang="zh-CN" altLang="en-US" dirty="0">
                <a:latin typeface="Tahoma" panose="020B0604030504040204" charset="0"/>
              </a:rPr>
              <a:t>：在基本块内进行</a:t>
            </a:r>
            <a:r>
              <a:rPr lang="zh-CN" altLang="en-US" b="1" u="sng" dirty="0">
                <a:latin typeface="Tahoma" panose="020B0604030504040204" charset="0"/>
              </a:rPr>
              <a:t>局部等价变换</a:t>
            </a:r>
            <a:r>
              <a:rPr lang="zh-CN" altLang="en-US" dirty="0">
                <a:latin typeface="Tahoma" panose="020B0604030504040204" charset="0"/>
              </a:rPr>
              <a:t>，并基于控制流分析和数据流分析所获得的信息进行等价变换，实现</a:t>
            </a:r>
            <a:r>
              <a:rPr lang="zh-CN" altLang="en-US" b="1" u="sng" dirty="0">
                <a:latin typeface="Tahoma" panose="020B0604030504040204" charset="0"/>
              </a:rPr>
              <a:t>循环的优化</a:t>
            </a:r>
            <a:r>
              <a:rPr lang="zh-CN" altLang="en-US" dirty="0">
                <a:latin typeface="Tahoma" panose="020B0604030504040204" charset="0"/>
              </a:rPr>
              <a:t>和其他的</a:t>
            </a:r>
            <a:r>
              <a:rPr lang="zh-CN" altLang="en-US" b="1" u="sng" dirty="0">
                <a:latin typeface="Tahoma" panose="020B0604030504040204" charset="0"/>
              </a:rPr>
              <a:t>全局优化</a:t>
            </a:r>
            <a:endParaRPr lang="zh-CN" altLang="en-US" b="1"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ags/tag1.xml><?xml version="1.0" encoding="utf-8"?>
<p:tagLst xmlns:p="http://schemas.openxmlformats.org/presentationml/2006/main">
  <p:tag name="REFSHAPE" val="407232364"/>
  <p:tag name="KSO_WM_UNIT_PLACING_PICTURE_USER_VIEWPORT" val="{&quot;height&quot;:9444,&quot;width&quot;:4476}"/>
</p:tagLst>
</file>

<file path=ppt/tags/tag10.xml><?xml version="1.0" encoding="utf-8"?>
<p:tagLst xmlns:p="http://schemas.openxmlformats.org/presentationml/2006/main">
  <p:tag name="REFSHAPE" val="668653452"/>
  <p:tag name="KSO_WM_UNIT_PLACING_PICTURE_USER_VIEWPORT" val="{&quot;height&quot;:7419,&quot;width&quot;:5131}"/>
</p:tagLst>
</file>

<file path=ppt/tags/tag11.xml><?xml version="1.0" encoding="utf-8"?>
<p:tagLst xmlns:p="http://schemas.openxmlformats.org/presentationml/2006/main">
  <p:tag name="REFSHAPE" val="668653452"/>
  <p:tag name="KSO_WM_UNIT_PLACING_PICTURE_USER_VIEWPORT" val="{&quot;height&quot;:7419,&quot;width&quot;:5131}"/>
</p:tagLst>
</file>

<file path=ppt/tags/tag12.xml><?xml version="1.0" encoding="utf-8"?>
<p:tagLst xmlns:p="http://schemas.openxmlformats.org/presentationml/2006/main">
  <p:tag name="REFSHAPE" val="668653452"/>
  <p:tag name="KSO_WM_UNIT_PLACING_PICTURE_USER_VIEWPORT" val="{&quot;height&quot;:7419,&quot;width&quot;:5131}"/>
</p:tagLst>
</file>

<file path=ppt/tags/tag13.xml><?xml version="1.0" encoding="utf-8"?>
<p:tagLst xmlns:p="http://schemas.openxmlformats.org/presentationml/2006/main">
  <p:tag name="REFSHAPE" val="668653452"/>
  <p:tag name="KSO_WM_UNIT_PLACING_PICTURE_USER_VIEWPORT" val="{&quot;height&quot;:7419,&quot;width&quot;:5131}"/>
</p:tagLst>
</file>

<file path=ppt/tags/tag2.xml><?xml version="1.0" encoding="utf-8"?>
<p:tagLst xmlns:p="http://schemas.openxmlformats.org/presentationml/2006/main">
  <p:tag name="REFSHAPE" val="407232364"/>
  <p:tag name="KSO_WM_UNIT_PLACING_PICTURE_USER_VIEWPORT" val="{&quot;height&quot;:9444,&quot;width&quot;:4476}"/>
</p:tagLst>
</file>

<file path=ppt/tags/tag3.xml><?xml version="1.0" encoding="utf-8"?>
<p:tagLst xmlns:p="http://schemas.openxmlformats.org/presentationml/2006/main">
  <p:tag name="REFSHAPE" val="407232364"/>
  <p:tag name="KSO_WM_UNIT_PLACING_PICTURE_USER_VIEWPORT" val="{&quot;height&quot;:9444,&quot;width&quot;:4476}"/>
</p:tagLst>
</file>

<file path=ppt/tags/tag4.xml><?xml version="1.0" encoding="utf-8"?>
<p:tagLst xmlns:p="http://schemas.openxmlformats.org/presentationml/2006/main">
  <p:tag name="REFSHAPE" val="407232364"/>
  <p:tag name="KSO_WM_UNIT_PLACING_PICTURE_USER_VIEWPORT" val="{&quot;height&quot;:9444,&quot;width&quot;:4476}"/>
</p:tagLst>
</file>

<file path=ppt/tags/tag5.xml><?xml version="1.0" encoding="utf-8"?>
<p:tagLst xmlns:p="http://schemas.openxmlformats.org/presentationml/2006/main">
  <p:tag name="REFSHAPE" val="407232364"/>
  <p:tag name="KSO_WM_UNIT_PLACING_PICTURE_USER_VIEWPORT" val="{&quot;height&quot;:9444,&quot;width&quot;:4476}"/>
</p:tagLst>
</file>

<file path=ppt/tags/tag6.xml><?xml version="1.0" encoding="utf-8"?>
<p:tagLst xmlns:p="http://schemas.openxmlformats.org/presentationml/2006/main">
  <p:tag name="REFSHAPE" val="407232364"/>
  <p:tag name="KSO_WM_UNIT_PLACING_PICTURE_USER_VIEWPORT" val="{&quot;height&quot;:9444,&quot;width&quot;:4476}"/>
</p:tagLst>
</file>

<file path=ppt/tags/tag7.xml><?xml version="1.0" encoding="utf-8"?>
<p:tagLst xmlns:p="http://schemas.openxmlformats.org/presentationml/2006/main">
  <p:tag name="REFSHAPE" val="787110252"/>
  <p:tag name="KSO_WM_UNIT_PLACING_PICTURE_USER_VIEWPORT" val="{&quot;height&quot;:3802,&quot;width&quot;:4054}"/>
</p:tagLst>
</file>

<file path=ppt/tags/tag8.xml><?xml version="1.0" encoding="utf-8"?>
<p:tagLst xmlns:p="http://schemas.openxmlformats.org/presentationml/2006/main">
  <p:tag name="REFSHAPE" val="787110252"/>
  <p:tag name="KSO_WM_UNIT_PLACING_PICTURE_USER_VIEWPORT" val="{&quot;height&quot;:6209,&quot;width&quot;:6621}"/>
</p:tagLst>
</file>

<file path=ppt/tags/tag9.xml><?xml version="1.0" encoding="utf-8"?>
<p:tagLst xmlns:p="http://schemas.openxmlformats.org/presentationml/2006/main">
  <p:tag name="REFSHAPE" val="668653452"/>
  <p:tag name="KSO_WM_UNIT_PLACING_PICTURE_USER_VIEWPORT" val="{&quot;height&quot;:7419,&quot;width&quot;:5131}"/>
</p:tagLst>
</file>

<file path=ppt/theme/theme1.xml><?xml version="1.0" encoding="utf-8"?>
<a:theme xmlns:a="http://schemas.openxmlformats.org/drawingml/2006/main" name="主题6">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spPr>
      <a:bodyPr vert="horz" wrap="none" lIns="91440" tIns="45720" rIns="91440" bIns="45720" numCol="1" rtlCol="0"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2400" b="0" i="0" u="none" strike="noStrike" cap="none" normalizeH="0" baseline="0">
            <a:ln>
              <a:noFill/>
            </a:ln>
            <a:solidFill>
              <a:schemeClr val="tx1"/>
            </a:solidFill>
            <a:effectLst/>
            <a:latin typeface="Lucida Sans" panose="020B0602030504020204"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Lucida Sans" panose="020B0602030504020204"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主题6</Template>
  <TotalTime>0</TotalTime>
  <Words>5339</Words>
  <Application>WPS 演示</Application>
  <PresentationFormat>宽屏</PresentationFormat>
  <Paragraphs>700</Paragraphs>
  <Slides>57</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57</vt:i4>
      </vt:variant>
    </vt:vector>
  </HeadingPairs>
  <TitlesOfParts>
    <vt:vector size="75" baseType="lpstr">
      <vt:lpstr>Arial</vt:lpstr>
      <vt:lpstr>宋体</vt:lpstr>
      <vt:lpstr>Wingdings</vt:lpstr>
      <vt:lpstr>Lucida Sans</vt:lpstr>
      <vt:lpstr>MS PGothic</vt:lpstr>
      <vt:lpstr>Times New Roman</vt:lpstr>
      <vt:lpstr>华文新魏</vt:lpstr>
      <vt:lpstr>Times</vt:lpstr>
      <vt:lpstr>Tahoma</vt:lpstr>
      <vt:lpstr>Consolas</vt:lpstr>
      <vt:lpstr>Comic Sans MS</vt:lpstr>
      <vt:lpstr>Wingdings</vt:lpstr>
      <vt:lpstr>黑体</vt:lpstr>
      <vt:lpstr>微软雅黑</vt:lpstr>
      <vt:lpstr>Arial Unicode MS</vt:lpstr>
      <vt:lpstr>Times New Roman</vt:lpstr>
      <vt:lpstr>Calibri</vt:lpstr>
      <vt:lpstr>主题6</vt:lpstr>
      <vt:lpstr>编译原理 Principle of Compiler 2019-2020第2学期</vt:lpstr>
      <vt:lpstr>提纲</vt:lpstr>
      <vt:lpstr>代码优化概述</vt:lpstr>
      <vt:lpstr>代码优化概述</vt:lpstr>
      <vt:lpstr>代码优化概述</vt:lpstr>
      <vt:lpstr>代码优化概述</vt:lpstr>
      <vt:lpstr>代码优化概述</vt:lpstr>
      <vt:lpstr>代码优化概述</vt:lpstr>
      <vt:lpstr>代码优化概述</vt:lpstr>
      <vt:lpstr>代码优化概述</vt:lpstr>
      <vt:lpstr>代码优化概述</vt:lpstr>
      <vt:lpstr>代码优化概述</vt:lpstr>
      <vt:lpstr>代码优化概述</vt:lpstr>
      <vt:lpstr>代码优化概述</vt:lpstr>
      <vt:lpstr>代码优化概述</vt:lpstr>
      <vt:lpstr>代码优化概述</vt:lpstr>
      <vt:lpstr>代码优化概述</vt:lpstr>
      <vt:lpstr>代码优化概述</vt:lpstr>
      <vt:lpstr>基本块与局部优化</vt:lpstr>
      <vt:lpstr>基本块与局部优化</vt:lpstr>
      <vt:lpstr>基本块与局部优化</vt:lpstr>
      <vt:lpstr>基本块与局部优化</vt:lpstr>
      <vt:lpstr>基本块与局部优化</vt:lpstr>
      <vt:lpstr>基本块与局部优化</vt:lpstr>
      <vt:lpstr>基本块与局部优化</vt:lpstr>
      <vt:lpstr>基本块与局部优化</vt:lpstr>
      <vt:lpstr>基本块与局部优化</vt:lpstr>
      <vt:lpstr>基本块与局部优化</vt:lpstr>
      <vt:lpstr>基本块与局部优化</vt:lpstr>
      <vt:lpstr>基本块与局部优化</vt:lpstr>
      <vt:lpstr>基本块与局部优化</vt:lpstr>
      <vt:lpstr>基本块与局部优化</vt:lpstr>
      <vt:lpstr>基本块与局部优化</vt:lpstr>
      <vt:lpstr>基本块与局部优化</vt:lpstr>
      <vt:lpstr>基本块与局部优化</vt:lpstr>
      <vt:lpstr>基本块与局部优化</vt:lpstr>
      <vt:lpstr>控制流分析</vt:lpstr>
      <vt:lpstr>控制流分析</vt:lpstr>
      <vt:lpstr>控制流分析</vt:lpstr>
      <vt:lpstr>控制流分析</vt:lpstr>
      <vt:lpstr>控制流分析</vt:lpstr>
      <vt:lpstr>控制流分析</vt:lpstr>
      <vt:lpstr>控制流分析</vt:lpstr>
      <vt:lpstr>控制流分析</vt:lpstr>
      <vt:lpstr>控制流分析</vt:lpstr>
      <vt:lpstr>控制流分析</vt:lpstr>
      <vt:lpstr>控制流分析</vt:lpstr>
      <vt:lpstr>控制流分析</vt:lpstr>
      <vt:lpstr>控制流分析</vt:lpstr>
      <vt:lpstr>循环优化</vt:lpstr>
      <vt:lpstr>循环优化</vt:lpstr>
      <vt:lpstr>循环优化</vt:lpstr>
      <vt:lpstr>循环优化</vt:lpstr>
      <vt:lpstr>数据流分析与全局优化</vt:lpstr>
      <vt:lpstr>数据流分析与全局优化</vt:lpstr>
      <vt:lpstr>数据流分析与全局优化</vt:lpstr>
      <vt:lpstr>PowerPoint 演示文稿</vt:lpstr>
    </vt:vector>
  </TitlesOfParts>
  <Company>Hangzhou Dianzi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Principles</dc:title>
  <dc:creator>HUANG Xiaoxi</dc:creator>
  <cp:lastModifiedBy>阿普</cp:lastModifiedBy>
  <cp:revision>1146</cp:revision>
  <cp:lastPrinted>2012-03-05T01:42:00Z</cp:lastPrinted>
  <dcterms:created xsi:type="dcterms:W3CDTF">2010-04-19T15:31:00Z</dcterms:created>
  <dcterms:modified xsi:type="dcterms:W3CDTF">2021-03-24T00:58:42Z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D901C8E73F0548D989641392293CCA72</vt:lpwstr>
  </property>
</Properties>
</file>