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384" r:id="rId3"/>
    <p:sldId id="426" r:id="rId5"/>
    <p:sldId id="457" r:id="rId6"/>
    <p:sldId id="458" r:id="rId7"/>
    <p:sldId id="497" r:id="rId8"/>
    <p:sldId id="499" r:id="rId9"/>
    <p:sldId id="49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500" r:id="rId29"/>
    <p:sldId id="501" r:id="rId30"/>
    <p:sldId id="502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56" r:id="rId43"/>
  </p:sldIdLst>
  <p:sldSz cx="12192000" cy="6858000"/>
  <p:notesSz cx="6845300" cy="93960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EF1DE"/>
    <a:srgbClr val="000099"/>
    <a:srgbClr val="0000CC"/>
    <a:srgbClr val="FFFFCC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2" autoAdjust="0"/>
    <p:restoredTop sz="93068" autoAdjust="0"/>
  </p:normalViewPr>
  <p:slideViewPr>
    <p:cSldViewPr>
      <p:cViewPr varScale="1">
        <p:scale>
          <a:sx n="80" d="100"/>
          <a:sy n="80" d="100"/>
        </p:scale>
        <p:origin x="374" y="58"/>
      </p:cViewPr>
      <p:guideLst>
        <p:guide orient="horz" pos="2221"/>
        <p:guide pos="3879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3043"/>
        <p:guide pos="217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charset="0"/>
              </a:defRPr>
            </a:lvl1pPr>
          </a:lstStyle>
          <a:p>
            <a:fld id="{8A029216-D615-3945-A1F3-D96FC886DA6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EB9031F-EB71-7642-8F3C-6FDC1408CB9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12" y="3348355"/>
            <a:ext cx="3142334" cy="29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7" y="457202"/>
            <a:ext cx="5549900" cy="559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9956800" cy="769144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>
              <a:defRPr sz="28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>
              <a:defRPr sz="28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>
              <a:defRPr sz="24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>
              <a:defRPr sz="24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642115" y="6356176"/>
            <a:ext cx="2641600" cy="457200"/>
          </a:xfrm>
        </p:spPr>
        <p:txBody>
          <a:bodyPr anchor="ctr" anchorCtr="0"/>
          <a:lstStyle>
            <a:lvl1pPr algn="ctr">
              <a:defRPr/>
            </a:lvl1pPr>
          </a:lstStyle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1" y="42508"/>
            <a:ext cx="110236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838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31623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1" y="76200"/>
            <a:ext cx="9956800" cy="658091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4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"/>
            <a:ext cx="101600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 smtClean="0"/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9" Type="http://schemas.microsoft.com/office/2007/relationships/hdphoto" Target="../media/image6.wdp"/><Relationship Id="rId28" Type="http://schemas.openxmlformats.org/officeDocument/2006/relationships/image" Target="../media/image5.png"/><Relationship Id="rId27" Type="http://schemas.microsoft.com/office/2007/relationships/hdphoto" Target="../media/image4.wdp"/><Relationship Id="rId26" Type="http://schemas.openxmlformats.org/officeDocument/2006/relationships/image" Target="../media/image3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44624"/>
            <a:ext cx="98552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4045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700589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705600" y="533400"/>
            <a:ext cx="4953000" cy="1731963"/>
          </a:xfrm>
        </p:spPr>
        <p:txBody>
          <a:bodyPr/>
          <a:lstStyle/>
          <a:p>
            <a:r>
              <a:rPr lang="zh-CN" altLang="en-US" sz="4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2020-2021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979920" y="2590800"/>
            <a:ext cx="4648200" cy="2235200"/>
          </a:xfrm>
        </p:spPr>
        <p:txBody>
          <a:bodyPr/>
          <a:lstStyle/>
          <a:p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</a:rPr>
              <a:t>第九章 代码生成</a:t>
            </a:r>
            <a:endParaRPr lang="en-US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</a:rPr>
              <a:t>谌志群</a:t>
            </a:r>
            <a:endParaRPr lang="en-US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运行时刻存储管理</a:t>
            </a:r>
            <a:endParaRPr lang="zh-CN" altLang="en-US" dirty="0"/>
          </a:p>
        </p:txBody>
      </p:sp>
      <p:sp>
        <p:nvSpPr>
          <p:cNvPr id="9219" name="Rectangle 2"/>
          <p:cNvSpPr/>
          <p:nvPr/>
        </p:nvSpPr>
        <p:spPr>
          <a:xfrm>
            <a:off x="0" y="923925"/>
            <a:ext cx="4192588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sz="3200" b="1" dirty="0">
                <a:latin typeface="Tahoma" panose="020B0604030504040204" charset="0"/>
              </a:rPr>
              <a:t>静态存储分配</a:t>
            </a:r>
            <a:endParaRPr lang="zh-CN" altLang="en-US" sz="3200" b="1" dirty="0">
              <a:latin typeface="Tahoma" panose="020B060403050404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2867025"/>
            <a:ext cx="7010400" cy="167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charset="0"/>
              </a:rPr>
              <a:t>MOV     #here+20, callee.static_area</a:t>
            </a:r>
            <a:endParaRPr lang="en-US" altLang="zh-CN" sz="2400" b="1" dirty="0">
              <a:solidFill>
                <a:srgbClr val="000066"/>
              </a:solidFill>
              <a:latin typeface="Tahoma" panose="020B0604030504040204" charset="0"/>
            </a:endParaRPr>
          </a:p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charset="0"/>
              </a:rPr>
              <a:t>GOTO   callee.code_area</a:t>
            </a:r>
            <a:endParaRPr lang="en-US" altLang="zh-CN" sz="2400" b="1" dirty="0">
              <a:solidFill>
                <a:srgbClr val="000066"/>
              </a:solidFill>
              <a:latin typeface="Tahoma" panose="020B0604030504040204" charset="0"/>
            </a:endParaRPr>
          </a:p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charset="0"/>
              </a:rPr>
              <a:t>                   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ahoma" panose="020B0604030504040204" charset="0"/>
              </a:rPr>
              <a:t>/* CALL </a:t>
            </a:r>
            <a:r>
              <a:rPr lang="zh-CN" altLang="en-US" sz="2400" b="1" dirty="0">
                <a:solidFill>
                  <a:srgbClr val="0000FF"/>
                </a:solidFill>
                <a:latin typeface="Tahoma" panose="020B0604030504040204" charset="0"/>
              </a:rPr>
              <a:t>语句的实现</a:t>
            </a:r>
            <a:endParaRPr lang="zh-CN" altLang="en-US" sz="2400" b="1" dirty="0">
              <a:solidFill>
                <a:srgbClr val="0000FF"/>
              </a:solidFill>
              <a:latin typeface="Tahoma" panose="020B060403050404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5000625"/>
            <a:ext cx="70104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charset="0"/>
              </a:rPr>
              <a:t>GOTO   *callee. static _area</a:t>
            </a:r>
            <a:endParaRPr lang="en-US" altLang="zh-CN" sz="2400" b="1" dirty="0">
              <a:solidFill>
                <a:srgbClr val="000066"/>
              </a:solidFill>
              <a:latin typeface="Tahoma" panose="020B0604030504040204" charset="0"/>
            </a:endParaRPr>
          </a:p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charset="0"/>
              </a:rPr>
              <a:t>              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ahoma" panose="020B0604030504040204" charset="0"/>
              </a:rPr>
              <a:t>/* RETURN </a:t>
            </a:r>
            <a:r>
              <a:rPr lang="zh-CN" altLang="en-US" sz="2400" b="1" dirty="0">
                <a:solidFill>
                  <a:srgbClr val="0000FF"/>
                </a:solidFill>
                <a:latin typeface="Tahoma" panose="020B0604030504040204" charset="0"/>
              </a:rPr>
              <a:t>语句的实现</a:t>
            </a:r>
            <a:endParaRPr lang="zh-CN" altLang="en-US" sz="2400" b="1" dirty="0">
              <a:solidFill>
                <a:srgbClr val="0000FF"/>
              </a:solidFill>
              <a:latin typeface="Tahoma" panose="020B0604030504040204" charset="0"/>
            </a:endParaRPr>
          </a:p>
        </p:txBody>
      </p:sp>
      <p:sp>
        <p:nvSpPr>
          <p:cNvPr id="9" name="AutoShape 47"/>
          <p:cNvSpPr/>
          <p:nvPr/>
        </p:nvSpPr>
        <p:spPr>
          <a:xfrm>
            <a:off x="1938338" y="1500188"/>
            <a:ext cx="3581400" cy="1066800"/>
          </a:xfrm>
          <a:prstGeom prst="wedgeRectCallout">
            <a:avLst>
              <a:gd name="adj1" fmla="val 20963"/>
              <a:gd name="adj2" fmla="val 91306"/>
            </a:avLst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0160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here</a:t>
            </a:r>
            <a:r>
              <a:rPr lang="zh-CN" altLang="en-US" sz="2000" b="1" dirty="0">
                <a:latin typeface="Times New Roman" panose="02020603050405020304" charset="0"/>
              </a:rPr>
              <a:t>：该</a:t>
            </a:r>
            <a:r>
              <a:rPr lang="en-US" altLang="zh-CN" sz="2000" b="1" dirty="0">
                <a:latin typeface="Times New Roman" panose="02020603050405020304" charset="0"/>
              </a:rPr>
              <a:t>MOV</a:t>
            </a:r>
            <a:r>
              <a:rPr lang="zh-CN" altLang="en-US" sz="2000" b="1" dirty="0">
                <a:latin typeface="Times New Roman" panose="02020603050405020304" charset="0"/>
              </a:rPr>
              <a:t>指令的地址</a:t>
            </a:r>
            <a:endParaRPr lang="zh-CN" altLang="en-US" sz="2000" b="1" dirty="0">
              <a:latin typeface="Times New Roman" panose="02020603050405020304" charset="0"/>
            </a:endParaRPr>
          </a:p>
          <a:p>
            <a:pPr marL="10160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20</a:t>
            </a:r>
            <a:r>
              <a:rPr lang="zh-CN" altLang="en-US" sz="2000" b="1" dirty="0">
                <a:latin typeface="Times New Roman" panose="02020603050405020304" charset="0"/>
              </a:rPr>
              <a:t>：</a:t>
            </a:r>
            <a:r>
              <a:rPr lang="en-US" altLang="zh-CN" sz="2000" b="1" dirty="0">
                <a:latin typeface="Times New Roman" panose="02020603050405020304" charset="0"/>
              </a:rPr>
              <a:t>call</a:t>
            </a:r>
            <a:r>
              <a:rPr lang="zh-CN" altLang="en-US" sz="2000" b="1" dirty="0">
                <a:latin typeface="Times New Roman" panose="02020603050405020304" charset="0"/>
              </a:rPr>
              <a:t>的机器指令的代价</a:t>
            </a:r>
            <a:endParaRPr lang="zh-CN" altLang="en-US" sz="2000" b="1" dirty="0">
              <a:latin typeface="Times New Roman" panose="02020603050405020304" charset="0"/>
            </a:endParaRPr>
          </a:p>
          <a:p>
            <a:pPr marL="10160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#here+20</a:t>
            </a:r>
            <a:r>
              <a:rPr lang="zh-CN" altLang="en-US" sz="2000" b="1" dirty="0">
                <a:latin typeface="Times New Roman" panose="02020603050405020304" charset="0"/>
              </a:rPr>
              <a:t>：返回地址</a:t>
            </a:r>
            <a:endParaRPr lang="zh-CN" altLang="en-US" sz="2000" b="1" dirty="0">
              <a:latin typeface="Times New Roman" panose="02020603050405020304" charset="0"/>
            </a:endParaRPr>
          </a:p>
        </p:txBody>
      </p:sp>
      <p:sp>
        <p:nvSpPr>
          <p:cNvPr id="10" name="AutoShape 49"/>
          <p:cNvSpPr/>
          <p:nvPr/>
        </p:nvSpPr>
        <p:spPr>
          <a:xfrm>
            <a:off x="6081713" y="1538288"/>
            <a:ext cx="4114800" cy="533400"/>
          </a:xfrm>
          <a:prstGeom prst="wedgeRoundRectCallout">
            <a:avLst>
              <a:gd name="adj1" fmla="val -35741"/>
              <a:gd name="adj2" fmla="val 213690"/>
              <a:gd name="adj3" fmla="val 16667"/>
            </a:avLst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charset="0"/>
              </a:rPr>
              <a:t>被调用过程活动记录的开始地址</a:t>
            </a:r>
            <a:endParaRPr lang="zh-CN" altLang="en-US" sz="2000" b="1" dirty="0">
              <a:latin typeface="Times New Roman" panose="02020603050405020304" charset="0"/>
            </a:endParaRPr>
          </a:p>
        </p:txBody>
      </p:sp>
      <p:sp>
        <p:nvSpPr>
          <p:cNvPr id="11" name="AutoShape 50"/>
          <p:cNvSpPr/>
          <p:nvPr/>
        </p:nvSpPr>
        <p:spPr>
          <a:xfrm>
            <a:off x="1795463" y="4071938"/>
            <a:ext cx="4338637" cy="609600"/>
          </a:xfrm>
          <a:prstGeom prst="wedgeRoundRectCallout">
            <a:avLst>
              <a:gd name="adj1" fmla="val 14454"/>
              <a:gd name="adj2" fmla="val -98065"/>
              <a:gd name="adj3" fmla="val 16667"/>
            </a:avLst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charset="0"/>
              </a:rPr>
              <a:t>被调用过程代码的第一条指令地址</a:t>
            </a:r>
            <a:endParaRPr lang="zh-CN" altLang="en-US" sz="2000" b="1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graphicFrame>
        <p:nvGraphicFramePr>
          <p:cNvPr id="2" name="Group 72"/>
          <p:cNvGraphicFramePr>
            <a:graphicFrameLocks noGrp="1"/>
          </p:cNvGraphicFramePr>
          <p:nvPr/>
        </p:nvGraphicFramePr>
        <p:xfrm>
          <a:off x="1447800" y="2243138"/>
          <a:ext cx="2133600" cy="2987675"/>
        </p:xfrm>
        <a:graphic>
          <a:graphicData uri="http://schemas.openxmlformats.org/drawingml/2006/table">
            <a:tbl>
              <a:tblPr/>
              <a:tblGrid>
                <a:gridCol w="2133600"/>
              </a:tblGrid>
              <a:tr h="1859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/* s 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的代码 *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/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call p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Halt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2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/* p 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的代码 *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/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return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73"/>
          <p:cNvGraphicFramePr>
            <a:graphicFrameLocks noGrp="1"/>
          </p:cNvGraphicFramePr>
          <p:nvPr/>
        </p:nvGraphicFramePr>
        <p:xfrm>
          <a:off x="4724400" y="2281238"/>
          <a:ext cx="2057400" cy="2933700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6096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返回地址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06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arr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67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67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j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63" name="Text Box 38"/>
          <p:cNvSpPr txBox="1"/>
          <p:nvPr/>
        </p:nvSpPr>
        <p:spPr>
          <a:xfrm>
            <a:off x="4267200" y="212883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0:</a:t>
            </a:r>
            <a:endParaRPr lang="en-US" altLang="zh-CN" sz="2000" b="1" dirty="0"/>
          </a:p>
        </p:txBody>
      </p:sp>
      <p:sp>
        <p:nvSpPr>
          <p:cNvPr id="10264" name="Text Box 39"/>
          <p:cNvSpPr txBox="1"/>
          <p:nvPr/>
        </p:nvSpPr>
        <p:spPr>
          <a:xfrm>
            <a:off x="4267200" y="2798763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4:</a:t>
            </a:r>
            <a:endParaRPr lang="en-US" altLang="zh-CN" sz="2000" b="1" dirty="0"/>
          </a:p>
        </p:txBody>
      </p:sp>
      <p:sp>
        <p:nvSpPr>
          <p:cNvPr id="10265" name="Text Box 40"/>
          <p:cNvSpPr txBox="1"/>
          <p:nvPr/>
        </p:nvSpPr>
        <p:spPr>
          <a:xfrm>
            <a:off x="4191000" y="3789363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56:</a:t>
            </a:r>
            <a:endParaRPr lang="en-US" altLang="zh-CN" sz="2000" b="1" dirty="0"/>
          </a:p>
        </p:txBody>
      </p:sp>
      <p:sp>
        <p:nvSpPr>
          <p:cNvPr id="10266" name="Text Box 41"/>
          <p:cNvSpPr txBox="1"/>
          <p:nvPr/>
        </p:nvSpPr>
        <p:spPr>
          <a:xfrm>
            <a:off x="4191000" y="4475163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60:</a:t>
            </a:r>
            <a:endParaRPr lang="en-US" altLang="zh-CN" sz="2000" b="1" dirty="0"/>
          </a:p>
        </p:txBody>
      </p:sp>
      <p:graphicFrame>
        <p:nvGraphicFramePr>
          <p:cNvPr id="10" name="Group 75"/>
          <p:cNvGraphicFramePr>
            <a:graphicFrameLocks noGrp="1"/>
          </p:cNvGraphicFramePr>
          <p:nvPr/>
        </p:nvGraphicFramePr>
        <p:xfrm>
          <a:off x="7772400" y="2233613"/>
          <a:ext cx="2057400" cy="2943225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6191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返回地址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573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buf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67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j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77" name="Text Box 60"/>
          <p:cNvSpPr txBox="1"/>
          <p:nvPr/>
        </p:nvSpPr>
        <p:spPr>
          <a:xfrm>
            <a:off x="7315200" y="209073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0:</a:t>
            </a:r>
            <a:endParaRPr lang="en-US" altLang="zh-CN" sz="2000" b="1" dirty="0"/>
          </a:p>
        </p:txBody>
      </p:sp>
      <p:sp>
        <p:nvSpPr>
          <p:cNvPr id="10278" name="Text Box 61"/>
          <p:cNvSpPr txBox="1"/>
          <p:nvPr/>
        </p:nvSpPr>
        <p:spPr>
          <a:xfrm>
            <a:off x="7315200" y="2760663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4:</a:t>
            </a:r>
            <a:endParaRPr lang="en-US" altLang="zh-CN" sz="2000" b="1" dirty="0"/>
          </a:p>
        </p:txBody>
      </p:sp>
      <p:sp>
        <p:nvSpPr>
          <p:cNvPr id="10279" name="Text Box 63"/>
          <p:cNvSpPr txBox="1"/>
          <p:nvPr/>
        </p:nvSpPr>
        <p:spPr>
          <a:xfrm>
            <a:off x="7239000" y="4437063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84:</a:t>
            </a:r>
            <a:endParaRPr lang="en-US" altLang="zh-CN" sz="2000" b="1" dirty="0"/>
          </a:p>
        </p:txBody>
      </p:sp>
      <p:sp>
        <p:nvSpPr>
          <p:cNvPr id="10280" name="Text Box 65"/>
          <p:cNvSpPr txBox="1"/>
          <p:nvPr/>
        </p:nvSpPr>
        <p:spPr>
          <a:xfrm>
            <a:off x="1371600" y="5519738"/>
            <a:ext cx="2057400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</a:rPr>
              <a:t>三地址代码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10281" name="Text Box 66"/>
          <p:cNvSpPr txBox="1"/>
          <p:nvPr/>
        </p:nvSpPr>
        <p:spPr>
          <a:xfrm>
            <a:off x="4495800" y="5503863"/>
            <a:ext cx="2057400" cy="8540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</a:rPr>
              <a:t>S </a:t>
            </a:r>
            <a:r>
              <a:rPr lang="zh-CN" altLang="en-US" sz="2000" b="1" dirty="0">
                <a:solidFill>
                  <a:schemeClr val="tx2"/>
                </a:solidFill>
              </a:rPr>
              <a:t>的活动记录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</a:rPr>
              <a:t>64</a:t>
            </a:r>
            <a:r>
              <a:rPr lang="zh-CN" altLang="en-US" sz="2000" b="1" dirty="0">
                <a:solidFill>
                  <a:schemeClr val="tx2"/>
                </a:solidFill>
              </a:rPr>
              <a:t>字节）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10282" name="Text Box 67"/>
          <p:cNvSpPr txBox="1"/>
          <p:nvPr/>
        </p:nvSpPr>
        <p:spPr>
          <a:xfrm>
            <a:off x="7772400" y="5503863"/>
            <a:ext cx="2057400" cy="8540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</a:rPr>
              <a:t>P </a:t>
            </a:r>
            <a:r>
              <a:rPr lang="zh-CN" altLang="en-US" sz="2000" b="1" dirty="0">
                <a:solidFill>
                  <a:schemeClr val="tx2"/>
                </a:solidFill>
              </a:rPr>
              <a:t>的活动记录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</a:rPr>
              <a:t>88</a:t>
            </a:r>
            <a:r>
              <a:rPr lang="zh-CN" altLang="en-US" sz="2000" b="1" dirty="0">
                <a:solidFill>
                  <a:schemeClr val="tx2"/>
                </a:solidFill>
              </a:rPr>
              <a:t>字节）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10283" name="Rectangle 68"/>
          <p:cNvSpPr/>
          <p:nvPr/>
        </p:nvSpPr>
        <p:spPr>
          <a:xfrm>
            <a:off x="1219200" y="228600"/>
            <a:ext cx="7750175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b="1" dirty="0">
                <a:solidFill>
                  <a:schemeClr val="tx2"/>
                </a:solidFill>
                <a:latin typeface="Tahoma" panose="020B0604030504040204" charset="0"/>
              </a:rPr>
              <a:t>例：代码生成器的输入</a:t>
            </a:r>
            <a:endParaRPr lang="zh-CN" altLang="en-US" b="1" dirty="0">
              <a:solidFill>
                <a:schemeClr val="tx2"/>
              </a:solidFill>
              <a:latin typeface="Tahoma" panose="020B0604030504040204" charset="0"/>
            </a:endParaRPr>
          </a:p>
        </p:txBody>
      </p:sp>
      <p:sp>
        <p:nvSpPr>
          <p:cNvPr id="19" name="Rectangle 69"/>
          <p:cNvSpPr/>
          <p:nvPr/>
        </p:nvSpPr>
        <p:spPr>
          <a:xfrm>
            <a:off x="1751330" y="838200"/>
            <a:ext cx="6334125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None/>
            </a:pPr>
            <a:r>
              <a:rPr lang="en-US" altLang="zh-CN" b="1" dirty="0">
                <a:latin typeface="Tahoma" panose="020B0604030504040204" charset="0"/>
              </a:rPr>
              <a:t>   * </a:t>
            </a:r>
            <a:r>
              <a:rPr lang="zh-CN" altLang="en-US" b="1" dirty="0">
                <a:latin typeface="Tahoma" panose="020B0604030504040204" charset="0"/>
              </a:rPr>
              <a:t>活动记录被简化</a:t>
            </a:r>
            <a:endParaRPr lang="zh-CN" altLang="en-US" b="1" dirty="0">
              <a:latin typeface="Tahoma" panose="020B0604030504040204" charset="0"/>
            </a:endParaRPr>
          </a:p>
        </p:txBody>
      </p:sp>
      <p:sp>
        <p:nvSpPr>
          <p:cNvPr id="20" name="Rectangle 70"/>
          <p:cNvSpPr/>
          <p:nvPr/>
        </p:nvSpPr>
        <p:spPr>
          <a:xfrm>
            <a:off x="1751330" y="1371600"/>
            <a:ext cx="6334125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None/>
            </a:pPr>
            <a:r>
              <a:rPr lang="en-US" altLang="zh-CN" b="1" dirty="0">
                <a:latin typeface="Tahoma" panose="020B0604030504040204" charset="0"/>
              </a:rPr>
              <a:t>   * </a:t>
            </a:r>
            <a:r>
              <a:rPr lang="zh-CN" altLang="en-US" b="1" dirty="0">
                <a:latin typeface="Tahoma" panose="020B0604030504040204" charset="0"/>
              </a:rPr>
              <a:t>活动记录大小在编译时确定</a:t>
            </a:r>
            <a:endParaRPr lang="zh-CN" altLang="en-US" b="1" dirty="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72"/>
          <p:cNvGraphicFramePr>
            <a:graphicFrameLocks noGrp="1"/>
          </p:cNvGraphicFramePr>
          <p:nvPr/>
        </p:nvGraphicFramePr>
        <p:xfrm>
          <a:off x="9323705" y="3368675"/>
          <a:ext cx="2133600" cy="2987675"/>
        </p:xfrm>
        <a:graphic>
          <a:graphicData uri="http://schemas.openxmlformats.org/drawingml/2006/table">
            <a:tbl>
              <a:tblPr/>
              <a:tblGrid>
                <a:gridCol w="2133600"/>
              </a:tblGrid>
              <a:tr h="1859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/* s 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的代码 *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/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call p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Halt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2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/* p 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的代码 *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/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return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7"/>
          <p:cNvSpPr txBox="1"/>
          <p:nvPr/>
        </p:nvSpPr>
        <p:spPr>
          <a:xfrm>
            <a:off x="2971800" y="228600"/>
            <a:ext cx="3810000" cy="6324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100:  action</a:t>
            </a:r>
            <a:r>
              <a:rPr lang="en-US" altLang="zh-CN" sz="2000" b="1" baseline="-25000" dirty="0">
                <a:latin typeface="Times New Roman" panose="02020603050405020304" charset="0"/>
              </a:rPr>
              <a:t>1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120:  MOV  #140,  364	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132:  GOTO  200	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140:  action</a:t>
            </a:r>
            <a:r>
              <a:rPr lang="en-US" altLang="zh-CN" sz="2000" b="1" baseline="-25000" dirty="0">
                <a:latin typeface="Times New Roman" panose="02020603050405020304" charset="0"/>
              </a:rPr>
              <a:t>2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160:  HALT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… 	     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200:  action</a:t>
            </a:r>
            <a:r>
              <a:rPr lang="en-US" altLang="zh-CN" sz="2000" b="1" baseline="-25000" dirty="0">
                <a:latin typeface="Times New Roman" panose="02020603050405020304" charset="0"/>
              </a:rPr>
              <a:t>3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220:  GOTO  *364   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…	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300:  	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304:  	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    …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364:  	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368:  	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    …</a:t>
            </a:r>
            <a:endParaRPr lang="en-US" altLang="zh-CN" sz="2000" b="1" dirty="0">
              <a:latin typeface="Times New Roman" panose="02020603050405020304" charset="0"/>
            </a:endParaRPr>
          </a:p>
        </p:txBody>
      </p:sp>
      <p:sp>
        <p:nvSpPr>
          <p:cNvPr id="10" name="AutoShape 26"/>
          <p:cNvSpPr/>
          <p:nvPr/>
        </p:nvSpPr>
        <p:spPr>
          <a:xfrm>
            <a:off x="6172200" y="457200"/>
            <a:ext cx="2287588" cy="381000"/>
          </a:xfrm>
          <a:prstGeom prst="wedgeRoundRectCallout">
            <a:avLst>
              <a:gd name="adj1" fmla="val -79208"/>
              <a:gd name="adj2" fmla="val -5546"/>
              <a:gd name="adj3" fmla="val 16667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 </a:t>
            </a:r>
            <a:r>
              <a:rPr lang="zh-CN" altLang="en-US" sz="2400" b="1" dirty="0">
                <a:latin typeface="Times New Roman" panose="02020603050405020304" charset="0"/>
              </a:rPr>
              <a:t>保存返回地址  </a:t>
            </a:r>
            <a:endParaRPr lang="zh-CN" altLang="en-US" sz="2400" b="1" dirty="0">
              <a:latin typeface="Times New Roman" panose="02020603050405020304" charset="0"/>
            </a:endParaRPr>
          </a:p>
        </p:txBody>
      </p:sp>
      <p:sp>
        <p:nvSpPr>
          <p:cNvPr id="11" name="AutoShape 25"/>
          <p:cNvSpPr/>
          <p:nvPr/>
        </p:nvSpPr>
        <p:spPr>
          <a:xfrm>
            <a:off x="6019800" y="1066800"/>
            <a:ext cx="1865313" cy="457200"/>
          </a:xfrm>
          <a:prstGeom prst="wedgeRoundRectCallout">
            <a:avLst>
              <a:gd name="adj1" fmla="val -105940"/>
              <a:gd name="adj2" fmla="val -44995"/>
              <a:gd name="adj3" fmla="val 16667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 </a:t>
            </a:r>
            <a:r>
              <a:rPr lang="zh-CN" altLang="en-US" sz="2400" b="1" dirty="0">
                <a:latin typeface="Times New Roman" panose="02020603050405020304" charset="0"/>
              </a:rPr>
              <a:t>调用过程</a:t>
            </a:r>
            <a:r>
              <a:rPr lang="en-US" altLang="zh-CN" sz="2400" b="1" dirty="0">
                <a:latin typeface="Times New Roman" panose="02020603050405020304" charset="0"/>
              </a:rPr>
              <a:t>P  </a:t>
            </a:r>
            <a:endParaRPr lang="en-US" altLang="zh-CN" sz="2400" b="1" dirty="0">
              <a:latin typeface="Times New Roman" panose="02020603050405020304" charset="0"/>
            </a:endParaRPr>
          </a:p>
        </p:txBody>
      </p:sp>
      <p:sp>
        <p:nvSpPr>
          <p:cNvPr id="12" name="AutoShape 24"/>
          <p:cNvSpPr/>
          <p:nvPr/>
        </p:nvSpPr>
        <p:spPr>
          <a:xfrm>
            <a:off x="5486400" y="2895600"/>
            <a:ext cx="3581400" cy="381000"/>
          </a:xfrm>
          <a:prstGeom prst="wedgeRoundRectCallout">
            <a:avLst>
              <a:gd name="adj1" fmla="val -61083"/>
              <a:gd name="adj2" fmla="val -20833"/>
              <a:gd name="adj3" fmla="val 16667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</a:rPr>
              <a:t> </a:t>
            </a:r>
            <a:r>
              <a:rPr lang="zh-CN" altLang="en-US" sz="1800" b="1" dirty="0">
                <a:latin typeface="Times New Roman" panose="02020603050405020304" charset="0"/>
              </a:rPr>
              <a:t>返回到</a:t>
            </a:r>
            <a:r>
              <a:rPr lang="en-US" altLang="zh-CN" sz="1800" b="1" dirty="0">
                <a:latin typeface="Times New Roman" panose="02020603050405020304" charset="0"/>
              </a:rPr>
              <a:t>364</a:t>
            </a:r>
            <a:r>
              <a:rPr lang="zh-CN" altLang="en-US" sz="1800" b="1" dirty="0">
                <a:latin typeface="Times New Roman" panose="02020603050405020304" charset="0"/>
              </a:rPr>
              <a:t>存储单元里存放的地址 </a:t>
            </a:r>
            <a:endParaRPr lang="zh-CN" altLang="en-US" sz="1800" b="1" dirty="0">
              <a:latin typeface="Times New Roman" panose="0202060305040502030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1169988" y="381000"/>
            <a:ext cx="1801812" cy="1600200"/>
            <a:chOff x="1000" y="336"/>
            <a:chExt cx="872" cy="1008"/>
          </a:xfrm>
        </p:grpSpPr>
        <p:sp>
          <p:nvSpPr>
            <p:cNvPr id="11301" name="Text Box 23"/>
            <p:cNvSpPr txBox="1"/>
            <p:nvPr/>
          </p:nvSpPr>
          <p:spPr>
            <a:xfrm>
              <a:off x="1000" y="690"/>
              <a:ext cx="70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</a:rPr>
                <a:t> S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</a:rPr>
                <a:t>的代码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</a:rPr>
                <a:t>: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302" name="AutoShape 22"/>
            <p:cNvSpPr/>
            <p:nvPr/>
          </p:nvSpPr>
          <p:spPr>
            <a:xfrm>
              <a:off x="1728" y="336"/>
              <a:ext cx="144" cy="1008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1331913" y="2514600"/>
            <a:ext cx="1639887" cy="533400"/>
            <a:chOff x="839" y="336"/>
            <a:chExt cx="1033" cy="1008"/>
          </a:xfrm>
        </p:grpSpPr>
        <p:sp>
          <p:nvSpPr>
            <p:cNvPr id="11299" name="Text Box 20"/>
            <p:cNvSpPr txBox="1"/>
            <p:nvPr/>
          </p:nvSpPr>
          <p:spPr>
            <a:xfrm>
              <a:off x="839" y="401"/>
              <a:ext cx="1029" cy="8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</a:rPr>
                <a:t> P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</a:rPr>
                <a:t>的代码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</a:rPr>
                <a:t>: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300" name="AutoShape 19"/>
            <p:cNvSpPr/>
            <p:nvPr/>
          </p:nvSpPr>
          <p:spPr>
            <a:xfrm>
              <a:off x="1728" y="336"/>
              <a:ext cx="144" cy="1008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/>
            </a:p>
          </p:txBody>
        </p:sp>
      </p:grpSp>
      <p:grpSp>
        <p:nvGrpSpPr>
          <p:cNvPr id="7" name="Group 15"/>
          <p:cNvGrpSpPr/>
          <p:nvPr/>
        </p:nvGrpSpPr>
        <p:grpSpPr>
          <a:xfrm>
            <a:off x="1144588" y="3962400"/>
            <a:ext cx="1855787" cy="1295400"/>
            <a:chOff x="703" y="2592"/>
            <a:chExt cx="1169" cy="816"/>
          </a:xfrm>
        </p:grpSpPr>
        <p:sp>
          <p:nvSpPr>
            <p:cNvPr id="11297" name="Text Box 17"/>
            <p:cNvSpPr txBox="1"/>
            <p:nvPr/>
          </p:nvSpPr>
          <p:spPr>
            <a:xfrm>
              <a:off x="703" y="2800"/>
              <a:ext cx="1118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</a:rPr>
                <a:t>S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charset="0"/>
                </a:rPr>
                <a:t>的活动记录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</a:rPr>
                <a:t>: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charset="0"/>
                </a:rPr>
                <a:t> 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</a:rPr>
                <a:t>(300-363)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298" name="AutoShape 16"/>
            <p:cNvSpPr/>
            <p:nvPr/>
          </p:nvSpPr>
          <p:spPr>
            <a:xfrm>
              <a:off x="1728" y="2592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/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884238" y="5410200"/>
            <a:ext cx="2116137" cy="1295400"/>
            <a:chOff x="539" y="2592"/>
            <a:chExt cx="1333" cy="816"/>
          </a:xfrm>
        </p:grpSpPr>
        <p:sp>
          <p:nvSpPr>
            <p:cNvPr id="11295" name="Text Box 14"/>
            <p:cNvSpPr txBox="1"/>
            <p:nvPr/>
          </p:nvSpPr>
          <p:spPr>
            <a:xfrm>
              <a:off x="539" y="2733"/>
              <a:ext cx="1252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</a:rPr>
                <a:t>P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charset="0"/>
                </a:rPr>
                <a:t>的活动记录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</a:rPr>
                <a:t>: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</a:rPr>
                <a:t>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</a:rPr>
                <a:t>(364-451)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296" name="AutoShape 13"/>
            <p:cNvSpPr/>
            <p:nvPr/>
          </p:nvSpPr>
          <p:spPr>
            <a:xfrm>
              <a:off x="1728" y="2592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/>
            </a:p>
          </p:txBody>
        </p:sp>
      </p:grpSp>
      <p:grpSp>
        <p:nvGrpSpPr>
          <p:cNvPr id="13" name="Group 9"/>
          <p:cNvGrpSpPr/>
          <p:nvPr/>
        </p:nvGrpSpPr>
        <p:grpSpPr>
          <a:xfrm>
            <a:off x="3644900" y="3886200"/>
            <a:ext cx="1612900" cy="1828800"/>
            <a:chOff x="2296" y="2544"/>
            <a:chExt cx="1016" cy="1152"/>
          </a:xfrm>
        </p:grpSpPr>
        <p:sp>
          <p:nvSpPr>
            <p:cNvPr id="11293" name="Text Box 11"/>
            <p:cNvSpPr txBox="1"/>
            <p:nvPr/>
          </p:nvSpPr>
          <p:spPr>
            <a:xfrm>
              <a:off x="2296" y="3465"/>
              <a:ext cx="1016" cy="231"/>
            </a:xfrm>
            <a:prstGeom prst="rect">
              <a:avLst/>
            </a:prstGeom>
            <a:solidFill>
              <a:srgbClr val="CCECFF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charset="0"/>
                </a:rPr>
                <a:t> </a:t>
              </a:r>
              <a:r>
                <a:rPr lang="zh-CN" altLang="en-US" sz="1800" b="1" dirty="0">
                  <a:latin typeface="Times New Roman" panose="02020603050405020304" charset="0"/>
                </a:rPr>
                <a:t>返回地址单元</a:t>
              </a:r>
              <a:endParaRPr lang="zh-CN" altLang="en-US" sz="2400" b="1" dirty="0"/>
            </a:p>
          </p:txBody>
        </p:sp>
        <p:sp>
          <p:nvSpPr>
            <p:cNvPr id="11294" name="Text Box 10"/>
            <p:cNvSpPr txBox="1"/>
            <p:nvPr/>
          </p:nvSpPr>
          <p:spPr>
            <a:xfrm>
              <a:off x="2296" y="2544"/>
              <a:ext cx="1016" cy="231"/>
            </a:xfrm>
            <a:prstGeom prst="rect">
              <a:avLst/>
            </a:prstGeom>
            <a:solidFill>
              <a:srgbClr val="CCECFF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charset="0"/>
                </a:rPr>
                <a:t> </a:t>
              </a:r>
              <a:r>
                <a:rPr lang="zh-CN" altLang="en-US" sz="1800" b="1" dirty="0">
                  <a:latin typeface="Times New Roman" panose="02020603050405020304" charset="0"/>
                </a:rPr>
                <a:t>返回地址单元</a:t>
              </a:r>
              <a:endParaRPr lang="zh-CN" altLang="en-US" sz="2400" b="1" dirty="0"/>
            </a:p>
          </p:txBody>
        </p:sp>
      </p:grpSp>
      <p:grpSp>
        <p:nvGrpSpPr>
          <p:cNvPr id="14" name="Group 6"/>
          <p:cNvGrpSpPr/>
          <p:nvPr/>
        </p:nvGrpSpPr>
        <p:grpSpPr>
          <a:xfrm>
            <a:off x="3619500" y="4265613"/>
            <a:ext cx="1600200" cy="2446337"/>
            <a:chOff x="2304" y="2687"/>
            <a:chExt cx="1008" cy="1541"/>
          </a:xfrm>
        </p:grpSpPr>
        <p:sp>
          <p:nvSpPr>
            <p:cNvPr id="11291" name="Text Box 8"/>
            <p:cNvSpPr txBox="1"/>
            <p:nvPr/>
          </p:nvSpPr>
          <p:spPr>
            <a:xfrm>
              <a:off x="2304" y="2687"/>
              <a:ext cx="1008" cy="577"/>
            </a:xfrm>
            <a:prstGeom prst="rect">
              <a:avLst/>
            </a:prstGeom>
            <a:solidFill>
              <a:srgbClr val="FFFF66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1800" b="1" dirty="0"/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局部数据单元</a:t>
              </a:r>
              <a:endParaRPr lang="zh-CN" altLang="en-US" sz="1800" b="1" dirty="0"/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1800" b="1" dirty="0"/>
            </a:p>
          </p:txBody>
        </p:sp>
        <p:sp>
          <p:nvSpPr>
            <p:cNvPr id="11292" name="Text Box 7"/>
            <p:cNvSpPr txBox="1"/>
            <p:nvPr/>
          </p:nvSpPr>
          <p:spPr>
            <a:xfrm>
              <a:off x="2304" y="3600"/>
              <a:ext cx="1008" cy="628"/>
            </a:xfrm>
            <a:prstGeom prst="rect">
              <a:avLst/>
            </a:prstGeom>
            <a:solidFill>
              <a:srgbClr val="FFFF66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endParaRPr lang="en-US" altLang="zh-CN" sz="1800" b="1" dirty="0"/>
            </a:p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800" b="1" dirty="0"/>
                <a:t>局部数据单元</a:t>
              </a:r>
              <a:endParaRPr lang="zh-CN" altLang="en-US" sz="1800" b="1" dirty="0"/>
            </a:p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endParaRPr lang="en-US" altLang="zh-CN" sz="1800" b="1" dirty="0"/>
            </a:p>
          </p:txBody>
        </p:sp>
      </p:grpSp>
      <p:sp>
        <p:nvSpPr>
          <p:cNvPr id="31" name="Text Box 5"/>
          <p:cNvSpPr txBox="1"/>
          <p:nvPr/>
        </p:nvSpPr>
        <p:spPr>
          <a:xfrm>
            <a:off x="3657600" y="5348288"/>
            <a:ext cx="1600200" cy="3667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charset="0"/>
              </a:rPr>
              <a:t>140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grpSp>
        <p:nvGrpSpPr>
          <p:cNvPr id="15" name="Group 2"/>
          <p:cNvGrpSpPr/>
          <p:nvPr/>
        </p:nvGrpSpPr>
        <p:grpSpPr>
          <a:xfrm>
            <a:off x="1042988" y="1323975"/>
            <a:ext cx="1928812" cy="369888"/>
            <a:chOff x="919" y="834"/>
            <a:chExt cx="953" cy="233"/>
          </a:xfrm>
        </p:grpSpPr>
        <p:sp>
          <p:nvSpPr>
            <p:cNvPr id="11289" name="Line 4"/>
            <p:cNvSpPr/>
            <p:nvPr/>
          </p:nvSpPr>
          <p:spPr>
            <a:xfrm>
              <a:off x="1536" y="960"/>
              <a:ext cx="33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90" name="Text Box 3"/>
            <p:cNvSpPr txBox="1"/>
            <p:nvPr/>
          </p:nvSpPr>
          <p:spPr>
            <a:xfrm>
              <a:off x="919" y="834"/>
              <a:ext cx="69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0000"/>
                  </a:solidFill>
                </a:rPr>
                <a:t>返回地址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3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12291" name="Rectangle 2"/>
          <p:cNvSpPr/>
          <p:nvPr/>
        </p:nvSpPr>
        <p:spPr>
          <a:xfrm>
            <a:off x="214313" y="357188"/>
            <a:ext cx="3500437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sz="3200" b="1" dirty="0">
                <a:latin typeface="Tahoma" panose="020B0604030504040204" charset="0"/>
              </a:rPr>
              <a:t>栈式存储分配</a:t>
            </a:r>
            <a:endParaRPr lang="zh-CN" altLang="en-US" sz="3200" b="1" dirty="0">
              <a:latin typeface="Tahoma" panose="020B060403050404020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22350" y="1200150"/>
            <a:ext cx="9895205" cy="4895850"/>
          </a:xfrm>
        </p:spPr>
        <p:txBody>
          <a:bodyPr vert="horz" wrap="square" lIns="91440" tIns="45720" rIns="91440" bIns="45720" anchor="t"/>
          <a:p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活动记录分配在栈中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寄存器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SP 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保存指向</a:t>
            </a:r>
            <a:r>
              <a:rPr lang="zh-CN" altLang="en-US" sz="2800" u="sng" dirty="0">
                <a:solidFill>
                  <a:schemeClr val="tx2"/>
                </a:solidFill>
                <a:latin typeface="宋体" panose="02010600030101010101" pitchFamily="2" charset="-122"/>
              </a:rPr>
              <a:t>栈顶活动记录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开始位置的指针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/>
            <a:endParaRPr lang="en-US" altLang="zh-CN" sz="1200" dirty="0">
              <a:latin typeface="宋体" panose="02010600030101010101" pitchFamily="2" charset="-122"/>
            </a:endParaRPr>
          </a:p>
          <a:p>
            <a:pPr lvl="1"/>
            <a:endParaRPr lang="en-US" altLang="zh-CN" sz="1200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latin typeface="宋体" panose="02010600030101010101" pitchFamily="2" charset="-122"/>
              </a:rPr>
              <a:t>当发生过程调用时，调用过程给 </a:t>
            </a:r>
            <a:r>
              <a:rPr lang="en-US" altLang="zh-CN" dirty="0">
                <a:latin typeface="宋体" panose="02010600030101010101" pitchFamily="2" charset="-122"/>
              </a:rPr>
              <a:t>SP </a:t>
            </a:r>
            <a:r>
              <a:rPr lang="zh-CN" altLang="en-US" dirty="0">
                <a:latin typeface="宋体" panose="02010600030101010101" pitchFamily="2" charset="-122"/>
              </a:rPr>
              <a:t>一个增量，使之指向被调用过程的活动记录的开始位置，同时将控制转移到被调用过程；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ü"/>
            </a:pP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latin typeface="宋体" panose="02010600030101010101" pitchFamily="2" charset="-122"/>
              </a:rPr>
              <a:t>当控制返回到调用过程时，再将 </a:t>
            </a:r>
            <a:r>
              <a:rPr lang="en-US" altLang="zh-CN" dirty="0">
                <a:latin typeface="宋体" panose="02010600030101010101" pitchFamily="2" charset="-122"/>
              </a:rPr>
              <a:t>SP </a:t>
            </a:r>
            <a:r>
              <a:rPr lang="zh-CN" altLang="en-US" dirty="0">
                <a:latin typeface="宋体" panose="02010600030101010101" pitchFamily="2" charset="-122"/>
              </a:rPr>
              <a:t>减去原来的增量，从而释放了被调用过程的活动记录。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11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38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7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97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2" name="Rectangle 3"/>
          <p:cNvSpPr/>
          <p:nvPr/>
        </p:nvSpPr>
        <p:spPr>
          <a:xfrm>
            <a:off x="2219325" y="2876550"/>
            <a:ext cx="7010400" cy="198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charset="0"/>
              </a:rPr>
              <a:t>MOV     #stackstart, SP</a:t>
            </a:r>
            <a:endParaRPr lang="en-US" altLang="zh-CN" sz="2400" b="1" dirty="0">
              <a:solidFill>
                <a:srgbClr val="000066"/>
              </a:solidFill>
              <a:latin typeface="Tahoma" panose="020B0604030504040204" charset="0"/>
            </a:endParaRPr>
          </a:p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charset="0"/>
              </a:rPr>
              <a:t>    code for the first procedure</a:t>
            </a:r>
            <a:endParaRPr lang="en-US" altLang="zh-CN" sz="2400" b="1" dirty="0">
              <a:solidFill>
                <a:srgbClr val="000066"/>
              </a:solidFill>
              <a:latin typeface="Tahoma" panose="020B0604030504040204" charset="0"/>
            </a:endParaRPr>
          </a:p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charset="0"/>
              </a:rPr>
              <a:t>HALT</a:t>
            </a:r>
            <a:endParaRPr lang="en-US" altLang="zh-CN" sz="2400" b="1" dirty="0">
              <a:solidFill>
                <a:srgbClr val="000066"/>
              </a:solidFill>
              <a:latin typeface="Tahoma" panose="020B0604030504040204" charset="0"/>
            </a:endParaRPr>
          </a:p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charset="0"/>
              </a:rPr>
              <a:t>    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ahoma" panose="020B0604030504040204" charset="0"/>
              </a:rPr>
              <a:t>/* SP </a:t>
            </a:r>
            <a:r>
              <a:rPr lang="zh-CN" altLang="en-US" sz="2400" b="1" dirty="0">
                <a:solidFill>
                  <a:srgbClr val="0000FF"/>
                </a:solidFill>
                <a:latin typeface="Tahoma" panose="020B0604030504040204" charset="0"/>
              </a:rPr>
              <a:t>中保存栈顶活动记录初址</a:t>
            </a:r>
            <a:endParaRPr lang="zh-CN" altLang="en-US" sz="2400" b="1" dirty="0">
              <a:solidFill>
                <a:srgbClr val="0000FF"/>
              </a:solidFill>
              <a:latin typeface="Tahoma" panose="020B0604030504040204" charset="0"/>
            </a:endParaRPr>
          </a:p>
        </p:txBody>
      </p:sp>
      <p:sp>
        <p:nvSpPr>
          <p:cNvPr id="5" name="AutoShape 7"/>
          <p:cNvSpPr/>
          <p:nvPr/>
        </p:nvSpPr>
        <p:spPr>
          <a:xfrm>
            <a:off x="6983413" y="1489075"/>
            <a:ext cx="2336800" cy="457200"/>
          </a:xfrm>
          <a:prstGeom prst="wedgeRoundRectCallout">
            <a:avLst>
              <a:gd name="adj1" fmla="val -122532"/>
              <a:gd name="adj2" fmla="val 245338"/>
              <a:gd name="adj3" fmla="val 16667"/>
            </a:avLst>
          </a:prstGeom>
          <a:solidFill>
            <a:srgbClr val="FFCC00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charset="0"/>
              </a:rPr>
              <a:t>初始化控制栈</a:t>
            </a:r>
            <a:endParaRPr lang="zh-CN" altLang="en-US" sz="2400" b="1" dirty="0">
              <a:latin typeface="Times New Roman" panose="02020603050405020304" charset="0"/>
            </a:endParaRPr>
          </a:p>
        </p:txBody>
      </p:sp>
      <p:sp>
        <p:nvSpPr>
          <p:cNvPr id="13317" name="Rectangle 2"/>
          <p:cNvSpPr/>
          <p:nvPr/>
        </p:nvSpPr>
        <p:spPr>
          <a:xfrm>
            <a:off x="461963" y="1076643"/>
            <a:ext cx="3500437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sz="3200" b="1" dirty="0">
                <a:latin typeface="Tahoma" panose="020B0604030504040204" charset="0"/>
              </a:rPr>
              <a:t>栈式存储分配</a:t>
            </a:r>
            <a:endParaRPr lang="zh-CN" altLang="en-US" sz="3200" b="1" dirty="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2" name="Rectangle 3"/>
          <p:cNvSpPr/>
          <p:nvPr/>
        </p:nvSpPr>
        <p:spPr>
          <a:xfrm>
            <a:off x="1719263" y="3867150"/>
            <a:ext cx="7010400" cy="2057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charset="0"/>
              </a:rPr>
              <a:t>GOTO  *0(SP)</a:t>
            </a:r>
            <a:endParaRPr lang="en-US" altLang="zh-CN" sz="2400" b="1" dirty="0">
              <a:solidFill>
                <a:srgbClr val="000066"/>
              </a:solidFill>
              <a:latin typeface="Tahoma" panose="020B0604030504040204" charset="0"/>
            </a:endParaRPr>
          </a:p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charset="0"/>
              </a:rPr>
              <a:t>SUB  #caller.recordsize, SP</a:t>
            </a:r>
            <a:endParaRPr lang="en-US" altLang="zh-CN" sz="2400" b="1" dirty="0">
              <a:solidFill>
                <a:srgbClr val="000066"/>
              </a:solidFill>
              <a:latin typeface="Tahoma" panose="020B0604030504040204" charset="0"/>
            </a:endParaRPr>
          </a:p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ahoma" panose="020B0604030504040204" charset="0"/>
              </a:rPr>
              <a:t>                            /* </a:t>
            </a:r>
            <a:r>
              <a:rPr lang="zh-CN" altLang="en-US" sz="2400" b="1" dirty="0">
                <a:solidFill>
                  <a:srgbClr val="0000FF"/>
                </a:solidFill>
                <a:latin typeface="Tahoma" panose="020B0604030504040204" charset="0"/>
              </a:rPr>
              <a:t>返回序列</a:t>
            </a:r>
            <a:endParaRPr lang="zh-CN" altLang="en-US" sz="2400" b="1" dirty="0">
              <a:solidFill>
                <a:srgbClr val="0000FF"/>
              </a:solidFill>
              <a:latin typeface="Tahoma" panose="020B0604030504040204" charset="0"/>
            </a:endParaRPr>
          </a:p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ahoma" panose="020B0604030504040204" charset="0"/>
              </a:rPr>
              <a:t>    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ahoma" panose="020B0604030504040204" charset="0"/>
              </a:rPr>
              <a:t>/* </a:t>
            </a:r>
            <a:r>
              <a:rPr lang="zh-CN" altLang="en-US" sz="2400" b="1" dirty="0">
                <a:solidFill>
                  <a:srgbClr val="0000FF"/>
                </a:solidFill>
                <a:latin typeface="Tahoma" panose="020B0604030504040204" charset="0"/>
              </a:rPr>
              <a:t>省略了很多其他操作</a:t>
            </a:r>
            <a:endParaRPr lang="zh-CN" altLang="en-US" sz="2400" b="1" dirty="0">
              <a:solidFill>
                <a:srgbClr val="0000FF"/>
              </a:solidFill>
              <a:latin typeface="Tahoma" panose="020B060403050404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9263" y="1200150"/>
            <a:ext cx="7010400" cy="2514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charset="0"/>
              </a:rPr>
              <a:t>ADD  #caller.recordsize, SP</a:t>
            </a:r>
            <a:endParaRPr lang="en-US" altLang="zh-CN" sz="2400" b="1" dirty="0">
              <a:solidFill>
                <a:srgbClr val="000066"/>
              </a:solidFill>
              <a:latin typeface="Tahoma" panose="020B0604030504040204" charset="0"/>
            </a:endParaRPr>
          </a:p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charset="0"/>
              </a:rPr>
              <a:t>MOV  #here+16, *SP</a:t>
            </a:r>
            <a:endParaRPr lang="en-US" altLang="zh-CN" sz="2400" b="1" dirty="0">
              <a:solidFill>
                <a:srgbClr val="000066"/>
              </a:solidFill>
              <a:latin typeface="Tahoma" panose="020B0604030504040204" charset="0"/>
            </a:endParaRPr>
          </a:p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charset="0"/>
              </a:rPr>
              <a:t>GOTO  callee.code_area</a:t>
            </a:r>
            <a:endParaRPr lang="en-US" altLang="zh-CN" sz="2400" b="1" dirty="0">
              <a:solidFill>
                <a:srgbClr val="000066"/>
              </a:solidFill>
              <a:latin typeface="Tahoma" panose="020B0604030504040204" charset="0"/>
            </a:endParaRPr>
          </a:p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ahoma" panose="020B0604030504040204" charset="0"/>
              </a:rPr>
              <a:t>                              /* </a:t>
            </a:r>
            <a:r>
              <a:rPr lang="zh-CN" altLang="en-US" sz="2400" b="1" dirty="0">
                <a:solidFill>
                  <a:srgbClr val="0000FF"/>
                </a:solidFill>
                <a:latin typeface="Tahoma" panose="020B0604030504040204" charset="0"/>
              </a:rPr>
              <a:t>调用序列</a:t>
            </a:r>
            <a:endParaRPr lang="zh-CN" altLang="en-US" sz="2400" b="1" dirty="0">
              <a:solidFill>
                <a:srgbClr val="0000FF"/>
              </a:solidFill>
              <a:latin typeface="Tahoma" panose="020B0604030504040204" charset="0"/>
            </a:endParaRPr>
          </a:p>
          <a:p>
            <a:pPr marL="342900" lvl="0" indent="-342900" algn="just" eaLnBrk="1" hangingPunct="1">
              <a:lnSpc>
                <a:spcPct val="115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ahoma" panose="020B0604030504040204" charset="0"/>
              </a:rPr>
              <a:t>      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ahoma" panose="020B0604030504040204" charset="0"/>
              </a:rPr>
              <a:t>/* </a:t>
            </a:r>
            <a:r>
              <a:rPr lang="zh-CN" altLang="en-US" sz="2400" b="1" dirty="0">
                <a:solidFill>
                  <a:srgbClr val="0000FF"/>
                </a:solidFill>
                <a:latin typeface="Tahoma" panose="020B0604030504040204" charset="0"/>
              </a:rPr>
              <a:t>活动记录首址保存返回地址</a:t>
            </a:r>
            <a:endParaRPr lang="zh-CN" altLang="en-US" sz="2400" b="1" dirty="0">
              <a:solidFill>
                <a:srgbClr val="0000FF"/>
              </a:solidFill>
              <a:latin typeface="Tahoma" panose="020B0604030504040204" charset="0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7086600" y="1852613"/>
            <a:ext cx="3243263" cy="457200"/>
          </a:xfrm>
          <a:prstGeom prst="wedgeRoundRectCallout">
            <a:avLst>
              <a:gd name="adj1" fmla="val -88481"/>
              <a:gd name="adj2" fmla="val -110787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SP</a:t>
            </a:r>
            <a:r>
              <a:rPr lang="zh-CN" altLang="en-US" sz="2400" b="1" dirty="0">
                <a:latin typeface="Times New Roman" panose="02020603050405020304" charset="0"/>
              </a:rPr>
              <a:t>指向下一个活动记录</a:t>
            </a:r>
            <a:endParaRPr lang="zh-CN" altLang="en-US" sz="2400" b="1" dirty="0">
              <a:latin typeface="Times New Roman" panose="02020603050405020304" charset="0"/>
            </a:endParaRPr>
          </a:p>
        </p:txBody>
      </p:sp>
      <p:sp>
        <p:nvSpPr>
          <p:cNvPr id="7" name="AutoShape 3"/>
          <p:cNvSpPr/>
          <p:nvPr/>
        </p:nvSpPr>
        <p:spPr>
          <a:xfrm>
            <a:off x="6229350" y="3852863"/>
            <a:ext cx="4256088" cy="685800"/>
          </a:xfrm>
          <a:prstGeom prst="wedgeRoundRectCallout">
            <a:avLst>
              <a:gd name="adj1" fmla="val -104958"/>
              <a:gd name="adj2" fmla="val -3843"/>
              <a:gd name="adj3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charset="0"/>
              </a:rPr>
              <a:t>返回调用过程</a:t>
            </a:r>
            <a:endParaRPr lang="zh-CN" altLang="en-US" sz="2400" b="1" dirty="0">
              <a:latin typeface="Times New Roman" panose="0202060305040502030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charset="0"/>
              </a:rPr>
              <a:t>该指令在被调用过程的代码中</a:t>
            </a:r>
            <a:endParaRPr lang="zh-CN" altLang="en-US" sz="2400" b="1" dirty="0">
              <a:latin typeface="Times New Roman" panose="02020603050405020304" charset="0"/>
            </a:endParaRPr>
          </a:p>
        </p:txBody>
      </p:sp>
      <p:sp>
        <p:nvSpPr>
          <p:cNvPr id="8" name="AutoShape 2"/>
          <p:cNvSpPr/>
          <p:nvPr/>
        </p:nvSpPr>
        <p:spPr>
          <a:xfrm>
            <a:off x="7739063" y="5210175"/>
            <a:ext cx="4005262" cy="685800"/>
          </a:xfrm>
          <a:prstGeom prst="wedgeRoundRectCallout">
            <a:avLst>
              <a:gd name="adj1" fmla="val -89215"/>
              <a:gd name="adj2" fmla="val -112870"/>
              <a:gd name="adj3" fmla="val 16667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SP</a:t>
            </a:r>
            <a:r>
              <a:rPr lang="zh-CN" altLang="en-US" sz="2400" b="1" dirty="0">
                <a:latin typeface="Times New Roman" panose="02020603050405020304" charset="0"/>
              </a:rPr>
              <a:t>指回调用过程的活动记录</a:t>
            </a:r>
            <a:endParaRPr lang="zh-CN" altLang="en-US" sz="2400" b="1" dirty="0">
              <a:latin typeface="Times New Roman" panose="0202060305040502030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charset="0"/>
              </a:rPr>
              <a:t>该指令在调用过程的代码中</a:t>
            </a:r>
            <a:endParaRPr lang="zh-CN" altLang="en-US" sz="2400" b="1" dirty="0">
              <a:latin typeface="Times New Roman" panose="02020603050405020304" charset="0"/>
            </a:endParaRPr>
          </a:p>
        </p:txBody>
      </p:sp>
      <p:sp>
        <p:nvSpPr>
          <p:cNvPr id="14344" name="Rectangle 2"/>
          <p:cNvSpPr/>
          <p:nvPr/>
        </p:nvSpPr>
        <p:spPr>
          <a:xfrm>
            <a:off x="214313" y="357188"/>
            <a:ext cx="3500437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sz="3200" b="1" dirty="0">
                <a:latin typeface="Tahoma" panose="020B0604030504040204" charset="0"/>
              </a:rPr>
              <a:t>栈式存储分配</a:t>
            </a:r>
            <a:endParaRPr lang="zh-CN" altLang="en-US" sz="3200" b="1" dirty="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15362" name="矩形 6"/>
          <p:cNvSpPr txBox="1">
            <a:spLocks noGrp="1"/>
          </p:cNvSpPr>
          <p:nvPr/>
        </p:nvSpPr>
        <p:spPr>
          <a:xfrm>
            <a:off x="2957513" y="6553200"/>
            <a:ext cx="1219200" cy="227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buFontTx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000" dirty="0"/>
            </a:fld>
            <a:endParaRPr lang="zh-CN" altLang="en-US" sz="1000" dirty="0"/>
          </a:p>
        </p:txBody>
      </p:sp>
      <p:graphicFrame>
        <p:nvGraphicFramePr>
          <p:cNvPr id="5" name="Group 51"/>
          <p:cNvGraphicFramePr>
            <a:graphicFrameLocks noGrp="1"/>
          </p:cNvGraphicFramePr>
          <p:nvPr/>
        </p:nvGraphicFramePr>
        <p:xfrm>
          <a:off x="2424113" y="771525"/>
          <a:ext cx="2133600" cy="5943600"/>
        </p:xfrm>
        <a:graphic>
          <a:graphicData uri="http://schemas.openxmlformats.org/drawingml/2006/table">
            <a:tbl>
              <a:tblPr/>
              <a:tblGrid>
                <a:gridCol w="21336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/* s 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的代码 *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/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call q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Halt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16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/* p 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的代码 *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/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return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5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/* q 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的代码 *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/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call p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call q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call q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return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373" name="Text Box 39"/>
          <p:cNvSpPr txBox="1"/>
          <p:nvPr/>
        </p:nvSpPr>
        <p:spPr>
          <a:xfrm>
            <a:off x="214313" y="3438525"/>
            <a:ext cx="2057400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三地址代码</a:t>
            </a:r>
            <a:endParaRPr lang="zh-CN" altLang="en-US" sz="2000" b="1" dirty="0"/>
          </a:p>
        </p:txBody>
      </p:sp>
      <p:sp>
        <p:nvSpPr>
          <p:cNvPr id="15374" name="Rectangle 42"/>
          <p:cNvSpPr/>
          <p:nvPr/>
        </p:nvSpPr>
        <p:spPr>
          <a:xfrm>
            <a:off x="762000" y="152400"/>
            <a:ext cx="6248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b="1" dirty="0">
                <a:latin typeface="Tahoma" panose="020B0604030504040204" charset="0"/>
              </a:rPr>
              <a:t>例：代码生成器的输入</a:t>
            </a:r>
            <a:endParaRPr lang="zh-CN" altLang="en-US" b="1" dirty="0">
              <a:latin typeface="Tahoma" panose="020B0604030504040204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5791200" y="865347"/>
            <a:ext cx="4094480" cy="5262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R="0" algn="l" defTabSz="914400">
              <a:buSzTx/>
              <a:defRPr/>
            </a:pPr>
            <a:r>
              <a:rPr kumimoji="0" lang="zh-CN" altLang="en-US" sz="2800" b="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各过程目标代码的起址：</a:t>
            </a:r>
            <a:endParaRPr kumimoji="0" lang="zh-CN" altLang="en-US" sz="2800" b="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s: #100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p: #200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q: #300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R="0" algn="l" defTabSz="914400">
              <a:buSzTx/>
              <a:defRPr/>
            </a:pPr>
            <a:r>
              <a:rPr kumimoji="0" lang="zh-CN" altLang="en-US" sz="2800" b="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活动记录的大小：</a:t>
            </a:r>
            <a:endParaRPr kumimoji="0" lang="zh-CN" altLang="en-US" sz="2800" b="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ssize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=20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psize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=40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qsize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=60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R="0" algn="l" defTabSz="914400">
              <a:buSzTx/>
              <a:defRPr/>
            </a:pPr>
            <a:r>
              <a:rPr kumimoji="0" lang="zh-CN" altLang="en-US" sz="2800" b="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控制栈的开始位置：</a:t>
            </a:r>
            <a:endParaRPr kumimoji="0" lang="zh-CN" altLang="en-US" sz="2800" b="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#600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charRg st="2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charRg st="28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7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charRg st="37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charRg st="4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55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6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charRg st="64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4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charRg st="74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charRg st="84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/>
        </p:nvSpPr>
        <p:spPr>
          <a:xfrm>
            <a:off x="250825" y="1196975"/>
            <a:ext cx="582613" cy="43846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charset="0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栈式存储分配举例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6553200" y="3429000"/>
            <a:ext cx="1981200" cy="2590800"/>
            <a:chOff x="3792" y="2160"/>
            <a:chExt cx="1248" cy="1632"/>
          </a:xfrm>
        </p:grpSpPr>
        <p:sp>
          <p:nvSpPr>
            <p:cNvPr id="16414" name="Rectangle 30"/>
            <p:cNvSpPr/>
            <p:nvPr/>
          </p:nvSpPr>
          <p:spPr>
            <a:xfrm>
              <a:off x="3792" y="2160"/>
              <a:ext cx="1248" cy="240"/>
            </a:xfrm>
            <a:prstGeom prst="rect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/>
            </a:p>
          </p:txBody>
        </p:sp>
        <p:sp>
          <p:nvSpPr>
            <p:cNvPr id="16415" name="Rectangle 29"/>
            <p:cNvSpPr/>
            <p:nvPr/>
          </p:nvSpPr>
          <p:spPr>
            <a:xfrm>
              <a:off x="3792" y="3552"/>
              <a:ext cx="1104" cy="240"/>
            </a:xfrm>
            <a:prstGeom prst="rect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/>
            </a:p>
          </p:txBody>
        </p:sp>
      </p:grpSp>
      <p:sp>
        <p:nvSpPr>
          <p:cNvPr id="8" name="Rectangle 27"/>
          <p:cNvSpPr/>
          <p:nvPr/>
        </p:nvSpPr>
        <p:spPr>
          <a:xfrm>
            <a:off x="6553200" y="4191000"/>
            <a:ext cx="1981200" cy="1066800"/>
          </a:xfrm>
          <a:prstGeom prst="rect">
            <a:avLst/>
          </a:prstGeom>
          <a:solidFill>
            <a:srgbClr val="FF33CC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/>
          </a:p>
        </p:txBody>
      </p:sp>
      <p:sp>
        <p:nvSpPr>
          <p:cNvPr id="9" name="Rectangle 26"/>
          <p:cNvSpPr/>
          <p:nvPr/>
        </p:nvSpPr>
        <p:spPr>
          <a:xfrm>
            <a:off x="6553200" y="2362200"/>
            <a:ext cx="1981200" cy="1066800"/>
          </a:xfrm>
          <a:prstGeom prst="rect">
            <a:avLst/>
          </a:prstGeom>
          <a:solidFill>
            <a:srgbClr val="FF33CC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/>
          </a:p>
        </p:txBody>
      </p:sp>
      <p:grpSp>
        <p:nvGrpSpPr>
          <p:cNvPr id="5" name="Group 23"/>
          <p:cNvGrpSpPr/>
          <p:nvPr/>
        </p:nvGrpSpPr>
        <p:grpSpPr>
          <a:xfrm>
            <a:off x="2332038" y="1600200"/>
            <a:ext cx="5668962" cy="4229100"/>
            <a:chOff x="1584" y="1008"/>
            <a:chExt cx="3456" cy="2256"/>
          </a:xfrm>
        </p:grpSpPr>
        <p:sp>
          <p:nvSpPr>
            <p:cNvPr id="16412" name="Rectangle 25"/>
            <p:cNvSpPr/>
            <p:nvPr/>
          </p:nvSpPr>
          <p:spPr>
            <a:xfrm>
              <a:off x="1584" y="3024"/>
              <a:ext cx="1056" cy="240"/>
            </a:xfrm>
            <a:prstGeom prst="rect">
              <a:avLst/>
            </a:prstGeom>
            <a:solidFill>
              <a:srgbClr val="99FF66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/>
            </a:p>
          </p:txBody>
        </p:sp>
        <p:sp>
          <p:nvSpPr>
            <p:cNvPr id="16413" name="Rectangle 24"/>
            <p:cNvSpPr/>
            <p:nvPr/>
          </p:nvSpPr>
          <p:spPr>
            <a:xfrm>
              <a:off x="3792" y="1008"/>
              <a:ext cx="1248" cy="240"/>
            </a:xfrm>
            <a:prstGeom prst="rect">
              <a:avLst/>
            </a:prstGeom>
            <a:solidFill>
              <a:srgbClr val="99FF66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/>
            </a:p>
          </p:txBody>
        </p:sp>
      </p:grpSp>
      <p:sp>
        <p:nvSpPr>
          <p:cNvPr id="13" name="Rectangle 22"/>
          <p:cNvSpPr/>
          <p:nvPr/>
        </p:nvSpPr>
        <p:spPr>
          <a:xfrm>
            <a:off x="6553200" y="533400"/>
            <a:ext cx="1981200" cy="1066800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/>
          </a:p>
        </p:txBody>
      </p:sp>
      <p:sp>
        <p:nvSpPr>
          <p:cNvPr id="14" name="Rectangle 21"/>
          <p:cNvSpPr/>
          <p:nvPr/>
        </p:nvSpPr>
        <p:spPr>
          <a:xfrm>
            <a:off x="2235200" y="2105025"/>
            <a:ext cx="1981200" cy="10668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/>
          </a:p>
        </p:txBody>
      </p:sp>
      <p:sp>
        <p:nvSpPr>
          <p:cNvPr id="15" name="Rectangle 20"/>
          <p:cNvSpPr txBox="1"/>
          <p:nvPr/>
        </p:nvSpPr>
        <p:spPr>
          <a:xfrm>
            <a:off x="1547813" y="1323975"/>
            <a:ext cx="30480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100:  MOV  #600,  SP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108:  action</a:t>
            </a:r>
            <a:r>
              <a:rPr lang="en-US" altLang="zh-CN" sz="2000" b="1" baseline="-25000" dirty="0">
                <a:latin typeface="Times New Roman" panose="02020603050405020304" charset="0"/>
              </a:rPr>
              <a:t>1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128:  ADD  #ssize,  SP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136:  MOV  #152,  *SP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144:  GOTO  300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152:  SUB  #ssize,  SP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160:  action</a:t>
            </a:r>
            <a:r>
              <a:rPr lang="en-US" altLang="zh-CN" sz="2000" b="1" baseline="-25000" dirty="0">
                <a:latin typeface="Times New Roman" panose="02020603050405020304" charset="0"/>
              </a:rPr>
              <a:t>2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180:  HALT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      …	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200:  action</a:t>
            </a:r>
            <a:r>
              <a:rPr lang="en-US" altLang="zh-CN" sz="2000" b="1" baseline="-25000" dirty="0">
                <a:latin typeface="Times New Roman" panose="02020603050405020304" charset="0"/>
              </a:rPr>
              <a:t>3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220:  GOTO  *0(SP)</a:t>
            </a:r>
            <a:endParaRPr lang="en-US" altLang="zh-CN" sz="2000" b="1" dirty="0">
              <a:latin typeface="Times New Roman" panose="02020603050405020304" charset="0"/>
            </a:endParaRPr>
          </a:p>
          <a:p>
            <a:pPr marL="342900" lvl="0" indent="-342900">
              <a:buFont typeface="Monotype Sorts" pitchFamily="2" charset="2"/>
              <a:buNone/>
            </a:pPr>
            <a:r>
              <a:rPr lang="en-US" altLang="zh-CN" sz="2000" b="1" dirty="0">
                <a:latin typeface="Times New Roman" panose="02020603050405020304" charset="0"/>
              </a:rPr>
              <a:t>      …	</a:t>
            </a:r>
            <a:endParaRPr lang="en-US" altLang="zh-CN" sz="2000" b="1" dirty="0">
              <a:latin typeface="Times New Roman" panose="0202060305040502030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942013" y="179388"/>
            <a:ext cx="3124200" cy="670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300:  action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320:  ADD  #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qsize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,  SP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328:  MOV  #344,  *SP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336:  GOTO  200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344:  SUB  #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qsize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,  SP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352:  action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5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372:  ADD  #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qsize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,  SP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380:  MOV  #396,  *SP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388:  GOTO  300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396:  SUB  #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qsize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,  SP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404:  action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6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424:  ADD  #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qsize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,  SP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432:  MOV  #448,  *SP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440:  GOTO  300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448:  SUB  #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qsize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,  SP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456:  GOTO  *0(SP)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     …	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600:	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6" name="Group 15"/>
          <p:cNvGrpSpPr/>
          <p:nvPr/>
        </p:nvGrpSpPr>
        <p:grpSpPr>
          <a:xfrm>
            <a:off x="1066800" y="1419225"/>
            <a:ext cx="635000" cy="2743200"/>
            <a:chOff x="704" y="192"/>
            <a:chExt cx="400" cy="1728"/>
          </a:xfrm>
        </p:grpSpPr>
        <p:sp>
          <p:nvSpPr>
            <p:cNvPr id="16410" name="AutoShape 17"/>
            <p:cNvSpPr/>
            <p:nvPr/>
          </p:nvSpPr>
          <p:spPr>
            <a:xfrm>
              <a:off x="912" y="192"/>
              <a:ext cx="192" cy="172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/>
            </a:p>
          </p:txBody>
        </p:sp>
        <p:sp>
          <p:nvSpPr>
            <p:cNvPr id="16411" name="Text Box 16"/>
            <p:cNvSpPr txBox="1"/>
            <p:nvPr/>
          </p:nvSpPr>
          <p:spPr>
            <a:xfrm>
              <a:off x="704" y="911"/>
              <a:ext cx="19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</a:rPr>
                <a:t>s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7" name="Group 12"/>
          <p:cNvGrpSpPr/>
          <p:nvPr/>
        </p:nvGrpSpPr>
        <p:grpSpPr>
          <a:xfrm>
            <a:off x="1042988" y="5076825"/>
            <a:ext cx="658812" cy="609600"/>
            <a:chOff x="689" y="192"/>
            <a:chExt cx="415" cy="1728"/>
          </a:xfrm>
        </p:grpSpPr>
        <p:sp>
          <p:nvSpPr>
            <p:cNvPr id="16408" name="AutoShape 14"/>
            <p:cNvSpPr/>
            <p:nvPr/>
          </p:nvSpPr>
          <p:spPr>
            <a:xfrm>
              <a:off x="912" y="192"/>
              <a:ext cx="192" cy="172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/>
            </a:p>
          </p:txBody>
        </p:sp>
        <p:sp>
          <p:nvSpPr>
            <p:cNvPr id="16409" name="Text Box 13"/>
            <p:cNvSpPr txBox="1"/>
            <p:nvPr/>
          </p:nvSpPr>
          <p:spPr>
            <a:xfrm>
              <a:off x="689" y="408"/>
              <a:ext cx="223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</a:rPr>
                <a:t>p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2725" y="304800"/>
            <a:ext cx="650875" cy="5562600"/>
            <a:chOff x="694" y="192"/>
            <a:chExt cx="410" cy="1728"/>
          </a:xfrm>
        </p:grpSpPr>
        <p:sp>
          <p:nvSpPr>
            <p:cNvPr id="16406" name="AutoShape 11"/>
            <p:cNvSpPr/>
            <p:nvPr/>
          </p:nvSpPr>
          <p:spPr>
            <a:xfrm>
              <a:off x="912" y="192"/>
              <a:ext cx="192" cy="172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/>
            </a:p>
          </p:txBody>
        </p:sp>
        <p:sp>
          <p:nvSpPr>
            <p:cNvPr id="16407" name="Text Box 10"/>
            <p:cNvSpPr txBox="1"/>
            <p:nvPr/>
          </p:nvSpPr>
          <p:spPr>
            <a:xfrm>
              <a:off x="694" y="985"/>
              <a:ext cx="212" cy="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</a:rPr>
                <a:t>q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26" name="AutoShape 8"/>
          <p:cNvSpPr/>
          <p:nvPr/>
        </p:nvSpPr>
        <p:spPr>
          <a:xfrm>
            <a:off x="1625600" y="709613"/>
            <a:ext cx="1412875" cy="466725"/>
          </a:xfrm>
          <a:prstGeom prst="borderCallout3">
            <a:avLst>
              <a:gd name="adj1" fmla="val 24491"/>
              <a:gd name="adj2" fmla="val -5394"/>
              <a:gd name="adj3" fmla="val 24491"/>
              <a:gd name="adj4" fmla="val -31574"/>
              <a:gd name="adj5" fmla="val 84694"/>
              <a:gd name="adj6" fmla="val -31574"/>
              <a:gd name="adj7" fmla="val 162583"/>
              <a:gd name="adj8" fmla="val 42583"/>
            </a:avLst>
          </a:prstGeom>
          <a:solidFill>
            <a:srgbClr val="FFFF66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初始化栈</a:t>
            </a:r>
            <a:endParaRPr lang="zh-CN" altLang="en-US" sz="2400" b="1" dirty="0"/>
          </a:p>
        </p:txBody>
      </p:sp>
      <p:sp>
        <p:nvSpPr>
          <p:cNvPr id="27" name="AutoShape 7"/>
          <p:cNvSpPr/>
          <p:nvPr/>
        </p:nvSpPr>
        <p:spPr>
          <a:xfrm>
            <a:off x="3319463" y="692150"/>
            <a:ext cx="936625" cy="466725"/>
          </a:xfrm>
          <a:prstGeom prst="borderCallout3">
            <a:avLst>
              <a:gd name="adj1" fmla="val 24491"/>
              <a:gd name="adj2" fmla="val 108134"/>
              <a:gd name="adj3" fmla="val 24491"/>
              <a:gd name="adj4" fmla="val 142542"/>
              <a:gd name="adj5" fmla="val 201699"/>
              <a:gd name="adj6" fmla="val 142542"/>
              <a:gd name="adj7" fmla="val 373468"/>
              <a:gd name="adj8" fmla="val 88306"/>
            </a:avLst>
          </a:prstGeom>
          <a:solidFill>
            <a:schemeClr val="hlink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call  q</a:t>
            </a:r>
            <a:endParaRPr lang="en-US" altLang="zh-CN" sz="2400" b="1" dirty="0"/>
          </a:p>
        </p:txBody>
      </p:sp>
      <p:sp>
        <p:nvSpPr>
          <p:cNvPr id="28" name="AutoShape 6"/>
          <p:cNvSpPr/>
          <p:nvPr/>
        </p:nvSpPr>
        <p:spPr>
          <a:xfrm>
            <a:off x="8691563" y="90488"/>
            <a:ext cx="936625" cy="466725"/>
          </a:xfrm>
          <a:prstGeom prst="borderCallout3">
            <a:avLst>
              <a:gd name="adj1" fmla="val 24491"/>
              <a:gd name="adj2" fmla="val -8134"/>
              <a:gd name="adj3" fmla="val 24491"/>
              <a:gd name="adj4" fmla="val -74574"/>
              <a:gd name="adj5" fmla="val 72787"/>
              <a:gd name="adj6" fmla="val -74574"/>
              <a:gd name="adj7" fmla="val 104421"/>
              <a:gd name="adj8" fmla="val -68644"/>
            </a:avLst>
          </a:prstGeom>
          <a:solidFill>
            <a:schemeClr val="hlink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call  p</a:t>
            </a:r>
            <a:endParaRPr lang="en-US" altLang="zh-CN" sz="2400" b="1" dirty="0"/>
          </a:p>
        </p:txBody>
      </p:sp>
      <p:sp>
        <p:nvSpPr>
          <p:cNvPr id="29" name="AutoShape 5"/>
          <p:cNvSpPr/>
          <p:nvPr/>
        </p:nvSpPr>
        <p:spPr>
          <a:xfrm>
            <a:off x="2916238" y="6242050"/>
            <a:ext cx="920750" cy="466725"/>
          </a:xfrm>
          <a:prstGeom prst="borderCallout3">
            <a:avLst>
              <a:gd name="adj1" fmla="val 24491"/>
              <a:gd name="adj2" fmla="val -8278"/>
              <a:gd name="adj3" fmla="val 24491"/>
              <a:gd name="adj4" fmla="val -51380"/>
              <a:gd name="adj5" fmla="val -54421"/>
              <a:gd name="adj6" fmla="val -51380"/>
              <a:gd name="adj7" fmla="val -106120"/>
              <a:gd name="adj8" fmla="val -13968"/>
            </a:avLst>
          </a:prstGeom>
          <a:solidFill>
            <a:srgbClr val="99FF66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return</a:t>
            </a:r>
            <a:endParaRPr lang="en-US" altLang="zh-CN" sz="2400" b="1" dirty="0"/>
          </a:p>
        </p:txBody>
      </p:sp>
      <p:sp>
        <p:nvSpPr>
          <p:cNvPr id="30" name="AutoShape 4"/>
          <p:cNvSpPr/>
          <p:nvPr/>
        </p:nvSpPr>
        <p:spPr>
          <a:xfrm>
            <a:off x="8653463" y="2012950"/>
            <a:ext cx="936625" cy="466725"/>
          </a:xfrm>
          <a:prstGeom prst="borderCallout3">
            <a:avLst>
              <a:gd name="adj1" fmla="val 24491"/>
              <a:gd name="adj2" fmla="val -8134"/>
              <a:gd name="adj3" fmla="val 24491"/>
              <a:gd name="adj4" fmla="val -93898"/>
              <a:gd name="adj5" fmla="val 56463"/>
              <a:gd name="adj6" fmla="val -93898"/>
              <a:gd name="adj7" fmla="val 87755"/>
              <a:gd name="adj8" fmla="val -65593"/>
            </a:avLst>
          </a:prstGeom>
          <a:solidFill>
            <a:srgbClr val="FF33CC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call  q</a:t>
            </a:r>
            <a:endParaRPr lang="en-US" altLang="zh-CN" sz="2400" b="1" dirty="0"/>
          </a:p>
        </p:txBody>
      </p:sp>
      <p:sp>
        <p:nvSpPr>
          <p:cNvPr id="31" name="AutoShape 3"/>
          <p:cNvSpPr/>
          <p:nvPr/>
        </p:nvSpPr>
        <p:spPr>
          <a:xfrm>
            <a:off x="8664575" y="3800475"/>
            <a:ext cx="936625" cy="466725"/>
          </a:xfrm>
          <a:prstGeom prst="borderCallout3">
            <a:avLst>
              <a:gd name="adj1" fmla="val 24491"/>
              <a:gd name="adj2" fmla="val -8134"/>
              <a:gd name="adj3" fmla="val 24491"/>
              <a:gd name="adj4" fmla="val -93898"/>
              <a:gd name="adj5" fmla="val 56463"/>
              <a:gd name="adj6" fmla="val -93898"/>
              <a:gd name="adj7" fmla="val 87755"/>
              <a:gd name="adj8" fmla="val -65593"/>
            </a:avLst>
          </a:prstGeom>
          <a:solidFill>
            <a:srgbClr val="FF33CC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call  q</a:t>
            </a:r>
            <a:endParaRPr lang="en-US" altLang="zh-CN" sz="2400" b="1" dirty="0"/>
          </a:p>
        </p:txBody>
      </p:sp>
      <p:sp>
        <p:nvSpPr>
          <p:cNvPr id="32" name="AutoShape 2"/>
          <p:cNvSpPr/>
          <p:nvPr/>
        </p:nvSpPr>
        <p:spPr>
          <a:xfrm>
            <a:off x="7994650" y="6257925"/>
            <a:ext cx="920750" cy="466725"/>
          </a:xfrm>
          <a:prstGeom prst="borderCallout3">
            <a:avLst>
              <a:gd name="adj1" fmla="val 24491"/>
              <a:gd name="adj2" fmla="val -8278"/>
              <a:gd name="adj3" fmla="val 24491"/>
              <a:gd name="adj4" fmla="val -82588"/>
              <a:gd name="adj5" fmla="val -20750"/>
              <a:gd name="adj6" fmla="val -82588"/>
              <a:gd name="adj7" fmla="val -50338"/>
              <a:gd name="adj8" fmla="val -61032"/>
            </a:avLst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return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3" grpId="0" bldLvl="0" animBg="1"/>
      <p:bldP spid="14" grpId="0" bldLvl="0" animBg="1"/>
      <p:bldP spid="15" grpId="0"/>
      <p:bldP spid="16" grpId="0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53"/>
          <p:cNvSpPr/>
          <p:nvPr/>
        </p:nvSpPr>
        <p:spPr>
          <a:xfrm>
            <a:off x="2051050" y="0"/>
            <a:ext cx="8388350" cy="643255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/>
          </a:p>
        </p:txBody>
      </p:sp>
      <p:sp>
        <p:nvSpPr>
          <p:cNvPr id="17411" name="标题 1"/>
          <p:cNvSpPr>
            <a:spLocks noGrp="1"/>
          </p:cNvSpPr>
          <p:nvPr/>
        </p:nvSpPr>
        <p:spPr>
          <a:xfrm flipH="1">
            <a:off x="1446213" y="1052513"/>
            <a:ext cx="533400" cy="53292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charset="0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执行时栈的变化情况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4114800" y="488950"/>
            <a:ext cx="2514600" cy="5867400"/>
            <a:chOff x="2208" y="336"/>
            <a:chExt cx="1584" cy="3696"/>
          </a:xfrm>
        </p:grpSpPr>
        <p:sp>
          <p:nvSpPr>
            <p:cNvPr id="17556" name="Line 10"/>
            <p:cNvSpPr/>
            <p:nvPr/>
          </p:nvSpPr>
          <p:spPr>
            <a:xfrm>
              <a:off x="2208" y="336"/>
              <a:ext cx="0" cy="36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57" name="Line 11"/>
            <p:cNvSpPr/>
            <p:nvPr/>
          </p:nvSpPr>
          <p:spPr>
            <a:xfrm>
              <a:off x="3792" y="336"/>
              <a:ext cx="0" cy="36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58" name="Line 12"/>
            <p:cNvSpPr/>
            <p:nvPr/>
          </p:nvSpPr>
          <p:spPr>
            <a:xfrm>
              <a:off x="2208" y="336"/>
              <a:ext cx="15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18"/>
          <p:cNvGrpSpPr/>
          <p:nvPr/>
        </p:nvGrpSpPr>
        <p:grpSpPr>
          <a:xfrm>
            <a:off x="2501900" y="334963"/>
            <a:ext cx="1481138" cy="400050"/>
            <a:chOff x="1275" y="239"/>
            <a:chExt cx="933" cy="252"/>
          </a:xfrm>
        </p:grpSpPr>
        <p:sp>
          <p:nvSpPr>
            <p:cNvPr id="17554" name="Line 13"/>
            <p:cNvSpPr/>
            <p:nvPr/>
          </p:nvSpPr>
          <p:spPr>
            <a:xfrm>
              <a:off x="1872" y="384"/>
              <a:ext cx="33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555" name="Text Box 16"/>
            <p:cNvSpPr txBox="1"/>
            <p:nvPr/>
          </p:nvSpPr>
          <p:spPr>
            <a:xfrm>
              <a:off x="1275" y="239"/>
              <a:ext cx="63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SP=600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sp>
        <p:nvSpPr>
          <p:cNvPr id="12" name="Text Box 19"/>
          <p:cNvSpPr txBox="1"/>
          <p:nvPr/>
        </p:nvSpPr>
        <p:spPr>
          <a:xfrm>
            <a:off x="7570788" y="488950"/>
            <a:ext cx="354012" cy="45720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grpSp>
        <p:nvGrpSpPr>
          <p:cNvPr id="6" name="Group 22"/>
          <p:cNvGrpSpPr/>
          <p:nvPr/>
        </p:nvGrpSpPr>
        <p:grpSpPr>
          <a:xfrm>
            <a:off x="4114800" y="715963"/>
            <a:ext cx="2514600" cy="534987"/>
            <a:chOff x="2016" y="431"/>
            <a:chExt cx="1584" cy="337"/>
          </a:xfrm>
        </p:grpSpPr>
        <p:sp>
          <p:nvSpPr>
            <p:cNvPr id="17552" name="Text Box 20"/>
            <p:cNvSpPr txBox="1"/>
            <p:nvPr/>
          </p:nvSpPr>
          <p:spPr>
            <a:xfrm>
              <a:off x="2197" y="431"/>
              <a:ext cx="119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r>
                <a:rPr lang="zh-CN" altLang="en-US" sz="2400" b="1" dirty="0">
                  <a:latin typeface="Times New Roman" panose="02020603050405020304" charset="0"/>
                  <a:cs typeface="Times New Roman" panose="02020603050405020304" charset="0"/>
                </a:rPr>
                <a:t>的活动记录</a:t>
              </a: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553" name="Line 21"/>
            <p:cNvSpPr/>
            <p:nvPr/>
          </p:nvSpPr>
          <p:spPr>
            <a:xfrm>
              <a:off x="2016" y="768"/>
              <a:ext cx="15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25"/>
          <p:cNvGrpSpPr/>
          <p:nvPr/>
        </p:nvGrpSpPr>
        <p:grpSpPr>
          <a:xfrm>
            <a:off x="6705600" y="488950"/>
            <a:ext cx="666750" cy="762000"/>
            <a:chOff x="3600" y="288"/>
            <a:chExt cx="420" cy="480"/>
          </a:xfrm>
        </p:grpSpPr>
        <p:sp>
          <p:nvSpPr>
            <p:cNvPr id="17550" name="AutoShape 23"/>
            <p:cNvSpPr/>
            <p:nvPr/>
          </p:nvSpPr>
          <p:spPr>
            <a:xfrm>
              <a:off x="3600" y="288"/>
              <a:ext cx="144" cy="480"/>
            </a:xfrm>
            <a:prstGeom prst="rightBrace">
              <a:avLst>
                <a:gd name="adj1" fmla="val 2777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551" name="Text Box 24"/>
            <p:cNvSpPr txBox="1"/>
            <p:nvPr/>
          </p:nvSpPr>
          <p:spPr>
            <a:xfrm>
              <a:off x="3744" y="38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charset="0"/>
                  <a:cs typeface="Times New Roman" panose="02020603050405020304" charset="0"/>
                </a:rPr>
                <a:t>20</a:t>
              </a:r>
              <a:endParaRPr lang="en-US" altLang="zh-CN" sz="20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sp>
        <p:nvSpPr>
          <p:cNvPr id="19" name="Line 26"/>
          <p:cNvSpPr/>
          <p:nvPr/>
        </p:nvSpPr>
        <p:spPr>
          <a:xfrm>
            <a:off x="7772400" y="946150"/>
            <a:ext cx="0" cy="533400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" name="Text Box 27"/>
          <p:cNvSpPr txBox="1"/>
          <p:nvPr/>
        </p:nvSpPr>
        <p:spPr>
          <a:xfrm>
            <a:off x="7434263" y="1477963"/>
            <a:ext cx="892175" cy="461962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call q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grpSp>
        <p:nvGrpSpPr>
          <p:cNvPr id="8" name="Group 32"/>
          <p:cNvGrpSpPr/>
          <p:nvPr/>
        </p:nvGrpSpPr>
        <p:grpSpPr>
          <a:xfrm>
            <a:off x="2501900" y="260350"/>
            <a:ext cx="1536700" cy="1236663"/>
            <a:chOff x="1048" y="144"/>
            <a:chExt cx="968" cy="779"/>
          </a:xfrm>
        </p:grpSpPr>
        <p:grpSp>
          <p:nvGrpSpPr>
            <p:cNvPr id="17546" name="Group 28"/>
            <p:cNvGrpSpPr/>
            <p:nvPr/>
          </p:nvGrpSpPr>
          <p:grpSpPr>
            <a:xfrm>
              <a:off x="1048" y="671"/>
              <a:ext cx="933" cy="252"/>
              <a:chOff x="1275" y="239"/>
              <a:chExt cx="933" cy="252"/>
            </a:xfrm>
          </p:grpSpPr>
          <p:sp>
            <p:nvSpPr>
              <p:cNvPr id="17548" name="Line 29"/>
              <p:cNvSpPr/>
              <p:nvPr/>
            </p:nvSpPr>
            <p:spPr>
              <a:xfrm>
                <a:off x="1872" y="384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549" name="Text Box 30"/>
              <p:cNvSpPr txBox="1"/>
              <p:nvPr/>
            </p:nvSpPr>
            <p:spPr>
              <a:xfrm>
                <a:off x="1275" y="239"/>
                <a:ext cx="639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SP=620</a:t>
                </a:r>
                <a:endPara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  <a:ea typeface="Times New Roman" panose="02020603050405020304" charset="0"/>
                </a:endParaRPr>
              </a:p>
            </p:txBody>
          </p:sp>
        </p:grpSp>
        <p:sp>
          <p:nvSpPr>
            <p:cNvPr id="17547" name="Rectangle 31"/>
            <p:cNvSpPr/>
            <p:nvPr/>
          </p:nvSpPr>
          <p:spPr>
            <a:xfrm>
              <a:off x="1056" y="144"/>
              <a:ext cx="960" cy="57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sp>
        <p:nvSpPr>
          <p:cNvPr id="26" name="Text Box 33"/>
          <p:cNvSpPr txBox="1"/>
          <p:nvPr/>
        </p:nvSpPr>
        <p:spPr>
          <a:xfrm>
            <a:off x="4562475" y="1370013"/>
            <a:ext cx="1595438" cy="400050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返回地址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152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grpSp>
        <p:nvGrpSpPr>
          <p:cNvPr id="9" name="Group 34"/>
          <p:cNvGrpSpPr/>
          <p:nvPr/>
        </p:nvGrpSpPr>
        <p:grpSpPr>
          <a:xfrm>
            <a:off x="4114800" y="2097088"/>
            <a:ext cx="2514600" cy="982662"/>
            <a:chOff x="2016" y="516"/>
            <a:chExt cx="1584" cy="252"/>
          </a:xfrm>
        </p:grpSpPr>
        <p:sp>
          <p:nvSpPr>
            <p:cNvPr id="17544" name="Text Box 35"/>
            <p:cNvSpPr txBox="1"/>
            <p:nvPr/>
          </p:nvSpPr>
          <p:spPr>
            <a:xfrm>
              <a:off x="2197" y="516"/>
              <a:ext cx="1194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zh-CN" altLang="en-US" sz="2400" b="1" dirty="0">
                  <a:latin typeface="Times New Roman" panose="02020603050405020304" charset="0"/>
                  <a:cs typeface="Times New Roman" panose="02020603050405020304" charset="0"/>
                </a:rPr>
                <a:t>的活动记录</a:t>
              </a: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545" name="Line 36"/>
            <p:cNvSpPr/>
            <p:nvPr/>
          </p:nvSpPr>
          <p:spPr>
            <a:xfrm>
              <a:off x="2016" y="768"/>
              <a:ext cx="15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" name="Group 37"/>
          <p:cNvGrpSpPr/>
          <p:nvPr/>
        </p:nvGrpSpPr>
        <p:grpSpPr>
          <a:xfrm>
            <a:off x="6705600" y="1250950"/>
            <a:ext cx="666750" cy="1828800"/>
            <a:chOff x="3600" y="288"/>
            <a:chExt cx="420" cy="480"/>
          </a:xfrm>
        </p:grpSpPr>
        <p:sp>
          <p:nvSpPr>
            <p:cNvPr id="17542" name="AutoShape 38"/>
            <p:cNvSpPr/>
            <p:nvPr/>
          </p:nvSpPr>
          <p:spPr>
            <a:xfrm>
              <a:off x="3600" y="288"/>
              <a:ext cx="144" cy="480"/>
            </a:xfrm>
            <a:prstGeom prst="rightBrace">
              <a:avLst>
                <a:gd name="adj1" fmla="val 2777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543" name="Text Box 39"/>
            <p:cNvSpPr txBox="1"/>
            <p:nvPr/>
          </p:nvSpPr>
          <p:spPr>
            <a:xfrm>
              <a:off x="3744" y="457"/>
              <a:ext cx="276" cy="1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charset="0"/>
                  <a:cs typeface="Times New Roman" panose="02020603050405020304" charset="0"/>
                </a:rPr>
                <a:t>60</a:t>
              </a:r>
              <a:endParaRPr lang="en-US" altLang="zh-CN" sz="20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sp>
        <p:nvSpPr>
          <p:cNvPr id="33" name="Line 40"/>
          <p:cNvSpPr/>
          <p:nvPr/>
        </p:nvSpPr>
        <p:spPr>
          <a:xfrm flipV="1">
            <a:off x="8229600" y="1174750"/>
            <a:ext cx="457200" cy="381000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" name="Text Box 41"/>
          <p:cNvSpPr txBox="1"/>
          <p:nvPr/>
        </p:nvSpPr>
        <p:spPr>
          <a:xfrm>
            <a:off x="8685213" y="868363"/>
            <a:ext cx="355600" cy="461962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5" name="Line 42"/>
          <p:cNvSpPr/>
          <p:nvPr/>
        </p:nvSpPr>
        <p:spPr>
          <a:xfrm>
            <a:off x="8839200" y="1327150"/>
            <a:ext cx="0" cy="6858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" name="Text Box 43"/>
          <p:cNvSpPr txBox="1"/>
          <p:nvPr/>
        </p:nvSpPr>
        <p:spPr>
          <a:xfrm>
            <a:off x="8361363" y="2011363"/>
            <a:ext cx="892175" cy="461962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call p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grpSp>
        <p:nvGrpSpPr>
          <p:cNvPr id="11" name="Group 44"/>
          <p:cNvGrpSpPr/>
          <p:nvPr/>
        </p:nvGrpSpPr>
        <p:grpSpPr>
          <a:xfrm>
            <a:off x="2501900" y="1022350"/>
            <a:ext cx="1536700" cy="2270125"/>
            <a:chOff x="1048" y="144"/>
            <a:chExt cx="968" cy="715"/>
          </a:xfrm>
        </p:grpSpPr>
        <p:grpSp>
          <p:nvGrpSpPr>
            <p:cNvPr id="17538" name="Group 45"/>
            <p:cNvGrpSpPr/>
            <p:nvPr/>
          </p:nvGrpSpPr>
          <p:grpSpPr>
            <a:xfrm>
              <a:off x="1048" y="733"/>
              <a:ext cx="933" cy="126"/>
              <a:chOff x="1275" y="301"/>
              <a:chExt cx="933" cy="126"/>
            </a:xfrm>
          </p:grpSpPr>
          <p:sp>
            <p:nvSpPr>
              <p:cNvPr id="17540" name="Line 46"/>
              <p:cNvSpPr/>
              <p:nvPr/>
            </p:nvSpPr>
            <p:spPr>
              <a:xfrm>
                <a:off x="1872" y="384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541" name="Text Box 47"/>
              <p:cNvSpPr txBox="1"/>
              <p:nvPr/>
            </p:nvSpPr>
            <p:spPr>
              <a:xfrm>
                <a:off x="1275" y="301"/>
                <a:ext cx="639" cy="1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SP=680</a:t>
                </a:r>
                <a:endPara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  <a:ea typeface="Times New Roman" panose="02020603050405020304" charset="0"/>
                </a:endParaRPr>
              </a:p>
            </p:txBody>
          </p:sp>
        </p:grpSp>
        <p:sp>
          <p:nvSpPr>
            <p:cNvPr id="17539" name="Rectangle 48"/>
            <p:cNvSpPr/>
            <p:nvPr/>
          </p:nvSpPr>
          <p:spPr>
            <a:xfrm>
              <a:off x="1056" y="144"/>
              <a:ext cx="960" cy="57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114800" y="3567113"/>
            <a:ext cx="2514600" cy="655637"/>
            <a:chOff x="2016" y="471"/>
            <a:chExt cx="1584" cy="297"/>
          </a:xfrm>
        </p:grpSpPr>
        <p:sp>
          <p:nvSpPr>
            <p:cNvPr id="17536" name="Text Box 50"/>
            <p:cNvSpPr txBox="1"/>
            <p:nvPr/>
          </p:nvSpPr>
          <p:spPr>
            <a:xfrm>
              <a:off x="2197" y="471"/>
              <a:ext cx="1194" cy="2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charset="0"/>
                  <a:cs typeface="Times New Roman" panose="02020603050405020304" charset="0"/>
                </a:rPr>
                <a:t>p</a:t>
              </a:r>
              <a:r>
                <a:rPr lang="zh-CN" altLang="en-US" sz="2400" b="1" dirty="0">
                  <a:latin typeface="Times New Roman" panose="02020603050405020304" charset="0"/>
                  <a:cs typeface="Times New Roman" panose="02020603050405020304" charset="0"/>
                </a:rPr>
                <a:t>的活动记录</a:t>
              </a: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537" name="Line 51"/>
            <p:cNvSpPr/>
            <p:nvPr/>
          </p:nvSpPr>
          <p:spPr>
            <a:xfrm>
              <a:off x="2016" y="768"/>
              <a:ext cx="15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" name="Group 52"/>
          <p:cNvGrpSpPr/>
          <p:nvPr/>
        </p:nvGrpSpPr>
        <p:grpSpPr>
          <a:xfrm>
            <a:off x="6705600" y="3079750"/>
            <a:ext cx="666750" cy="1143000"/>
            <a:chOff x="3600" y="288"/>
            <a:chExt cx="420" cy="480"/>
          </a:xfrm>
        </p:grpSpPr>
        <p:sp>
          <p:nvSpPr>
            <p:cNvPr id="17534" name="AutoShape 53"/>
            <p:cNvSpPr/>
            <p:nvPr/>
          </p:nvSpPr>
          <p:spPr>
            <a:xfrm>
              <a:off x="3600" y="288"/>
              <a:ext cx="144" cy="480"/>
            </a:xfrm>
            <a:prstGeom prst="rightBrace">
              <a:avLst>
                <a:gd name="adj1" fmla="val 2777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535" name="Text Box 54"/>
            <p:cNvSpPr txBox="1"/>
            <p:nvPr/>
          </p:nvSpPr>
          <p:spPr>
            <a:xfrm>
              <a:off x="3744" y="426"/>
              <a:ext cx="27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charset="0"/>
                  <a:cs typeface="Times New Roman" panose="02020603050405020304" charset="0"/>
                </a:rPr>
                <a:t>40</a:t>
              </a:r>
              <a:endParaRPr lang="en-US" altLang="zh-CN" sz="20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sp>
        <p:nvSpPr>
          <p:cNvPr id="48" name="Text Box 55"/>
          <p:cNvSpPr txBox="1"/>
          <p:nvPr/>
        </p:nvSpPr>
        <p:spPr>
          <a:xfrm>
            <a:off x="4562475" y="3198813"/>
            <a:ext cx="1595438" cy="40005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返回地址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344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49" name="Line 57"/>
          <p:cNvSpPr/>
          <p:nvPr/>
        </p:nvSpPr>
        <p:spPr>
          <a:xfrm flipV="1">
            <a:off x="9144000" y="1631950"/>
            <a:ext cx="381000" cy="4572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" name="Text Box 58"/>
          <p:cNvSpPr txBox="1"/>
          <p:nvPr/>
        </p:nvSpPr>
        <p:spPr>
          <a:xfrm>
            <a:off x="9559925" y="1249363"/>
            <a:ext cx="355600" cy="4619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51" name="Line 59"/>
          <p:cNvSpPr/>
          <p:nvPr/>
        </p:nvSpPr>
        <p:spPr>
          <a:xfrm>
            <a:off x="9753600" y="1631950"/>
            <a:ext cx="0" cy="914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" name="Text Box 60"/>
          <p:cNvSpPr txBox="1"/>
          <p:nvPr/>
        </p:nvSpPr>
        <p:spPr>
          <a:xfrm>
            <a:off x="9237663" y="2544763"/>
            <a:ext cx="1035050" cy="4619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return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53" name="Line 61"/>
          <p:cNvSpPr/>
          <p:nvPr/>
        </p:nvSpPr>
        <p:spPr>
          <a:xfrm flipH="1" flipV="1">
            <a:off x="8915400" y="2470150"/>
            <a:ext cx="457200" cy="2286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" name="Text Box 62"/>
          <p:cNvSpPr txBox="1"/>
          <p:nvPr/>
        </p:nvSpPr>
        <p:spPr>
          <a:xfrm>
            <a:off x="4562475" y="3214688"/>
            <a:ext cx="1595438" cy="40005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返回地址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344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grpSp>
        <p:nvGrpSpPr>
          <p:cNvPr id="15" name="Group 68"/>
          <p:cNvGrpSpPr/>
          <p:nvPr/>
        </p:nvGrpSpPr>
        <p:grpSpPr>
          <a:xfrm>
            <a:off x="2501900" y="1079500"/>
            <a:ext cx="1536700" cy="2305050"/>
            <a:chOff x="808" y="660"/>
            <a:chExt cx="968" cy="1452"/>
          </a:xfrm>
        </p:grpSpPr>
        <p:grpSp>
          <p:nvGrpSpPr>
            <p:cNvPr id="17530" name="Group 64"/>
            <p:cNvGrpSpPr/>
            <p:nvPr/>
          </p:nvGrpSpPr>
          <p:grpSpPr>
            <a:xfrm>
              <a:off x="808" y="660"/>
              <a:ext cx="933" cy="252"/>
              <a:chOff x="1275" y="301"/>
              <a:chExt cx="933" cy="126"/>
            </a:xfrm>
          </p:grpSpPr>
          <p:sp>
            <p:nvSpPr>
              <p:cNvPr id="17532" name="Line 65"/>
              <p:cNvSpPr/>
              <p:nvPr/>
            </p:nvSpPr>
            <p:spPr>
              <a:xfrm>
                <a:off x="1872" y="384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533" name="Text Box 66"/>
              <p:cNvSpPr txBox="1"/>
              <p:nvPr/>
            </p:nvSpPr>
            <p:spPr>
              <a:xfrm>
                <a:off x="1275" y="301"/>
                <a:ext cx="639" cy="1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SP=620</a:t>
                </a:r>
                <a:endPara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  <a:ea typeface="Times New Roman" panose="02020603050405020304" charset="0"/>
                </a:endParaRPr>
              </a:p>
            </p:txBody>
          </p:sp>
        </p:grpSp>
        <p:sp>
          <p:nvSpPr>
            <p:cNvPr id="17531" name="Rectangle 67"/>
            <p:cNvSpPr/>
            <p:nvPr/>
          </p:nvSpPr>
          <p:spPr>
            <a:xfrm>
              <a:off x="816" y="960"/>
              <a:ext cx="960" cy="11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grpSp>
        <p:nvGrpSpPr>
          <p:cNvPr id="17" name="Group 73"/>
          <p:cNvGrpSpPr/>
          <p:nvPr/>
        </p:nvGrpSpPr>
        <p:grpSpPr>
          <a:xfrm>
            <a:off x="4114800" y="3154363"/>
            <a:ext cx="2514600" cy="1068387"/>
            <a:chOff x="1776" y="1964"/>
            <a:chExt cx="1584" cy="676"/>
          </a:xfrm>
        </p:grpSpPr>
        <p:sp>
          <p:nvSpPr>
            <p:cNvPr id="17528" name="Text Box 71"/>
            <p:cNvSpPr txBox="1"/>
            <p:nvPr/>
          </p:nvSpPr>
          <p:spPr>
            <a:xfrm>
              <a:off x="2005" y="1964"/>
              <a:ext cx="1194" cy="572"/>
            </a:xfrm>
            <a:prstGeom prst="rect">
              <a:avLst/>
            </a:prstGeom>
            <a:solidFill>
              <a:schemeClr val="bg1"/>
            </a:solidFill>
            <a:ln w="571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的活动记录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endParaRPr lang="en-US" altLang="zh-CN" sz="24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529" name="Line 72"/>
            <p:cNvSpPr/>
            <p:nvPr/>
          </p:nvSpPr>
          <p:spPr>
            <a:xfrm>
              <a:off x="1776" y="2638"/>
              <a:ext cx="1584" cy="2"/>
            </a:xfrm>
            <a:prstGeom prst="line">
              <a:avLst/>
            </a:prstGeom>
            <a:ln w="571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8" name="Group 74"/>
          <p:cNvGrpSpPr/>
          <p:nvPr/>
        </p:nvGrpSpPr>
        <p:grpSpPr>
          <a:xfrm>
            <a:off x="6719888" y="3079750"/>
            <a:ext cx="668337" cy="1143000"/>
            <a:chOff x="3600" y="288"/>
            <a:chExt cx="421" cy="480"/>
          </a:xfrm>
        </p:grpSpPr>
        <p:sp>
          <p:nvSpPr>
            <p:cNvPr id="17526" name="AutoShape 75"/>
            <p:cNvSpPr/>
            <p:nvPr/>
          </p:nvSpPr>
          <p:spPr>
            <a:xfrm>
              <a:off x="3600" y="288"/>
              <a:ext cx="144" cy="480"/>
            </a:xfrm>
            <a:prstGeom prst="rightBrace">
              <a:avLst>
                <a:gd name="adj1" fmla="val 27777"/>
                <a:gd name="adj2" fmla="val 50000"/>
              </a:avLst>
            </a:prstGeom>
            <a:solidFill>
              <a:schemeClr val="bg1"/>
            </a:solidFill>
            <a:ln w="571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527" name="Text Box 76"/>
            <p:cNvSpPr txBox="1"/>
            <p:nvPr/>
          </p:nvSpPr>
          <p:spPr>
            <a:xfrm>
              <a:off x="3743" y="426"/>
              <a:ext cx="278" cy="168"/>
            </a:xfrm>
            <a:prstGeom prst="rect">
              <a:avLst/>
            </a:prstGeom>
            <a:solidFill>
              <a:schemeClr val="bg1"/>
            </a:solidFill>
            <a:ln w="571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40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sp>
        <p:nvSpPr>
          <p:cNvPr id="66" name="Line 77"/>
          <p:cNvSpPr/>
          <p:nvPr/>
        </p:nvSpPr>
        <p:spPr>
          <a:xfrm>
            <a:off x="8839200" y="2470150"/>
            <a:ext cx="0" cy="10668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" name="Text Box 78"/>
          <p:cNvSpPr txBox="1"/>
          <p:nvPr/>
        </p:nvSpPr>
        <p:spPr>
          <a:xfrm>
            <a:off x="8361363" y="3535363"/>
            <a:ext cx="892175" cy="461962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call q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grpSp>
        <p:nvGrpSpPr>
          <p:cNvPr id="21" name="Group 79"/>
          <p:cNvGrpSpPr/>
          <p:nvPr/>
        </p:nvGrpSpPr>
        <p:grpSpPr>
          <a:xfrm>
            <a:off x="2628900" y="1149350"/>
            <a:ext cx="1536700" cy="2270125"/>
            <a:chOff x="1048" y="144"/>
            <a:chExt cx="968" cy="715"/>
          </a:xfrm>
        </p:grpSpPr>
        <p:grpSp>
          <p:nvGrpSpPr>
            <p:cNvPr id="17522" name="Group 80"/>
            <p:cNvGrpSpPr/>
            <p:nvPr/>
          </p:nvGrpSpPr>
          <p:grpSpPr>
            <a:xfrm>
              <a:off x="1048" y="733"/>
              <a:ext cx="933" cy="126"/>
              <a:chOff x="1275" y="301"/>
              <a:chExt cx="933" cy="126"/>
            </a:xfrm>
          </p:grpSpPr>
          <p:sp>
            <p:nvSpPr>
              <p:cNvPr id="17524" name="Line 81"/>
              <p:cNvSpPr/>
              <p:nvPr/>
            </p:nvSpPr>
            <p:spPr>
              <a:xfrm>
                <a:off x="1872" y="384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525" name="Text Box 82"/>
              <p:cNvSpPr txBox="1"/>
              <p:nvPr/>
            </p:nvSpPr>
            <p:spPr>
              <a:xfrm>
                <a:off x="1275" y="301"/>
                <a:ext cx="639" cy="1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SP=680</a:t>
                </a:r>
                <a:endPara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  <a:ea typeface="Times New Roman" panose="02020603050405020304" charset="0"/>
                </a:endParaRPr>
              </a:p>
            </p:txBody>
          </p:sp>
        </p:grpSp>
        <p:sp>
          <p:nvSpPr>
            <p:cNvPr id="17523" name="Rectangle 83"/>
            <p:cNvSpPr/>
            <p:nvPr/>
          </p:nvSpPr>
          <p:spPr>
            <a:xfrm>
              <a:off x="1056" y="144"/>
              <a:ext cx="960" cy="57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grpSp>
        <p:nvGrpSpPr>
          <p:cNvPr id="23" name="Group 84"/>
          <p:cNvGrpSpPr/>
          <p:nvPr/>
        </p:nvGrpSpPr>
        <p:grpSpPr>
          <a:xfrm>
            <a:off x="4114800" y="3925888"/>
            <a:ext cx="2514600" cy="982662"/>
            <a:chOff x="2016" y="516"/>
            <a:chExt cx="1584" cy="252"/>
          </a:xfrm>
        </p:grpSpPr>
        <p:sp>
          <p:nvSpPr>
            <p:cNvPr id="17520" name="Text Box 85"/>
            <p:cNvSpPr txBox="1"/>
            <p:nvPr/>
          </p:nvSpPr>
          <p:spPr>
            <a:xfrm>
              <a:off x="2197" y="516"/>
              <a:ext cx="1194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zh-CN" altLang="en-US" sz="2400" b="1" dirty="0">
                  <a:latin typeface="Times New Roman" panose="02020603050405020304" charset="0"/>
                  <a:cs typeface="Times New Roman" panose="02020603050405020304" charset="0"/>
                </a:rPr>
                <a:t>的活动记录</a:t>
              </a: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521" name="Line 86"/>
            <p:cNvSpPr/>
            <p:nvPr/>
          </p:nvSpPr>
          <p:spPr>
            <a:xfrm>
              <a:off x="2016" y="768"/>
              <a:ext cx="15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4" name="Group 87"/>
          <p:cNvGrpSpPr/>
          <p:nvPr/>
        </p:nvGrpSpPr>
        <p:grpSpPr>
          <a:xfrm>
            <a:off x="6705600" y="3079750"/>
            <a:ext cx="666750" cy="1828800"/>
            <a:chOff x="3600" y="288"/>
            <a:chExt cx="420" cy="480"/>
          </a:xfrm>
        </p:grpSpPr>
        <p:sp>
          <p:nvSpPr>
            <p:cNvPr id="17518" name="AutoShape 88"/>
            <p:cNvSpPr/>
            <p:nvPr/>
          </p:nvSpPr>
          <p:spPr>
            <a:xfrm>
              <a:off x="3600" y="288"/>
              <a:ext cx="144" cy="480"/>
            </a:xfrm>
            <a:prstGeom prst="rightBrace">
              <a:avLst>
                <a:gd name="adj1" fmla="val 2777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519" name="Text Box 89"/>
            <p:cNvSpPr txBox="1"/>
            <p:nvPr/>
          </p:nvSpPr>
          <p:spPr>
            <a:xfrm>
              <a:off x="3744" y="457"/>
              <a:ext cx="276" cy="1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charset="0"/>
                  <a:cs typeface="Times New Roman" panose="02020603050405020304" charset="0"/>
                </a:rPr>
                <a:t>60</a:t>
              </a:r>
              <a:endParaRPr lang="en-US" altLang="zh-CN" sz="20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sp>
        <p:nvSpPr>
          <p:cNvPr id="79" name="Text Box 90"/>
          <p:cNvSpPr txBox="1"/>
          <p:nvPr/>
        </p:nvSpPr>
        <p:spPr>
          <a:xfrm>
            <a:off x="4562475" y="3230563"/>
            <a:ext cx="1595438" cy="40005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返回地址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396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80" name="Line 91"/>
          <p:cNvSpPr/>
          <p:nvPr/>
        </p:nvSpPr>
        <p:spPr>
          <a:xfrm flipV="1">
            <a:off x="9144000" y="3384550"/>
            <a:ext cx="381000" cy="228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" name="Text Box 92"/>
          <p:cNvSpPr txBox="1"/>
          <p:nvPr/>
        </p:nvSpPr>
        <p:spPr>
          <a:xfrm>
            <a:off x="9559925" y="3078163"/>
            <a:ext cx="355600" cy="461962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82" name="Line 93"/>
          <p:cNvSpPr/>
          <p:nvPr/>
        </p:nvSpPr>
        <p:spPr>
          <a:xfrm>
            <a:off x="9753600" y="3536950"/>
            <a:ext cx="0" cy="609600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" name="Text Box 94"/>
          <p:cNvSpPr txBox="1"/>
          <p:nvPr/>
        </p:nvSpPr>
        <p:spPr>
          <a:xfrm>
            <a:off x="9234488" y="4144963"/>
            <a:ext cx="1035050" cy="461962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return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84" name="Line 95"/>
          <p:cNvSpPr/>
          <p:nvPr/>
        </p:nvSpPr>
        <p:spPr>
          <a:xfrm flipH="1" flipV="1">
            <a:off x="8915400" y="4070350"/>
            <a:ext cx="457200" cy="228600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" name="Text Box 96"/>
          <p:cNvSpPr txBox="1"/>
          <p:nvPr/>
        </p:nvSpPr>
        <p:spPr>
          <a:xfrm>
            <a:off x="4689475" y="3357563"/>
            <a:ext cx="1595438" cy="40005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返回地址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396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grpSp>
        <p:nvGrpSpPr>
          <p:cNvPr id="25" name="Group 102"/>
          <p:cNvGrpSpPr/>
          <p:nvPr/>
        </p:nvGrpSpPr>
        <p:grpSpPr>
          <a:xfrm>
            <a:off x="2628900" y="1206500"/>
            <a:ext cx="1536700" cy="2305050"/>
            <a:chOff x="808" y="660"/>
            <a:chExt cx="968" cy="1452"/>
          </a:xfrm>
        </p:grpSpPr>
        <p:grpSp>
          <p:nvGrpSpPr>
            <p:cNvPr id="17514" name="Group 103"/>
            <p:cNvGrpSpPr/>
            <p:nvPr/>
          </p:nvGrpSpPr>
          <p:grpSpPr>
            <a:xfrm>
              <a:off x="808" y="660"/>
              <a:ext cx="933" cy="252"/>
              <a:chOff x="1275" y="301"/>
              <a:chExt cx="933" cy="126"/>
            </a:xfrm>
          </p:grpSpPr>
          <p:sp>
            <p:nvSpPr>
              <p:cNvPr id="17516" name="Line 104"/>
              <p:cNvSpPr/>
              <p:nvPr/>
            </p:nvSpPr>
            <p:spPr>
              <a:xfrm>
                <a:off x="1872" y="384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517" name="Text Box 105"/>
              <p:cNvSpPr txBox="1"/>
              <p:nvPr/>
            </p:nvSpPr>
            <p:spPr>
              <a:xfrm>
                <a:off x="1275" y="301"/>
                <a:ext cx="639" cy="1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SP=620</a:t>
                </a:r>
                <a:endPara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  <a:ea typeface="Times New Roman" panose="02020603050405020304" charset="0"/>
                </a:endParaRPr>
              </a:p>
            </p:txBody>
          </p:sp>
        </p:grpSp>
        <p:sp>
          <p:nvSpPr>
            <p:cNvPr id="17515" name="Rectangle 106"/>
            <p:cNvSpPr/>
            <p:nvPr/>
          </p:nvSpPr>
          <p:spPr>
            <a:xfrm>
              <a:off x="816" y="960"/>
              <a:ext cx="960" cy="11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grpSp>
        <p:nvGrpSpPr>
          <p:cNvPr id="28" name="Group 107"/>
          <p:cNvGrpSpPr/>
          <p:nvPr/>
        </p:nvGrpSpPr>
        <p:grpSpPr>
          <a:xfrm>
            <a:off x="4114800" y="3190875"/>
            <a:ext cx="2514600" cy="1939925"/>
            <a:chOff x="2016" y="328"/>
            <a:chExt cx="1584" cy="497"/>
          </a:xfrm>
        </p:grpSpPr>
        <p:sp>
          <p:nvSpPr>
            <p:cNvPr id="17512" name="Text Box 108"/>
            <p:cNvSpPr txBox="1"/>
            <p:nvPr/>
          </p:nvSpPr>
          <p:spPr>
            <a:xfrm>
              <a:off x="2197" y="328"/>
              <a:ext cx="1194" cy="49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的活动记录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513" name="Line 109"/>
            <p:cNvSpPr/>
            <p:nvPr/>
          </p:nvSpPr>
          <p:spPr>
            <a:xfrm>
              <a:off x="2016" y="768"/>
              <a:ext cx="158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9" name="Group 110"/>
          <p:cNvGrpSpPr/>
          <p:nvPr/>
        </p:nvGrpSpPr>
        <p:grpSpPr>
          <a:xfrm>
            <a:off x="6705600" y="3079750"/>
            <a:ext cx="668338" cy="1828800"/>
            <a:chOff x="3600" y="288"/>
            <a:chExt cx="421" cy="480"/>
          </a:xfrm>
        </p:grpSpPr>
        <p:sp>
          <p:nvSpPr>
            <p:cNvPr id="17510" name="AutoShape 111"/>
            <p:cNvSpPr/>
            <p:nvPr/>
          </p:nvSpPr>
          <p:spPr>
            <a:xfrm>
              <a:off x="3600" y="288"/>
              <a:ext cx="144" cy="480"/>
            </a:xfrm>
            <a:prstGeom prst="rightBrace">
              <a:avLst>
                <a:gd name="adj1" fmla="val 27777"/>
                <a:gd name="adj2" fmla="val 50000"/>
              </a:avLst>
            </a:prstGeom>
            <a:solidFill>
              <a:schemeClr val="bg1"/>
            </a:solidFill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511" name="Text Box 112"/>
            <p:cNvSpPr txBox="1"/>
            <p:nvPr/>
          </p:nvSpPr>
          <p:spPr>
            <a:xfrm>
              <a:off x="3743" y="457"/>
              <a:ext cx="278" cy="10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60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sp>
        <p:nvSpPr>
          <p:cNvPr id="97" name="Line 113"/>
          <p:cNvSpPr/>
          <p:nvPr/>
        </p:nvSpPr>
        <p:spPr>
          <a:xfrm>
            <a:off x="8839200" y="3994150"/>
            <a:ext cx="0" cy="10668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" name="Text Box 114"/>
          <p:cNvSpPr txBox="1"/>
          <p:nvPr/>
        </p:nvSpPr>
        <p:spPr>
          <a:xfrm>
            <a:off x="8361363" y="5059363"/>
            <a:ext cx="892175" cy="461962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call q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99" name="Line 115"/>
          <p:cNvSpPr/>
          <p:nvPr/>
        </p:nvSpPr>
        <p:spPr>
          <a:xfrm flipV="1">
            <a:off x="9144000" y="4984750"/>
            <a:ext cx="457200" cy="228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0" name="Group 97"/>
          <p:cNvGrpSpPr/>
          <p:nvPr/>
        </p:nvGrpSpPr>
        <p:grpSpPr>
          <a:xfrm>
            <a:off x="2501900" y="1038225"/>
            <a:ext cx="1536700" cy="2270125"/>
            <a:chOff x="1048" y="144"/>
            <a:chExt cx="968" cy="715"/>
          </a:xfrm>
        </p:grpSpPr>
        <p:grpSp>
          <p:nvGrpSpPr>
            <p:cNvPr id="17506" name="Group 98"/>
            <p:cNvGrpSpPr/>
            <p:nvPr/>
          </p:nvGrpSpPr>
          <p:grpSpPr>
            <a:xfrm>
              <a:off x="1048" y="733"/>
              <a:ext cx="933" cy="126"/>
              <a:chOff x="1275" y="301"/>
              <a:chExt cx="933" cy="126"/>
            </a:xfrm>
          </p:grpSpPr>
          <p:sp>
            <p:nvSpPr>
              <p:cNvPr id="17508" name="Line 99"/>
              <p:cNvSpPr/>
              <p:nvPr/>
            </p:nvSpPr>
            <p:spPr>
              <a:xfrm>
                <a:off x="1872" y="384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509" name="Text Box 100"/>
              <p:cNvSpPr txBox="1"/>
              <p:nvPr/>
            </p:nvSpPr>
            <p:spPr>
              <a:xfrm>
                <a:off x="1275" y="301"/>
                <a:ext cx="639" cy="1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SP=680</a:t>
                </a:r>
                <a:endPara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  <a:ea typeface="Times New Roman" panose="02020603050405020304" charset="0"/>
                </a:endParaRPr>
              </a:p>
            </p:txBody>
          </p:sp>
        </p:grpSp>
        <p:sp>
          <p:nvSpPr>
            <p:cNvPr id="17507" name="Rectangle 101"/>
            <p:cNvSpPr/>
            <p:nvPr/>
          </p:nvSpPr>
          <p:spPr>
            <a:xfrm>
              <a:off x="1056" y="144"/>
              <a:ext cx="960" cy="57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grpSp>
        <p:nvGrpSpPr>
          <p:cNvPr id="17472" name="Group 116"/>
          <p:cNvGrpSpPr/>
          <p:nvPr/>
        </p:nvGrpSpPr>
        <p:grpSpPr>
          <a:xfrm>
            <a:off x="4114800" y="3914775"/>
            <a:ext cx="2514600" cy="982663"/>
            <a:chOff x="2016" y="516"/>
            <a:chExt cx="1584" cy="252"/>
          </a:xfrm>
        </p:grpSpPr>
        <p:sp>
          <p:nvSpPr>
            <p:cNvPr id="17504" name="Text Box 117"/>
            <p:cNvSpPr txBox="1"/>
            <p:nvPr/>
          </p:nvSpPr>
          <p:spPr>
            <a:xfrm>
              <a:off x="2197" y="516"/>
              <a:ext cx="1194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zh-CN" altLang="en-US" sz="2400" b="1" dirty="0">
                  <a:latin typeface="Times New Roman" panose="02020603050405020304" charset="0"/>
                  <a:cs typeface="Times New Roman" panose="02020603050405020304" charset="0"/>
                </a:rPr>
                <a:t>的活动记录</a:t>
              </a: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505" name="Line 118"/>
            <p:cNvSpPr/>
            <p:nvPr/>
          </p:nvSpPr>
          <p:spPr>
            <a:xfrm>
              <a:off x="2016" y="768"/>
              <a:ext cx="15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473" name="Group 119"/>
          <p:cNvGrpSpPr/>
          <p:nvPr/>
        </p:nvGrpSpPr>
        <p:grpSpPr>
          <a:xfrm>
            <a:off x="6832600" y="3206750"/>
            <a:ext cx="666750" cy="1828800"/>
            <a:chOff x="3600" y="288"/>
            <a:chExt cx="420" cy="480"/>
          </a:xfrm>
        </p:grpSpPr>
        <p:sp>
          <p:nvSpPr>
            <p:cNvPr id="17502" name="AutoShape 120"/>
            <p:cNvSpPr/>
            <p:nvPr/>
          </p:nvSpPr>
          <p:spPr>
            <a:xfrm>
              <a:off x="3600" y="288"/>
              <a:ext cx="144" cy="480"/>
            </a:xfrm>
            <a:prstGeom prst="rightBrace">
              <a:avLst>
                <a:gd name="adj1" fmla="val 2777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503" name="Text Box 121"/>
            <p:cNvSpPr txBox="1"/>
            <p:nvPr/>
          </p:nvSpPr>
          <p:spPr>
            <a:xfrm>
              <a:off x="3744" y="457"/>
              <a:ext cx="276" cy="1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charset="0"/>
                  <a:cs typeface="Times New Roman" panose="02020603050405020304" charset="0"/>
                </a:rPr>
                <a:t>60</a:t>
              </a:r>
              <a:endParaRPr lang="en-US" altLang="zh-CN" sz="20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sp>
        <p:nvSpPr>
          <p:cNvPr id="111" name="Text Box 122"/>
          <p:cNvSpPr txBox="1"/>
          <p:nvPr/>
        </p:nvSpPr>
        <p:spPr>
          <a:xfrm>
            <a:off x="4816475" y="3484563"/>
            <a:ext cx="1595438" cy="40005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返回地址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448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12" name="Text Box 123"/>
          <p:cNvSpPr txBox="1"/>
          <p:nvPr/>
        </p:nvSpPr>
        <p:spPr>
          <a:xfrm>
            <a:off x="9591675" y="4678363"/>
            <a:ext cx="355600" cy="461962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13" name="Line 124"/>
          <p:cNvSpPr/>
          <p:nvPr/>
        </p:nvSpPr>
        <p:spPr>
          <a:xfrm>
            <a:off x="9753600" y="5137150"/>
            <a:ext cx="0" cy="685800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4" name="Text Box 125"/>
          <p:cNvSpPr txBox="1"/>
          <p:nvPr/>
        </p:nvSpPr>
        <p:spPr>
          <a:xfrm>
            <a:off x="9234488" y="5821363"/>
            <a:ext cx="1035050" cy="461962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return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15" name="Line 126"/>
          <p:cNvSpPr/>
          <p:nvPr/>
        </p:nvSpPr>
        <p:spPr>
          <a:xfrm flipH="1" flipV="1">
            <a:off x="8915400" y="5594350"/>
            <a:ext cx="457200" cy="228600"/>
          </a:xfrm>
          <a:prstGeom prst="line">
            <a:avLst/>
          </a:prstGeom>
          <a:ln w="28575" cap="flat" cmpd="sng">
            <a:solidFill>
              <a:srgbClr val="00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6" name="Text Box 127"/>
          <p:cNvSpPr txBox="1"/>
          <p:nvPr/>
        </p:nvSpPr>
        <p:spPr>
          <a:xfrm>
            <a:off x="4943475" y="3611563"/>
            <a:ext cx="1595438" cy="40005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返回地址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448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grpSp>
        <p:nvGrpSpPr>
          <p:cNvPr id="17474" name="Group 128"/>
          <p:cNvGrpSpPr/>
          <p:nvPr/>
        </p:nvGrpSpPr>
        <p:grpSpPr>
          <a:xfrm>
            <a:off x="2603500" y="1333500"/>
            <a:ext cx="1536700" cy="2305050"/>
            <a:chOff x="808" y="660"/>
            <a:chExt cx="968" cy="1452"/>
          </a:xfrm>
        </p:grpSpPr>
        <p:grpSp>
          <p:nvGrpSpPr>
            <p:cNvPr id="17498" name="Group 129"/>
            <p:cNvGrpSpPr/>
            <p:nvPr/>
          </p:nvGrpSpPr>
          <p:grpSpPr>
            <a:xfrm>
              <a:off x="808" y="660"/>
              <a:ext cx="933" cy="252"/>
              <a:chOff x="1275" y="301"/>
              <a:chExt cx="933" cy="126"/>
            </a:xfrm>
          </p:grpSpPr>
          <p:sp>
            <p:nvSpPr>
              <p:cNvPr id="17500" name="Line 130"/>
              <p:cNvSpPr/>
              <p:nvPr/>
            </p:nvSpPr>
            <p:spPr>
              <a:xfrm>
                <a:off x="1872" y="384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501" name="Text Box 131"/>
              <p:cNvSpPr txBox="1"/>
              <p:nvPr/>
            </p:nvSpPr>
            <p:spPr>
              <a:xfrm>
                <a:off x="1275" y="301"/>
                <a:ext cx="639" cy="1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SP=620</a:t>
                </a:r>
                <a:endPara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  <a:ea typeface="Times New Roman" panose="02020603050405020304" charset="0"/>
                </a:endParaRPr>
              </a:p>
            </p:txBody>
          </p:sp>
        </p:grpSp>
        <p:sp>
          <p:nvSpPr>
            <p:cNvPr id="17499" name="Rectangle 132"/>
            <p:cNvSpPr/>
            <p:nvPr/>
          </p:nvSpPr>
          <p:spPr>
            <a:xfrm>
              <a:off x="816" y="960"/>
              <a:ext cx="960" cy="11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grpSp>
        <p:nvGrpSpPr>
          <p:cNvPr id="17476" name="Group 133"/>
          <p:cNvGrpSpPr/>
          <p:nvPr/>
        </p:nvGrpSpPr>
        <p:grpSpPr>
          <a:xfrm>
            <a:off x="4114800" y="3184525"/>
            <a:ext cx="2514600" cy="1952625"/>
            <a:chOff x="2016" y="326"/>
            <a:chExt cx="1584" cy="500"/>
          </a:xfrm>
        </p:grpSpPr>
        <p:sp>
          <p:nvSpPr>
            <p:cNvPr id="17496" name="Text Box 134"/>
            <p:cNvSpPr txBox="1"/>
            <p:nvPr/>
          </p:nvSpPr>
          <p:spPr>
            <a:xfrm>
              <a:off x="2196" y="326"/>
              <a:ext cx="1196" cy="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的活动记录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497" name="Line 135"/>
            <p:cNvSpPr/>
            <p:nvPr/>
          </p:nvSpPr>
          <p:spPr>
            <a:xfrm>
              <a:off x="2016" y="768"/>
              <a:ext cx="158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477" name="Group 136"/>
          <p:cNvGrpSpPr/>
          <p:nvPr/>
        </p:nvGrpSpPr>
        <p:grpSpPr>
          <a:xfrm>
            <a:off x="6705600" y="3079750"/>
            <a:ext cx="693738" cy="1828800"/>
            <a:chOff x="3600" y="288"/>
            <a:chExt cx="437" cy="480"/>
          </a:xfrm>
        </p:grpSpPr>
        <p:sp>
          <p:nvSpPr>
            <p:cNvPr id="17494" name="AutoShape 137"/>
            <p:cNvSpPr/>
            <p:nvPr/>
          </p:nvSpPr>
          <p:spPr>
            <a:xfrm>
              <a:off x="3600" y="288"/>
              <a:ext cx="144" cy="480"/>
            </a:xfrm>
            <a:prstGeom prst="rightBrace">
              <a:avLst>
                <a:gd name="adj1" fmla="val 27777"/>
                <a:gd name="adj2" fmla="val 50000"/>
              </a:avLst>
            </a:prstGeom>
            <a:solidFill>
              <a:schemeClr val="bg1"/>
            </a:solidFill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495" name="Text Box 138"/>
            <p:cNvSpPr txBox="1"/>
            <p:nvPr/>
          </p:nvSpPr>
          <p:spPr>
            <a:xfrm>
              <a:off x="3727" y="449"/>
              <a:ext cx="310" cy="12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60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sp>
        <p:nvSpPr>
          <p:cNvPr id="128" name="Line 139"/>
          <p:cNvSpPr/>
          <p:nvPr/>
        </p:nvSpPr>
        <p:spPr>
          <a:xfrm>
            <a:off x="8839200" y="5518150"/>
            <a:ext cx="0" cy="6858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" name="Text Box 140"/>
          <p:cNvSpPr txBox="1"/>
          <p:nvPr/>
        </p:nvSpPr>
        <p:spPr>
          <a:xfrm>
            <a:off x="8320088" y="6202363"/>
            <a:ext cx="1035050" cy="461962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return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30" name="Text Box 141"/>
          <p:cNvSpPr txBox="1"/>
          <p:nvPr/>
        </p:nvSpPr>
        <p:spPr>
          <a:xfrm>
            <a:off x="4562475" y="1385888"/>
            <a:ext cx="1595438" cy="400050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返回地址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152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31" name="Line 142"/>
          <p:cNvSpPr/>
          <p:nvPr/>
        </p:nvSpPr>
        <p:spPr>
          <a:xfrm flipH="1" flipV="1">
            <a:off x="7848600" y="1936750"/>
            <a:ext cx="762000" cy="42672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7478" name="Group 143"/>
          <p:cNvGrpSpPr/>
          <p:nvPr/>
        </p:nvGrpSpPr>
        <p:grpSpPr>
          <a:xfrm>
            <a:off x="2216150" y="333375"/>
            <a:ext cx="1746250" cy="2305050"/>
            <a:chOff x="808" y="660"/>
            <a:chExt cx="968" cy="1452"/>
          </a:xfrm>
        </p:grpSpPr>
        <p:grpSp>
          <p:nvGrpSpPr>
            <p:cNvPr id="17490" name="Group 144"/>
            <p:cNvGrpSpPr/>
            <p:nvPr/>
          </p:nvGrpSpPr>
          <p:grpSpPr>
            <a:xfrm>
              <a:off x="808" y="660"/>
              <a:ext cx="933" cy="252"/>
              <a:chOff x="1275" y="301"/>
              <a:chExt cx="933" cy="126"/>
            </a:xfrm>
          </p:grpSpPr>
          <p:sp>
            <p:nvSpPr>
              <p:cNvPr id="17492" name="Line 145"/>
              <p:cNvSpPr/>
              <p:nvPr/>
            </p:nvSpPr>
            <p:spPr>
              <a:xfrm>
                <a:off x="1872" y="384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93" name="Text Box 146"/>
              <p:cNvSpPr txBox="1"/>
              <p:nvPr/>
            </p:nvSpPr>
            <p:spPr>
              <a:xfrm>
                <a:off x="1275" y="301"/>
                <a:ext cx="639" cy="1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SP=600</a:t>
                </a:r>
                <a:endParaRPr lang="en-US" altLang="zh-CN" sz="2000" b="1" dirty="0">
                  <a:solidFill>
                    <a:srgbClr val="0000FF"/>
                  </a:solidFill>
                  <a:latin typeface="Times New Roman" panose="02020603050405020304" charset="0"/>
                  <a:ea typeface="Times New Roman" panose="02020603050405020304" charset="0"/>
                </a:endParaRPr>
              </a:p>
            </p:txBody>
          </p:sp>
        </p:grpSp>
        <p:sp>
          <p:nvSpPr>
            <p:cNvPr id="17491" name="Rectangle 147"/>
            <p:cNvSpPr/>
            <p:nvPr/>
          </p:nvSpPr>
          <p:spPr>
            <a:xfrm>
              <a:off x="816" y="960"/>
              <a:ext cx="960" cy="11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grpSp>
        <p:nvGrpSpPr>
          <p:cNvPr id="17480" name="Group 148"/>
          <p:cNvGrpSpPr/>
          <p:nvPr/>
        </p:nvGrpSpPr>
        <p:grpSpPr>
          <a:xfrm>
            <a:off x="4114800" y="1362075"/>
            <a:ext cx="2514600" cy="1946275"/>
            <a:chOff x="2016" y="327"/>
            <a:chExt cx="1584" cy="498"/>
          </a:xfrm>
        </p:grpSpPr>
        <p:sp>
          <p:nvSpPr>
            <p:cNvPr id="17488" name="Text Box 149"/>
            <p:cNvSpPr txBox="1"/>
            <p:nvPr/>
          </p:nvSpPr>
          <p:spPr>
            <a:xfrm>
              <a:off x="2199" y="327"/>
              <a:ext cx="1190" cy="49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的活动记录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489" name="Line 150"/>
            <p:cNvSpPr/>
            <p:nvPr/>
          </p:nvSpPr>
          <p:spPr>
            <a:xfrm>
              <a:off x="2016" y="768"/>
              <a:ext cx="1584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481" name="Group 151"/>
          <p:cNvGrpSpPr/>
          <p:nvPr/>
        </p:nvGrpSpPr>
        <p:grpSpPr>
          <a:xfrm>
            <a:off x="6705600" y="1250950"/>
            <a:ext cx="668338" cy="1828800"/>
            <a:chOff x="3600" y="288"/>
            <a:chExt cx="421" cy="480"/>
          </a:xfrm>
        </p:grpSpPr>
        <p:sp>
          <p:nvSpPr>
            <p:cNvPr id="17486" name="AutoShape 152"/>
            <p:cNvSpPr/>
            <p:nvPr/>
          </p:nvSpPr>
          <p:spPr>
            <a:xfrm>
              <a:off x="3600" y="288"/>
              <a:ext cx="144" cy="480"/>
            </a:xfrm>
            <a:prstGeom prst="rightBrace">
              <a:avLst>
                <a:gd name="adj1" fmla="val 27777"/>
                <a:gd name="adj2" fmla="val 50000"/>
              </a:avLst>
            </a:prstGeom>
            <a:solidFill>
              <a:schemeClr val="bg1"/>
            </a:solidFill>
            <a:ln w="571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487" name="Text Box 153"/>
            <p:cNvSpPr txBox="1"/>
            <p:nvPr/>
          </p:nvSpPr>
          <p:spPr>
            <a:xfrm>
              <a:off x="3743" y="458"/>
              <a:ext cx="278" cy="105"/>
            </a:xfrm>
            <a:prstGeom prst="rect">
              <a:avLst/>
            </a:prstGeom>
            <a:solidFill>
              <a:schemeClr val="bg1"/>
            </a:solidFill>
            <a:ln w="571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60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sp>
        <p:nvSpPr>
          <p:cNvPr id="143" name="Line 154"/>
          <p:cNvSpPr/>
          <p:nvPr/>
        </p:nvSpPr>
        <p:spPr>
          <a:xfrm>
            <a:off x="7772400" y="1936750"/>
            <a:ext cx="0" cy="2362200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4" name="Text Box 155"/>
          <p:cNvSpPr txBox="1"/>
          <p:nvPr/>
        </p:nvSpPr>
        <p:spPr>
          <a:xfrm>
            <a:off x="7439025" y="4297363"/>
            <a:ext cx="696913" cy="461962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halt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grpSp>
        <p:nvGrpSpPr>
          <p:cNvPr id="16" name="Group 159"/>
          <p:cNvGrpSpPr/>
          <p:nvPr/>
        </p:nvGrpSpPr>
        <p:grpSpPr>
          <a:xfrm>
            <a:off x="4241800" y="842963"/>
            <a:ext cx="2514600" cy="534987"/>
            <a:chOff x="2016" y="431"/>
            <a:chExt cx="1584" cy="337"/>
          </a:xfrm>
        </p:grpSpPr>
        <p:sp>
          <p:nvSpPr>
            <p:cNvPr id="17484" name="Text Box 160"/>
            <p:cNvSpPr txBox="1"/>
            <p:nvPr/>
          </p:nvSpPr>
          <p:spPr>
            <a:xfrm>
              <a:off x="2197" y="431"/>
              <a:ext cx="1194" cy="291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的活动记录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485" name="Line 161"/>
            <p:cNvSpPr/>
            <p:nvPr/>
          </p:nvSpPr>
          <p:spPr>
            <a:xfrm>
              <a:off x="2016" y="768"/>
              <a:ext cx="158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2" name="Group 162"/>
          <p:cNvGrpSpPr/>
          <p:nvPr/>
        </p:nvGrpSpPr>
        <p:grpSpPr>
          <a:xfrm>
            <a:off x="6705600" y="488950"/>
            <a:ext cx="668338" cy="762000"/>
            <a:chOff x="3600" y="288"/>
            <a:chExt cx="421" cy="480"/>
          </a:xfrm>
        </p:grpSpPr>
        <p:sp>
          <p:nvSpPr>
            <p:cNvPr id="17482" name="AutoShape 163"/>
            <p:cNvSpPr/>
            <p:nvPr/>
          </p:nvSpPr>
          <p:spPr>
            <a:xfrm>
              <a:off x="3600" y="288"/>
              <a:ext cx="144" cy="480"/>
            </a:xfrm>
            <a:prstGeom prst="rightBrace">
              <a:avLst>
                <a:gd name="adj1" fmla="val 27777"/>
                <a:gd name="adj2" fmla="val 50000"/>
              </a:avLst>
            </a:prstGeom>
            <a:noFill/>
            <a:ln w="571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17483" name="Text Box 164"/>
            <p:cNvSpPr txBox="1"/>
            <p:nvPr/>
          </p:nvSpPr>
          <p:spPr>
            <a:xfrm>
              <a:off x="3743" y="383"/>
              <a:ext cx="278" cy="252"/>
            </a:xfrm>
            <a:prstGeom prst="rect">
              <a:avLst/>
            </a:prstGeom>
            <a:noFill/>
            <a:ln w="571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20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50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00"/>
                            </p:stCondLst>
                            <p:childTnLst>
                              <p:par>
                                <p:cTn id="2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0" grpId="0" bldLvl="0" animBg="1"/>
      <p:bldP spid="26" grpId="0" bldLvl="0" animBg="1"/>
      <p:bldP spid="34" grpId="0" bldLvl="0" animBg="1"/>
      <p:bldP spid="36" grpId="0" bldLvl="0" animBg="1"/>
      <p:bldP spid="48" grpId="0" bldLvl="0" animBg="1"/>
      <p:bldP spid="50" grpId="0" bldLvl="0" animBg="1"/>
      <p:bldP spid="52" grpId="0" bldLvl="0" animBg="1"/>
      <p:bldP spid="54" grpId="0" bldLvl="0" animBg="1"/>
      <p:bldP spid="67" grpId="0" bldLvl="0" animBg="1"/>
      <p:bldP spid="79" grpId="0" bldLvl="0" animBg="1"/>
      <p:bldP spid="81" grpId="0" bldLvl="0" animBg="1"/>
      <p:bldP spid="83" grpId="0" bldLvl="0" animBg="1"/>
      <p:bldP spid="85" grpId="0" bldLvl="0" animBg="1"/>
      <p:bldP spid="98" grpId="0" bldLvl="0" animBg="1"/>
      <p:bldP spid="111" grpId="0" bldLvl="0" animBg="1"/>
      <p:bldP spid="112" grpId="0" bldLvl="0" animBg="1"/>
      <p:bldP spid="114" grpId="0" bldLvl="0" animBg="1"/>
      <p:bldP spid="116" grpId="0" bldLvl="0" animBg="1"/>
      <p:bldP spid="129" grpId="0" bldLvl="0" animBg="1"/>
      <p:bldP spid="130" grpId="0" bldLvl="0" animBg="1"/>
      <p:bldP spid="14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关于寄存器的分配</a:t>
            </a:r>
            <a:endParaRPr lang="zh-CN" altLang="en-US" dirty="0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82625" y="1133475"/>
            <a:ext cx="7921625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indent="-457200" algn="l" defTabSz="914400" eaLnBrk="0" hangingPunct="0">
              <a:spcBef>
                <a:spcPct val="20000"/>
              </a:spcBef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3200" kern="0" cap="none" spc="0" normalizeH="0" baseline="0" noProof="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关于寄存器分配</a:t>
            </a:r>
            <a:endParaRPr kumimoji="0" lang="zh-CN" altLang="en-US" sz="3200" kern="0" cap="none" spc="0" normalizeH="0" baseline="0" noProof="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530" y="1935480"/>
            <a:ext cx="10853420" cy="9347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Tahoma" panose="020B0604030504040204" charset="0"/>
              </a:rPr>
              <a:t>只考虑在</a:t>
            </a:r>
            <a:r>
              <a:rPr lang="zh-CN" altLang="en-US" u="sng" dirty="0">
                <a:latin typeface="Tahoma" panose="020B0604030504040204" charset="0"/>
              </a:rPr>
              <a:t>一个基本块</a:t>
            </a:r>
            <a:r>
              <a:rPr lang="zh-CN" altLang="en-US" dirty="0">
                <a:latin typeface="Tahoma" panose="020B0604030504040204" charset="0"/>
              </a:rPr>
              <a:t>内如何分配寄存器以提高代码的运行效率</a:t>
            </a:r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530" y="2717800"/>
            <a:ext cx="10853420" cy="431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Tahoma" panose="020B0604030504040204" charset="0"/>
              </a:rPr>
              <a:t>分配的原则：（</a:t>
            </a:r>
            <a:r>
              <a:rPr lang="zh-CN" altLang="en-US" b="1" dirty="0">
                <a:solidFill>
                  <a:srgbClr val="FF0000"/>
                </a:solidFill>
              </a:rPr>
              <a:t>如何充分利用寄存器？）</a:t>
            </a:r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630" y="3375025"/>
            <a:ext cx="11249660" cy="9353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2" eaLnBrk="1" hangingPunct="1">
              <a:buClr>
                <a:schemeClr val="folHlink"/>
              </a:buClr>
              <a:buSzPct val="50000"/>
              <a:buFont typeface="Wingdings" panose="05000000000000000000" charset="0"/>
              <a:buChar char="ü"/>
            </a:pPr>
            <a:r>
              <a:rPr lang="zh-CN" altLang="en-US" sz="2800" dirty="0">
                <a:latin typeface="Tahoma" panose="020B0604030504040204" charset="0"/>
              </a:rPr>
              <a:t>计算引用的变量值和计算结果尽量放在寄存器中，直到寄存器不够用</a:t>
            </a: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30" y="4381500"/>
            <a:ext cx="11249660" cy="5765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2" eaLnBrk="1" hangingPunct="1">
              <a:buClr>
                <a:schemeClr val="folHlink"/>
              </a:buClr>
              <a:buSzPct val="50000"/>
              <a:buFont typeface="Wingdings" panose="05000000000000000000" charset="0"/>
              <a:buChar char="ü"/>
            </a:pPr>
            <a:r>
              <a:rPr lang="zh-CN" altLang="en-US" sz="2800" dirty="0">
                <a:latin typeface="Tahoma" panose="020B0604030504040204" charset="0"/>
              </a:rPr>
              <a:t>在离开基本块前将寄存器的内容放到内存中</a:t>
            </a: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8630" y="4958080"/>
            <a:ext cx="11249660" cy="9366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2" eaLnBrk="1" hangingPunct="1">
              <a:buClr>
                <a:schemeClr val="folHlink"/>
              </a:buClr>
              <a:buSzPct val="50000"/>
              <a:buFont typeface="Wingdings" panose="05000000000000000000" charset="0"/>
              <a:buChar char="ü"/>
            </a:pPr>
            <a:r>
              <a:rPr lang="zh-CN" altLang="en-US" sz="2800" dirty="0">
                <a:latin typeface="Tahoma" panose="020B0604030504040204" charset="0"/>
              </a:rPr>
              <a:t>在一个基本块内后边不再被引用的变量所占用的寄存器应尽早释放</a:t>
            </a:r>
            <a:endParaRPr lang="zh-CN" altLang="en-US" sz="2800" dirty="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10030" y="1638300"/>
            <a:ext cx="7329805" cy="38677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457200" marR="0" indent="-457200" algn="l" defTabSz="914400" eaLnBrk="0" hangingPunct="0">
              <a:lnSpc>
                <a:spcPct val="150000"/>
              </a:lnSpc>
              <a:spcBef>
                <a:spcPct val="20000"/>
              </a:spcBef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3200" b="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代码生成器</a:t>
            </a:r>
            <a:endParaRPr kumimoji="0" lang="zh-CN" altLang="en-US" sz="3200" b="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457200" marR="0" indent="-457200" algn="l" defTabSz="914400" eaLnBrk="0" hangingPunct="0">
              <a:lnSpc>
                <a:spcPct val="150000"/>
              </a:lnSpc>
              <a:spcBef>
                <a:spcPct val="20000"/>
              </a:spcBef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3200" b="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运行时刻存储管理</a:t>
            </a:r>
            <a:endParaRPr kumimoji="0" lang="zh-CN" altLang="en-US" sz="3200" b="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457200" marR="0" indent="-457200" algn="l" defTabSz="914400" eaLnBrk="0" hangingPunct="0">
              <a:lnSpc>
                <a:spcPct val="150000"/>
              </a:lnSpc>
              <a:spcBef>
                <a:spcPct val="20000"/>
              </a:spcBef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3200" b="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关于寄存器分配</a:t>
            </a:r>
            <a:endParaRPr kumimoji="0" lang="en-US" altLang="zh-CN" sz="3200" b="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457200" marR="0" indent="-457200" algn="l" defTabSz="914400" eaLnBrk="0" hangingPunct="0">
              <a:lnSpc>
                <a:spcPct val="150000"/>
              </a:lnSpc>
              <a:spcBef>
                <a:spcPct val="20000"/>
              </a:spcBef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3200" b="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简单代码生成算法</a:t>
            </a:r>
            <a:endParaRPr kumimoji="0" lang="zh-CN" altLang="en-US" sz="3200" b="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02006" y="-37"/>
            <a:ext cx="11023600" cy="722196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下次引用信息和活跃信息的获取</a:t>
            </a:r>
            <a:endParaRPr lang="zh-CN" altLang="en-US" dirty="0"/>
          </a:p>
        </p:txBody>
      </p:sp>
      <p:sp>
        <p:nvSpPr>
          <p:cNvPr id="2" name="Rectangle 5"/>
          <p:cNvSpPr/>
          <p:nvPr/>
        </p:nvSpPr>
        <p:spPr>
          <a:xfrm>
            <a:off x="1001713" y="914400"/>
            <a:ext cx="7848600" cy="431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solidFill>
                  <a:schemeClr val="tx2"/>
                </a:solidFill>
                <a:latin typeface="Tahoma" panose="020B0604030504040204" charset="0"/>
              </a:rPr>
              <a:t>下次引用信息：</a:t>
            </a:r>
            <a:endParaRPr lang="zh-CN" altLang="en-US" dirty="0">
              <a:solidFill>
                <a:schemeClr val="tx2"/>
              </a:solidFill>
              <a:latin typeface="Tahoma" panose="020B0604030504040204" charset="0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1506538" y="1414463"/>
            <a:ext cx="6838950" cy="5762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ahoma" panose="020B0604030504040204" charset="0"/>
              </a:rPr>
              <a:t>x </a:t>
            </a:r>
            <a:r>
              <a:rPr lang="zh-CN" altLang="en-US" dirty="0">
                <a:latin typeface="Tahoma" panose="020B0604030504040204" charset="0"/>
              </a:rPr>
              <a:t>在语句 </a:t>
            </a:r>
            <a:r>
              <a:rPr lang="en-US" altLang="zh-CN" dirty="0">
                <a:latin typeface="Tahoma" panose="020B0604030504040204" charset="0"/>
              </a:rPr>
              <a:t>I </a:t>
            </a:r>
            <a:r>
              <a:rPr lang="zh-CN" altLang="en-US" dirty="0">
                <a:latin typeface="Tahoma" panose="020B0604030504040204" charset="0"/>
              </a:rPr>
              <a:t>中</a:t>
            </a:r>
            <a:r>
              <a:rPr lang="zh-CN" altLang="en-US" u="sng" dirty="0">
                <a:latin typeface="Tahoma" panose="020B0604030504040204" charset="0"/>
              </a:rPr>
              <a:t>定值</a:t>
            </a:r>
            <a:endParaRPr lang="zh-CN" altLang="en-US" u="sng" dirty="0">
              <a:latin typeface="Tahoma" panose="020B0604030504040204" charset="0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1506538" y="1909763"/>
            <a:ext cx="7885112" cy="5762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ahoma" panose="020B0604030504040204" charset="0"/>
              </a:rPr>
              <a:t>称 </a:t>
            </a:r>
            <a:r>
              <a:rPr lang="en-US" altLang="zh-CN" dirty="0">
                <a:latin typeface="Tahoma" panose="020B0604030504040204" charset="0"/>
              </a:rPr>
              <a:t>x </a:t>
            </a:r>
            <a:r>
              <a:rPr lang="zh-CN" altLang="en-US" dirty="0">
                <a:latin typeface="Tahoma" panose="020B0604030504040204" charset="0"/>
              </a:rPr>
              <a:t>能够</a:t>
            </a:r>
            <a:r>
              <a:rPr lang="zh-CN" altLang="en-US" u="sng" dirty="0">
                <a:latin typeface="Tahoma" panose="020B0604030504040204" charset="0"/>
              </a:rPr>
              <a:t>到达</a:t>
            </a:r>
            <a:r>
              <a:rPr lang="zh-CN" altLang="en-US" dirty="0">
                <a:latin typeface="Tahoma" panose="020B0604030504040204" charset="0"/>
              </a:rPr>
              <a:t> </a:t>
            </a:r>
            <a:r>
              <a:rPr lang="en-US" altLang="zh-CN" dirty="0">
                <a:latin typeface="Tahoma" panose="020B0604030504040204" charset="0"/>
              </a:rPr>
              <a:t>J </a:t>
            </a:r>
            <a:r>
              <a:rPr lang="zh-CN" altLang="en-US" dirty="0">
                <a:latin typeface="Tahoma" panose="020B0604030504040204" charset="0"/>
              </a:rPr>
              <a:t>语句，指 </a:t>
            </a:r>
            <a:r>
              <a:rPr lang="en-US" altLang="zh-CN" dirty="0">
                <a:latin typeface="Tahoma" panose="020B0604030504040204" charset="0"/>
              </a:rPr>
              <a:t>J </a:t>
            </a:r>
            <a:r>
              <a:rPr lang="zh-CN" altLang="en-US" dirty="0">
                <a:latin typeface="Tahoma" panose="020B0604030504040204" charset="0"/>
              </a:rPr>
              <a:t>中引用了 </a:t>
            </a:r>
            <a:r>
              <a:rPr lang="en-US" altLang="zh-CN" dirty="0">
                <a:latin typeface="Tahoma" panose="020B0604030504040204" charset="0"/>
              </a:rPr>
              <a:t>x </a:t>
            </a:r>
            <a:r>
              <a:rPr lang="zh-CN" altLang="en-US" dirty="0">
                <a:latin typeface="Tahoma" panose="020B0604030504040204" charset="0"/>
              </a:rPr>
              <a:t>的这个值</a:t>
            </a:r>
            <a:endParaRPr lang="en-US" altLang="zh-CN" dirty="0">
              <a:latin typeface="Tahoma" panose="020B0604030504040204" charset="0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1506538" y="2343150"/>
            <a:ext cx="6911975" cy="5762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ahoma" panose="020B0604030504040204" charset="0"/>
              </a:rPr>
              <a:t>也称 </a:t>
            </a:r>
            <a:r>
              <a:rPr lang="en-US" altLang="zh-CN" dirty="0">
                <a:latin typeface="Tahoma" panose="020B0604030504040204" charset="0"/>
              </a:rPr>
              <a:t>J </a:t>
            </a:r>
            <a:r>
              <a:rPr lang="zh-CN" altLang="en-US" dirty="0">
                <a:latin typeface="Tahoma" panose="020B0604030504040204" charset="0"/>
              </a:rPr>
              <a:t>是 </a:t>
            </a:r>
            <a:r>
              <a:rPr lang="en-US" altLang="zh-CN" dirty="0">
                <a:latin typeface="Tahoma" panose="020B0604030504040204" charset="0"/>
              </a:rPr>
              <a:t>I </a:t>
            </a:r>
            <a:r>
              <a:rPr lang="zh-CN" altLang="en-US" dirty="0">
                <a:latin typeface="Tahoma" panose="020B0604030504040204" charset="0"/>
              </a:rPr>
              <a:t>中变量 </a:t>
            </a:r>
            <a:r>
              <a:rPr lang="en-US" altLang="zh-CN" dirty="0">
                <a:latin typeface="Tahoma" panose="020B0604030504040204" charset="0"/>
              </a:rPr>
              <a:t>x </a:t>
            </a:r>
            <a:r>
              <a:rPr lang="zh-CN" altLang="en-US" dirty="0">
                <a:latin typeface="Tahoma" panose="020B0604030504040204" charset="0"/>
              </a:rPr>
              <a:t>的</a:t>
            </a:r>
            <a:r>
              <a:rPr lang="zh-CN" altLang="en-US" b="1" u="sng" dirty="0">
                <a:latin typeface="Tahoma" panose="020B0604030504040204" charset="0"/>
              </a:rPr>
              <a:t>下次引用信息</a:t>
            </a:r>
            <a:endParaRPr lang="zh-CN" altLang="en-US" b="1" u="sng" dirty="0">
              <a:latin typeface="Tahoma" panose="020B060403050404020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1506538" y="2797175"/>
            <a:ext cx="7127875" cy="9366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ahoma" panose="020B0604030504040204" charset="0"/>
              </a:rPr>
              <a:t>同时，称 </a:t>
            </a:r>
            <a:r>
              <a:rPr lang="en-US" altLang="zh-CN" dirty="0">
                <a:latin typeface="Tahoma" panose="020B0604030504040204" charset="0"/>
              </a:rPr>
              <a:t>x </a:t>
            </a:r>
            <a:r>
              <a:rPr lang="zh-CN" altLang="en-US" dirty="0">
                <a:latin typeface="Tahoma" panose="020B0604030504040204" charset="0"/>
              </a:rPr>
              <a:t>在点 </a:t>
            </a:r>
            <a:r>
              <a:rPr lang="en-US" altLang="zh-CN" dirty="0">
                <a:latin typeface="Tahoma" panose="020B0604030504040204" charset="0"/>
              </a:rPr>
              <a:t>I </a:t>
            </a:r>
            <a:r>
              <a:rPr lang="zh-CN" altLang="en-US" dirty="0">
                <a:latin typeface="Tahoma" panose="020B0604030504040204" charset="0"/>
              </a:rPr>
              <a:t>是 </a:t>
            </a:r>
            <a:r>
              <a:rPr lang="zh-CN" altLang="en-US" b="1" u="sng" dirty="0">
                <a:latin typeface="Tahoma" panose="020B0604030504040204" charset="0"/>
              </a:rPr>
              <a:t>活跃的</a:t>
            </a:r>
            <a:r>
              <a:rPr lang="zh-CN" altLang="en-US" dirty="0">
                <a:latin typeface="Tahoma" panose="020B0604030504040204" charset="0"/>
              </a:rPr>
              <a:t>（因为在后面会被引用）</a:t>
            </a:r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12" name="Line 49"/>
          <p:cNvSpPr/>
          <p:nvPr/>
        </p:nvSpPr>
        <p:spPr>
          <a:xfrm>
            <a:off x="2924175" y="4667250"/>
            <a:ext cx="1588" cy="12192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" name="AutoShape 50"/>
          <p:cNvSpPr/>
          <p:nvPr/>
        </p:nvSpPr>
        <p:spPr>
          <a:xfrm>
            <a:off x="4905375" y="4819650"/>
            <a:ext cx="4343400" cy="457200"/>
          </a:xfrm>
          <a:prstGeom prst="wedgeRoundRectCallout">
            <a:avLst>
              <a:gd name="adj1" fmla="val -85417"/>
              <a:gd name="adj2" fmla="val 21181"/>
              <a:gd name="adj3" fmla="val 16667"/>
            </a:avLst>
          </a:prstGeom>
          <a:solidFill>
            <a:srgbClr val="00FFFF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没有对变量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定值的其他语句</a:t>
            </a:r>
            <a:endParaRPr lang="zh-CN" altLang="en-US" sz="2400" b="1" dirty="0"/>
          </a:p>
        </p:txBody>
      </p:sp>
      <p:sp>
        <p:nvSpPr>
          <p:cNvPr id="14" name="Arc 51"/>
          <p:cNvSpPr/>
          <p:nvPr/>
        </p:nvSpPr>
        <p:spPr>
          <a:xfrm flipH="1">
            <a:off x="2543175" y="4667250"/>
            <a:ext cx="152400" cy="1219200"/>
          </a:xfrm>
          <a:custGeom>
            <a:avLst/>
            <a:gdLst>
              <a:gd name="txL" fmla="*/ 0 w 21600"/>
              <a:gd name="txT" fmla="*/ 0 h 41548"/>
              <a:gd name="txR" fmla="*/ 21600 w 21600"/>
              <a:gd name="txB" fmla="*/ 41548 h 41548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41548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0328"/>
                  <a:pt x="16346" y="38199"/>
                  <a:pt x="8285" y="41547"/>
                </a:cubicBezTo>
              </a:path>
              <a:path w="21600" h="41548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0328"/>
                  <a:pt x="16346" y="38199"/>
                  <a:pt x="8285" y="4154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rnd" cmpd="sng">
            <a:solidFill>
              <a:schemeClr val="accent2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" name="Arc 52"/>
          <p:cNvSpPr/>
          <p:nvPr/>
        </p:nvSpPr>
        <p:spPr>
          <a:xfrm>
            <a:off x="3152775" y="4667250"/>
            <a:ext cx="152400" cy="1219200"/>
          </a:xfrm>
          <a:custGeom>
            <a:avLst/>
            <a:gdLst>
              <a:gd name="txL" fmla="*/ 0 w 21600"/>
              <a:gd name="txT" fmla="*/ 0 h 41548"/>
              <a:gd name="txR" fmla="*/ 21600 w 21600"/>
              <a:gd name="txB" fmla="*/ 41548 h 41548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41548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0328"/>
                  <a:pt x="16346" y="38199"/>
                  <a:pt x="8285" y="41547"/>
                </a:cubicBezTo>
              </a:path>
              <a:path w="21600" h="41548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0328"/>
                  <a:pt x="16346" y="38199"/>
                  <a:pt x="8285" y="4154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rnd" cmpd="sng">
            <a:solidFill>
              <a:schemeClr val="accent2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" name="Rectangle 45"/>
          <p:cNvSpPr txBox="1"/>
          <p:nvPr/>
        </p:nvSpPr>
        <p:spPr>
          <a:xfrm>
            <a:off x="1335088" y="3740150"/>
            <a:ext cx="3570287" cy="28178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342900" lvl="0" indent="-342900">
              <a:buFont typeface="Monotype Sorts" pitchFamily="2" charset="2"/>
              <a:buNone/>
            </a:pPr>
            <a:r>
              <a:rPr lang="zh-CN" altLang="en-US" sz="2400" dirty="0">
                <a:latin typeface="Times New Roman" panose="02020603050405020304" charset="0"/>
              </a:rPr>
              <a:t>三地址语句序列</a:t>
            </a:r>
            <a:r>
              <a:rPr lang="en-US" altLang="zh-CN" sz="2400" dirty="0">
                <a:latin typeface="Times New Roman" panose="02020603050405020304" charset="0"/>
              </a:rPr>
              <a:t>:</a:t>
            </a:r>
            <a:endParaRPr lang="zh-CN" altLang="en-US" sz="2400" dirty="0">
              <a:latin typeface="Times New Roman" panose="02020603050405020304" charset="0"/>
            </a:endParaRPr>
          </a:p>
          <a:p>
            <a:pPr marL="742950" lvl="1" indent="-285750">
              <a:buFontTx/>
              <a:buNone/>
            </a:pPr>
            <a:r>
              <a:rPr lang="en-US" altLang="zh-CN" dirty="0">
                <a:latin typeface="Times New Roman" panose="02020603050405020304" charset="0"/>
              </a:rPr>
              <a:t>I:    x := 1</a:t>
            </a:r>
            <a:endParaRPr lang="en-US" altLang="zh-CN" dirty="0">
              <a:latin typeface="Times New Roman" panose="02020603050405020304" charset="0"/>
            </a:endParaRPr>
          </a:p>
          <a:p>
            <a:pPr marL="742950" lvl="1" indent="-285750">
              <a:buFontTx/>
              <a:buNone/>
            </a:pPr>
            <a:endParaRPr lang="en-US" altLang="zh-CN" dirty="0">
              <a:latin typeface="Times New Roman" panose="02020603050405020304" charset="0"/>
            </a:endParaRPr>
          </a:p>
          <a:p>
            <a:pPr marL="742950" lvl="1" indent="-285750">
              <a:buFontTx/>
              <a:buNone/>
            </a:pPr>
            <a:endParaRPr lang="en-US" altLang="zh-CN" dirty="0">
              <a:latin typeface="Times New Roman" panose="02020603050405020304" charset="0"/>
            </a:endParaRPr>
          </a:p>
          <a:p>
            <a:pPr marL="742950" lvl="1" indent="-285750">
              <a:buFontTx/>
              <a:buNone/>
            </a:pPr>
            <a:r>
              <a:rPr lang="en-US" altLang="zh-CN" dirty="0">
                <a:latin typeface="Times New Roman" panose="02020603050405020304" charset="0"/>
              </a:rPr>
              <a:t>J:    y := x  op  z</a:t>
            </a:r>
            <a:endParaRPr lang="en-US" altLang="zh-CN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2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charRg st="2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3" grpId="0" bldLvl="0" animBg="1"/>
      <p:bldP spid="1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/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下次引用信息和活跃信息的获取</a:t>
            </a:r>
            <a:endParaRPr lang="zh-CN" altLang="en-US"/>
          </a:p>
        </p:txBody>
      </p:sp>
      <p:sp>
        <p:nvSpPr>
          <p:cNvPr id="9217" name="Rectangle 3"/>
          <p:cNvSpPr/>
          <p:nvPr/>
        </p:nvSpPr>
        <p:spPr>
          <a:xfrm>
            <a:off x="571500" y="1266825"/>
            <a:ext cx="10305415" cy="8655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914400" lvl="1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获取基本块内每个变量的下次引用信息和活跃信息</a:t>
            </a:r>
            <a:endParaRPr lang="zh-CN" altLang="en-US" sz="2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18" name="Rectangle 4"/>
          <p:cNvSpPr/>
          <p:nvPr/>
        </p:nvSpPr>
        <p:spPr>
          <a:xfrm>
            <a:off x="644525" y="2644775"/>
            <a:ext cx="10927715" cy="10077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257300" lvl="2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符号表中每个变量的记录项都有</a:t>
            </a:r>
            <a:r>
              <a:rPr lang="zh-CN" altLang="en-US" sz="2400" u="sng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下次引用信息栏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2400" u="sng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活跃信息栏</a:t>
            </a:r>
            <a:endParaRPr lang="zh-CN" altLang="en-US" sz="2400" u="sng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19" name="Rectangle 5"/>
          <p:cNvSpPr/>
          <p:nvPr/>
        </p:nvSpPr>
        <p:spPr>
          <a:xfrm>
            <a:off x="644525" y="3935730"/>
            <a:ext cx="9538970" cy="72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2573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假设每个</a:t>
            </a:r>
            <a:r>
              <a:rPr lang="zh-CN" altLang="en-US" sz="2400" u="sng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在基本块出口处活跃，</a:t>
            </a:r>
            <a:r>
              <a:rPr lang="zh-CN" altLang="en-US" sz="2400" u="sng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临时变量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不活跃</a:t>
            </a:r>
            <a:endParaRPr lang="zh-CN" altLang="en-US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21" name="椭圆形标注 5"/>
          <p:cNvSpPr/>
          <p:nvPr/>
        </p:nvSpPr>
        <p:spPr>
          <a:xfrm>
            <a:off x="1741488" y="4956175"/>
            <a:ext cx="2608262" cy="647700"/>
          </a:xfrm>
          <a:prstGeom prst="wedgeEllipseCallout">
            <a:avLst>
              <a:gd name="adj1" fmla="val 15015"/>
              <a:gd name="adj2" fmla="val -137058"/>
            </a:avLst>
          </a:prstGeom>
          <a:solidFill>
            <a:srgbClr val="E9E6F9"/>
          </a:soli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457200">
              <a:spcBef>
                <a:spcPct val="20000"/>
              </a:spcBef>
              <a:buSzPct val="55000"/>
            </a:pPr>
            <a:r>
              <a:rPr lang="zh-CN" altLang="en-US" sz="1800" dirty="0">
                <a:latin typeface="Tahoma" panose="020B0604030504040204" charset="0"/>
              </a:rPr>
              <a:t>用户定义的</a:t>
            </a:r>
            <a:endParaRPr lang="zh-CN" altLang="en-US" sz="1800" dirty="0">
              <a:latin typeface="Tahoma" panose="020B0604030504040204" charset="0"/>
            </a:endParaRPr>
          </a:p>
        </p:txBody>
      </p:sp>
      <p:sp>
        <p:nvSpPr>
          <p:cNvPr id="9222" name="椭圆形标注 6"/>
          <p:cNvSpPr/>
          <p:nvPr/>
        </p:nvSpPr>
        <p:spPr>
          <a:xfrm>
            <a:off x="5530850" y="4956175"/>
            <a:ext cx="2608263" cy="647700"/>
          </a:xfrm>
          <a:prstGeom prst="wedgeEllipseCallout">
            <a:avLst>
              <a:gd name="adj1" fmla="val 16755"/>
              <a:gd name="adj2" fmla="val -141372"/>
            </a:avLst>
          </a:prstGeom>
          <a:solidFill>
            <a:srgbClr val="E9E6F9"/>
          </a:soli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457200">
              <a:spcBef>
                <a:spcPct val="20000"/>
              </a:spcBef>
              <a:buSzPct val="55000"/>
            </a:pPr>
            <a:r>
              <a:rPr lang="zh-CN" altLang="en-US" sz="1800" dirty="0">
                <a:latin typeface="Tahoma" panose="020B0604030504040204" charset="0"/>
              </a:rPr>
              <a:t>自动生成的</a:t>
            </a:r>
            <a:endParaRPr lang="zh-CN" altLang="en-US" sz="1800" dirty="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3111" y="-37"/>
            <a:ext cx="11023600" cy="722196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下次引用信息和活跃信息的获取</a:t>
            </a:r>
            <a:endParaRPr lang="zh-CN" altLang="en-US" dirty="0"/>
          </a:p>
        </p:txBody>
      </p:sp>
      <p:sp>
        <p:nvSpPr>
          <p:cNvPr id="2" name="Rectangle 4"/>
          <p:cNvSpPr/>
          <p:nvPr/>
        </p:nvSpPr>
        <p:spPr>
          <a:xfrm>
            <a:off x="74930" y="2143125"/>
            <a:ext cx="11636375" cy="10083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lnSpc>
                <a:spcPct val="12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charset="0"/>
              </a:rPr>
              <a:t>1</a:t>
            </a:r>
            <a:r>
              <a:rPr lang="zh-CN" altLang="en-US" sz="2800" dirty="0">
                <a:latin typeface="Tahoma" panose="020B0604030504040204" charset="0"/>
              </a:rPr>
              <a:t>、置初值，对每个变量置为</a:t>
            </a:r>
            <a:r>
              <a:rPr lang="zh-CN" altLang="en-US" sz="2800" dirty="0">
                <a:latin typeface="Times New Roman" panose="02020603050405020304" charset="0"/>
              </a:rPr>
              <a:t>“</a:t>
            </a:r>
            <a:r>
              <a:rPr lang="zh-CN" altLang="en-US" sz="2800" dirty="0">
                <a:latin typeface="Tahoma" panose="020B0604030504040204" charset="0"/>
              </a:rPr>
              <a:t>无下次引用（</a:t>
            </a:r>
            <a:r>
              <a:rPr lang="en-US" altLang="zh-CN" sz="2800" dirty="0">
                <a:latin typeface="Tahoma" panose="020B0604030504040204" charset="0"/>
              </a:rPr>
              <a:t>F</a:t>
            </a:r>
            <a:r>
              <a:rPr lang="zh-CN" altLang="en-US" sz="2800" dirty="0">
                <a:latin typeface="Tahoma" panose="020B0604030504040204" charset="0"/>
              </a:rPr>
              <a:t>）</a:t>
            </a:r>
            <a:r>
              <a:rPr lang="zh-CN" altLang="en-US" sz="2800" dirty="0">
                <a:latin typeface="Times New Roman" panose="02020603050405020304" charset="0"/>
              </a:rPr>
              <a:t>”</a:t>
            </a:r>
            <a:r>
              <a:rPr lang="zh-CN" altLang="en-US" sz="2800" dirty="0">
                <a:latin typeface="Tahoma" panose="020B0604030504040204" charset="0"/>
              </a:rPr>
              <a:t>，</a:t>
            </a:r>
            <a:r>
              <a:rPr lang="zh-CN" altLang="en-US" sz="2800" dirty="0">
                <a:latin typeface="Times New Roman" panose="02020603050405020304" charset="0"/>
              </a:rPr>
              <a:t>“</a:t>
            </a:r>
            <a:r>
              <a:rPr lang="zh-CN" altLang="en-US" sz="2800" dirty="0">
                <a:latin typeface="Tahoma" panose="020B0604030504040204" charset="0"/>
              </a:rPr>
              <a:t>活跃（</a:t>
            </a:r>
            <a:r>
              <a:rPr lang="en-US" altLang="zh-CN" sz="2800" dirty="0">
                <a:latin typeface="Tahoma" panose="020B0604030504040204" charset="0"/>
              </a:rPr>
              <a:t>L</a:t>
            </a:r>
            <a:r>
              <a:rPr lang="zh-CN" altLang="en-US" sz="2800" dirty="0">
                <a:latin typeface="Tahoma" panose="020B0604030504040204" charset="0"/>
              </a:rPr>
              <a:t>）</a:t>
            </a:r>
            <a:r>
              <a:rPr lang="zh-CN" altLang="en-US" sz="2800" dirty="0">
                <a:latin typeface="Times New Roman" panose="02020603050405020304" charset="0"/>
              </a:rPr>
              <a:t>”</a:t>
            </a:r>
            <a:r>
              <a:rPr lang="zh-CN" altLang="en-US" sz="2800" dirty="0">
                <a:latin typeface="Tahoma" panose="020B0604030504040204" charset="0"/>
              </a:rPr>
              <a:t>（变量）或</a:t>
            </a:r>
            <a:r>
              <a:rPr lang="zh-CN" altLang="en-US" sz="2800" dirty="0">
                <a:latin typeface="Times New Roman" panose="02020603050405020304" charset="0"/>
              </a:rPr>
              <a:t>“</a:t>
            </a:r>
            <a:r>
              <a:rPr lang="zh-CN" altLang="en-US" sz="2800" dirty="0">
                <a:latin typeface="Tahoma" panose="020B0604030504040204" charset="0"/>
              </a:rPr>
              <a:t>非活跃（</a:t>
            </a:r>
            <a:r>
              <a:rPr lang="en-US" altLang="zh-CN" sz="2800" dirty="0">
                <a:latin typeface="Tahoma" panose="020B0604030504040204" charset="0"/>
              </a:rPr>
              <a:t>F</a:t>
            </a:r>
            <a:r>
              <a:rPr lang="zh-CN" altLang="en-US" sz="2800" dirty="0">
                <a:latin typeface="Tahoma" panose="020B0604030504040204" charset="0"/>
              </a:rPr>
              <a:t>）</a:t>
            </a:r>
            <a:r>
              <a:rPr lang="zh-CN" altLang="en-US" sz="2800" dirty="0">
                <a:latin typeface="Times New Roman" panose="02020603050405020304" charset="0"/>
              </a:rPr>
              <a:t>”</a:t>
            </a:r>
            <a:r>
              <a:rPr lang="zh-CN" altLang="en-US" sz="2800" dirty="0">
                <a:latin typeface="Tahoma" panose="020B0604030504040204" charset="0"/>
              </a:rPr>
              <a:t>（临时变量）</a:t>
            </a: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74930" y="3634105"/>
            <a:ext cx="11545570" cy="10077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lnSpc>
                <a:spcPct val="12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charset="0"/>
              </a:rPr>
              <a:t>2</a:t>
            </a:r>
            <a:r>
              <a:rPr lang="zh-CN" altLang="en-US" sz="2800" dirty="0">
                <a:latin typeface="Tahoma" panose="020B0604030504040204" charset="0"/>
              </a:rPr>
              <a:t>、从基本块出口向前扫描每条三地址代码（</a:t>
            </a:r>
            <a:r>
              <a:rPr lang="en-US" altLang="zh-CN" sz="2800" dirty="0">
                <a:latin typeface="Tahoma" panose="020B0604030504040204" charset="0"/>
              </a:rPr>
              <a:t>I</a:t>
            </a:r>
            <a:r>
              <a:rPr lang="zh-CN" altLang="en-US" sz="2800" dirty="0">
                <a:latin typeface="Tahoma" panose="020B0604030504040204" charset="0"/>
              </a:rPr>
              <a:t>：</a:t>
            </a:r>
            <a:r>
              <a:rPr lang="en-US" altLang="zh-CN" sz="2800" dirty="0">
                <a:latin typeface="Tahoma" panose="020B0604030504040204" charset="0"/>
              </a:rPr>
              <a:t>x := y op z</a:t>
            </a:r>
            <a:r>
              <a:rPr lang="zh-CN" altLang="en-US" sz="2800" dirty="0">
                <a:latin typeface="Tahoma" panose="020B0604030504040204" charset="0"/>
              </a:rPr>
              <a:t>）</a:t>
            </a: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468630" y="4587240"/>
            <a:ext cx="11440160" cy="10077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lnSpc>
                <a:spcPct val="125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charset="0"/>
              </a:rPr>
              <a:t>(1) </a:t>
            </a:r>
            <a:r>
              <a:rPr lang="zh-CN" altLang="en-US" sz="2800" dirty="0">
                <a:latin typeface="Tahoma" panose="020B0604030504040204" charset="0"/>
              </a:rPr>
              <a:t>把变量 </a:t>
            </a:r>
            <a:r>
              <a:rPr lang="en-US" altLang="zh-CN" sz="2800" dirty="0">
                <a:latin typeface="Tahoma" panose="020B0604030504040204" charset="0"/>
              </a:rPr>
              <a:t>x </a:t>
            </a:r>
            <a:r>
              <a:rPr lang="zh-CN" altLang="en-US" sz="2800" dirty="0">
                <a:latin typeface="Tahoma" panose="020B0604030504040204" charset="0"/>
              </a:rPr>
              <a:t>的下次引用信息和活跃信息附加到语句标号 </a:t>
            </a:r>
            <a:r>
              <a:rPr lang="en-US" altLang="zh-CN" sz="2800" dirty="0">
                <a:latin typeface="Tahoma" panose="020B0604030504040204" charset="0"/>
              </a:rPr>
              <a:t>I </a:t>
            </a:r>
            <a:r>
              <a:rPr lang="zh-CN" altLang="en-US" sz="2800" dirty="0">
                <a:latin typeface="Tahoma" panose="020B0604030504040204" charset="0"/>
              </a:rPr>
              <a:t>上</a:t>
            </a:r>
            <a:endParaRPr lang="zh-CN" altLang="en-US" sz="2800" b="1" u="sng" dirty="0">
              <a:latin typeface="Tahoma" panose="020B0604030504040204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-317" y="1302703"/>
            <a:ext cx="8135937" cy="503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tx2"/>
                </a:solidFill>
                <a:latin typeface="Tahoma" panose="020B0604030504040204" charset="0"/>
              </a:rPr>
              <a:t>具体步骤如下：</a:t>
            </a:r>
            <a:endParaRPr lang="zh-CN" altLang="en-US" sz="3200" dirty="0">
              <a:solidFill>
                <a:schemeClr val="tx2"/>
              </a:solidFill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下次引用信息和活跃信息的获取</a:t>
            </a:r>
            <a:endParaRPr lang="zh-CN" altLang="en-US" dirty="0"/>
          </a:p>
        </p:txBody>
      </p:sp>
      <p:sp>
        <p:nvSpPr>
          <p:cNvPr id="22531" name="Rectangle 3"/>
          <p:cNvSpPr/>
          <p:nvPr/>
        </p:nvSpPr>
        <p:spPr>
          <a:xfrm>
            <a:off x="468630" y="1343025"/>
            <a:ext cx="10574020" cy="10083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lnSpc>
                <a:spcPct val="125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charset="0"/>
              </a:rPr>
              <a:t>(2) </a:t>
            </a:r>
            <a:r>
              <a:rPr lang="zh-CN" altLang="en-US" sz="2800" dirty="0">
                <a:latin typeface="Tahoma" panose="020B0604030504040204" charset="0"/>
              </a:rPr>
              <a:t>把变量 </a:t>
            </a:r>
            <a:r>
              <a:rPr lang="en-US" altLang="zh-CN" sz="2800" dirty="0">
                <a:latin typeface="Tahoma" panose="020B0604030504040204" charset="0"/>
              </a:rPr>
              <a:t>x </a:t>
            </a:r>
            <a:r>
              <a:rPr lang="zh-CN" altLang="en-US" sz="2800" dirty="0">
                <a:latin typeface="Tahoma" panose="020B0604030504040204" charset="0"/>
              </a:rPr>
              <a:t>的下次引用信息栏和活跃信息栏分别置为</a:t>
            </a:r>
            <a:r>
              <a:rPr lang="zh-CN" altLang="en-US" sz="2800" dirty="0">
                <a:latin typeface="Times New Roman" panose="02020603050405020304" charset="0"/>
              </a:rPr>
              <a:t>“</a:t>
            </a:r>
            <a:r>
              <a:rPr lang="zh-CN" altLang="en-US" sz="2800" dirty="0">
                <a:latin typeface="Tahoma" panose="020B0604030504040204" charset="0"/>
              </a:rPr>
              <a:t>无下次引用</a:t>
            </a:r>
            <a:r>
              <a:rPr lang="zh-CN" altLang="en-US" sz="2800" dirty="0">
                <a:latin typeface="Times New Roman" panose="02020603050405020304" charset="0"/>
              </a:rPr>
              <a:t>”</a:t>
            </a:r>
            <a:r>
              <a:rPr lang="zh-CN" altLang="en-US" sz="2800" dirty="0">
                <a:latin typeface="Tahoma" panose="020B0604030504040204" charset="0"/>
              </a:rPr>
              <a:t>和</a:t>
            </a:r>
            <a:r>
              <a:rPr lang="zh-CN" altLang="en-US" sz="2800" dirty="0">
                <a:latin typeface="Times New Roman" panose="02020603050405020304" charset="0"/>
              </a:rPr>
              <a:t>“</a:t>
            </a:r>
            <a:r>
              <a:rPr lang="zh-CN" altLang="en-US" sz="2800" dirty="0">
                <a:latin typeface="Tahoma" panose="020B0604030504040204" charset="0"/>
              </a:rPr>
              <a:t>非活跃</a:t>
            </a:r>
            <a:r>
              <a:rPr lang="zh-CN" altLang="en-US" sz="2800" dirty="0">
                <a:latin typeface="Times New Roman" panose="02020603050405020304" charset="0"/>
              </a:rPr>
              <a:t>”</a:t>
            </a: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22532" name="Rectangle 4"/>
          <p:cNvSpPr/>
          <p:nvPr/>
        </p:nvSpPr>
        <p:spPr>
          <a:xfrm>
            <a:off x="468630" y="2787650"/>
            <a:ext cx="10386695" cy="10083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lnSpc>
                <a:spcPct val="125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charset="0"/>
              </a:rPr>
              <a:t>(3) </a:t>
            </a:r>
            <a:r>
              <a:rPr lang="zh-CN" altLang="en-US" sz="2800" dirty="0">
                <a:latin typeface="Tahoma" panose="020B0604030504040204" charset="0"/>
              </a:rPr>
              <a:t>把变量 </a:t>
            </a:r>
            <a:r>
              <a:rPr lang="en-US" altLang="zh-CN" sz="2800" dirty="0">
                <a:latin typeface="Tahoma" panose="020B0604030504040204" charset="0"/>
              </a:rPr>
              <a:t>y </a:t>
            </a:r>
            <a:r>
              <a:rPr lang="zh-CN" altLang="en-US" sz="2800" dirty="0">
                <a:latin typeface="Tahoma" panose="020B0604030504040204" charset="0"/>
              </a:rPr>
              <a:t>和 </a:t>
            </a:r>
            <a:r>
              <a:rPr lang="en-US" altLang="zh-CN" sz="2800" dirty="0">
                <a:latin typeface="Tahoma" panose="020B0604030504040204" charset="0"/>
              </a:rPr>
              <a:t>z </a:t>
            </a:r>
            <a:r>
              <a:rPr lang="zh-CN" altLang="en-US" sz="2800" dirty="0">
                <a:latin typeface="Tahoma" panose="020B0604030504040204" charset="0"/>
              </a:rPr>
              <a:t>的下次引用信息和活跃信息附加到语句标号 </a:t>
            </a:r>
            <a:r>
              <a:rPr lang="en-US" altLang="zh-CN" sz="2800" dirty="0">
                <a:latin typeface="Tahoma" panose="020B0604030504040204" charset="0"/>
              </a:rPr>
              <a:t>I </a:t>
            </a:r>
            <a:r>
              <a:rPr lang="zh-CN" altLang="en-US" sz="2800" dirty="0">
                <a:latin typeface="Tahoma" panose="020B0604030504040204" charset="0"/>
              </a:rPr>
              <a:t>上</a:t>
            </a: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22533" name="Rectangle 5"/>
          <p:cNvSpPr/>
          <p:nvPr/>
        </p:nvSpPr>
        <p:spPr>
          <a:xfrm>
            <a:off x="468630" y="4235450"/>
            <a:ext cx="10949305" cy="10083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lnSpc>
                <a:spcPct val="125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charset="0"/>
              </a:rPr>
              <a:t>(4) </a:t>
            </a:r>
            <a:r>
              <a:rPr lang="zh-CN" altLang="en-US" sz="2800" dirty="0">
                <a:latin typeface="Tahoma" panose="020B0604030504040204" charset="0"/>
              </a:rPr>
              <a:t>把变量 </a:t>
            </a:r>
            <a:r>
              <a:rPr lang="en-US" altLang="zh-CN" sz="2800" dirty="0">
                <a:latin typeface="Tahoma" panose="020B0604030504040204" charset="0"/>
              </a:rPr>
              <a:t>y </a:t>
            </a:r>
            <a:r>
              <a:rPr lang="zh-CN" altLang="en-US" sz="2800" dirty="0">
                <a:latin typeface="Tahoma" panose="020B0604030504040204" charset="0"/>
              </a:rPr>
              <a:t>和 </a:t>
            </a:r>
            <a:r>
              <a:rPr lang="en-US" altLang="zh-CN" sz="2800" dirty="0">
                <a:latin typeface="Tahoma" panose="020B0604030504040204" charset="0"/>
              </a:rPr>
              <a:t>z </a:t>
            </a:r>
            <a:r>
              <a:rPr lang="zh-CN" altLang="en-US" sz="2800" dirty="0">
                <a:latin typeface="Tahoma" panose="020B0604030504040204" charset="0"/>
              </a:rPr>
              <a:t>的下次引用信息栏置为</a:t>
            </a:r>
            <a:r>
              <a:rPr lang="zh-CN" altLang="en-US" sz="2800" dirty="0">
                <a:latin typeface="Times New Roman" panose="02020603050405020304" charset="0"/>
              </a:rPr>
              <a:t>“</a:t>
            </a:r>
            <a:r>
              <a:rPr lang="en-US" altLang="zh-CN" sz="2800" dirty="0">
                <a:latin typeface="Tahoma" panose="020B0604030504040204" charset="0"/>
              </a:rPr>
              <a:t>I</a:t>
            </a:r>
            <a:r>
              <a:rPr lang="en-US" altLang="zh-CN" sz="2800" dirty="0">
                <a:latin typeface="Times New Roman" panose="02020603050405020304" charset="0"/>
              </a:rPr>
              <a:t>”</a:t>
            </a:r>
            <a:r>
              <a:rPr lang="zh-CN" altLang="en-US" sz="2800" dirty="0">
                <a:latin typeface="Tahoma" panose="020B0604030504040204" charset="0"/>
              </a:rPr>
              <a:t>，活跃信息栏置为</a:t>
            </a:r>
            <a:r>
              <a:rPr lang="zh-CN" altLang="en-US" sz="2800" dirty="0">
                <a:latin typeface="Times New Roman" panose="02020603050405020304" charset="0"/>
              </a:rPr>
              <a:t>“</a:t>
            </a:r>
            <a:r>
              <a:rPr lang="zh-CN" altLang="en-US" sz="2800" dirty="0">
                <a:latin typeface="Tahoma" panose="020B0604030504040204" charset="0"/>
              </a:rPr>
              <a:t>活跃</a:t>
            </a:r>
            <a:r>
              <a:rPr lang="zh-CN" altLang="en-US" sz="2800" dirty="0">
                <a:latin typeface="Times New Roman" panose="02020603050405020304" charset="0"/>
              </a:rPr>
              <a:t>”</a:t>
            </a:r>
            <a:endParaRPr lang="zh-CN" altLang="en-US" sz="2800" b="1" u="sng" dirty="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dvAuto="0"/>
      <p:bldP spid="22532" grpId="0" animBg="1" advAuto="0"/>
      <p:bldP spid="22533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下次引用信息和活跃信息的获取</a:t>
            </a:r>
            <a:endParaRPr lang="zh-CN" altLang="en-US" dirty="0"/>
          </a:p>
        </p:txBody>
      </p:sp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914400" y="1428750"/>
            <a:ext cx="9832975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例子：</a:t>
            </a:r>
            <a:endParaRPr kumimoji="0" lang="zh-CN" altLang="en-US" sz="3200" b="0" i="0" u="none" strike="noStrike" kern="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 基本块含有下面四条代码，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是变量，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U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V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是临时变量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T := A - B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U := A - C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V := T + U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 := V + U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1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42950" y="842963"/>
          <a:ext cx="7620000" cy="5486401"/>
        </p:xfrm>
        <a:graphic>
          <a:graphicData uri="http://schemas.openxmlformats.org/drawingml/2006/table">
            <a:tbl>
              <a:tblPr/>
              <a:tblGrid>
                <a:gridCol w="693738"/>
                <a:gridCol w="957262"/>
                <a:gridCol w="635000"/>
                <a:gridCol w="635000"/>
                <a:gridCol w="660400"/>
                <a:gridCol w="574675"/>
                <a:gridCol w="923925"/>
                <a:gridCol w="635000"/>
                <a:gridCol w="585788"/>
                <a:gridCol w="625475"/>
                <a:gridCol w="693737"/>
              </a:tblGrid>
              <a:tr h="644525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变量名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下次引用信息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活跃信息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0960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初值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初值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(2)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(1)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1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(1)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(2)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(3)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801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U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(4)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(3)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V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(4)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8652510" y="1772920"/>
            <a:ext cx="2871788" cy="1214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T := A - B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U := A - C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V := T + U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 := V + U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421" name="圆角矩形 2"/>
          <p:cNvSpPr/>
          <p:nvPr/>
        </p:nvSpPr>
        <p:spPr>
          <a:xfrm>
            <a:off x="1609725" y="2211388"/>
            <a:ext cx="576263" cy="4103687"/>
          </a:xfrm>
          <a:prstGeom prst="roundRect">
            <a:avLst>
              <a:gd name="adj" fmla="val 16667"/>
            </a:avLst>
          </a:prstGeom>
          <a:solidFill>
            <a:srgbClr val="C3D4F5">
              <a:alpha val="50000"/>
            </a:srgbClr>
          </a:solidFill>
          <a:ln w="28575" cap="flat" cmpd="sng">
            <a:solidFill>
              <a:srgbClr val="695DA5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13422" name="圆角矩形 4"/>
          <p:cNvSpPr/>
          <p:nvPr/>
        </p:nvSpPr>
        <p:spPr>
          <a:xfrm>
            <a:off x="5043488" y="2211388"/>
            <a:ext cx="576262" cy="4103687"/>
          </a:xfrm>
          <a:prstGeom prst="roundRect">
            <a:avLst>
              <a:gd name="adj" fmla="val 16667"/>
            </a:avLst>
          </a:prstGeom>
          <a:solidFill>
            <a:srgbClr val="C3D4F5">
              <a:alpha val="50000"/>
            </a:srgbClr>
          </a:solidFill>
          <a:ln w="28575" cap="flat" cmpd="sng">
            <a:solidFill>
              <a:srgbClr val="695DA5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13423" name="椭圆 9"/>
          <p:cNvSpPr/>
          <p:nvPr/>
        </p:nvSpPr>
        <p:spPr>
          <a:xfrm>
            <a:off x="2451100" y="3921125"/>
            <a:ext cx="549275" cy="531813"/>
          </a:xfrm>
          <a:prstGeom prst="ellipse">
            <a:avLst/>
          </a:prstGeom>
          <a:gradFill rotWithShape="1">
            <a:gsLst>
              <a:gs pos="0">
                <a:srgbClr val="FBFB11">
                  <a:alpha val="12000"/>
                </a:srgbClr>
              </a:gs>
              <a:gs pos="100000">
                <a:srgbClr val="838309"/>
              </a:gs>
            </a:gsLst>
            <a:lin ang="5400000"/>
            <a:tileRect/>
          </a:gradFill>
          <a:ln w="28575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13424" name="椭圆 12"/>
          <p:cNvSpPr/>
          <p:nvPr/>
        </p:nvSpPr>
        <p:spPr>
          <a:xfrm>
            <a:off x="2451100" y="5186363"/>
            <a:ext cx="549275" cy="531812"/>
          </a:xfrm>
          <a:prstGeom prst="ellipse">
            <a:avLst/>
          </a:prstGeom>
          <a:gradFill rotWithShape="1">
            <a:gsLst>
              <a:gs pos="0">
                <a:srgbClr val="FBFB11">
                  <a:alpha val="12000"/>
                </a:srgbClr>
              </a:gs>
              <a:gs pos="100000">
                <a:srgbClr val="838309"/>
              </a:gs>
            </a:gsLst>
            <a:lin ang="5400000"/>
            <a:tileRect/>
          </a:gradFill>
          <a:ln w="28575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13425" name="椭圆 13"/>
          <p:cNvSpPr/>
          <p:nvPr/>
        </p:nvSpPr>
        <p:spPr>
          <a:xfrm>
            <a:off x="2451100" y="5783263"/>
            <a:ext cx="549275" cy="531812"/>
          </a:xfrm>
          <a:prstGeom prst="ellipse">
            <a:avLst/>
          </a:prstGeom>
          <a:gradFill rotWithShape="1">
            <a:gsLst>
              <a:gs pos="0">
                <a:srgbClr val="FBFB11">
                  <a:alpha val="12000"/>
                </a:srgbClr>
              </a:gs>
              <a:gs pos="100000">
                <a:srgbClr val="838309"/>
              </a:gs>
            </a:gsLst>
            <a:lin ang="5400000"/>
            <a:tileRect/>
          </a:gradFill>
          <a:ln w="28575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13426" name="椭圆 14"/>
          <p:cNvSpPr/>
          <p:nvPr/>
        </p:nvSpPr>
        <p:spPr>
          <a:xfrm>
            <a:off x="5857875" y="3921125"/>
            <a:ext cx="549275" cy="531813"/>
          </a:xfrm>
          <a:prstGeom prst="ellipse">
            <a:avLst/>
          </a:prstGeom>
          <a:gradFill rotWithShape="1">
            <a:gsLst>
              <a:gs pos="0">
                <a:srgbClr val="FBFB11">
                  <a:alpha val="12000"/>
                </a:srgbClr>
              </a:gs>
              <a:gs pos="100000">
                <a:srgbClr val="838309"/>
              </a:gs>
            </a:gsLst>
            <a:lin ang="5400000"/>
            <a:tileRect/>
          </a:gradFill>
          <a:ln w="28575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13427" name="椭圆 15"/>
          <p:cNvSpPr/>
          <p:nvPr/>
        </p:nvSpPr>
        <p:spPr>
          <a:xfrm>
            <a:off x="5857875" y="5186363"/>
            <a:ext cx="549275" cy="531812"/>
          </a:xfrm>
          <a:prstGeom prst="ellipse">
            <a:avLst/>
          </a:prstGeom>
          <a:gradFill rotWithShape="1">
            <a:gsLst>
              <a:gs pos="0">
                <a:srgbClr val="FBFB11">
                  <a:alpha val="12000"/>
                </a:srgbClr>
              </a:gs>
              <a:gs pos="100000">
                <a:srgbClr val="838309"/>
              </a:gs>
            </a:gsLst>
            <a:lin ang="5400000"/>
            <a:tileRect/>
          </a:gradFill>
          <a:ln w="28575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13428" name="椭圆 16"/>
          <p:cNvSpPr/>
          <p:nvPr/>
        </p:nvSpPr>
        <p:spPr>
          <a:xfrm>
            <a:off x="5857875" y="5791200"/>
            <a:ext cx="549275" cy="531813"/>
          </a:xfrm>
          <a:prstGeom prst="ellipse">
            <a:avLst/>
          </a:prstGeom>
          <a:gradFill rotWithShape="1">
            <a:gsLst>
              <a:gs pos="0">
                <a:srgbClr val="FBFB11">
                  <a:alpha val="12000"/>
                </a:srgbClr>
              </a:gs>
              <a:gs pos="100000">
                <a:srgbClr val="838309"/>
              </a:gs>
            </a:gsLst>
            <a:lin ang="5400000"/>
            <a:tileRect/>
          </a:gradFill>
          <a:ln w="28575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0287635" y="2911158"/>
            <a:ext cx="1154113" cy="9525"/>
          </a:xfrm>
          <a:prstGeom prst="line">
            <a:avLst/>
          </a:prstGeom>
          <a:ln w="28575" cmpd="sng">
            <a:solidFill>
              <a:srgbClr val="81AB1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30" name="文本框 15"/>
          <p:cNvSpPr txBox="1"/>
          <p:nvPr/>
        </p:nvSpPr>
        <p:spPr>
          <a:xfrm>
            <a:off x="4392613" y="1847850"/>
            <a:ext cx="277812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①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431" name="文本框 18"/>
          <p:cNvSpPr txBox="1"/>
          <p:nvPr/>
        </p:nvSpPr>
        <p:spPr>
          <a:xfrm>
            <a:off x="3803650" y="1847850"/>
            <a:ext cx="279400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②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432" name="文本框 19"/>
          <p:cNvSpPr txBox="1"/>
          <p:nvPr/>
        </p:nvSpPr>
        <p:spPr>
          <a:xfrm>
            <a:off x="3179763" y="1847850"/>
            <a:ext cx="3873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③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433" name="文本框 6"/>
          <p:cNvSpPr txBox="1"/>
          <p:nvPr/>
        </p:nvSpPr>
        <p:spPr>
          <a:xfrm>
            <a:off x="2546350" y="1847850"/>
            <a:ext cx="3873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④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434" name="文本框 15"/>
          <p:cNvSpPr txBox="1"/>
          <p:nvPr/>
        </p:nvSpPr>
        <p:spPr>
          <a:xfrm>
            <a:off x="7891463" y="1831975"/>
            <a:ext cx="277812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①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435" name="文本框 18"/>
          <p:cNvSpPr txBox="1"/>
          <p:nvPr/>
        </p:nvSpPr>
        <p:spPr>
          <a:xfrm>
            <a:off x="7304088" y="1830388"/>
            <a:ext cx="279400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②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436" name="文本框 19"/>
          <p:cNvSpPr txBox="1"/>
          <p:nvPr/>
        </p:nvSpPr>
        <p:spPr>
          <a:xfrm>
            <a:off x="6678613" y="1830388"/>
            <a:ext cx="3873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③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437" name="文本框 6"/>
          <p:cNvSpPr txBox="1"/>
          <p:nvPr/>
        </p:nvSpPr>
        <p:spPr>
          <a:xfrm>
            <a:off x="6045200" y="1830388"/>
            <a:ext cx="3873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④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下次引用信息和活跃信息的获取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727715" y="5898976"/>
            <a:ext cx="2641600" cy="457200"/>
          </a:xfrm>
        </p:spPr>
        <p:txBody>
          <a:bodyPr/>
          <a:p>
            <a:fld id="{10F35DC5-7E65-8247-99AB-4E984F8A921E}" type="slidenum">
              <a:rPr lang="en-US" smtClean="0"/>
            </a:fld>
            <a:endParaRPr lang="en-US"/>
          </a:p>
        </p:txBody>
      </p:sp>
      <p:graphicFrame>
        <p:nvGraphicFramePr>
          <p:cNvPr id="5" name="Group 11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4350" y="842963"/>
          <a:ext cx="7620000" cy="5486401"/>
        </p:xfrm>
        <a:graphic>
          <a:graphicData uri="http://schemas.openxmlformats.org/drawingml/2006/table">
            <a:tbl>
              <a:tblPr/>
              <a:tblGrid>
                <a:gridCol w="693738"/>
                <a:gridCol w="957262"/>
                <a:gridCol w="635000"/>
                <a:gridCol w="635000"/>
                <a:gridCol w="660400"/>
                <a:gridCol w="574675"/>
                <a:gridCol w="923925"/>
                <a:gridCol w="635000"/>
                <a:gridCol w="585788"/>
                <a:gridCol w="625475"/>
                <a:gridCol w="693737"/>
              </a:tblGrid>
              <a:tr h="644525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变量名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下次引用信息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活跃信息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0960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初值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初值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(2)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(1)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1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(1)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(2)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(3)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801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U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(4)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(3)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V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(4)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8743950" y="2021840"/>
            <a:ext cx="2871788" cy="1214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T := A - B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U := A - C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V := T + U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 := V + U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445" name="圆角矩形 2"/>
          <p:cNvSpPr/>
          <p:nvPr/>
        </p:nvSpPr>
        <p:spPr>
          <a:xfrm>
            <a:off x="1381125" y="2135188"/>
            <a:ext cx="576263" cy="4103687"/>
          </a:xfrm>
          <a:prstGeom prst="roundRect">
            <a:avLst>
              <a:gd name="adj" fmla="val 16667"/>
            </a:avLst>
          </a:prstGeom>
          <a:solidFill>
            <a:srgbClr val="C3D4F5">
              <a:alpha val="50000"/>
            </a:srgbClr>
          </a:solidFill>
          <a:ln w="28575" cap="flat" cmpd="sng">
            <a:solidFill>
              <a:srgbClr val="695DA5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4446" name="圆角矩形 4"/>
          <p:cNvSpPr/>
          <p:nvPr/>
        </p:nvSpPr>
        <p:spPr>
          <a:xfrm>
            <a:off x="4814888" y="2135188"/>
            <a:ext cx="576262" cy="4103687"/>
          </a:xfrm>
          <a:prstGeom prst="roundRect">
            <a:avLst>
              <a:gd name="adj" fmla="val 16667"/>
            </a:avLst>
          </a:prstGeom>
          <a:solidFill>
            <a:srgbClr val="C3D4F5">
              <a:alpha val="50000"/>
            </a:srgbClr>
          </a:solidFill>
          <a:ln w="28575" cap="flat" cmpd="sng">
            <a:solidFill>
              <a:srgbClr val="695DA5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4447" name="椭圆 9"/>
          <p:cNvSpPr/>
          <p:nvPr/>
        </p:nvSpPr>
        <p:spPr>
          <a:xfrm>
            <a:off x="2868613" y="5710238"/>
            <a:ext cx="549275" cy="531812"/>
          </a:xfrm>
          <a:prstGeom prst="ellipse">
            <a:avLst/>
          </a:prstGeom>
          <a:gradFill rotWithShape="1">
            <a:gsLst>
              <a:gs pos="0">
                <a:srgbClr val="FBFB11">
                  <a:alpha val="12000"/>
                </a:srgbClr>
              </a:gs>
              <a:gs pos="100000">
                <a:srgbClr val="838309"/>
              </a:gs>
            </a:gsLst>
            <a:lin ang="5400000"/>
            <a:tileRect/>
          </a:gradFill>
          <a:ln w="28575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4448" name="椭圆 12"/>
          <p:cNvSpPr/>
          <p:nvPr/>
        </p:nvSpPr>
        <p:spPr>
          <a:xfrm>
            <a:off x="2868613" y="4537075"/>
            <a:ext cx="549275" cy="531813"/>
          </a:xfrm>
          <a:prstGeom prst="ellipse">
            <a:avLst/>
          </a:prstGeom>
          <a:gradFill rotWithShape="1">
            <a:gsLst>
              <a:gs pos="0">
                <a:srgbClr val="FBFB11">
                  <a:alpha val="12000"/>
                </a:srgbClr>
              </a:gs>
              <a:gs pos="100000">
                <a:srgbClr val="838309"/>
              </a:gs>
            </a:gsLst>
            <a:lin ang="5400000"/>
            <a:tileRect/>
          </a:gradFill>
          <a:ln w="28575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4449" name="椭圆 13"/>
          <p:cNvSpPr/>
          <p:nvPr/>
        </p:nvSpPr>
        <p:spPr>
          <a:xfrm>
            <a:off x="2868613" y="5132388"/>
            <a:ext cx="549275" cy="531812"/>
          </a:xfrm>
          <a:prstGeom prst="ellipse">
            <a:avLst/>
          </a:prstGeom>
          <a:gradFill rotWithShape="1">
            <a:gsLst>
              <a:gs pos="0">
                <a:srgbClr val="FBFB11">
                  <a:alpha val="12000"/>
                </a:srgbClr>
              </a:gs>
              <a:gs pos="100000">
                <a:srgbClr val="838309"/>
              </a:gs>
            </a:gsLst>
            <a:lin ang="5400000"/>
            <a:tileRect/>
          </a:gradFill>
          <a:ln w="28575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4450" name="椭圆 14"/>
          <p:cNvSpPr/>
          <p:nvPr/>
        </p:nvSpPr>
        <p:spPr>
          <a:xfrm>
            <a:off x="6202363" y="5710238"/>
            <a:ext cx="549275" cy="531812"/>
          </a:xfrm>
          <a:prstGeom prst="ellipse">
            <a:avLst/>
          </a:prstGeom>
          <a:gradFill rotWithShape="1">
            <a:gsLst>
              <a:gs pos="0">
                <a:srgbClr val="FBFB11">
                  <a:alpha val="12000"/>
                </a:srgbClr>
              </a:gs>
              <a:gs pos="100000">
                <a:srgbClr val="838309"/>
              </a:gs>
            </a:gsLst>
            <a:lin ang="5400000"/>
            <a:tileRect/>
          </a:gradFill>
          <a:ln w="28575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4451" name="椭圆 15"/>
          <p:cNvSpPr/>
          <p:nvPr/>
        </p:nvSpPr>
        <p:spPr>
          <a:xfrm>
            <a:off x="6202363" y="4537075"/>
            <a:ext cx="549275" cy="531813"/>
          </a:xfrm>
          <a:prstGeom prst="ellipse">
            <a:avLst/>
          </a:prstGeom>
          <a:gradFill rotWithShape="1">
            <a:gsLst>
              <a:gs pos="0">
                <a:srgbClr val="FBFB11">
                  <a:alpha val="12000"/>
                </a:srgbClr>
              </a:gs>
              <a:gs pos="100000">
                <a:srgbClr val="838309"/>
              </a:gs>
            </a:gsLst>
            <a:lin ang="5400000"/>
            <a:tileRect/>
          </a:gradFill>
          <a:ln w="28575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4452" name="椭圆 16"/>
          <p:cNvSpPr/>
          <p:nvPr/>
        </p:nvSpPr>
        <p:spPr>
          <a:xfrm>
            <a:off x="6202363" y="5140325"/>
            <a:ext cx="549275" cy="531813"/>
          </a:xfrm>
          <a:prstGeom prst="ellipse">
            <a:avLst/>
          </a:prstGeom>
          <a:gradFill rotWithShape="1">
            <a:gsLst>
              <a:gs pos="0">
                <a:srgbClr val="FBFB11">
                  <a:alpha val="12000"/>
                </a:srgbClr>
              </a:gs>
              <a:gs pos="100000">
                <a:srgbClr val="838309"/>
              </a:gs>
            </a:gsLst>
            <a:lin ang="5400000"/>
            <a:tileRect/>
          </a:gradFill>
          <a:ln w="28575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0379075" y="2872740"/>
            <a:ext cx="1154113" cy="9525"/>
          </a:xfrm>
          <a:prstGeom prst="line">
            <a:avLst/>
          </a:prstGeom>
          <a:ln w="28575" cmpd="sng">
            <a:solidFill>
              <a:srgbClr val="81AB1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54" name="文本框 15"/>
          <p:cNvSpPr txBox="1"/>
          <p:nvPr/>
        </p:nvSpPr>
        <p:spPr>
          <a:xfrm>
            <a:off x="4164013" y="1771650"/>
            <a:ext cx="277812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①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455" name="文本框 18"/>
          <p:cNvSpPr txBox="1"/>
          <p:nvPr/>
        </p:nvSpPr>
        <p:spPr>
          <a:xfrm>
            <a:off x="3575050" y="1771650"/>
            <a:ext cx="279400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②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456" name="文本框 19"/>
          <p:cNvSpPr txBox="1"/>
          <p:nvPr/>
        </p:nvSpPr>
        <p:spPr>
          <a:xfrm>
            <a:off x="2951163" y="1771650"/>
            <a:ext cx="3873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③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457" name="文本框 6"/>
          <p:cNvSpPr txBox="1"/>
          <p:nvPr/>
        </p:nvSpPr>
        <p:spPr>
          <a:xfrm>
            <a:off x="2317750" y="1771650"/>
            <a:ext cx="3873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④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458" name="文本框 15"/>
          <p:cNvSpPr txBox="1"/>
          <p:nvPr/>
        </p:nvSpPr>
        <p:spPr>
          <a:xfrm>
            <a:off x="7662863" y="1755775"/>
            <a:ext cx="277812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①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459" name="文本框 18"/>
          <p:cNvSpPr txBox="1"/>
          <p:nvPr/>
        </p:nvSpPr>
        <p:spPr>
          <a:xfrm>
            <a:off x="7075488" y="1754188"/>
            <a:ext cx="279400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②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460" name="文本框 19"/>
          <p:cNvSpPr txBox="1"/>
          <p:nvPr/>
        </p:nvSpPr>
        <p:spPr>
          <a:xfrm>
            <a:off x="6450013" y="1754188"/>
            <a:ext cx="3873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③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461" name="文本框 6"/>
          <p:cNvSpPr txBox="1"/>
          <p:nvPr/>
        </p:nvSpPr>
        <p:spPr>
          <a:xfrm>
            <a:off x="5816600" y="1754188"/>
            <a:ext cx="3873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④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下次引用信息和活跃信息的获取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880115" y="6356176"/>
            <a:ext cx="2641600" cy="457200"/>
          </a:xfrm>
        </p:spPr>
        <p:txBody>
          <a:bodyPr/>
          <a:p>
            <a:fld id="{10F35DC5-7E65-8247-99AB-4E984F8A921E}" type="slidenum">
              <a:rPr lang="en-US" smtClean="0"/>
            </a:fld>
            <a:endParaRPr lang="en-US"/>
          </a:p>
        </p:txBody>
      </p:sp>
      <p:graphicFrame>
        <p:nvGraphicFramePr>
          <p:cNvPr id="2" name="Group 116"/>
          <p:cNvGraphicFramePr>
            <a:graphicFrameLocks noGrp="1"/>
          </p:cNvGraphicFramePr>
          <p:nvPr/>
        </p:nvGraphicFramePr>
        <p:xfrm>
          <a:off x="666750" y="1300163"/>
          <a:ext cx="7620000" cy="5486401"/>
        </p:xfrm>
        <a:graphic>
          <a:graphicData uri="http://schemas.openxmlformats.org/drawingml/2006/table">
            <a:tbl>
              <a:tblPr/>
              <a:tblGrid>
                <a:gridCol w="693738"/>
                <a:gridCol w="957262"/>
                <a:gridCol w="635000"/>
                <a:gridCol w="635000"/>
                <a:gridCol w="660400"/>
                <a:gridCol w="574675"/>
                <a:gridCol w="923925"/>
                <a:gridCol w="635000"/>
                <a:gridCol w="585788"/>
                <a:gridCol w="625475"/>
                <a:gridCol w="693737"/>
              </a:tblGrid>
              <a:tr h="644525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变量名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下次引用信息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活跃信息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0960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初值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初值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(2)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(1)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1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(1)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(2)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(3)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801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U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(4)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(3)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V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(4)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8820785" y="1820545"/>
            <a:ext cx="2871788" cy="1214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T := A - B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U := A - C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V := T + U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 := V + U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5469" name="圆角矩形 2"/>
          <p:cNvSpPr/>
          <p:nvPr/>
        </p:nvSpPr>
        <p:spPr>
          <a:xfrm>
            <a:off x="1533525" y="2592388"/>
            <a:ext cx="576263" cy="4103687"/>
          </a:xfrm>
          <a:prstGeom prst="roundRect">
            <a:avLst>
              <a:gd name="adj" fmla="val 16667"/>
            </a:avLst>
          </a:prstGeom>
          <a:solidFill>
            <a:srgbClr val="C3D4F5">
              <a:alpha val="50000"/>
            </a:srgbClr>
          </a:solidFill>
          <a:ln w="28575" cap="flat" cmpd="sng">
            <a:solidFill>
              <a:srgbClr val="695DA5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5470" name="圆角矩形 4"/>
          <p:cNvSpPr/>
          <p:nvPr/>
        </p:nvSpPr>
        <p:spPr>
          <a:xfrm>
            <a:off x="4967288" y="2592388"/>
            <a:ext cx="576262" cy="4103687"/>
          </a:xfrm>
          <a:prstGeom prst="roundRect">
            <a:avLst>
              <a:gd name="adj" fmla="val 16667"/>
            </a:avLst>
          </a:prstGeom>
          <a:solidFill>
            <a:srgbClr val="C3D4F5">
              <a:alpha val="50000"/>
            </a:srgbClr>
          </a:solidFill>
          <a:ln w="28575" cap="flat" cmpd="sng">
            <a:solidFill>
              <a:srgbClr val="695DA5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5471" name="文本框 17"/>
          <p:cNvSpPr txBox="1"/>
          <p:nvPr/>
        </p:nvSpPr>
        <p:spPr>
          <a:xfrm>
            <a:off x="2741613" y="876300"/>
            <a:ext cx="5224462" cy="42386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wrap="none" anchor="t">
            <a:spAutoFit/>
          </a:bodyPr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None/>
            </a:pPr>
            <a:r>
              <a:rPr lang="zh-CN" altLang="en-US" dirty="0">
                <a:latin typeface="Tahoma" panose="020B0604030504040204" charset="0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latin typeface="Tahoma" panose="020B0604030504040204" charset="0"/>
              </a:rPr>
              <a:t>1</a:t>
            </a:r>
            <a:r>
              <a:rPr lang="zh-CN" altLang="en-US" dirty="0">
                <a:latin typeface="Tahoma" panose="020B0604030504040204" charset="0"/>
                <a:ea typeface="华文新魏" panose="02010800040101010101" pitchFamily="2" charset="-122"/>
              </a:rPr>
              <a:t>）</a:t>
            </a:r>
            <a:r>
              <a:rPr lang="en-US" altLang="zh-CN" dirty="0">
                <a:latin typeface="Tahoma" panose="020B0604030504040204" charset="0"/>
              </a:rPr>
              <a:t>T </a:t>
            </a:r>
            <a:r>
              <a:rPr lang="en-US" altLang="zh-CN" baseline="30000" dirty="0">
                <a:latin typeface="Tahoma" panose="020B0604030504040204" charset="0"/>
              </a:rPr>
              <a:t>[(3)L] </a:t>
            </a:r>
            <a:r>
              <a:rPr lang="en-US" altLang="zh-CN" dirty="0">
                <a:latin typeface="Tahoma" panose="020B0604030504040204" charset="0"/>
              </a:rPr>
              <a:t>:= A </a:t>
            </a:r>
            <a:r>
              <a:rPr lang="en-US" altLang="zh-CN" baseline="30000" dirty="0">
                <a:latin typeface="Tahoma" panose="020B0604030504040204" charset="0"/>
              </a:rPr>
              <a:t>[(2)L]</a:t>
            </a:r>
            <a:r>
              <a:rPr lang="en-US" altLang="zh-CN" dirty="0">
                <a:latin typeface="Tahoma" panose="020B0604030504040204" charset="0"/>
              </a:rPr>
              <a:t> </a:t>
            </a:r>
            <a:r>
              <a:rPr lang="en-US" altLang="zh-CN" dirty="0">
                <a:latin typeface="Times New Roman" panose="02020603050405020304" charset="0"/>
              </a:rPr>
              <a:t>–</a:t>
            </a:r>
            <a:r>
              <a:rPr lang="en-US" altLang="zh-CN" dirty="0">
                <a:latin typeface="Tahoma" panose="020B0604030504040204" charset="0"/>
              </a:rPr>
              <a:t> B </a:t>
            </a:r>
            <a:r>
              <a:rPr lang="en-US" altLang="zh-CN" baseline="30000" dirty="0">
                <a:latin typeface="Tahoma" panose="020B0604030504040204" charset="0"/>
              </a:rPr>
              <a:t>[FL]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472" name="左箭头 18"/>
          <p:cNvSpPr/>
          <p:nvPr/>
        </p:nvSpPr>
        <p:spPr>
          <a:xfrm>
            <a:off x="2239963" y="3321050"/>
            <a:ext cx="2006600" cy="215900"/>
          </a:xfrm>
          <a:prstGeom prst="lef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  <a:tileRect/>
          </a:gra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5473" name="左箭头 19"/>
          <p:cNvSpPr/>
          <p:nvPr/>
        </p:nvSpPr>
        <p:spPr>
          <a:xfrm>
            <a:off x="3543300" y="5126038"/>
            <a:ext cx="774700" cy="215900"/>
          </a:xfrm>
          <a:prstGeom prst="leftArrow">
            <a:avLst>
              <a:gd name="adj1" fmla="val 50000"/>
              <a:gd name="adj2" fmla="val 49952"/>
            </a:avLst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  <a:tileRect/>
          </a:gra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5474" name="左箭头 20"/>
          <p:cNvSpPr/>
          <p:nvPr/>
        </p:nvSpPr>
        <p:spPr>
          <a:xfrm>
            <a:off x="6940550" y="5126038"/>
            <a:ext cx="774700" cy="215900"/>
          </a:xfrm>
          <a:prstGeom prst="leftArrow">
            <a:avLst>
              <a:gd name="adj1" fmla="val 50000"/>
              <a:gd name="adj2" fmla="val 49952"/>
            </a:avLst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  <a:tileRect/>
          </a:gra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5475" name="左箭头 21"/>
          <p:cNvSpPr/>
          <p:nvPr/>
        </p:nvSpPr>
        <p:spPr>
          <a:xfrm>
            <a:off x="4116388" y="2876550"/>
            <a:ext cx="282575" cy="215900"/>
          </a:xfrm>
          <a:prstGeom prst="leftArrow">
            <a:avLst>
              <a:gd name="adj1" fmla="val 50000"/>
              <a:gd name="adj2" fmla="val 49995"/>
            </a:avLst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  <a:tileRect/>
          </a:gra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5476" name="左箭头 22"/>
          <p:cNvSpPr/>
          <p:nvPr/>
        </p:nvSpPr>
        <p:spPr>
          <a:xfrm>
            <a:off x="7432675" y="2819400"/>
            <a:ext cx="282575" cy="215900"/>
          </a:xfrm>
          <a:prstGeom prst="leftArrow">
            <a:avLst>
              <a:gd name="adj1" fmla="val 50000"/>
              <a:gd name="adj2" fmla="val 49995"/>
            </a:avLst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  <a:tileRect/>
          </a:gra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5477" name="左箭头 23"/>
          <p:cNvSpPr/>
          <p:nvPr/>
        </p:nvSpPr>
        <p:spPr>
          <a:xfrm>
            <a:off x="5781675" y="3321050"/>
            <a:ext cx="2005013" cy="215900"/>
          </a:xfrm>
          <a:prstGeom prst="leftArrow">
            <a:avLst>
              <a:gd name="adj1" fmla="val 50000"/>
              <a:gd name="adj2" fmla="val 49959"/>
            </a:avLst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  <a:tileRect/>
          </a:gra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5478" name="文本框 15"/>
          <p:cNvSpPr txBox="1"/>
          <p:nvPr/>
        </p:nvSpPr>
        <p:spPr>
          <a:xfrm>
            <a:off x="4316413" y="2228850"/>
            <a:ext cx="277812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①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479" name="文本框 18"/>
          <p:cNvSpPr txBox="1"/>
          <p:nvPr/>
        </p:nvSpPr>
        <p:spPr>
          <a:xfrm>
            <a:off x="3727450" y="2228850"/>
            <a:ext cx="279400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②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480" name="文本框 19"/>
          <p:cNvSpPr txBox="1"/>
          <p:nvPr/>
        </p:nvSpPr>
        <p:spPr>
          <a:xfrm>
            <a:off x="3103563" y="2228850"/>
            <a:ext cx="3873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③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481" name="文本框 6"/>
          <p:cNvSpPr txBox="1"/>
          <p:nvPr/>
        </p:nvSpPr>
        <p:spPr>
          <a:xfrm>
            <a:off x="2470150" y="2228850"/>
            <a:ext cx="3873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④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482" name="文本框 15"/>
          <p:cNvSpPr txBox="1"/>
          <p:nvPr/>
        </p:nvSpPr>
        <p:spPr>
          <a:xfrm>
            <a:off x="7815263" y="2212975"/>
            <a:ext cx="277812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①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483" name="文本框 18"/>
          <p:cNvSpPr txBox="1"/>
          <p:nvPr/>
        </p:nvSpPr>
        <p:spPr>
          <a:xfrm>
            <a:off x="7227888" y="2211388"/>
            <a:ext cx="279400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②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484" name="文本框 19"/>
          <p:cNvSpPr txBox="1"/>
          <p:nvPr/>
        </p:nvSpPr>
        <p:spPr>
          <a:xfrm>
            <a:off x="6602413" y="2211388"/>
            <a:ext cx="3873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③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485" name="文本框 6"/>
          <p:cNvSpPr txBox="1"/>
          <p:nvPr/>
        </p:nvSpPr>
        <p:spPr>
          <a:xfrm>
            <a:off x="5969000" y="2211388"/>
            <a:ext cx="3873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④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下次引用信息和活跃信息的获取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803915" y="6356176"/>
            <a:ext cx="2641600" cy="457200"/>
          </a:xfrm>
        </p:spPr>
        <p:txBody>
          <a:bodyPr/>
          <a:p>
            <a:fld id="{10F35DC5-7E65-8247-99AB-4E984F8A921E}" type="slidenum">
              <a:rPr lang="en-US" smtClean="0"/>
            </a:fld>
            <a:endParaRPr lang="en-US"/>
          </a:p>
        </p:txBody>
      </p:sp>
      <p:graphicFrame>
        <p:nvGraphicFramePr>
          <p:cNvPr id="2" name="Group 116"/>
          <p:cNvGraphicFramePr>
            <a:graphicFrameLocks noGrp="1"/>
          </p:cNvGraphicFramePr>
          <p:nvPr/>
        </p:nvGraphicFramePr>
        <p:xfrm>
          <a:off x="590550" y="1300163"/>
          <a:ext cx="7620000" cy="5486401"/>
        </p:xfrm>
        <a:graphic>
          <a:graphicData uri="http://schemas.openxmlformats.org/drawingml/2006/table">
            <a:tbl>
              <a:tblPr/>
              <a:tblGrid>
                <a:gridCol w="693738"/>
                <a:gridCol w="957262"/>
                <a:gridCol w="635000"/>
                <a:gridCol w="635000"/>
                <a:gridCol w="660400"/>
                <a:gridCol w="574675"/>
                <a:gridCol w="923925"/>
                <a:gridCol w="635000"/>
                <a:gridCol w="585788"/>
                <a:gridCol w="625475"/>
                <a:gridCol w="693737"/>
              </a:tblGrid>
              <a:tr h="644525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变量名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下次引用信息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活跃信息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0960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初值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初值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(2)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(1)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1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(1)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(2)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(3)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801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U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(4)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(3)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V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(4)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8972550" y="2076450"/>
            <a:ext cx="2871788" cy="1214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T := A - B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U := A - C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V := T + U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 := V + U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6493" name="圆角矩形 2"/>
          <p:cNvSpPr/>
          <p:nvPr/>
        </p:nvSpPr>
        <p:spPr>
          <a:xfrm>
            <a:off x="1457325" y="2592388"/>
            <a:ext cx="576263" cy="4103687"/>
          </a:xfrm>
          <a:prstGeom prst="roundRect">
            <a:avLst>
              <a:gd name="adj" fmla="val 16667"/>
            </a:avLst>
          </a:prstGeom>
          <a:solidFill>
            <a:srgbClr val="C3D4F5">
              <a:alpha val="50000"/>
            </a:srgbClr>
          </a:solidFill>
          <a:ln w="28575" cap="flat" cmpd="sng">
            <a:solidFill>
              <a:srgbClr val="695DA5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6494" name="圆角矩形 4"/>
          <p:cNvSpPr/>
          <p:nvPr/>
        </p:nvSpPr>
        <p:spPr>
          <a:xfrm>
            <a:off x="4891088" y="2592388"/>
            <a:ext cx="576262" cy="4103687"/>
          </a:xfrm>
          <a:prstGeom prst="roundRect">
            <a:avLst>
              <a:gd name="adj" fmla="val 16667"/>
            </a:avLst>
          </a:prstGeom>
          <a:solidFill>
            <a:srgbClr val="C3D4F5">
              <a:alpha val="50000"/>
            </a:srgbClr>
          </a:solidFill>
          <a:ln w="28575" cap="flat" cmpd="sng">
            <a:solidFill>
              <a:srgbClr val="695DA5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6495" name="文本框 17"/>
          <p:cNvSpPr txBox="1"/>
          <p:nvPr/>
        </p:nvSpPr>
        <p:spPr>
          <a:xfrm>
            <a:off x="3670300" y="876300"/>
            <a:ext cx="4151313" cy="42386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wrap="square" anchor="t">
            <a:spAutoFit/>
          </a:bodyPr>
          <a:p>
            <a:pPr marL="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None/>
            </a:pPr>
            <a:r>
              <a:rPr lang="zh-CN" altLang="en-US" dirty="0">
                <a:latin typeface="Tahoma" panose="020B0604030504040204" charset="0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latin typeface="Tahoma" panose="020B0604030504040204" charset="0"/>
              </a:rPr>
              <a:t>2</a:t>
            </a:r>
            <a:r>
              <a:rPr lang="zh-CN" altLang="en-US" dirty="0">
                <a:latin typeface="Tahoma" panose="020B0604030504040204" charset="0"/>
                <a:ea typeface="华文新魏" panose="02010800040101010101" pitchFamily="2" charset="-122"/>
              </a:rPr>
              <a:t>）</a:t>
            </a:r>
            <a:r>
              <a:rPr lang="en-US" altLang="zh-CN" dirty="0">
                <a:latin typeface="Tahoma" panose="020B0604030504040204" charset="0"/>
              </a:rPr>
              <a:t>U </a:t>
            </a:r>
            <a:r>
              <a:rPr lang="en-US" altLang="zh-CN" baseline="30000" dirty="0">
                <a:latin typeface="Tahoma" panose="020B0604030504040204" charset="0"/>
              </a:rPr>
              <a:t>[(3)L] </a:t>
            </a:r>
            <a:r>
              <a:rPr lang="en-US" altLang="zh-CN" dirty="0">
                <a:latin typeface="Tahoma" panose="020B0604030504040204" charset="0"/>
              </a:rPr>
              <a:t>:= A </a:t>
            </a:r>
            <a:r>
              <a:rPr lang="en-US" altLang="zh-CN" baseline="30000" dirty="0">
                <a:latin typeface="Tahoma" panose="020B0604030504040204" charset="0"/>
              </a:rPr>
              <a:t>[FL]</a:t>
            </a:r>
            <a:r>
              <a:rPr lang="en-US" altLang="zh-CN" dirty="0">
                <a:latin typeface="Tahoma" panose="020B0604030504040204" charset="0"/>
              </a:rPr>
              <a:t> </a:t>
            </a:r>
            <a:r>
              <a:rPr lang="en-US" altLang="zh-CN" dirty="0">
                <a:latin typeface="Times New Roman" panose="02020603050405020304" charset="0"/>
              </a:rPr>
              <a:t>–</a:t>
            </a:r>
            <a:r>
              <a:rPr lang="en-US" altLang="zh-CN" dirty="0">
                <a:latin typeface="Tahoma" panose="020B0604030504040204" charset="0"/>
              </a:rPr>
              <a:t> C </a:t>
            </a:r>
            <a:r>
              <a:rPr lang="en-US" altLang="zh-CN" baseline="30000" dirty="0">
                <a:latin typeface="Tahoma" panose="020B0604030504040204" charset="0"/>
              </a:rPr>
              <a:t>[FL]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496" name="左箭头 18"/>
          <p:cNvSpPr/>
          <p:nvPr/>
        </p:nvSpPr>
        <p:spPr>
          <a:xfrm>
            <a:off x="2092325" y="3967163"/>
            <a:ext cx="1495425" cy="215900"/>
          </a:xfrm>
          <a:prstGeom prst="leftArrow">
            <a:avLst>
              <a:gd name="adj1" fmla="val 50000"/>
              <a:gd name="adj2" fmla="val 49992"/>
            </a:avLst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  <a:tileRect/>
          </a:gra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6497" name="左箭头 19"/>
          <p:cNvSpPr/>
          <p:nvPr/>
        </p:nvSpPr>
        <p:spPr>
          <a:xfrm>
            <a:off x="3395663" y="5915025"/>
            <a:ext cx="401637" cy="215900"/>
          </a:xfrm>
          <a:prstGeom prst="leftArrow">
            <a:avLst>
              <a:gd name="adj1" fmla="val 50000"/>
              <a:gd name="adj2" fmla="val 49874"/>
            </a:avLst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  <a:tileRect/>
          </a:gra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6498" name="左箭头 20"/>
          <p:cNvSpPr/>
          <p:nvPr/>
        </p:nvSpPr>
        <p:spPr>
          <a:xfrm>
            <a:off x="6719888" y="5843588"/>
            <a:ext cx="403225" cy="215900"/>
          </a:xfrm>
          <a:prstGeom prst="leftArrow">
            <a:avLst>
              <a:gd name="adj1" fmla="val 50000"/>
              <a:gd name="adj2" fmla="val 50071"/>
            </a:avLst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  <a:tileRect/>
          </a:gra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6499" name="左箭头 21"/>
          <p:cNvSpPr/>
          <p:nvPr/>
        </p:nvSpPr>
        <p:spPr>
          <a:xfrm>
            <a:off x="2035175" y="2676525"/>
            <a:ext cx="1570038" cy="215900"/>
          </a:xfrm>
          <a:prstGeom prst="leftArrow">
            <a:avLst>
              <a:gd name="adj1" fmla="val 50000"/>
              <a:gd name="adj2" fmla="val 49961"/>
            </a:avLst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  <a:tileRect/>
          </a:gra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6500" name="左箭头 22"/>
          <p:cNvSpPr/>
          <p:nvPr/>
        </p:nvSpPr>
        <p:spPr>
          <a:xfrm>
            <a:off x="5467350" y="2676525"/>
            <a:ext cx="1597025" cy="215900"/>
          </a:xfrm>
          <a:prstGeom prst="leftArrow">
            <a:avLst>
              <a:gd name="adj1" fmla="val 50000"/>
              <a:gd name="adj2" fmla="val 49930"/>
            </a:avLst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  <a:tileRect/>
          </a:gra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6501" name="左箭头 23"/>
          <p:cNvSpPr/>
          <p:nvPr/>
        </p:nvSpPr>
        <p:spPr>
          <a:xfrm>
            <a:off x="5530850" y="3935413"/>
            <a:ext cx="1533525" cy="215900"/>
          </a:xfrm>
          <a:prstGeom prst="leftArrow">
            <a:avLst>
              <a:gd name="adj1" fmla="val 50000"/>
              <a:gd name="adj2" fmla="val 49983"/>
            </a:avLst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5400000"/>
            <a:tileRect/>
          </a:gra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6502" name="文本框 15"/>
          <p:cNvSpPr txBox="1"/>
          <p:nvPr/>
        </p:nvSpPr>
        <p:spPr>
          <a:xfrm>
            <a:off x="4240213" y="2228850"/>
            <a:ext cx="277812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①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503" name="文本框 18"/>
          <p:cNvSpPr txBox="1"/>
          <p:nvPr/>
        </p:nvSpPr>
        <p:spPr>
          <a:xfrm>
            <a:off x="3651250" y="2228850"/>
            <a:ext cx="279400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②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504" name="文本框 19"/>
          <p:cNvSpPr txBox="1"/>
          <p:nvPr/>
        </p:nvSpPr>
        <p:spPr>
          <a:xfrm>
            <a:off x="3027363" y="2228850"/>
            <a:ext cx="3873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③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505" name="文本框 6"/>
          <p:cNvSpPr txBox="1"/>
          <p:nvPr/>
        </p:nvSpPr>
        <p:spPr>
          <a:xfrm>
            <a:off x="2393950" y="2228850"/>
            <a:ext cx="3873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④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506" name="文本框 15"/>
          <p:cNvSpPr txBox="1"/>
          <p:nvPr/>
        </p:nvSpPr>
        <p:spPr>
          <a:xfrm>
            <a:off x="7739063" y="2212975"/>
            <a:ext cx="277812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①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507" name="文本框 18"/>
          <p:cNvSpPr txBox="1"/>
          <p:nvPr/>
        </p:nvSpPr>
        <p:spPr>
          <a:xfrm>
            <a:off x="7151688" y="2211388"/>
            <a:ext cx="279400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②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508" name="文本框 19"/>
          <p:cNvSpPr txBox="1"/>
          <p:nvPr/>
        </p:nvSpPr>
        <p:spPr>
          <a:xfrm>
            <a:off x="6526213" y="2211388"/>
            <a:ext cx="3873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③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509" name="文本框 6"/>
          <p:cNvSpPr txBox="1"/>
          <p:nvPr/>
        </p:nvSpPr>
        <p:spPr>
          <a:xfrm>
            <a:off x="5892800" y="2211388"/>
            <a:ext cx="3873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</a:rPr>
              <a:t>④</a:t>
            </a:r>
            <a:endParaRPr lang="zh-CN" altLang="en-US" sz="1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下次引用信息和活跃信息的获取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下次引用信息和活跃信息的获取</a:t>
            </a:r>
            <a:endParaRPr lang="zh-CN" altLang="en-US" dirty="0"/>
          </a:p>
        </p:txBody>
      </p:sp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857250" y="1357630"/>
            <a:ext cx="10132695" cy="152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表中列从左向右变化是从后向前扫描三地址代码的结果，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F 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表示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pitchFamily="2" charset="-122"/>
                <a:cs typeface="+mn-cs"/>
              </a:rPr>
              <a:t>“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无下次引用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pitchFamily="2" charset="-122"/>
                <a:cs typeface="+mn-cs"/>
              </a:rPr>
              <a:t>”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pitchFamily="2" charset="-122"/>
                <a:cs typeface="+mn-cs"/>
              </a:rPr>
              <a:t>“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非活跃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pitchFamily="2" charset="-122"/>
                <a:cs typeface="+mn-cs"/>
              </a:rPr>
              <a:t>”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 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表示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pitchFamily="2" charset="-122"/>
                <a:cs typeface="+mn-cs"/>
              </a:rPr>
              <a:t>“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活跃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pitchFamily="2" charset="-122"/>
                <a:cs typeface="+mn-cs"/>
              </a:rPr>
              <a:t>”</a:t>
            </a:r>
            <a:endParaRPr kumimoji="0" lang="zh-CN" altLang="en-US" sz="2800" b="0" i="0" u="none" strike="noStrike" kern="0" cap="none" spc="0" normalizeH="0" baseline="300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857250" y="3186430"/>
            <a:ext cx="9213215" cy="2743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lnSpc>
                <a:spcPct val="100000"/>
              </a:lnSpc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Tahoma" panose="020B0604030504040204" charset="0"/>
              </a:rPr>
              <a:t>标记了下次引用信息和活跃信息的三地址代码：</a:t>
            </a:r>
            <a:endParaRPr lang="zh-CN" altLang="en-US" dirty="0">
              <a:latin typeface="Tahoma" panose="020B0604030504040204" charset="0"/>
            </a:endParaRPr>
          </a:p>
          <a:p>
            <a:pPr marL="1143000" lvl="2" indent="-228600" eaLnBrk="1" hangingPunct="1">
              <a:lnSpc>
                <a:spcPct val="10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ahoma" panose="020B0604030504040204" charset="0"/>
              </a:rPr>
              <a:t>	（</a:t>
            </a:r>
            <a:r>
              <a:rPr lang="en-US" altLang="zh-CN" sz="2800" dirty="0">
                <a:latin typeface="Tahoma" panose="020B0604030504040204" charset="0"/>
              </a:rPr>
              <a:t>1</a:t>
            </a:r>
            <a:r>
              <a:rPr lang="zh-CN" altLang="en-US" sz="2800" dirty="0">
                <a:latin typeface="Tahoma" panose="020B0604030504040204" charset="0"/>
              </a:rPr>
              <a:t>）</a:t>
            </a:r>
            <a:r>
              <a:rPr lang="en-US" altLang="zh-CN" sz="2800" dirty="0">
                <a:latin typeface="Tahoma" panose="020B0604030504040204" charset="0"/>
              </a:rPr>
              <a:t>T </a:t>
            </a:r>
            <a:r>
              <a:rPr lang="en-US" altLang="zh-CN" sz="2800" baseline="30000" dirty="0">
                <a:latin typeface="Tahoma" panose="020B0604030504040204" charset="0"/>
              </a:rPr>
              <a:t>[(3)L] </a:t>
            </a:r>
            <a:r>
              <a:rPr lang="en-US" altLang="zh-CN" sz="2800" dirty="0">
                <a:latin typeface="Tahoma" panose="020B0604030504040204" charset="0"/>
              </a:rPr>
              <a:t>:= A </a:t>
            </a:r>
            <a:r>
              <a:rPr lang="en-US" altLang="zh-CN" sz="2800" baseline="30000" dirty="0">
                <a:latin typeface="Tahoma" panose="020B0604030504040204" charset="0"/>
              </a:rPr>
              <a:t>[(2)L]</a:t>
            </a:r>
            <a:r>
              <a:rPr lang="en-US" altLang="zh-CN" sz="2800" dirty="0">
                <a:latin typeface="Tahoma" panose="020B0604030504040204" charset="0"/>
              </a:rPr>
              <a:t> </a:t>
            </a:r>
            <a:r>
              <a:rPr lang="en-US" altLang="zh-CN" sz="2800" dirty="0">
                <a:latin typeface="Times New Roman" panose="02020603050405020304" charset="0"/>
              </a:rPr>
              <a:t>–</a:t>
            </a:r>
            <a:r>
              <a:rPr lang="en-US" altLang="zh-CN" sz="2800" dirty="0">
                <a:latin typeface="Tahoma" panose="020B0604030504040204" charset="0"/>
              </a:rPr>
              <a:t> B </a:t>
            </a:r>
            <a:r>
              <a:rPr lang="en-US" altLang="zh-CN" sz="2800" baseline="30000" dirty="0">
                <a:latin typeface="Tahoma" panose="020B0604030504040204" charset="0"/>
              </a:rPr>
              <a:t>[FL]</a:t>
            </a:r>
            <a:endParaRPr lang="en-US" altLang="zh-CN" sz="2800" baseline="30000" dirty="0">
              <a:latin typeface="Tahoma" panose="020B0604030504040204" charset="0"/>
            </a:endParaRPr>
          </a:p>
          <a:p>
            <a:pPr marL="1143000" lvl="2" indent="-228600" eaLnBrk="1" hangingPunct="1">
              <a:lnSpc>
                <a:spcPct val="10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charset="0"/>
              </a:rPr>
              <a:t>	</a:t>
            </a:r>
            <a:r>
              <a:rPr lang="zh-CN" altLang="en-US" sz="2800" dirty="0">
                <a:latin typeface="Tahoma" panose="020B0604030504040204" charset="0"/>
              </a:rPr>
              <a:t>（</a:t>
            </a:r>
            <a:r>
              <a:rPr lang="en-US" altLang="zh-CN" sz="2800" dirty="0">
                <a:latin typeface="Tahoma" panose="020B0604030504040204" charset="0"/>
              </a:rPr>
              <a:t>2</a:t>
            </a:r>
            <a:r>
              <a:rPr lang="zh-CN" altLang="en-US" sz="2800" dirty="0">
                <a:latin typeface="Tahoma" panose="020B0604030504040204" charset="0"/>
              </a:rPr>
              <a:t>）</a:t>
            </a:r>
            <a:r>
              <a:rPr lang="en-US" altLang="zh-CN" sz="2800" dirty="0">
                <a:latin typeface="Tahoma" panose="020B0604030504040204" charset="0"/>
              </a:rPr>
              <a:t>U </a:t>
            </a:r>
            <a:r>
              <a:rPr lang="en-US" altLang="zh-CN" sz="2800" baseline="30000" dirty="0">
                <a:latin typeface="Tahoma" panose="020B0604030504040204" charset="0"/>
              </a:rPr>
              <a:t>[(3)L] </a:t>
            </a:r>
            <a:r>
              <a:rPr lang="en-US" altLang="zh-CN" sz="2800" dirty="0">
                <a:latin typeface="Tahoma" panose="020B0604030504040204" charset="0"/>
              </a:rPr>
              <a:t>:= A </a:t>
            </a:r>
            <a:r>
              <a:rPr lang="en-US" altLang="zh-CN" sz="2800" baseline="30000" dirty="0">
                <a:latin typeface="Tahoma" panose="020B0604030504040204" charset="0"/>
              </a:rPr>
              <a:t>[FL]</a:t>
            </a:r>
            <a:r>
              <a:rPr lang="en-US" altLang="zh-CN" sz="2800" dirty="0">
                <a:latin typeface="Tahoma" panose="020B0604030504040204" charset="0"/>
              </a:rPr>
              <a:t> </a:t>
            </a:r>
            <a:r>
              <a:rPr lang="en-US" altLang="zh-CN" sz="2800" dirty="0">
                <a:latin typeface="Times New Roman" panose="02020603050405020304" charset="0"/>
              </a:rPr>
              <a:t>–</a:t>
            </a:r>
            <a:r>
              <a:rPr lang="en-US" altLang="zh-CN" sz="2800" dirty="0">
                <a:latin typeface="Tahoma" panose="020B0604030504040204" charset="0"/>
              </a:rPr>
              <a:t> C </a:t>
            </a:r>
            <a:r>
              <a:rPr lang="en-US" altLang="zh-CN" sz="2800" baseline="30000" dirty="0">
                <a:latin typeface="Tahoma" panose="020B0604030504040204" charset="0"/>
              </a:rPr>
              <a:t>[FL]</a:t>
            </a:r>
            <a:endParaRPr lang="en-US" altLang="zh-CN" sz="2800" baseline="30000" dirty="0">
              <a:latin typeface="Tahoma" panose="020B0604030504040204" charset="0"/>
            </a:endParaRPr>
          </a:p>
          <a:p>
            <a:pPr marL="1143000" lvl="2" indent="-228600" eaLnBrk="1" hangingPunct="1">
              <a:lnSpc>
                <a:spcPct val="10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charset="0"/>
              </a:rPr>
              <a:t>	</a:t>
            </a:r>
            <a:r>
              <a:rPr lang="zh-CN" altLang="en-US" sz="2800" dirty="0">
                <a:latin typeface="Tahoma" panose="020B0604030504040204" charset="0"/>
              </a:rPr>
              <a:t>（</a:t>
            </a:r>
            <a:r>
              <a:rPr lang="en-US" altLang="zh-CN" sz="2800" dirty="0">
                <a:latin typeface="Tahoma" panose="020B0604030504040204" charset="0"/>
              </a:rPr>
              <a:t>3</a:t>
            </a:r>
            <a:r>
              <a:rPr lang="zh-CN" altLang="en-US" sz="2800" dirty="0">
                <a:latin typeface="Tahoma" panose="020B0604030504040204" charset="0"/>
              </a:rPr>
              <a:t>）</a:t>
            </a:r>
            <a:r>
              <a:rPr lang="en-US" altLang="zh-CN" sz="2800" dirty="0">
                <a:latin typeface="Tahoma" panose="020B0604030504040204" charset="0"/>
              </a:rPr>
              <a:t>V</a:t>
            </a:r>
            <a:r>
              <a:rPr lang="en-US" altLang="zh-CN" sz="2800" baseline="30000" dirty="0">
                <a:latin typeface="Tahoma" panose="020B0604030504040204" charset="0"/>
              </a:rPr>
              <a:t> [(4)L] </a:t>
            </a:r>
            <a:r>
              <a:rPr lang="en-US" altLang="zh-CN" sz="2800" dirty="0">
                <a:latin typeface="Tahoma" panose="020B0604030504040204" charset="0"/>
              </a:rPr>
              <a:t>:= T </a:t>
            </a:r>
            <a:r>
              <a:rPr lang="en-US" altLang="zh-CN" sz="2800" baseline="30000" dirty="0">
                <a:latin typeface="Tahoma" panose="020B0604030504040204" charset="0"/>
              </a:rPr>
              <a:t>[FF] </a:t>
            </a:r>
            <a:r>
              <a:rPr lang="en-US" altLang="zh-CN" sz="2800" dirty="0">
                <a:latin typeface="Tahoma" panose="020B0604030504040204" charset="0"/>
              </a:rPr>
              <a:t>+ U </a:t>
            </a:r>
            <a:r>
              <a:rPr lang="en-US" altLang="zh-CN" sz="2800" baseline="30000" dirty="0">
                <a:latin typeface="Tahoma" panose="020B0604030504040204" charset="0"/>
              </a:rPr>
              <a:t>[(4)L]</a:t>
            </a:r>
            <a:endParaRPr lang="en-US" altLang="zh-CN" sz="2800" baseline="30000" dirty="0">
              <a:latin typeface="Tahoma" panose="020B0604030504040204" charset="0"/>
            </a:endParaRPr>
          </a:p>
          <a:p>
            <a:pPr marL="1143000" lvl="2" indent="-228600" eaLnBrk="1" hangingPunct="1">
              <a:lnSpc>
                <a:spcPct val="10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charset="0"/>
              </a:rPr>
              <a:t>	</a:t>
            </a:r>
            <a:r>
              <a:rPr lang="zh-CN" altLang="en-US" sz="2800" dirty="0">
                <a:latin typeface="Tahoma" panose="020B0604030504040204" charset="0"/>
              </a:rPr>
              <a:t>（</a:t>
            </a:r>
            <a:r>
              <a:rPr lang="en-US" altLang="zh-CN" sz="2800" dirty="0">
                <a:latin typeface="Tahoma" panose="020B0604030504040204" charset="0"/>
              </a:rPr>
              <a:t>4</a:t>
            </a:r>
            <a:r>
              <a:rPr lang="zh-CN" altLang="en-US" sz="2800" dirty="0">
                <a:latin typeface="Tahoma" panose="020B0604030504040204" charset="0"/>
              </a:rPr>
              <a:t>）</a:t>
            </a:r>
            <a:r>
              <a:rPr lang="en-US" altLang="zh-CN" sz="2800" dirty="0">
                <a:latin typeface="Tahoma" panose="020B0604030504040204" charset="0"/>
              </a:rPr>
              <a:t>D </a:t>
            </a:r>
            <a:r>
              <a:rPr lang="en-US" altLang="zh-CN" sz="2800" baseline="30000" dirty="0">
                <a:latin typeface="Tahoma" panose="020B0604030504040204" charset="0"/>
              </a:rPr>
              <a:t>[FL]</a:t>
            </a:r>
            <a:r>
              <a:rPr lang="en-US" altLang="zh-CN" sz="2800" dirty="0">
                <a:latin typeface="Tahoma" panose="020B0604030504040204" charset="0"/>
              </a:rPr>
              <a:t>  := V </a:t>
            </a:r>
            <a:r>
              <a:rPr lang="en-US" altLang="zh-CN" sz="2800" baseline="30000" dirty="0">
                <a:latin typeface="Tahoma" panose="020B0604030504040204" charset="0"/>
              </a:rPr>
              <a:t>[FF]</a:t>
            </a:r>
            <a:r>
              <a:rPr lang="en-US" altLang="zh-CN" sz="2800" dirty="0">
                <a:latin typeface="Tahoma" panose="020B0604030504040204" charset="0"/>
              </a:rPr>
              <a:t> + U </a:t>
            </a:r>
            <a:r>
              <a:rPr lang="en-US" altLang="zh-CN" sz="2800" baseline="30000" dirty="0">
                <a:latin typeface="Tahoma" panose="020B0604030504040204" charset="0"/>
              </a:rPr>
              <a:t>[FF]</a:t>
            </a:r>
            <a:endParaRPr lang="en-US" altLang="zh-CN" sz="2800" baseline="30000" dirty="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42545"/>
            <a:ext cx="8190865" cy="721995"/>
          </a:xfrm>
        </p:spPr>
        <p:txBody>
          <a:bodyPr/>
          <a:lstStyle/>
          <a:p>
            <a:r>
              <a:rPr lang="zh-CN" altLang="en-US" dirty="0"/>
              <a:t>代码生成器</a:t>
            </a:r>
            <a:endParaRPr lang="zh-CN" altLang="en-US" dirty="0"/>
          </a:p>
        </p:txBody>
      </p:sp>
      <p:sp>
        <p:nvSpPr>
          <p:cNvPr id="20" name="Rectangle 23"/>
          <p:cNvSpPr/>
          <p:nvPr/>
        </p:nvSpPr>
        <p:spPr>
          <a:xfrm>
            <a:off x="8358188" y="2584450"/>
            <a:ext cx="1447800" cy="407988"/>
          </a:xfrm>
          <a:prstGeom prst="rect">
            <a:avLst/>
          </a:prstGeom>
          <a:solidFill>
            <a:srgbClr val="FF3399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/>
          </a:p>
        </p:txBody>
      </p:sp>
      <p:sp>
        <p:nvSpPr>
          <p:cNvPr id="5125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1273175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solidFill>
                  <a:schemeClr val="tx2"/>
                </a:solidFill>
              </a:rPr>
              <a:t>代码生成程序的任务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zh-CN" altLang="en-US" dirty="0"/>
              <a:t>将前端产生的中间代码转换为等价的目标代码</a:t>
            </a:r>
            <a:endParaRPr lang="en-US" altLang="zh-CN" dirty="0"/>
          </a:p>
        </p:txBody>
      </p:sp>
      <p:sp>
        <p:nvSpPr>
          <p:cNvPr id="5126" name="TextBox 2"/>
          <p:cNvSpPr txBox="1"/>
          <p:nvPr/>
        </p:nvSpPr>
        <p:spPr>
          <a:xfrm>
            <a:off x="2173288" y="2592388"/>
            <a:ext cx="9540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dirty="0"/>
              <a:t>源程序</a:t>
            </a:r>
            <a:endParaRPr lang="zh-CN" altLang="en-US" sz="2000" dirty="0"/>
          </a:p>
        </p:txBody>
      </p:sp>
      <p:sp>
        <p:nvSpPr>
          <p:cNvPr id="5127" name="圆角矩形 3"/>
          <p:cNvSpPr/>
          <p:nvPr/>
        </p:nvSpPr>
        <p:spPr>
          <a:xfrm>
            <a:off x="3468688" y="2584450"/>
            <a:ext cx="760412" cy="41592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dirty="0"/>
              <a:t>前端</a:t>
            </a:r>
            <a:endParaRPr lang="zh-CN" altLang="en-US" sz="2000" dirty="0"/>
          </a:p>
        </p:txBody>
      </p:sp>
      <p:sp>
        <p:nvSpPr>
          <p:cNvPr id="5128" name="矩形 4"/>
          <p:cNvSpPr/>
          <p:nvPr/>
        </p:nvSpPr>
        <p:spPr>
          <a:xfrm>
            <a:off x="5588000" y="2562225"/>
            <a:ext cx="1481138" cy="4603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dirty="0"/>
              <a:t>代码优化器</a:t>
            </a:r>
            <a:endParaRPr lang="zh-CN" altLang="en-US" sz="2000" dirty="0"/>
          </a:p>
        </p:txBody>
      </p:sp>
      <p:sp>
        <p:nvSpPr>
          <p:cNvPr id="5129" name="矩形 8"/>
          <p:cNvSpPr/>
          <p:nvPr/>
        </p:nvSpPr>
        <p:spPr>
          <a:xfrm>
            <a:off x="8337550" y="2560638"/>
            <a:ext cx="1468438" cy="461962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dirty="0"/>
              <a:t>代码生成器</a:t>
            </a:r>
            <a:endParaRPr lang="zh-CN" altLang="en-US" sz="2000" dirty="0"/>
          </a:p>
        </p:txBody>
      </p:sp>
      <p:sp>
        <p:nvSpPr>
          <p:cNvPr id="5130" name="TextBox 9"/>
          <p:cNvSpPr txBox="1"/>
          <p:nvPr/>
        </p:nvSpPr>
        <p:spPr>
          <a:xfrm>
            <a:off x="10094913" y="2592388"/>
            <a:ext cx="12588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/>
              <a:t>目标代码</a:t>
            </a:r>
            <a:endParaRPr lang="zh-CN" altLang="en-US" sz="2000" dirty="0"/>
          </a:p>
        </p:txBody>
      </p:sp>
      <p:cxnSp>
        <p:nvCxnSpPr>
          <p:cNvPr id="5131" name="直接箭头连接符 6"/>
          <p:cNvCxnSpPr/>
          <p:nvPr/>
        </p:nvCxnSpPr>
        <p:spPr>
          <a:xfrm>
            <a:off x="3051175" y="2792413"/>
            <a:ext cx="341630" cy="0"/>
          </a:xfrm>
          <a:prstGeom prst="straightConnector1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132" name="直接箭头连接符 10"/>
          <p:cNvCxnSpPr/>
          <p:nvPr/>
        </p:nvCxnSpPr>
        <p:spPr>
          <a:xfrm>
            <a:off x="4229100" y="2792413"/>
            <a:ext cx="1358900" cy="0"/>
          </a:xfrm>
          <a:prstGeom prst="straightConnector1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133" name="直接箭头连接符 12"/>
          <p:cNvCxnSpPr/>
          <p:nvPr/>
        </p:nvCxnSpPr>
        <p:spPr>
          <a:xfrm flipV="1">
            <a:off x="7069138" y="2791778"/>
            <a:ext cx="1268095" cy="635"/>
          </a:xfrm>
          <a:prstGeom prst="straightConnector1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134" name="直接箭头连接符 14"/>
          <p:cNvCxnSpPr/>
          <p:nvPr/>
        </p:nvCxnSpPr>
        <p:spPr>
          <a:xfrm>
            <a:off x="9805988" y="2791778"/>
            <a:ext cx="288925" cy="635"/>
          </a:xfrm>
          <a:prstGeom prst="straightConnector1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135" name="TextBox 106"/>
          <p:cNvSpPr txBox="1"/>
          <p:nvPr/>
        </p:nvSpPr>
        <p:spPr>
          <a:xfrm>
            <a:off x="4275138" y="2420938"/>
            <a:ext cx="12112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dirty="0"/>
              <a:t>中间代码</a:t>
            </a:r>
            <a:endParaRPr lang="zh-CN" altLang="en-US" sz="2000" dirty="0"/>
          </a:p>
        </p:txBody>
      </p:sp>
      <p:sp>
        <p:nvSpPr>
          <p:cNvPr id="5136" name="TextBox 113"/>
          <p:cNvSpPr txBox="1"/>
          <p:nvPr/>
        </p:nvSpPr>
        <p:spPr>
          <a:xfrm>
            <a:off x="7083425" y="2441575"/>
            <a:ext cx="12112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dirty="0"/>
              <a:t>中间代码</a:t>
            </a:r>
            <a:endParaRPr lang="zh-CN" altLang="en-US" sz="2000" dirty="0"/>
          </a:p>
        </p:txBody>
      </p:sp>
      <p:sp>
        <p:nvSpPr>
          <p:cNvPr id="5137" name="矩形 116"/>
          <p:cNvSpPr/>
          <p:nvPr/>
        </p:nvSpPr>
        <p:spPr>
          <a:xfrm>
            <a:off x="5789613" y="3644900"/>
            <a:ext cx="1079500" cy="461963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dirty="0"/>
              <a:t>符号表</a:t>
            </a:r>
            <a:endParaRPr lang="zh-CN" altLang="en-US" sz="2000" dirty="0"/>
          </a:p>
        </p:txBody>
      </p:sp>
      <p:cxnSp>
        <p:nvCxnSpPr>
          <p:cNvPr id="5138" name="直接连接符 5203"/>
          <p:cNvCxnSpPr>
            <a:stCxn id="5127" idx="2"/>
            <a:endCxn id="5137" idx="0"/>
          </p:cNvCxnSpPr>
          <p:nvPr/>
        </p:nvCxnSpPr>
        <p:spPr>
          <a:xfrm>
            <a:off x="3925253" y="3000375"/>
            <a:ext cx="2480310" cy="644525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cxnSp>
      <p:cxnSp>
        <p:nvCxnSpPr>
          <p:cNvPr id="5139" name="直接连接符 5205"/>
          <p:cNvCxnSpPr>
            <a:stCxn id="5128" idx="2"/>
            <a:endCxn id="5137" idx="0"/>
          </p:cNvCxnSpPr>
          <p:nvPr/>
        </p:nvCxnSpPr>
        <p:spPr>
          <a:xfrm>
            <a:off x="6404928" y="3022600"/>
            <a:ext cx="635" cy="622300"/>
          </a:xfrm>
          <a:prstGeom prst="line">
            <a:avLst/>
          </a:prstGeom>
          <a:ln w="31750" cap="flat" cmpd="sng">
            <a:solidFill>
              <a:schemeClr val="tx1"/>
            </a:solidFill>
            <a:prstDash val="dash"/>
            <a:headEnd type="none" w="med" len="med"/>
            <a:tailEnd type="none" w="lg" len="lg"/>
          </a:ln>
        </p:spPr>
      </p:cxnSp>
      <p:cxnSp>
        <p:nvCxnSpPr>
          <p:cNvPr id="5140" name="直接连接符 5207"/>
          <p:cNvCxnSpPr>
            <a:stCxn id="5129" idx="2"/>
            <a:endCxn id="5137" idx="0"/>
          </p:cNvCxnSpPr>
          <p:nvPr/>
        </p:nvCxnSpPr>
        <p:spPr>
          <a:xfrm flipH="1">
            <a:off x="6405563" y="3022600"/>
            <a:ext cx="2742565" cy="6223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cxnSp>
      <p:sp>
        <p:nvSpPr>
          <p:cNvPr id="38" name="Rectangle 15"/>
          <p:cNvSpPr/>
          <p:nvPr/>
        </p:nvSpPr>
        <p:spPr>
          <a:xfrm>
            <a:off x="684530" y="4505325"/>
            <a:ext cx="9966325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285750" lvl="0" indent="-285750" eaLnBrk="1" hangingPunct="1">
              <a:buSzPct val="55000"/>
              <a:buChar char="n"/>
            </a:pPr>
            <a:r>
              <a:rPr lang="zh-CN" altLang="en-US" sz="2800" dirty="0">
                <a:latin typeface="Tahoma" panose="020B0604030504040204" charset="0"/>
              </a:rPr>
              <a:t>输入</a:t>
            </a:r>
            <a:r>
              <a:rPr lang="en-US" altLang="zh-CN" sz="2800" dirty="0">
                <a:latin typeface="Tahoma" panose="020B0604030504040204" charset="0"/>
              </a:rPr>
              <a:t>: (</a:t>
            </a:r>
            <a:r>
              <a:rPr lang="zh-CN" altLang="en-US" sz="2800" dirty="0">
                <a:latin typeface="Tahoma" panose="020B0604030504040204" charset="0"/>
              </a:rPr>
              <a:t>经优化后的</a:t>
            </a:r>
            <a:r>
              <a:rPr lang="en-US" altLang="zh-CN" sz="2800" dirty="0">
                <a:latin typeface="Tahoma" panose="020B0604030504040204" charset="0"/>
              </a:rPr>
              <a:t>)</a:t>
            </a:r>
            <a:r>
              <a:rPr lang="zh-CN" altLang="en-US" sz="2800" dirty="0">
                <a:latin typeface="Tahoma" panose="020B0604030504040204" charset="0"/>
              </a:rPr>
              <a:t>三地址代码，符号表</a:t>
            </a:r>
            <a:r>
              <a:rPr lang="en-US" altLang="zh-CN" sz="2800" dirty="0">
                <a:latin typeface="Tahoma" panose="020B0604030504040204" charset="0"/>
              </a:rPr>
              <a:t>(</a:t>
            </a:r>
            <a:r>
              <a:rPr lang="zh-CN" altLang="en-US" sz="2800" dirty="0">
                <a:latin typeface="Tahoma" panose="020B0604030504040204" charset="0"/>
              </a:rPr>
              <a:t>名字、存储类别、存储分配信息、内情向量等</a:t>
            </a:r>
            <a:r>
              <a:rPr lang="en-US" altLang="zh-CN" sz="2800" dirty="0">
                <a:latin typeface="Tahoma" panose="020B0604030504040204" charset="0"/>
              </a:rPr>
              <a:t>)</a:t>
            </a: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39" name="Rectangle 16"/>
          <p:cNvSpPr/>
          <p:nvPr/>
        </p:nvSpPr>
        <p:spPr>
          <a:xfrm>
            <a:off x="684213" y="5588000"/>
            <a:ext cx="7848600" cy="649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285750" lvl="0" indent="-285750" eaLnBrk="1" hangingPunct="1">
              <a:buSzPct val="55000"/>
              <a:buChar char="n"/>
            </a:pPr>
            <a:r>
              <a:rPr lang="zh-CN" altLang="en-US" sz="2800" dirty="0">
                <a:latin typeface="Tahoma" panose="020B0604030504040204" charset="0"/>
              </a:rPr>
              <a:t>输出</a:t>
            </a:r>
            <a:r>
              <a:rPr lang="en-US" altLang="zh-CN" sz="2800" dirty="0">
                <a:latin typeface="Tahoma" panose="020B0604030504040204" charset="0"/>
              </a:rPr>
              <a:t>: </a:t>
            </a:r>
            <a:r>
              <a:rPr lang="zh-CN" altLang="en-US" sz="2800" dirty="0">
                <a:latin typeface="Tahoma" panose="020B0604030504040204" charset="0"/>
              </a:rPr>
              <a:t>目标代码</a:t>
            </a:r>
            <a:endParaRPr lang="zh-CN" altLang="en-US" sz="2800" dirty="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38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寄存器描述器和地址描述器</a:t>
            </a:r>
            <a:endParaRPr lang="zh-CN" altLang="en-US" dirty="0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14375" y="1143000"/>
            <a:ext cx="7921625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indent="-457200" algn="l" defTabSz="914400" eaLnBrk="0" hangingPunct="0">
              <a:spcBef>
                <a:spcPct val="20000"/>
              </a:spcBef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3200" kern="0" cap="none" spc="0" normalizeH="0" baseline="0" noProof="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简单代码生成算法</a:t>
            </a:r>
            <a:endParaRPr kumimoji="0" lang="zh-CN" altLang="en-US" sz="3200" kern="0" cap="none" spc="0" normalizeH="0" baseline="0" noProof="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280" y="1927225"/>
            <a:ext cx="9877425" cy="72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Tahoma" panose="020B0604030504040204" charset="0"/>
              </a:rPr>
              <a:t>只考虑一个基本块范围内的目标代码生成</a:t>
            </a:r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550" y="2800350"/>
            <a:ext cx="997331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buClr>
                <a:schemeClr val="hlink"/>
              </a:buClr>
              <a:buSzPct val="55000"/>
              <a:buChar char="n"/>
            </a:pPr>
            <a:r>
              <a:rPr lang="zh-CN" altLang="en-US" b="1" u="sng" dirty="0">
                <a:solidFill>
                  <a:schemeClr val="tx2"/>
                </a:solidFill>
                <a:latin typeface="Tahoma" panose="020B0604030504040204" charset="0"/>
              </a:rPr>
              <a:t>寄存器描述器</a:t>
            </a:r>
            <a:r>
              <a:rPr lang="zh-CN" altLang="en-US" dirty="0">
                <a:latin typeface="Tahoma" panose="020B0604030504040204" charset="0"/>
              </a:rPr>
              <a:t>（针对每个寄存器）</a:t>
            </a:r>
            <a:r>
              <a:rPr lang="en-US" altLang="zh-CN" dirty="0">
                <a:latin typeface="Times New Roman" panose="02020603050405020304" charset="0"/>
              </a:rPr>
              <a:t>——</a:t>
            </a:r>
            <a:r>
              <a:rPr lang="en-US" altLang="zh-CN" dirty="0">
                <a:latin typeface="Tahoma" panose="020B0604030504040204" charset="0"/>
              </a:rPr>
              <a:t> </a:t>
            </a:r>
            <a:r>
              <a:rPr lang="zh-CN" altLang="en-US" dirty="0">
                <a:latin typeface="Tahoma" panose="020B0604030504040204" charset="0"/>
              </a:rPr>
              <a:t>记录每个寄存器的当前内容</a:t>
            </a:r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7550" y="4019550"/>
            <a:ext cx="997331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buClr>
                <a:schemeClr val="hlink"/>
              </a:buClr>
              <a:buSzPct val="55000"/>
              <a:buChar char="n"/>
            </a:pPr>
            <a:r>
              <a:rPr lang="zh-CN" altLang="en-US" b="1" u="sng" dirty="0">
                <a:solidFill>
                  <a:schemeClr val="tx2"/>
                </a:solidFill>
                <a:latin typeface="Tahoma" panose="020B0604030504040204" charset="0"/>
              </a:rPr>
              <a:t>地址描述器</a:t>
            </a:r>
            <a:r>
              <a:rPr lang="zh-CN" altLang="en-US" dirty="0">
                <a:latin typeface="Tahoma" panose="020B0604030504040204" charset="0"/>
              </a:rPr>
              <a:t>（针对每个运行时刻名字）</a:t>
            </a:r>
            <a:r>
              <a:rPr lang="en-US" altLang="zh-CN" dirty="0">
                <a:latin typeface="Times New Roman" panose="02020603050405020304" charset="0"/>
              </a:rPr>
              <a:t>——</a:t>
            </a:r>
            <a:r>
              <a:rPr lang="en-US" altLang="zh-CN" dirty="0">
                <a:latin typeface="Tahoma" panose="020B0604030504040204" charset="0"/>
              </a:rPr>
              <a:t> </a:t>
            </a:r>
            <a:r>
              <a:rPr lang="zh-CN" altLang="en-US" dirty="0">
                <a:latin typeface="Tahoma" panose="020B0604030504040204" charset="0"/>
              </a:rPr>
              <a:t>记录每个名字存放的一个或多个地址</a:t>
            </a:r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550" y="5086350"/>
            <a:ext cx="9973310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2" eaLnBrk="1" hangingPunct="1">
              <a:lnSpc>
                <a:spcPct val="110000"/>
              </a:lnSpc>
              <a:buClr>
                <a:schemeClr val="folHlink"/>
              </a:buClr>
              <a:buSzPct val="50000"/>
              <a:buFont typeface="Wingdings" panose="05000000000000000000" charset="0"/>
              <a:buChar char="ü"/>
            </a:pPr>
            <a:r>
              <a:rPr lang="zh-CN" altLang="en-US" sz="2800" dirty="0">
                <a:latin typeface="Tahoma" panose="020B0604030504040204" charset="0"/>
              </a:rPr>
              <a:t>寄存器描述器和地址描述器的具体实现（采用何种数据结构）不考虑</a:t>
            </a:r>
            <a:endParaRPr lang="zh-CN" altLang="en-US" sz="2800" dirty="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简单代码生成算法</a:t>
            </a:r>
            <a:endParaRPr lang="zh-CN" altLang="en-US" dirty="0"/>
          </a:p>
        </p:txBody>
      </p:sp>
      <p:sp>
        <p:nvSpPr>
          <p:cNvPr id="27652" name="Rectangle 4"/>
          <p:cNvSpPr/>
          <p:nvPr/>
        </p:nvSpPr>
        <p:spPr>
          <a:xfrm>
            <a:off x="719138" y="1093153"/>
            <a:ext cx="7848600" cy="72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Tahoma" panose="020B0604030504040204" charset="0"/>
              </a:rPr>
              <a:t>简单代码生成算法：</a:t>
            </a:r>
            <a:endParaRPr lang="en-US" altLang="zh-CN" dirty="0">
              <a:latin typeface="Tahoma" panose="020B0604030504040204" charset="0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0905" y="1891030"/>
            <a:ext cx="10320655" cy="4084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marR="0" indent="-342900" algn="just" defTabSz="914400" eaLnBrk="0" hangingPunct="0">
              <a:lnSpc>
                <a:spcPct val="115000"/>
              </a:lnSpc>
              <a:spcBef>
                <a:spcPct val="20000"/>
              </a:spcBef>
              <a:buSzTx/>
              <a:defRPr/>
            </a:pP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对每个三地址语句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 := y </a:t>
            </a:r>
            <a:r>
              <a:rPr kumimoji="0" lang="en-US" altLang="zh-CN" sz="2800" i="1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op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z</a:t>
            </a:r>
            <a:endParaRPr kumimoji="0" lang="en-US" altLang="zh-CN" sz="2800" kern="0" cap="none" spc="0" normalizeH="0" baseline="0" noProof="0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457200" marR="0" indent="-457200" algn="just" defTabSz="914400" eaLnBrk="0" hangingPunct="0">
              <a:lnSpc>
                <a:spcPct val="115000"/>
              </a:lnSpc>
              <a:spcBef>
                <a:spcPct val="20000"/>
              </a:spcBef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调用函数 </a:t>
            </a:r>
            <a:r>
              <a:rPr kumimoji="0" lang="en-US" altLang="zh-CN" sz="2800" i="1" kern="0" cap="none" spc="0" normalizeH="0" baseline="0" noProof="0" dirty="0" err="1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getreg</a:t>
            </a:r>
            <a:r>
              <a:rPr kumimoji="0" lang="en-US" altLang="zh-CN" sz="2800" i="1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决定放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y</a:t>
            </a:r>
            <a:r>
              <a:rPr kumimoji="0" lang="en-US" altLang="zh-CN" sz="2800" i="1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op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z 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计算结果的场所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</a:t>
            </a:r>
            <a:endParaRPr kumimoji="0" lang="en-US" altLang="zh-CN" sz="2800" kern="0" cap="none" spc="0" normalizeH="0" baseline="0" noProof="0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457200" marR="0" indent="-457200" algn="just" defTabSz="914400" eaLnBrk="0" hangingPunct="0">
              <a:lnSpc>
                <a:spcPct val="115000"/>
              </a:lnSpc>
              <a:spcBef>
                <a:spcPct val="20000"/>
              </a:spcBef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查看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y 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的地址描述器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,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确定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y 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值当前的一个场所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y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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. 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如果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y 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的值还不在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 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中，产生指令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MOV y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，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 </a:t>
            </a:r>
            <a:endParaRPr kumimoji="0" lang="en-US" altLang="zh-CN" sz="2800" kern="0" cap="none" spc="0" normalizeH="0" baseline="0" noProof="0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457200" marR="0" indent="-457200" algn="just" defTabSz="914400" eaLnBrk="0" hangingPunct="0">
              <a:lnSpc>
                <a:spcPct val="115000"/>
              </a:lnSpc>
              <a:spcBef>
                <a:spcPct val="20000"/>
              </a:spcBef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产生指令 </a:t>
            </a:r>
            <a:r>
              <a:rPr kumimoji="0" lang="en-US" altLang="zh-CN" sz="2800" i="1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op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z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，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，其中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z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 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是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z 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的当前场所之一</a:t>
            </a:r>
            <a:endParaRPr kumimoji="0" lang="zh-CN" altLang="en-US" sz="2800" kern="0" cap="none" spc="0" normalizeH="0" baseline="0" noProof="0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457200" marR="0" indent="-457200" algn="just" defTabSz="914400" eaLnBrk="0" hangingPunct="0">
              <a:lnSpc>
                <a:spcPct val="115000"/>
              </a:lnSpc>
              <a:spcBef>
                <a:spcPct val="20000"/>
              </a:spcBef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如果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y 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和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/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或 </a:t>
            </a:r>
            <a:r>
              <a:rPr kumimoji="0" lang="en-US" altLang="zh-CN" sz="2800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z </a:t>
            </a:r>
            <a:r>
              <a:rPr kumimoji="0" lang="zh-CN" altLang="en-US" sz="2800" kern="0" cap="none" spc="0" normalizeH="0" baseline="0" noProof="0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的当前值不再引用，在块的出口也不活跃，并且还在寄存器中，那么修改寄存器描述（释放寄存器）</a:t>
            </a:r>
            <a:endParaRPr kumimoji="0" lang="zh-CN" altLang="en-US" sz="2800" kern="0" cap="none" spc="0" normalizeH="0" baseline="0" noProof="0" dirty="0">
              <a:solidFill>
                <a:srgbClr val="000066"/>
              </a:solidFill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1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21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54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5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115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146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简单代码生成算法</a:t>
            </a:r>
            <a:endParaRPr lang="zh-CN" altLang="en-US" dirty="0"/>
          </a:p>
        </p:txBody>
      </p:sp>
      <p:sp>
        <p:nvSpPr>
          <p:cNvPr id="28676" name="Rectangle 4"/>
          <p:cNvSpPr/>
          <p:nvPr/>
        </p:nvSpPr>
        <p:spPr>
          <a:xfrm>
            <a:off x="990600" y="1072833"/>
            <a:ext cx="4495800" cy="612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Tahoma" panose="020B0604030504040204" charset="0"/>
              </a:rPr>
              <a:t>函数 </a:t>
            </a:r>
            <a:r>
              <a:rPr lang="en-US" altLang="zh-CN" dirty="0">
                <a:latin typeface="Tahoma" panose="020B0604030504040204" charset="0"/>
              </a:rPr>
              <a:t>getreg</a:t>
            </a:r>
            <a:endParaRPr lang="en-US" altLang="zh-CN" dirty="0">
              <a:latin typeface="Tahoma" panose="020B0604030504040204" charset="0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381000" y="1828800"/>
            <a:ext cx="11404600" cy="4141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marR="0" indent="-342900" algn="just" defTabSz="914400" eaLnBrk="0" hangingPunct="0">
              <a:lnSpc>
                <a:spcPct val="125000"/>
              </a:lnSpc>
              <a:spcBef>
                <a:spcPct val="20000"/>
              </a:spcBef>
              <a:buSzTx/>
              <a:defRPr/>
            </a:pPr>
            <a:r>
              <a:rPr kumimoji="0" lang="zh-CN" altLang="en-US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函数 </a:t>
            </a:r>
            <a:r>
              <a:rPr kumimoji="0" lang="en-US" altLang="zh-CN" i="1" kern="0" cap="none" spc="0" normalizeH="0" baseline="0" noProof="0" dirty="0" err="1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getreg</a:t>
            </a:r>
            <a:r>
              <a:rPr kumimoji="0" lang="en-US" altLang="zh-CN" i="1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</a:t>
            </a:r>
            <a:r>
              <a:rPr kumimoji="0" lang="zh-CN" altLang="en-US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返回保存 </a:t>
            </a:r>
            <a:r>
              <a:rPr kumimoji="0" lang="en-US" altLang="zh-CN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 := y </a:t>
            </a:r>
            <a:r>
              <a:rPr kumimoji="0" lang="en-US" altLang="zh-CN" i="1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op</a:t>
            </a:r>
            <a:r>
              <a:rPr kumimoji="0" lang="en-US" altLang="zh-CN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z </a:t>
            </a:r>
            <a:r>
              <a:rPr kumimoji="0" lang="zh-CN" altLang="en-US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 </a:t>
            </a:r>
            <a:r>
              <a:rPr kumimoji="0" lang="en-US" altLang="zh-CN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 </a:t>
            </a:r>
            <a:r>
              <a:rPr kumimoji="0" lang="zh-CN" altLang="en-US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值的场所 </a:t>
            </a:r>
            <a:r>
              <a:rPr kumimoji="0" lang="en-US" altLang="zh-CN" kern="0" cap="none" spc="0" normalizeH="0" baseline="0" noProof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</a:t>
            </a:r>
            <a:endParaRPr kumimoji="0" lang="en-US" altLang="zh-CN" kern="0" cap="none" spc="0" normalizeH="0" baseline="0" noProof="0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如果名字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y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在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中，这个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不含其它名字的值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,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并且在执行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 := y 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op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z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后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y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不再有下次引用，那么返回这个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作为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。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否则，返回一个空闲寄存器，如果有的话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否则，如果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在块中有下次引用，或者 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op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是必须用寄存器的算符，那么找一个已被占用的寄存器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 (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可能产生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MOV R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，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M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指令，并修改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M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的描述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否则，如果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在基本块中不再引用，或者找不到适当的被占用寄存器，选择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的内存单元作为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。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9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charRg st="39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charRg st="112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1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charRg st="131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0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charRg st="209" end="2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简单代码生成算法</a:t>
            </a:r>
            <a:endParaRPr lang="zh-CN" altLang="en-US" dirty="0"/>
          </a:p>
        </p:txBody>
      </p:sp>
      <p:sp>
        <p:nvSpPr>
          <p:cNvPr id="29700" name="Rectangle 5"/>
          <p:cNvSpPr/>
          <p:nvPr/>
        </p:nvSpPr>
        <p:spPr>
          <a:xfrm>
            <a:off x="407035" y="1097915"/>
            <a:ext cx="2005330" cy="612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Tahoma" panose="020B0604030504040204" charset="0"/>
              </a:rPr>
              <a:t>例子：</a:t>
            </a:r>
            <a:endParaRPr lang="en-US" altLang="zh-CN" dirty="0">
              <a:latin typeface="Tahoma" panose="020B0604030504040204" charset="0"/>
            </a:endParaRPr>
          </a:p>
        </p:txBody>
      </p:sp>
      <p:graphicFrame>
        <p:nvGraphicFramePr>
          <p:cNvPr id="5" name="Group 10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87968" y="1358265"/>
          <a:ext cx="8154987" cy="4497070"/>
        </p:xfrm>
        <a:graphic>
          <a:graphicData uri="http://schemas.openxmlformats.org/drawingml/2006/table">
            <a:tbl>
              <a:tblPr/>
              <a:tblGrid>
                <a:gridCol w="1752600"/>
                <a:gridCol w="2057400"/>
                <a:gridCol w="1981200"/>
                <a:gridCol w="2363787"/>
              </a:tblGrid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句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生成的代码</a:t>
                      </a:r>
                      <a:r>
                        <a:rPr kumimoji="1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寄存器描述器</a:t>
                      </a:r>
                      <a:endParaRPr kumimoji="1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地址描述器</a:t>
                      </a:r>
                      <a:r>
                        <a:rPr kumimoji="1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寄存器空 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每个变量均在内存中</a:t>
                      </a:r>
                      <a:endParaRPr kumimoji="1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t := a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b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MOV a, R0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SUB b, R0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含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t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t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 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u := a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c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MOV a, R1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SUB c, R1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含 </a:t>
                      </a: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t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R1 </a:t>
                      </a:r>
                      <a:r>
                        <a:rPr kumimoji="1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含 </a:t>
                      </a: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t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R1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v := t + u</a:t>
                      </a: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ADD R1,R0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含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R1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含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R1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 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d := v + u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ADD R1, R0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含 </a:t>
                      </a: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 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MOV R0, d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和内存中 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简单代码生成算法</a:t>
            </a:r>
            <a:endParaRPr lang="zh-CN" altLang="en-US" dirty="0"/>
          </a:p>
        </p:txBody>
      </p:sp>
      <p:sp>
        <p:nvSpPr>
          <p:cNvPr id="9218" name="Rectangle 4"/>
          <p:cNvSpPr/>
          <p:nvPr/>
        </p:nvSpPr>
        <p:spPr>
          <a:xfrm>
            <a:off x="85725" y="1066800"/>
            <a:ext cx="4124325" cy="72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914400" lvl="1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Tahoma" panose="020B0604030504040204" charset="0"/>
                <a:ea typeface="华文新魏" panose="02010800040101010101" pitchFamily="2" charset="-122"/>
              </a:rPr>
              <a:t>翻译 x = y op z</a:t>
            </a:r>
            <a:endParaRPr lang="en-US" altLang="zh-CN" sz="2800" dirty="0">
              <a:solidFill>
                <a:schemeClr val="tx1"/>
              </a:solidFill>
              <a:latin typeface="Tahoma" panose="020B0604030504040204" charset="0"/>
            </a:endParaRPr>
          </a:p>
        </p:txBody>
      </p:sp>
      <p:sp>
        <p:nvSpPr>
          <p:cNvPr id="9219" name="Rectangle 9"/>
          <p:cNvSpPr txBox="1"/>
          <p:nvPr/>
        </p:nvSpPr>
        <p:spPr>
          <a:xfrm>
            <a:off x="2600325" y="1906588"/>
            <a:ext cx="2471738" cy="9302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</a:rPr>
              <a:t>G</a:t>
            </a:r>
            <a:r>
              <a:rPr lang="en-US" altLang="zh-CN" dirty="0" err="1">
                <a:solidFill>
                  <a:srgbClr val="000066"/>
                </a:solidFill>
                <a:latin typeface="华文新魏" panose="02010800040101010101" pitchFamily="2" charset="-122"/>
              </a:rPr>
              <a:t>etReg</a:t>
            </a:r>
            <a:r>
              <a:rPr lang="zh-CN" altLang="zh-CN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获取 </a:t>
            </a:r>
            <a:r>
              <a:rPr lang="en-US" altLang="zh-CN" dirty="0">
                <a:solidFill>
                  <a:srgbClr val="000066"/>
                </a:solidFill>
                <a:latin typeface="华文新魏" panose="02010800040101010101" pitchFamily="2" charset="-122"/>
              </a:rPr>
              <a:t>L </a:t>
            </a:r>
            <a:r>
              <a:rPr lang="zh-CN" altLang="en-US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存放计算结果</a:t>
            </a:r>
            <a:endParaRPr lang="zh-CN" altLang="en-US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20" name="文本框 1"/>
          <p:cNvSpPr txBox="1"/>
          <p:nvPr/>
        </p:nvSpPr>
        <p:spPr>
          <a:xfrm>
            <a:off x="2722563" y="2932113"/>
            <a:ext cx="2227262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是寄存器或内存</a:t>
            </a:r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1" name="Rectangle 9"/>
          <p:cNvSpPr txBox="1"/>
          <p:nvPr/>
        </p:nvSpPr>
        <p:spPr>
          <a:xfrm>
            <a:off x="6818313" y="1889125"/>
            <a:ext cx="3305175" cy="9318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>
              <a:lnSpc>
                <a:spcPct val="115000"/>
              </a:lnSpc>
              <a:spcBef>
                <a:spcPct val="20000"/>
              </a:spcBef>
              <a:buSzTx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如有必要，产生指令：</a:t>
            </a:r>
            <a:r>
              <a:rPr lang="en-US" altLang="zh-CN" dirty="0">
                <a:solidFill>
                  <a:srgbClr val="000066"/>
                </a:solidFill>
                <a:latin typeface="华文新魏" panose="02010800040101010101" pitchFamily="2" charset="-122"/>
              </a:rPr>
              <a:t>MOV y</a:t>
            </a:r>
            <a:r>
              <a:rPr lang="en-US" altLang="zh-CN" dirty="0">
                <a:solidFill>
                  <a:srgbClr val="000066"/>
                </a:solidFill>
                <a:latin typeface="华文新魏" panose="0201080004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solidFill>
                  <a:srgbClr val="000066"/>
                </a:solidFill>
                <a:latin typeface="华文新魏" panose="02010800040101010101" pitchFamily="2" charset="-122"/>
              </a:rPr>
              <a:t>L </a:t>
            </a:r>
            <a:endParaRPr lang="zh-CN" altLang="en-US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22" name="文本框 3"/>
          <p:cNvSpPr txBox="1"/>
          <p:nvPr/>
        </p:nvSpPr>
        <p:spPr>
          <a:xfrm>
            <a:off x="7369175" y="2916238"/>
            <a:ext cx="2228850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y'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的存储位置，尽量取寄存器</a:t>
            </a:r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3" name="Rectangle 9"/>
          <p:cNvSpPr txBox="1"/>
          <p:nvPr/>
        </p:nvSpPr>
        <p:spPr>
          <a:xfrm>
            <a:off x="2943225" y="4257675"/>
            <a:ext cx="2060575" cy="9302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r>
              <a:rPr lang="zh-CN" altLang="zh-CN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后处理，释放寄存器</a:t>
            </a:r>
            <a:endParaRPr lang="zh-CN" altLang="en-US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24" name="文本框 5"/>
          <p:cNvSpPr txBox="1"/>
          <p:nvPr/>
        </p:nvSpPr>
        <p:spPr>
          <a:xfrm>
            <a:off x="3016250" y="5283200"/>
            <a:ext cx="1846263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y,z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无下次引用，不活跃</a:t>
            </a:r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5" name="Rectangle 9"/>
          <p:cNvSpPr txBox="1"/>
          <p:nvPr/>
        </p:nvSpPr>
        <p:spPr>
          <a:xfrm>
            <a:off x="7304088" y="4241800"/>
            <a:ext cx="2466975" cy="9302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>
              <a:lnSpc>
                <a:spcPct val="115000"/>
              </a:lnSpc>
              <a:spcBef>
                <a:spcPct val="20000"/>
              </a:spcBef>
              <a:buSzTx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产生指令：   </a:t>
            </a:r>
            <a:r>
              <a:rPr lang="en-US" altLang="zh-CN" dirty="0">
                <a:solidFill>
                  <a:srgbClr val="000066"/>
                </a:solidFill>
                <a:latin typeface="华文新魏" panose="02010800040101010101" pitchFamily="2" charset="-122"/>
              </a:rPr>
              <a:t>OP z</a:t>
            </a:r>
            <a:r>
              <a:rPr lang="en-US" altLang="zh-CN" dirty="0">
                <a:solidFill>
                  <a:srgbClr val="000066"/>
                </a:solidFill>
                <a:latin typeface="华文新魏" panose="0201080004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solidFill>
                  <a:srgbClr val="000066"/>
                </a:solidFill>
                <a:latin typeface="华文新魏" panose="02010800040101010101" pitchFamily="2" charset="-122"/>
              </a:rPr>
              <a:t>L </a:t>
            </a:r>
            <a:endParaRPr lang="zh-CN" altLang="en-US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26" name="文本框 9"/>
          <p:cNvSpPr txBox="1"/>
          <p:nvPr/>
        </p:nvSpPr>
        <p:spPr>
          <a:xfrm>
            <a:off x="7496175" y="5267325"/>
            <a:ext cx="2228850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z'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的存储位置，尽量取寄存器</a:t>
            </a:r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7" name="右箭头 10"/>
          <p:cNvSpPr/>
          <p:nvPr/>
        </p:nvSpPr>
        <p:spPr>
          <a:xfrm>
            <a:off x="5549900" y="2124075"/>
            <a:ext cx="863600" cy="215900"/>
          </a:xfrm>
          <a:prstGeom prst="rightArrow">
            <a:avLst>
              <a:gd name="adj1" fmla="val 50000"/>
              <a:gd name="adj2" fmla="val 49962"/>
            </a:avLst>
          </a:prstGeom>
          <a:solidFill>
            <a:schemeClr val="accent1"/>
          </a:soli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9228" name="右箭头 11"/>
          <p:cNvSpPr/>
          <p:nvPr/>
        </p:nvSpPr>
        <p:spPr>
          <a:xfrm rot="5400000">
            <a:off x="9526588" y="3525838"/>
            <a:ext cx="863600" cy="215900"/>
          </a:xfrm>
          <a:prstGeom prst="rightArrow">
            <a:avLst>
              <a:gd name="adj1" fmla="val 50000"/>
              <a:gd name="adj2" fmla="val 49962"/>
            </a:avLst>
          </a:prstGeom>
          <a:solidFill>
            <a:schemeClr val="accent1"/>
          </a:soli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9229" name="右箭头 12"/>
          <p:cNvSpPr/>
          <p:nvPr/>
        </p:nvSpPr>
        <p:spPr>
          <a:xfrm rot="10800000">
            <a:off x="5318125" y="4618038"/>
            <a:ext cx="1565275" cy="215900"/>
          </a:xfrm>
          <a:prstGeom prst="rightArrow">
            <a:avLst>
              <a:gd name="adj1" fmla="val 50000"/>
              <a:gd name="adj2" fmla="val 49978"/>
            </a:avLst>
          </a:prstGeom>
          <a:solidFill>
            <a:schemeClr val="accent1"/>
          </a:soli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简单代码生成算法</a:t>
            </a:r>
            <a:endParaRPr lang="zh-CN" altLang="en-US" dirty="0"/>
          </a:p>
        </p:txBody>
      </p:sp>
      <p:sp>
        <p:nvSpPr>
          <p:cNvPr id="10242" name="Rectangle 4"/>
          <p:cNvSpPr/>
          <p:nvPr/>
        </p:nvSpPr>
        <p:spPr>
          <a:xfrm>
            <a:off x="57150" y="1030288"/>
            <a:ext cx="5800725" cy="612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914400" lvl="1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函数 </a:t>
            </a:r>
            <a:r>
              <a:rPr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GetReg（x = y op z）</a:t>
            </a:r>
            <a:endParaRPr lang="en-US" altLang="zh-CN" sz="28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1024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7338" y="1822450"/>
            <a:ext cx="4843462" cy="410686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244" name="文本框 2"/>
          <p:cNvSpPr txBox="1"/>
          <p:nvPr/>
        </p:nvSpPr>
        <p:spPr>
          <a:xfrm>
            <a:off x="7986713" y="1822450"/>
            <a:ext cx="2190750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不含其它名字的值，</a:t>
            </a:r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不活跃</a:t>
            </a:r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5" name="文本框 3"/>
          <p:cNvSpPr txBox="1"/>
          <p:nvPr/>
        </p:nvSpPr>
        <p:spPr>
          <a:xfrm>
            <a:off x="7915275" y="4198938"/>
            <a:ext cx="2519363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有下次引用，或 </a:t>
            </a:r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OP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必须用寄存器；</a:t>
            </a:r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必要时产生</a:t>
            </a:r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MOV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简单代码生成算法</a:t>
            </a:r>
            <a:endParaRPr lang="zh-CN" altLang="en-US" dirty="0"/>
          </a:p>
        </p:txBody>
      </p:sp>
      <p:sp>
        <p:nvSpPr>
          <p:cNvPr id="11266" name="Rectangle 5"/>
          <p:cNvSpPr/>
          <p:nvPr/>
        </p:nvSpPr>
        <p:spPr>
          <a:xfrm>
            <a:off x="269875" y="1044575"/>
            <a:ext cx="3152775" cy="612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例子：</a:t>
            </a:r>
            <a:endParaRPr lang="zh-CN" altLang="en-US" sz="28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" name="Group 10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51088" y="1351280"/>
          <a:ext cx="8154988" cy="4495800"/>
        </p:xfrm>
        <a:graphic>
          <a:graphicData uri="http://schemas.openxmlformats.org/drawingml/2006/table">
            <a:tbl>
              <a:tblPr/>
              <a:tblGrid>
                <a:gridCol w="1752600"/>
                <a:gridCol w="2057400"/>
                <a:gridCol w="1981200"/>
                <a:gridCol w="2363787"/>
              </a:tblGrid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句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生成的代码</a:t>
                      </a:r>
                      <a:r>
                        <a:rPr kumimoji="1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寄存器描述器</a:t>
                      </a:r>
                      <a:endParaRPr kumimoji="1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地址描述器</a:t>
                      </a:r>
                      <a:r>
                        <a:rPr kumimoji="1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寄存器空 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每个变量均在内存中</a:t>
                      </a:r>
                      <a:endParaRPr kumimoji="1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T := A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B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MOV A, R0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SUB B, R0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含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T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T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 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U := A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C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MOV A, R1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SUB C, R1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含 </a:t>
                      </a: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T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R1 </a:t>
                      </a:r>
                      <a:r>
                        <a:rPr kumimoji="1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含 </a:t>
                      </a: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T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R1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V := T + U</a:t>
                      </a: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ADD R1,R0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含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R1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含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R1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 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D := V + U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ADD R1, R0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含 </a:t>
                      </a: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 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MOV R0, D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 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R0 </a:t>
                      </a: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和内存中 </a:t>
                      </a:r>
                      <a:endParaRPr kumimoji="1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简单代码生成算法</a:t>
            </a:r>
            <a:endParaRPr lang="zh-CN" altLang="en-US" dirty="0"/>
          </a:p>
        </p:txBody>
      </p:sp>
      <p:sp>
        <p:nvSpPr>
          <p:cNvPr id="12290" name="Rectangle 4"/>
          <p:cNvSpPr/>
          <p:nvPr/>
        </p:nvSpPr>
        <p:spPr>
          <a:xfrm>
            <a:off x="305435" y="1430973"/>
            <a:ext cx="4970463" cy="72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914400" lvl="1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Tahoma" panose="020B0604030504040204" charset="0"/>
                <a:ea typeface="华文新魏" panose="02010800040101010101" pitchFamily="2" charset="-122"/>
              </a:rPr>
              <a:t>索引赋值语句的翻译</a:t>
            </a:r>
            <a:endParaRPr lang="en-US" altLang="zh-CN" sz="2800" dirty="0">
              <a:solidFill>
                <a:schemeClr val="tx1"/>
              </a:solidFill>
              <a:latin typeface="Tahoma" panose="020B0604030504040204" charset="0"/>
            </a:endParaRPr>
          </a:p>
        </p:txBody>
      </p:sp>
      <p:pic>
        <p:nvPicPr>
          <p:cNvPr id="1229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613" y="2564765"/>
            <a:ext cx="8840787" cy="2265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简单代码生成算法</a:t>
            </a:r>
            <a:endParaRPr lang="zh-CN" altLang="en-US" dirty="0"/>
          </a:p>
        </p:txBody>
      </p:sp>
      <p:sp>
        <p:nvSpPr>
          <p:cNvPr id="13314" name="Rectangle 4"/>
          <p:cNvSpPr/>
          <p:nvPr/>
        </p:nvSpPr>
        <p:spPr>
          <a:xfrm>
            <a:off x="334645" y="1444308"/>
            <a:ext cx="4306888" cy="72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914400" lvl="1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Tahoma" panose="020B0604030504040204" charset="0"/>
                <a:ea typeface="华文新魏" panose="02010800040101010101" pitchFamily="2" charset="-122"/>
              </a:rPr>
              <a:t>指针赋值语句的翻译</a:t>
            </a:r>
            <a:endParaRPr lang="en-US" altLang="zh-CN" sz="2800" dirty="0">
              <a:solidFill>
                <a:schemeClr val="tx1"/>
              </a:solidFill>
              <a:latin typeface="Tahoma" panose="020B0604030504040204" charset="0"/>
            </a:endParaRPr>
          </a:p>
        </p:txBody>
      </p:sp>
      <p:pic>
        <p:nvPicPr>
          <p:cNvPr id="1331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6748" y="2726690"/>
            <a:ext cx="8713787" cy="219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简单代码生成算法</a:t>
            </a:r>
            <a:endParaRPr lang="zh-CN" altLang="en-US" dirty="0"/>
          </a:p>
        </p:txBody>
      </p:sp>
      <p:sp>
        <p:nvSpPr>
          <p:cNvPr id="14338" name="Rectangle 4"/>
          <p:cNvSpPr/>
          <p:nvPr/>
        </p:nvSpPr>
        <p:spPr>
          <a:xfrm>
            <a:off x="201613" y="1149350"/>
            <a:ext cx="7848600" cy="9620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914400" lvl="1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Tahoma" panose="020B0604030504040204" charset="0"/>
                <a:ea typeface="华文新魏" panose="02010800040101010101" pitchFamily="2" charset="-122"/>
              </a:rPr>
              <a:t>条件语句的翻译</a:t>
            </a:r>
            <a:endParaRPr lang="zh-CN" altLang="en-US" sz="2800" dirty="0">
              <a:solidFill>
                <a:schemeClr val="tx1"/>
              </a:solidFill>
              <a:latin typeface="Tahoma" panose="020B0604030504040204" charset="0"/>
              <a:ea typeface="华文新魏" panose="02010800040101010101" pitchFamily="2" charset="-122"/>
            </a:endParaRPr>
          </a:p>
          <a:p>
            <a:pPr marL="1371600" lvl="2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ü"/>
            </a:pPr>
            <a:r>
              <a:rPr lang="zh-CN" altLang="en-US" sz="2800" b="0" dirty="0">
                <a:solidFill>
                  <a:schemeClr val="tx1"/>
                </a:solidFill>
                <a:latin typeface="Tahoma" panose="020B0604030504040204" charset="0"/>
                <a:ea typeface="华文新魏" panose="02010800040101010101" pitchFamily="2" charset="-122"/>
              </a:rPr>
              <a:t>根据条件码的值决定跳转方向</a:t>
            </a:r>
            <a:endParaRPr lang="zh-CN" altLang="en-US" sz="2800" b="0" dirty="0">
              <a:solidFill>
                <a:schemeClr val="tx1"/>
              </a:solidFill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4339" name="Rectangle 9"/>
          <p:cNvSpPr txBox="1"/>
          <p:nvPr/>
        </p:nvSpPr>
        <p:spPr>
          <a:xfrm>
            <a:off x="2581275" y="2860675"/>
            <a:ext cx="2725738" cy="2571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endParaRPr lang="zh-CN" dirty="0">
              <a:solidFill>
                <a:srgbClr val="000066"/>
              </a:solidFill>
              <a:latin typeface="华文新魏" panose="02010800040101010101" pitchFamily="2" charset="-122"/>
            </a:endParaRPr>
          </a:p>
          <a:p>
            <a:pPr marL="342900" indent="-342900"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endParaRPr lang="zh-CN" dirty="0">
              <a:solidFill>
                <a:srgbClr val="000066"/>
              </a:solidFill>
              <a:latin typeface="华文新魏" panose="02010800040101010101" pitchFamily="2" charset="-122"/>
            </a:endParaRPr>
          </a:p>
          <a:p>
            <a:pPr marL="342900" indent="-342900"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endParaRPr lang="zh-CN" dirty="0">
              <a:solidFill>
                <a:srgbClr val="000066"/>
              </a:solidFill>
              <a:latin typeface="华文新魏" panose="02010800040101010101" pitchFamily="2" charset="-122"/>
            </a:endParaRPr>
          </a:p>
          <a:p>
            <a:pPr marL="342900" indent="-342900"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r>
              <a:rPr lang="zh-CN" dirty="0">
                <a:solidFill>
                  <a:srgbClr val="000066"/>
                </a:solidFill>
                <a:latin typeface="华文新魏" panose="02010800040101010101" pitchFamily="2" charset="-122"/>
              </a:rPr>
              <a:t>CMP x, y</a:t>
            </a:r>
            <a:endParaRPr lang="zh-CN" dirty="0">
              <a:solidFill>
                <a:srgbClr val="000066"/>
              </a:solidFill>
              <a:latin typeface="华文新魏" panose="02010800040101010101" pitchFamily="2" charset="-122"/>
            </a:endParaRPr>
          </a:p>
          <a:p>
            <a:pPr marL="342900" indent="-342900"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r>
              <a:rPr lang="zh-CN" dirty="0">
                <a:solidFill>
                  <a:srgbClr val="000066"/>
                </a:solidFill>
                <a:latin typeface="华文新魏" panose="02010800040101010101" pitchFamily="2" charset="-122"/>
              </a:rPr>
              <a:t>CJ&lt; z</a:t>
            </a:r>
            <a:endParaRPr lang="zh-CN" dirty="0">
              <a:solidFill>
                <a:srgbClr val="000066"/>
              </a:solidFill>
              <a:latin typeface="华文新魏" panose="02010800040101010101" pitchFamily="2" charset="-122"/>
            </a:endParaRPr>
          </a:p>
        </p:txBody>
      </p:sp>
      <p:sp>
        <p:nvSpPr>
          <p:cNvPr id="14340" name="文本框 99"/>
          <p:cNvSpPr txBox="1"/>
          <p:nvPr/>
        </p:nvSpPr>
        <p:spPr>
          <a:xfrm>
            <a:off x="2749550" y="2933700"/>
            <a:ext cx="25574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0">
                <a:latin typeface="Arial" panose="020B0604020202020204" pitchFamily="34" charset="0"/>
                <a:ea typeface="黑体" panose="02010609060101010101" charset="-122"/>
              </a:rPr>
              <a:t>if x&lt;y goto z</a:t>
            </a:r>
            <a:endParaRPr lang="en-US" altLang="en-US" b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4341" name="Rectangle 9"/>
          <p:cNvSpPr txBox="1"/>
          <p:nvPr/>
        </p:nvSpPr>
        <p:spPr>
          <a:xfrm>
            <a:off x="7229475" y="2128838"/>
            <a:ext cx="2725738" cy="39100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endParaRPr lang="zh-CN" dirty="0">
              <a:solidFill>
                <a:srgbClr val="000066"/>
              </a:solidFill>
              <a:latin typeface="华文新魏" panose="02010800040101010101" pitchFamily="2" charset="-122"/>
            </a:endParaRPr>
          </a:p>
          <a:p>
            <a:pPr marL="342900" indent="-342900"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endParaRPr lang="zh-CN" dirty="0">
              <a:solidFill>
                <a:srgbClr val="000066"/>
              </a:solidFill>
              <a:latin typeface="华文新魏" panose="02010800040101010101" pitchFamily="2" charset="-122"/>
            </a:endParaRPr>
          </a:p>
          <a:p>
            <a:pPr marL="342900" indent="-342900"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endParaRPr lang="zh-CN" dirty="0">
              <a:solidFill>
                <a:srgbClr val="000066"/>
              </a:solidFill>
              <a:latin typeface="华文新魏" panose="02010800040101010101" pitchFamily="2" charset="-122"/>
            </a:endParaRPr>
          </a:p>
          <a:p>
            <a:pPr marL="342900" indent="-342900"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endParaRPr lang="zh-CN" dirty="0">
              <a:solidFill>
                <a:srgbClr val="000066"/>
              </a:solidFill>
              <a:latin typeface="华文新魏" panose="02010800040101010101" pitchFamily="2" charset="-122"/>
            </a:endParaRPr>
          </a:p>
          <a:p>
            <a:pPr marL="342900" indent="-342900"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r>
              <a:rPr lang="zh-CN" dirty="0">
                <a:solidFill>
                  <a:srgbClr val="000066"/>
                </a:solidFill>
                <a:latin typeface="华文新魏" panose="02010800040101010101" pitchFamily="2" charset="-122"/>
              </a:rPr>
              <a:t>MOV y, R0</a:t>
            </a:r>
            <a:endParaRPr lang="zh-CN" dirty="0">
              <a:solidFill>
                <a:srgbClr val="000066"/>
              </a:solidFill>
              <a:latin typeface="华文新魏" panose="02010800040101010101" pitchFamily="2" charset="-122"/>
            </a:endParaRPr>
          </a:p>
          <a:p>
            <a:pPr marL="342900" indent="-342900"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r>
              <a:rPr lang="zh-CN" dirty="0">
                <a:solidFill>
                  <a:srgbClr val="000066"/>
                </a:solidFill>
                <a:latin typeface="华文新魏" panose="02010800040101010101" pitchFamily="2" charset="-122"/>
              </a:rPr>
              <a:t>ADD z, R0</a:t>
            </a:r>
            <a:endParaRPr lang="zh-CN" dirty="0">
              <a:solidFill>
                <a:srgbClr val="000066"/>
              </a:solidFill>
              <a:latin typeface="华文新魏" panose="02010800040101010101" pitchFamily="2" charset="-122"/>
            </a:endParaRPr>
          </a:p>
          <a:p>
            <a:pPr marL="342900" indent="-342900"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r>
              <a:rPr lang="zh-CN" dirty="0">
                <a:solidFill>
                  <a:srgbClr val="000066"/>
                </a:solidFill>
                <a:latin typeface="华文新魏" panose="02010800040101010101" pitchFamily="2" charset="-122"/>
              </a:rPr>
              <a:t>MOV R0, x</a:t>
            </a:r>
            <a:endParaRPr lang="zh-CN" dirty="0">
              <a:solidFill>
                <a:srgbClr val="000066"/>
              </a:solidFill>
              <a:latin typeface="华文新魏" panose="02010800040101010101" pitchFamily="2" charset="-122"/>
            </a:endParaRPr>
          </a:p>
          <a:p>
            <a:pPr marL="342900" indent="-342900" algn="just" eaLnBrk="0" hangingPunct="0">
              <a:lnSpc>
                <a:spcPct val="115000"/>
              </a:lnSpc>
              <a:spcBef>
                <a:spcPct val="20000"/>
              </a:spcBef>
              <a:buSzTx/>
            </a:pPr>
            <a:r>
              <a:rPr lang="zh-CN" dirty="0">
                <a:solidFill>
                  <a:srgbClr val="000066"/>
                </a:solidFill>
                <a:latin typeface="华文新魏" panose="02010800040101010101" pitchFamily="2" charset="-122"/>
              </a:rPr>
              <a:t>CJ&lt; p</a:t>
            </a:r>
            <a:endParaRPr lang="zh-CN" dirty="0">
              <a:solidFill>
                <a:srgbClr val="000066"/>
              </a:solidFill>
              <a:latin typeface="华文新魏" panose="02010800040101010101" pitchFamily="2" charset="-122"/>
            </a:endParaRPr>
          </a:p>
        </p:txBody>
      </p:sp>
      <p:sp>
        <p:nvSpPr>
          <p:cNvPr id="14342" name="文本框 2"/>
          <p:cNvSpPr txBox="1"/>
          <p:nvPr/>
        </p:nvSpPr>
        <p:spPr>
          <a:xfrm>
            <a:off x="7397750" y="2127250"/>
            <a:ext cx="2557463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0">
                <a:latin typeface="Arial" panose="020B0604020202020204" pitchFamily="34" charset="0"/>
                <a:ea typeface="黑体" panose="02010609060101010101" charset="-122"/>
              </a:rPr>
              <a:t>x = y + z</a:t>
            </a:r>
            <a:endParaRPr lang="en-US" altLang="zh-CN" b="0">
              <a:latin typeface="Arial" panose="020B0604020202020204" pitchFamily="34" charset="0"/>
              <a:ea typeface="黑体" panose="02010609060101010101" charset="-122"/>
            </a:endParaRPr>
          </a:p>
          <a:p>
            <a:r>
              <a:rPr lang="en-US" altLang="zh-CN" b="0">
                <a:latin typeface="Arial" panose="020B0604020202020204" pitchFamily="34" charset="0"/>
                <a:ea typeface="黑体" panose="02010609060101010101" charset="-122"/>
              </a:rPr>
              <a:t>if x&lt;0 goto p</a:t>
            </a:r>
            <a:endParaRPr lang="en-US" altLang="zh-CN" b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4343" name="右箭头 11"/>
          <p:cNvSpPr/>
          <p:nvPr/>
        </p:nvSpPr>
        <p:spPr>
          <a:xfrm rot="5400000">
            <a:off x="3335338" y="3789363"/>
            <a:ext cx="863600" cy="215900"/>
          </a:xfrm>
          <a:prstGeom prst="rightArrow">
            <a:avLst>
              <a:gd name="adj1" fmla="val 50000"/>
              <a:gd name="adj2" fmla="val 49962"/>
            </a:avLst>
          </a:prstGeom>
          <a:solidFill>
            <a:schemeClr val="accent1"/>
          </a:soli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  <p:sp>
        <p:nvSpPr>
          <p:cNvPr id="14344" name="右箭头 3"/>
          <p:cNvSpPr/>
          <p:nvPr/>
        </p:nvSpPr>
        <p:spPr>
          <a:xfrm rot="5400000">
            <a:off x="7877175" y="3382963"/>
            <a:ext cx="863600" cy="215900"/>
          </a:xfrm>
          <a:prstGeom prst="rightArrow">
            <a:avLst>
              <a:gd name="adj1" fmla="val 50000"/>
              <a:gd name="adj2" fmla="val 49962"/>
            </a:avLst>
          </a:prstGeom>
          <a:solidFill>
            <a:schemeClr val="accent1"/>
          </a:solidFill>
          <a:ln w="12700" cap="flat" cmpd="sng">
            <a:solidFill>
              <a:srgbClr val="695D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indent="-285750">
              <a:spcBef>
                <a:spcPct val="20000"/>
              </a:spcBef>
              <a:buSzPct val="55000"/>
              <a:buChar char="n"/>
            </a:pPr>
            <a:endParaRPr lang="zh-CN" altLang="en-US" sz="2800" dirty="0">
              <a:latin typeface="Tahoma" panose="020B060403050404020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代码生成器</a:t>
            </a:r>
            <a:endParaRPr lang="zh-CN" altLang="en-US" dirty="0"/>
          </a:p>
        </p:txBody>
      </p:sp>
      <p:sp>
        <p:nvSpPr>
          <p:cNvPr id="2" name="Rectangle 4"/>
          <p:cNvSpPr/>
          <p:nvPr/>
        </p:nvSpPr>
        <p:spPr>
          <a:xfrm>
            <a:off x="468313" y="1209675"/>
            <a:ext cx="7848600" cy="649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sz="3200" dirty="0">
                <a:latin typeface="Tahoma" panose="020B0604030504040204" charset="0"/>
              </a:rPr>
              <a:t>目标代码的形式</a:t>
            </a:r>
            <a:endParaRPr lang="zh-CN" altLang="en-US" sz="3200" dirty="0">
              <a:latin typeface="Tahoma" panose="020B0604030504040204" charset="0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154113" y="2147888"/>
            <a:ext cx="7991475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u="sng" dirty="0">
                <a:solidFill>
                  <a:schemeClr val="tx2"/>
                </a:solidFill>
                <a:latin typeface="Tahoma" panose="020B0604030504040204" charset="0"/>
              </a:rPr>
              <a:t>绝对机器语言代码</a:t>
            </a:r>
            <a:endParaRPr lang="zh-CN" altLang="en-US" sz="2800" u="sng" dirty="0">
              <a:solidFill>
                <a:schemeClr val="tx2"/>
              </a:solidFill>
              <a:latin typeface="Tahoma" panose="020B0604030504040204" charset="0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081088" y="2724150"/>
            <a:ext cx="8748712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600200" lvl="3" indent="-228600" eaLnBrk="1" hangingPunct="1"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ahoma" panose="020B0604030504040204" charset="0"/>
              </a:rPr>
              <a:t>都是绝对地址，放在内存的固定地方，可立即执行</a:t>
            </a:r>
            <a:endParaRPr lang="zh-CN" altLang="en-US" sz="2400" dirty="0">
              <a:latin typeface="Tahoma" panose="020B0604030504040204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1154113" y="3494088"/>
            <a:ext cx="7991475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u="sng" dirty="0">
                <a:solidFill>
                  <a:schemeClr val="tx2"/>
                </a:solidFill>
                <a:latin typeface="Tahoma" panose="020B0604030504040204" charset="0"/>
              </a:rPr>
              <a:t>可重定位的机器语言代码</a:t>
            </a:r>
            <a:endParaRPr lang="zh-CN" altLang="en-US" sz="2800" u="sng" dirty="0">
              <a:solidFill>
                <a:schemeClr val="tx2"/>
              </a:solidFill>
              <a:latin typeface="Tahoma" panose="020B060403050404020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1081405" y="4070350"/>
            <a:ext cx="10081260" cy="863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600200" lvl="3" indent="-228600" eaLnBrk="1" hangingPunct="1"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ahoma" panose="020B0604030504040204" charset="0"/>
              </a:rPr>
              <a:t>可重定位的多个目标模块，需经连接装配，然后执行</a:t>
            </a:r>
            <a:endParaRPr lang="zh-CN" altLang="en-US" sz="2400" dirty="0">
              <a:latin typeface="Tahoma" panose="020B0604030504040204" charset="0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1154113" y="4921250"/>
            <a:ext cx="7991475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u="sng" dirty="0">
                <a:solidFill>
                  <a:schemeClr val="tx2"/>
                </a:solidFill>
                <a:latin typeface="Tahoma" panose="020B0604030504040204" charset="0"/>
              </a:rPr>
              <a:t>汇编语言代码</a:t>
            </a:r>
            <a:endParaRPr lang="zh-CN" altLang="en-US" sz="2800" u="sng" dirty="0">
              <a:solidFill>
                <a:schemeClr val="tx2"/>
              </a:solidFill>
              <a:latin typeface="Tahoma" panose="020B0604030504040204" charset="0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1081088" y="5497513"/>
            <a:ext cx="8424862" cy="5032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600200" lvl="3" indent="-228600" eaLnBrk="1" hangingPunct="1"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ahoma" panose="020B0604030504040204" charset="0"/>
              </a:rPr>
              <a:t>生成比较容易，但需汇编</a:t>
            </a:r>
            <a:endParaRPr lang="zh-CN" altLang="en-US" sz="2400" dirty="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1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356350"/>
            <a:ext cx="1981200" cy="457200"/>
          </a:xfrm>
        </p:spPr>
        <p:txBody>
          <a:bodyPr/>
          <a:lstStyle/>
          <a:p>
            <a:fld id="{462C808B-4BFB-437F-8C5A-0F0D13D80DA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代码生成器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9217" name="Rectangle 4"/>
          <p:cNvSpPr/>
          <p:nvPr/>
        </p:nvSpPr>
        <p:spPr>
          <a:xfrm>
            <a:off x="224155" y="1285875"/>
            <a:ext cx="10198100" cy="4765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914400" lvl="1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l"/>
            </a:pPr>
            <a:r>
              <a:rPr lang="zh-CN" altLang="en-US" sz="32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charset="0"/>
                <a:ea typeface="华文新魏" panose="02010800040101010101" pitchFamily="2" charset="-122"/>
                <a:cs typeface="+mn-cs"/>
              </a:rPr>
              <a:t>指令选择</a:t>
            </a:r>
            <a:endParaRPr lang="zh-CN" altLang="en-US" sz="3200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charset="0"/>
            </a:endParaRPr>
          </a:p>
          <a:p>
            <a:pPr marL="1371600" lvl="2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Ø"/>
            </a:pPr>
            <a:r>
              <a:rPr lang="zh-CN" altLang="en-US" sz="2800" strike="noStrike" noProof="1" dirty="0">
                <a:solidFill>
                  <a:schemeClr val="tx2"/>
                </a:solidFill>
                <a:latin typeface="Tahoma" panose="020B0604030504040204" charset="0"/>
                <a:ea typeface="华文新魏" panose="02010800040101010101" pitchFamily="2" charset="-122"/>
                <a:cs typeface="+mn-cs"/>
              </a:rPr>
              <a:t>为每条三地址代码选择实现的指令</a:t>
            </a:r>
            <a:endParaRPr lang="zh-CN" altLang="en-US" sz="2800" strike="noStrike" noProof="1" dirty="0">
              <a:solidFill>
                <a:schemeClr val="tx2"/>
              </a:solidFill>
              <a:latin typeface="Tahoma" panose="020B0604030504040204" charset="0"/>
            </a:endParaRPr>
          </a:p>
          <a:p>
            <a:pPr marL="1371600" lvl="2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Ø"/>
            </a:pPr>
            <a:r>
              <a:rPr lang="zh-CN" altLang="en-US" sz="2800" strike="noStrike" noProof="1" dirty="0">
                <a:solidFill>
                  <a:schemeClr val="tx2"/>
                </a:solidFill>
                <a:latin typeface="Tahoma" panose="020B0604030504040204" charset="0"/>
                <a:ea typeface="华文新魏" panose="02010800040101010101" pitchFamily="2" charset="-122"/>
                <a:cs typeface="+mn-cs"/>
              </a:rPr>
              <a:t>取决于中间代码的层次和指令集体系结构的特性</a:t>
            </a:r>
            <a:endParaRPr lang="zh-CN" altLang="en-US" sz="2800" strike="noStrike" noProof="1" dirty="0">
              <a:solidFill>
                <a:schemeClr val="tx2"/>
              </a:solidFill>
              <a:latin typeface="Tahoma" panose="020B0604030504040204" charset="0"/>
            </a:endParaRPr>
          </a:p>
          <a:p>
            <a:pPr marL="1828800" lvl="3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ü"/>
            </a:pPr>
            <a:r>
              <a:rPr lang="zh-CN" altLang="en-US" sz="2800" strike="noStrike" noProof="1" dirty="0">
                <a:solidFill>
                  <a:schemeClr val="tx2"/>
                </a:solidFill>
                <a:latin typeface="Tahoma" panose="020B0604030504040204" charset="0"/>
                <a:ea typeface="华文新魏" panose="02010800040101010101" pitchFamily="2" charset="-122"/>
                <a:cs typeface="+mn-cs"/>
              </a:rPr>
              <a:t>中间语言抽象度较高，可以使用代码模板来翻译</a:t>
            </a:r>
            <a:endParaRPr lang="zh-CN" altLang="en-US" sz="2800" strike="noStrike" noProof="1" dirty="0">
              <a:solidFill>
                <a:schemeClr val="tx2"/>
              </a:solidFill>
              <a:latin typeface="Tahoma" panose="020B0604030504040204" charset="0"/>
            </a:endParaRPr>
          </a:p>
          <a:p>
            <a:pPr marL="1714500" lvl="3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ü"/>
            </a:pPr>
            <a:r>
              <a:rPr lang="zh-CN" altLang="en-US" sz="2800" strike="noStrike" noProof="1" dirty="0">
                <a:solidFill>
                  <a:schemeClr val="tx2"/>
                </a:solidFill>
                <a:latin typeface="Tahoma" panose="020B0604030504040204" charset="0"/>
                <a:ea typeface="华文新魏" panose="02010800040101010101" pitchFamily="2" charset="-122"/>
                <a:cs typeface="+mn-cs"/>
                <a:sym typeface="+mn-ea"/>
              </a:rPr>
              <a:t>中间语言抽象度较低，可以生成更高效的代码</a:t>
            </a:r>
            <a:endParaRPr lang="zh-CN" altLang="en-US" sz="2800" strike="noStrike" noProof="1" dirty="0">
              <a:solidFill>
                <a:schemeClr val="tx2"/>
              </a:solidFill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代码生成器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11265" name="Rectangle 4"/>
          <p:cNvSpPr/>
          <p:nvPr/>
        </p:nvSpPr>
        <p:spPr>
          <a:xfrm>
            <a:off x="468630" y="1285875"/>
            <a:ext cx="11045190" cy="4902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914400" lvl="1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l"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charset="0"/>
                <a:ea typeface="华文新魏" panose="02010800040101010101" pitchFamily="2" charset="-122"/>
              </a:rPr>
              <a:t>寄存器分配与指派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charset="0"/>
              <a:ea typeface="华文新魏" panose="02010800040101010101" pitchFamily="2" charset="-122"/>
            </a:endParaRPr>
          </a:p>
          <a:p>
            <a:pPr marL="1371600" lvl="2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2"/>
                </a:solidFill>
                <a:latin typeface="Tahoma" panose="020B0604030504040204" charset="0"/>
                <a:ea typeface="华文新魏" panose="02010800040101010101" pitchFamily="2" charset="-122"/>
              </a:rPr>
              <a:t>把哪个名字的值存放在寄存器中及放在哪个寄存器中</a:t>
            </a:r>
            <a:endParaRPr lang="zh-CN" altLang="en-US" sz="2800" dirty="0">
              <a:solidFill>
                <a:schemeClr val="tx2"/>
              </a:solidFill>
              <a:latin typeface="Tahoma" panose="020B0604030504040204" charset="0"/>
              <a:ea typeface="华文新魏" panose="02010800040101010101" pitchFamily="2" charset="-122"/>
            </a:endParaRPr>
          </a:p>
          <a:p>
            <a:pPr marL="1371600" lvl="2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2"/>
                </a:solidFill>
                <a:latin typeface="Tahoma" panose="020B0604030504040204" charset="0"/>
                <a:ea typeface="华文新魏" panose="02010800040101010101" pitchFamily="2" charset="-122"/>
              </a:rPr>
              <a:t>如何充分利用寄存器是关键：</a:t>
            </a:r>
            <a:endParaRPr lang="zh-CN" altLang="en-US" sz="2800" dirty="0">
              <a:solidFill>
                <a:schemeClr val="tx2"/>
              </a:solidFill>
              <a:latin typeface="Tahoma" panose="020B0604030504040204" charset="0"/>
              <a:ea typeface="华文新魏" panose="02010800040101010101" pitchFamily="2" charset="-122"/>
            </a:endParaRPr>
          </a:p>
          <a:p>
            <a:pPr marL="1828800" lvl="3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chemeClr val="tx2"/>
                </a:solidFill>
                <a:latin typeface="Tahoma" panose="020B0604030504040204" charset="0"/>
                <a:ea typeface="华文新魏" panose="02010800040101010101" pitchFamily="2" charset="-122"/>
              </a:rPr>
              <a:t>不要让寄存器空闲</a:t>
            </a:r>
            <a:endParaRPr lang="zh-CN" altLang="en-US" sz="2800" dirty="0">
              <a:solidFill>
                <a:schemeClr val="tx2"/>
              </a:solidFill>
              <a:latin typeface="Tahoma" panose="020B0604030504040204" charset="0"/>
              <a:ea typeface="华文新魏" panose="02010800040101010101" pitchFamily="2" charset="-122"/>
            </a:endParaRPr>
          </a:p>
          <a:p>
            <a:pPr marL="1828800" lvl="3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chemeClr val="tx2"/>
                </a:solidFill>
                <a:latin typeface="Tahoma" panose="020B0604030504040204" charset="0"/>
                <a:ea typeface="华文新魏" panose="02010800040101010101" pitchFamily="2" charset="-122"/>
              </a:rPr>
              <a:t>占用寄存器的名字如果后续不被引用，可以尽快释放</a:t>
            </a:r>
            <a:endParaRPr lang="zh-CN" altLang="en-US" sz="2800" dirty="0">
              <a:solidFill>
                <a:schemeClr val="tx2"/>
              </a:solidFill>
              <a:latin typeface="Tahoma" panose="020B060403050404020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代码生成器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9217" name="Rectangle 4"/>
          <p:cNvSpPr/>
          <p:nvPr/>
        </p:nvSpPr>
        <p:spPr>
          <a:xfrm>
            <a:off x="223838" y="1285875"/>
            <a:ext cx="8621713" cy="39735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914400" lvl="1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l"/>
            </a:pPr>
            <a:r>
              <a:rPr lang="zh-CN" altLang="en-US" sz="3200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charset="0"/>
                <a:ea typeface="华文新魏" panose="02010800040101010101" pitchFamily="2" charset="-122"/>
                <a:cs typeface="+mn-cs"/>
              </a:rPr>
              <a:t>指令排序</a:t>
            </a:r>
            <a:endParaRPr lang="zh-CN" altLang="en-US" sz="3200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charset="0"/>
            </a:endParaRPr>
          </a:p>
          <a:p>
            <a:pPr marL="1371600" lvl="2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Ø"/>
            </a:pPr>
            <a:r>
              <a:rPr lang="zh-CN" altLang="en-US" sz="2800" strike="noStrike" noProof="1" dirty="0">
                <a:solidFill>
                  <a:schemeClr val="tx2"/>
                </a:solidFill>
                <a:latin typeface="Tahoma" panose="020B0604030504040204" charset="0"/>
                <a:ea typeface="华文新魏" panose="02010800040101010101" pitchFamily="2" charset="-122"/>
                <a:cs typeface="+mn-cs"/>
              </a:rPr>
              <a:t>按照什么顺序输出指令</a:t>
            </a:r>
            <a:endParaRPr lang="zh-CN" altLang="en-US" sz="2800" strike="noStrike" noProof="1" dirty="0">
              <a:solidFill>
                <a:schemeClr val="tx2"/>
              </a:solidFill>
              <a:latin typeface="Tahoma" panose="020B0604030504040204" charset="0"/>
            </a:endParaRPr>
          </a:p>
          <a:p>
            <a:pPr marL="1371600" lvl="2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Ø"/>
            </a:pPr>
            <a:r>
              <a:rPr lang="zh-CN" altLang="en-US" sz="2800" strike="noStrike" noProof="1" dirty="0">
                <a:solidFill>
                  <a:schemeClr val="tx2"/>
                </a:solidFill>
                <a:latin typeface="Tahoma" panose="020B0604030504040204" charset="0"/>
                <a:ea typeface="华文新魏" panose="02010800040101010101" pitchFamily="2" charset="-122"/>
                <a:cs typeface="+mn-cs"/>
              </a:rPr>
              <a:t>这个顺序也是指令的执行顺序</a:t>
            </a:r>
            <a:endParaRPr lang="zh-CN" altLang="en-US" sz="2800" strike="noStrike" noProof="1" dirty="0">
              <a:solidFill>
                <a:schemeClr val="tx2"/>
              </a:solidFill>
              <a:latin typeface="Tahoma" panose="020B0604030504040204" charset="0"/>
            </a:endParaRPr>
          </a:p>
          <a:p>
            <a:pPr marL="1828800" lvl="3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ü"/>
            </a:pPr>
            <a:r>
              <a:rPr lang="zh-CN" altLang="en-US" sz="2800" strike="noStrike" noProof="1" dirty="0">
                <a:solidFill>
                  <a:schemeClr val="tx2"/>
                </a:solidFill>
                <a:latin typeface="Tahoma" panose="020B0604030504040204" charset="0"/>
                <a:ea typeface="华文新魏" panose="02010800040101010101" pitchFamily="2" charset="-122"/>
                <a:cs typeface="+mn-cs"/>
              </a:rPr>
              <a:t>对寄存器的需求</a:t>
            </a:r>
            <a:endParaRPr lang="zh-CN" altLang="en-US" sz="2800" strike="noStrike" noProof="1" dirty="0">
              <a:solidFill>
                <a:schemeClr val="tx2"/>
              </a:solidFill>
              <a:latin typeface="Tahoma" panose="020B0604030504040204" charset="0"/>
            </a:endParaRPr>
          </a:p>
          <a:p>
            <a:pPr marL="1714500" lvl="3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charset="0"/>
              <a:buChar char="ü"/>
            </a:pPr>
            <a:r>
              <a:rPr lang="zh-CN" altLang="en-US" sz="2800" strike="noStrike" noProof="1" dirty="0">
                <a:solidFill>
                  <a:schemeClr val="tx2"/>
                </a:solidFill>
                <a:latin typeface="Tahoma" panose="020B0604030504040204" charset="0"/>
                <a:ea typeface="华文新魏" panose="02010800040101010101" pitchFamily="2" charset="-122"/>
                <a:cs typeface="+mn-cs"/>
                <a:sym typeface="+mn-ea"/>
              </a:rPr>
              <a:t>指令的并行度</a:t>
            </a:r>
            <a:endParaRPr lang="zh-CN" altLang="en-US" sz="2800" strike="noStrike" noProof="1" dirty="0">
              <a:solidFill>
                <a:schemeClr val="tx2"/>
              </a:solidFill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代码生成器</a:t>
            </a:r>
            <a:endParaRPr lang="zh-CN" altLang="en-US" dirty="0"/>
          </a:p>
        </p:txBody>
      </p:sp>
      <p:sp>
        <p:nvSpPr>
          <p:cNvPr id="2" name="Rectangle 4"/>
          <p:cNvSpPr/>
          <p:nvPr/>
        </p:nvSpPr>
        <p:spPr>
          <a:xfrm>
            <a:off x="468313" y="1285875"/>
            <a:ext cx="7848600" cy="649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charset="0"/>
              <a:buChar char="l"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charset="0"/>
              </a:rPr>
              <a:t>目标机器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charset="0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535113" y="2071688"/>
            <a:ext cx="7991475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800" u="sng" dirty="0">
                <a:solidFill>
                  <a:schemeClr val="tx2"/>
                </a:solidFill>
                <a:latin typeface="Tahoma" panose="020B0604030504040204" charset="0"/>
              </a:rPr>
              <a:t> N </a:t>
            </a:r>
            <a:r>
              <a:rPr lang="zh-CN" altLang="en-US" sz="2800" u="sng" dirty="0">
                <a:solidFill>
                  <a:schemeClr val="tx2"/>
                </a:solidFill>
                <a:latin typeface="Tahoma" panose="020B0604030504040204" charset="0"/>
              </a:rPr>
              <a:t>个通用寄存器</a:t>
            </a:r>
            <a:endParaRPr lang="zh-CN" altLang="en-US" sz="2800" u="sng" dirty="0">
              <a:solidFill>
                <a:schemeClr val="tx2"/>
              </a:solidFill>
              <a:latin typeface="Tahoma" panose="020B0604030504040204" charset="0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462088" y="2647950"/>
            <a:ext cx="8748712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600200" lvl="3" indent="-228600" eaLnBrk="1" hangingPunct="1"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ahoma" panose="020B0604030504040204" charset="0"/>
              </a:rPr>
              <a:t>R</a:t>
            </a:r>
            <a:r>
              <a:rPr lang="en-US" altLang="zh-CN" sz="2400" baseline="-25000" dirty="0">
                <a:latin typeface="Tahoma" panose="020B0604030504040204" charset="0"/>
              </a:rPr>
              <a:t>0</a:t>
            </a:r>
            <a:r>
              <a:rPr lang="zh-CN" altLang="en-US" sz="2400" dirty="0">
                <a:latin typeface="Tahoma" panose="020B0604030504040204" charset="0"/>
              </a:rPr>
              <a:t>，</a:t>
            </a:r>
            <a:r>
              <a:rPr lang="en-US" altLang="zh-CN" sz="2400" dirty="0">
                <a:latin typeface="Tahoma" panose="020B0604030504040204" charset="0"/>
              </a:rPr>
              <a:t>R</a:t>
            </a:r>
            <a:r>
              <a:rPr lang="en-US" altLang="zh-CN" sz="2400" baseline="-25000" dirty="0">
                <a:latin typeface="Tahoma" panose="020B0604030504040204" charset="0"/>
              </a:rPr>
              <a:t>1</a:t>
            </a:r>
            <a:r>
              <a:rPr lang="zh-CN" altLang="en-US" sz="2400" dirty="0">
                <a:latin typeface="Tahoma" panose="020B0604030504040204" charset="0"/>
              </a:rPr>
              <a:t>，</a:t>
            </a:r>
            <a:r>
              <a:rPr lang="en-US" altLang="zh-CN" sz="2400" dirty="0">
                <a:latin typeface="Tahoma" panose="020B0604030504040204" charset="0"/>
              </a:rPr>
              <a:t>…</a:t>
            </a:r>
            <a:r>
              <a:rPr lang="zh-CN" altLang="en-US" sz="2400" dirty="0">
                <a:latin typeface="Tahoma" panose="020B0604030504040204" charset="0"/>
              </a:rPr>
              <a:t>，</a:t>
            </a:r>
            <a:r>
              <a:rPr lang="en-US" altLang="zh-CN" sz="2400" dirty="0">
                <a:latin typeface="Tahoma" panose="020B0604030504040204" charset="0"/>
              </a:rPr>
              <a:t> R</a:t>
            </a:r>
            <a:r>
              <a:rPr lang="en-US" altLang="zh-CN" sz="2400" baseline="-25000" dirty="0">
                <a:latin typeface="Tahoma" panose="020B0604030504040204" charset="0"/>
              </a:rPr>
              <a:t>n</a:t>
            </a:r>
            <a:endParaRPr lang="zh-CN" altLang="en-US" sz="2400" dirty="0">
              <a:latin typeface="Tahoma" panose="020B0604030504040204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1535113" y="3357563"/>
            <a:ext cx="7991475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u="sng" dirty="0">
                <a:solidFill>
                  <a:schemeClr val="tx2"/>
                </a:solidFill>
                <a:latin typeface="Tahoma" panose="020B0604030504040204" charset="0"/>
              </a:rPr>
              <a:t>指令格式</a:t>
            </a:r>
            <a:endParaRPr lang="zh-CN" altLang="en-US" sz="2800" u="sng" dirty="0">
              <a:solidFill>
                <a:schemeClr val="tx2"/>
              </a:solidFill>
              <a:latin typeface="Tahoma" panose="020B060403050404020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1462088" y="3933825"/>
            <a:ext cx="8424862" cy="649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600200" lvl="3" indent="-228600" eaLnBrk="1" hangingPunct="1"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ahoma" panose="020B0604030504040204" charset="0"/>
              </a:rPr>
              <a:t>op source, destination</a:t>
            </a:r>
            <a:endParaRPr lang="zh-CN" altLang="en-US" sz="2400" dirty="0">
              <a:latin typeface="Tahoma" panose="020B0604030504040204" charset="0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1535113" y="4706938"/>
            <a:ext cx="7991475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800" u="sng" dirty="0">
                <a:solidFill>
                  <a:schemeClr val="tx2"/>
                </a:solidFill>
                <a:latin typeface="Tahoma" panose="020B0604030504040204" charset="0"/>
              </a:rPr>
              <a:t>MOV</a:t>
            </a:r>
            <a:r>
              <a:rPr lang="zh-CN" altLang="en-US" sz="2800" u="sng" dirty="0">
                <a:solidFill>
                  <a:schemeClr val="tx2"/>
                </a:solidFill>
                <a:latin typeface="Tahoma" panose="020B0604030504040204" charset="0"/>
              </a:rPr>
              <a:t>、</a:t>
            </a:r>
            <a:r>
              <a:rPr lang="en-US" altLang="zh-CN" sz="2800" u="sng" dirty="0">
                <a:solidFill>
                  <a:schemeClr val="tx2"/>
                </a:solidFill>
                <a:latin typeface="Tahoma" panose="020B0604030504040204" charset="0"/>
              </a:rPr>
              <a:t>ADD</a:t>
            </a:r>
            <a:r>
              <a:rPr lang="zh-CN" altLang="en-US" sz="2800" u="sng" dirty="0">
                <a:solidFill>
                  <a:schemeClr val="tx2"/>
                </a:solidFill>
                <a:latin typeface="Tahoma" panose="020B0604030504040204" charset="0"/>
              </a:rPr>
              <a:t>、</a:t>
            </a:r>
            <a:r>
              <a:rPr lang="en-US" altLang="zh-CN" sz="2800" u="sng" dirty="0">
                <a:solidFill>
                  <a:schemeClr val="tx2"/>
                </a:solidFill>
                <a:latin typeface="Tahoma" panose="020B0604030504040204" charset="0"/>
              </a:rPr>
              <a:t>SUB</a:t>
            </a:r>
            <a:endParaRPr lang="zh-CN" altLang="en-US" sz="2800" u="sng" dirty="0">
              <a:solidFill>
                <a:schemeClr val="tx2"/>
              </a:solidFill>
              <a:latin typeface="Tahoma" panose="020B0604030504040204" charset="0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1462088" y="5426075"/>
            <a:ext cx="8424862" cy="503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1600200" lvl="3" indent="-228600" eaLnBrk="1" hangingPunct="1"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ahoma" panose="020B0604030504040204" charset="0"/>
              </a:rPr>
              <a:t>寻址方式</a:t>
            </a:r>
            <a:endParaRPr lang="zh-CN" altLang="en-US" sz="2400" dirty="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运行时刻存储管理</a:t>
            </a:r>
            <a:endParaRPr lang="zh-CN" altLang="en-US" dirty="0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82625" y="1423988"/>
            <a:ext cx="7921625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indent="-457200" algn="l" defTabSz="914400" eaLnBrk="0" hangingPunct="0">
              <a:spcBef>
                <a:spcPct val="20000"/>
              </a:spcBef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32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运行时刻存储管理</a:t>
            </a:r>
            <a:endParaRPr kumimoji="0" lang="zh-CN" altLang="en-US" sz="320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173" name="Rectangle 4"/>
          <p:cNvSpPr/>
          <p:nvPr/>
        </p:nvSpPr>
        <p:spPr>
          <a:xfrm>
            <a:off x="684213" y="3346450"/>
            <a:ext cx="4967287" cy="72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Tahoma" panose="020B0604030504040204" charset="0"/>
              </a:rPr>
              <a:t>第 </a:t>
            </a:r>
            <a:r>
              <a:rPr lang="en-US" altLang="zh-CN" dirty="0">
                <a:latin typeface="Tahoma" panose="020B0604030504040204" charset="0"/>
              </a:rPr>
              <a:t>7 </a:t>
            </a:r>
            <a:r>
              <a:rPr lang="zh-CN" altLang="en-US" dirty="0">
                <a:latin typeface="Tahoma" panose="020B0604030504040204" charset="0"/>
              </a:rPr>
              <a:t>章内容的具体实现</a:t>
            </a:r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857250" y="2281238"/>
            <a:ext cx="7786688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None/>
            </a:pPr>
            <a:r>
              <a:rPr lang="zh-CN" altLang="en-US" dirty="0">
                <a:solidFill>
                  <a:schemeClr val="tx2"/>
                </a:solidFill>
                <a:latin typeface="Tahoma" panose="020B0604030504040204" charset="0"/>
              </a:rPr>
              <a:t>** 目标代码运行时对内存空间的分配和使用</a:t>
            </a:r>
            <a:endParaRPr lang="zh-CN" altLang="en-US" dirty="0">
              <a:solidFill>
                <a:schemeClr val="tx2"/>
              </a:solidFill>
              <a:latin typeface="Tahoma" panose="020B0604030504040204" charset="0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1571625" y="3995738"/>
            <a:ext cx="7358063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ahoma" panose="020B0604030504040204" charset="0"/>
              </a:rPr>
              <a:t>静态存储分配、栈式存储分配、活动记录</a:t>
            </a:r>
            <a:endParaRPr lang="zh-CN" altLang="en-US" sz="2400" dirty="0">
              <a:solidFill>
                <a:schemeClr val="tx2"/>
              </a:solidFill>
              <a:latin typeface="Tahoma" panose="020B0604030504040204" charset="0"/>
            </a:endParaRPr>
          </a:p>
        </p:txBody>
      </p:sp>
      <p:sp>
        <p:nvSpPr>
          <p:cNvPr id="5125" name="Rectangle 4"/>
          <p:cNvSpPr/>
          <p:nvPr/>
        </p:nvSpPr>
        <p:spPr>
          <a:xfrm>
            <a:off x="857250" y="4773930"/>
            <a:ext cx="10864850" cy="12363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</a:pP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静态存储分配：在编译时刻安排好每个名字的位置，只有静态数据区，没有栈区和堆区，活动记录分配在静态数据区中</a:t>
            </a:r>
            <a:endParaRPr lang="zh-CN" altLang="en-US" sz="2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11" grpId="0"/>
      <p:bldP spid="12" grpId="0"/>
      <p:bldP spid="5125" grpId="0"/>
      <p:bldP spid="5125" grpId="1"/>
    </p:bldLst>
  </p:timing>
</p:sld>
</file>

<file path=ppt/tags/tag1.xml><?xml version="1.0" encoding="utf-8"?>
<p:tagLst xmlns:p="http://schemas.openxmlformats.org/presentationml/2006/main">
  <p:tag name="KSO_WM_UNIT_TABLE_BEAUTIFY" val="smartTable{87708df7-8c50-48d3-aade-88ca9f155790}"/>
</p:tagLst>
</file>

<file path=ppt/tags/tag2.xml><?xml version="1.0" encoding="utf-8"?>
<p:tagLst xmlns:p="http://schemas.openxmlformats.org/presentationml/2006/main">
  <p:tag name="KSO_WM_UNIT_TABLE_BEAUTIFY" val="smartTable{3ea91e16-2800-4d0c-b5fc-18ec2e679b20}"/>
</p:tagLst>
</file>

<file path=ppt/tags/tag3.xml><?xml version="1.0" encoding="utf-8"?>
<p:tagLst xmlns:p="http://schemas.openxmlformats.org/presentationml/2006/main">
  <p:tag name="KSO_WM_UNIT_TABLE_BEAUTIFY" val="smartTable{9740aa96-5b29-49c2-b15d-97d7d56a985e}"/>
</p:tagLst>
</file>

<file path=ppt/tags/tag4.xml><?xml version="1.0" encoding="utf-8"?>
<p:tagLst xmlns:p="http://schemas.openxmlformats.org/presentationml/2006/main">
  <p:tag name="KSO_WM_UNIT_TABLE_BEAUTIFY" val="smartTable{cde6c235-de52-4b57-a684-9d39ef81d131}"/>
</p:tagLst>
</file>

<file path=ppt/theme/theme1.xml><?xml version="1.0" encoding="utf-8"?>
<a:theme xmlns:a="http://schemas.openxmlformats.org/drawingml/2006/main" name="主题6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主题6</Template>
  <TotalTime>0</TotalTime>
  <Words>6431</Words>
  <Application>WPS 演示</Application>
  <PresentationFormat>宽屏</PresentationFormat>
  <Paragraphs>1413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61" baseType="lpstr">
      <vt:lpstr>Arial</vt:lpstr>
      <vt:lpstr>宋体</vt:lpstr>
      <vt:lpstr>Wingdings</vt:lpstr>
      <vt:lpstr>Lucida Sans</vt:lpstr>
      <vt:lpstr>MS PGothic</vt:lpstr>
      <vt:lpstr>Times New Roman</vt:lpstr>
      <vt:lpstr>华文新魏</vt:lpstr>
      <vt:lpstr>Times</vt:lpstr>
      <vt:lpstr>Tahoma</vt:lpstr>
      <vt:lpstr>Consolas</vt:lpstr>
      <vt:lpstr>Comic Sans MS</vt:lpstr>
      <vt:lpstr>Wingdings</vt:lpstr>
      <vt:lpstr>微软雅黑</vt:lpstr>
      <vt:lpstr>Arial Unicode MS</vt:lpstr>
      <vt:lpstr>Monotype Sorts</vt:lpstr>
      <vt:lpstr>黑体</vt:lpstr>
      <vt:lpstr>Times New Roman</vt:lpstr>
      <vt:lpstr>Symbol</vt:lpstr>
      <vt:lpstr>仿宋</vt:lpstr>
      <vt:lpstr>Calibri</vt:lpstr>
      <vt:lpstr>主题6</vt:lpstr>
      <vt:lpstr>编译原理 Principle of Compiler 2019-2020第2学期</vt:lpstr>
      <vt:lpstr>提纲</vt:lpstr>
      <vt:lpstr>代码生成器</vt:lpstr>
      <vt:lpstr>代码生成器</vt:lpstr>
      <vt:lpstr>代码生成器</vt:lpstr>
      <vt:lpstr>代码生成器</vt:lpstr>
      <vt:lpstr>代码生成器</vt:lpstr>
      <vt:lpstr>代码生成器</vt:lpstr>
      <vt:lpstr>运行时刻存储管理</vt:lpstr>
      <vt:lpstr>运行时刻存储管理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关于寄存器的分配</vt:lpstr>
      <vt:lpstr>下次引用信息和活跃信息的获取</vt:lpstr>
      <vt:lpstr>下次引用信息和活跃信息的获取</vt:lpstr>
      <vt:lpstr>下次引用信息和活跃信息的获取</vt:lpstr>
      <vt:lpstr>下次引用信息和活跃信息的获取</vt:lpstr>
      <vt:lpstr>下次引用信息和活跃信息的获取</vt:lpstr>
      <vt:lpstr>下次引用信息和活跃信息的获取</vt:lpstr>
      <vt:lpstr>下次引用信息和活跃信息的获取</vt:lpstr>
      <vt:lpstr>下次引用信息和活跃信息的获取</vt:lpstr>
      <vt:lpstr>下次引用信息和活跃信息的获取</vt:lpstr>
      <vt:lpstr>下次引用信息和活跃信息的获取</vt:lpstr>
      <vt:lpstr>寄存器描述器和地址描述器</vt:lpstr>
      <vt:lpstr>简单代码生成算法</vt:lpstr>
      <vt:lpstr>简单代码生成算法</vt:lpstr>
      <vt:lpstr>简单代码生成算法</vt:lpstr>
      <vt:lpstr>简单代码生成算法</vt:lpstr>
      <vt:lpstr>简单代码生成算法</vt:lpstr>
      <vt:lpstr>简单代码生成算法</vt:lpstr>
      <vt:lpstr>简单代码生成算法</vt:lpstr>
      <vt:lpstr>简单代码生成算法</vt:lpstr>
      <vt:lpstr>简单代码生成算法</vt:lpstr>
      <vt:lpstr>PowerPoint 演示文稿</vt:lpstr>
    </vt:vector>
  </TitlesOfParts>
  <Company>Hangzhou Dianzi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Principles</dc:title>
  <dc:creator>HUANG Xiaoxi</dc:creator>
  <cp:lastModifiedBy>阿普</cp:lastModifiedBy>
  <cp:revision>1130</cp:revision>
  <cp:lastPrinted>2012-03-05T01:42:00Z</cp:lastPrinted>
  <dcterms:created xsi:type="dcterms:W3CDTF">2010-04-19T15:31:00Z</dcterms:created>
  <dcterms:modified xsi:type="dcterms:W3CDTF">2021-03-24T00:59:14Z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8DCA7F63064146FFB147AEAAF58ED656</vt:lpwstr>
  </property>
</Properties>
</file>