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384" r:id="rId3"/>
    <p:sldId id="476" r:id="rId5"/>
    <p:sldId id="477" r:id="rId6"/>
    <p:sldId id="478" r:id="rId7"/>
    <p:sldId id="479" r:id="rId8"/>
    <p:sldId id="475" r:id="rId9"/>
  </p:sldIdLst>
  <p:sldSz cx="12192000" cy="6858000"/>
  <p:notesSz cx="6845300" cy="93960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000CC"/>
    <a:srgbClr val="FFFFCC"/>
    <a:srgbClr val="DEF1DE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 autoAdjust="0"/>
    <p:restoredTop sz="87900" autoAdjust="0"/>
  </p:normalViewPr>
  <p:slideViewPr>
    <p:cSldViewPr>
      <p:cViewPr varScale="1">
        <p:scale>
          <a:sx n="95" d="100"/>
          <a:sy n="95" d="100"/>
        </p:scale>
        <p:origin x="9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charset="0"/>
              </a:defRPr>
            </a:lvl1pPr>
          </a:lstStyle>
          <a:p>
            <a:fld id="{8A029216-D615-3945-A1F3-D96FC886DA6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35159"/>
            <a:ext cx="3429000" cy="344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panose="00000500000000020000" charset="0"/>
              <a:buNone/>
              <a:defRPr/>
            </a:lvl1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464805" y="6431082"/>
            <a:ext cx="172720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100" dirty="0">
                <a:solidFill>
                  <a:srgbClr val="A4001D"/>
                </a:solidFill>
                <a:latin typeface="+mn-lt"/>
              </a:rPr>
              <a:t>杭电</a:t>
            </a:r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《</a:t>
            </a:r>
            <a:r>
              <a:rPr lang="zh-CN" altLang="en-US" sz="1100" dirty="0">
                <a:solidFill>
                  <a:srgbClr val="A4001D"/>
                </a:solidFill>
                <a:latin typeface="+mn-lt"/>
              </a:rPr>
              <a:t>编译原理</a:t>
            </a:r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》</a:t>
            </a:r>
            <a:r>
              <a:rPr lang="zh-CN" altLang="en-US" sz="1100" dirty="0">
                <a:solidFill>
                  <a:srgbClr val="A4001D"/>
                </a:solidFill>
                <a:latin typeface="+mn-lt"/>
              </a:rPr>
              <a:t>课程组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" y="838200"/>
            <a:ext cx="55499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</p:spPr>
        <p:txBody>
          <a:bodyPr anchor="ctr" anchorCtr="0"/>
          <a:lstStyle>
            <a:lvl1pPr algn="ctr"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42508"/>
            <a:ext cx="110998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9284647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09605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2.emf"/><Relationship Id="rId24" Type="http://schemas.microsoft.com/office/2007/relationships/hdphoto" Target="../media/image6.wdp"/><Relationship Id="rId23" Type="http://schemas.openxmlformats.org/officeDocument/2006/relationships/image" Target="../media/image5.png"/><Relationship Id="rId22" Type="http://schemas.microsoft.com/office/2007/relationships/hdphoto" Target="../media/image4.wdp"/><Relationship Id="rId21" Type="http://schemas.openxmlformats.org/officeDocument/2006/relationships/image" Target="../media/image3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6164" y="44624"/>
            <a:ext cx="10342836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175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6858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32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anose="00000500000000020000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anose="00000500000000020000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anose="00000500000000020000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ooc1.chaoxing.com/course/205911579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urse.educg.net/" TargetMode="External"/><Relationship Id="rId1" Type="http://schemas.openxmlformats.org/officeDocument/2006/relationships/hyperlink" Target="https://www.educoder.ne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324600" y="533400"/>
            <a:ext cx="4953000" cy="1731963"/>
          </a:xfrm>
        </p:spPr>
        <p:txBody>
          <a:bodyPr/>
          <a:lstStyle/>
          <a:p>
            <a:r>
              <a:rPr lang="zh-CN" alt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2021-2022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620000" y="2514600"/>
            <a:ext cx="3886201" cy="1524000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</a:rPr>
              <a:t>课程说明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algn="r"/>
            <a:r>
              <a:rPr lang="zh-CN" altLang="en-US" dirty="0">
                <a:latin typeface="华文新魏" panose="02010800040101010101" pitchFamily="2" charset="-122"/>
              </a:rPr>
              <a:t>黄孝喜</a:t>
            </a:r>
            <a:endParaRPr lang="en-US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81600"/>
          </a:xfrm>
        </p:spPr>
        <p:txBody>
          <a:bodyPr/>
          <a:lstStyle/>
          <a:p>
            <a:r>
              <a:rPr lang="zh-CN" altLang="en-US" dirty="0"/>
              <a:t>学习形式</a:t>
            </a:r>
            <a:endParaRPr lang="en-US" altLang="zh-CN" dirty="0"/>
          </a:p>
          <a:p>
            <a:pPr lvl="1"/>
            <a:r>
              <a:rPr lang="zh-CN" altLang="en-US" dirty="0"/>
              <a:t>线下教学，“学习通”互动，线上预习</a:t>
            </a:r>
            <a:r>
              <a:rPr lang="en-US" altLang="zh-CN" dirty="0"/>
              <a:t>/</a:t>
            </a:r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课程资料</a:t>
            </a:r>
            <a:endParaRPr lang="en-US" altLang="zh-CN" dirty="0"/>
          </a:p>
          <a:p>
            <a:pPr lvl="1"/>
            <a:r>
              <a:rPr lang="zh-CN" altLang="en-US" dirty="0"/>
              <a:t>泛雅平台</a:t>
            </a:r>
            <a:r>
              <a:rPr lang="en-US" altLang="zh-CN" dirty="0"/>
              <a:t>(</a:t>
            </a:r>
            <a:r>
              <a:rPr lang="en-US" altLang="zh-CN" dirty="0">
                <a:hlinkClick r:id="rId1"/>
              </a:rPr>
              <a:t>https://mooc1.chaoxing.com/course/205911579.html</a:t>
            </a:r>
            <a:r>
              <a:rPr lang="en-US" altLang="zh-CN" dirty="0"/>
              <a:t>)</a:t>
            </a:r>
            <a:r>
              <a:rPr lang="zh-CN" altLang="en-US" dirty="0"/>
              <a:t>：课程内容逐步完善，每个老师将根据教学进度，逐步开放学习内容</a:t>
            </a:r>
            <a:endParaRPr lang="en-US" altLang="zh-CN" dirty="0"/>
          </a:p>
          <a:p>
            <a:pPr lvl="1"/>
            <a:r>
              <a:rPr lang="en-US" altLang="zh-CN" dirty="0"/>
              <a:t>QQ</a:t>
            </a:r>
            <a:r>
              <a:rPr lang="zh-CN" altLang="en-US" dirty="0"/>
              <a:t>群：每个老师都会给每班建立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81600"/>
          </a:xfrm>
        </p:spPr>
        <p:txBody>
          <a:bodyPr/>
          <a:lstStyle/>
          <a:p>
            <a:r>
              <a:rPr lang="zh-CN" altLang="en-US" dirty="0"/>
              <a:t>课程资料</a:t>
            </a:r>
            <a:endParaRPr lang="en-US" altLang="zh-CN" dirty="0"/>
          </a:p>
          <a:p>
            <a:pPr lvl="1"/>
            <a:r>
              <a:rPr lang="zh-CN" altLang="en-US" dirty="0"/>
              <a:t>教材</a:t>
            </a:r>
            <a:endParaRPr lang="en-US" altLang="zh-CN" dirty="0"/>
          </a:p>
          <a:p>
            <a:pPr lvl="2"/>
            <a:r>
              <a:rPr lang="zh-CN" altLang="en-US" dirty="0"/>
              <a:t>谌志群，王荣波，黄孝喜，</a:t>
            </a:r>
            <a:r>
              <a:rPr lang="en-US" altLang="zh-CN" dirty="0"/>
              <a:t>《</a:t>
            </a:r>
            <a:r>
              <a:rPr lang="zh-CN" altLang="en-US" dirty="0"/>
              <a:t>编译器设计原理</a:t>
            </a:r>
            <a:r>
              <a:rPr lang="en-US" altLang="zh-CN" dirty="0"/>
              <a:t>》</a:t>
            </a:r>
            <a:r>
              <a:rPr lang="zh-CN" altLang="en-US" dirty="0"/>
              <a:t>，西安电子科技大学出版社，</a:t>
            </a:r>
            <a:r>
              <a:rPr lang="en-US" altLang="zh-CN" dirty="0"/>
              <a:t>2020</a:t>
            </a:r>
            <a:r>
              <a:rPr lang="zh-CN" altLang="en-US" dirty="0"/>
              <a:t>年。</a:t>
            </a:r>
            <a:endParaRPr lang="en-US" altLang="zh-CN" dirty="0"/>
          </a:p>
          <a:p>
            <a:pPr lvl="1"/>
            <a:r>
              <a:rPr lang="zh-CN" altLang="en-US" dirty="0"/>
              <a:t>参考资料</a:t>
            </a:r>
            <a:endParaRPr lang="en-US" altLang="zh-CN" dirty="0"/>
          </a:p>
          <a:p>
            <a:pPr lvl="2"/>
            <a:r>
              <a:rPr lang="zh-CN" altLang="en-US" dirty="0"/>
              <a:t>龙书</a:t>
            </a:r>
            <a:endParaRPr lang="en-US" altLang="zh-CN" dirty="0"/>
          </a:p>
          <a:p>
            <a:pPr lvl="2"/>
            <a:r>
              <a:rPr lang="zh-CN" altLang="en-US" dirty="0"/>
              <a:t>其他相关资料可提供电子书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课时安排</a:t>
            </a:r>
            <a:endParaRPr lang="en-US" altLang="zh-CN" dirty="0"/>
          </a:p>
          <a:p>
            <a:pPr lvl="1"/>
            <a:r>
              <a:rPr lang="en-US" altLang="zh-CN" dirty="0"/>
              <a:t>48</a:t>
            </a:r>
            <a:r>
              <a:rPr lang="zh-CN" altLang="en-US" dirty="0"/>
              <a:t>总课时</a:t>
            </a:r>
            <a:r>
              <a:rPr lang="en-US" altLang="zh-CN" dirty="0"/>
              <a:t>: 39</a:t>
            </a:r>
            <a:r>
              <a:rPr lang="zh-CN" altLang="en-US" dirty="0"/>
              <a:t>讲课</a:t>
            </a:r>
            <a:r>
              <a:rPr lang="en-US" altLang="zh-CN" dirty="0"/>
              <a:t>+9</a:t>
            </a:r>
            <a:r>
              <a:rPr lang="zh-CN" altLang="en-US" dirty="0"/>
              <a:t>上机</a:t>
            </a:r>
            <a:endParaRPr lang="en-US" altLang="zh-CN" dirty="0"/>
          </a:p>
          <a:p>
            <a:pPr lvl="1"/>
            <a:r>
              <a:rPr lang="zh-CN" altLang="en-US" dirty="0"/>
              <a:t>考虑到课时有限，上半年学期较短，将优先保证课程内容教学完整，上机时间后续通知。</a:t>
            </a:r>
            <a:endParaRPr lang="en-US" altLang="zh-CN" dirty="0"/>
          </a:p>
          <a:p>
            <a:pPr lvl="1"/>
            <a:r>
              <a:rPr lang="zh-CN" altLang="en-US" dirty="0"/>
              <a:t>上机任务会尝试在头歌平台</a:t>
            </a:r>
            <a:r>
              <a:rPr lang="en-US" altLang="zh-CN" dirty="0"/>
              <a:t>(</a:t>
            </a:r>
            <a:r>
              <a:rPr lang="en-US" altLang="zh-CN" dirty="0">
                <a:hlinkClick r:id="rId1"/>
              </a:rPr>
              <a:t>https://www.educoder.net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或北航的希冀平台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https://course.educg.net</a:t>
            </a:r>
            <a:r>
              <a:rPr lang="en-US" altLang="zh-CN" dirty="0"/>
              <a:t> )</a:t>
            </a:r>
            <a:r>
              <a:rPr lang="zh-CN" altLang="en-US" dirty="0"/>
              <a:t>进行在线实验。</a:t>
            </a:r>
            <a:endParaRPr lang="en-US" altLang="zh-CN" dirty="0"/>
          </a:p>
          <a:p>
            <a:r>
              <a:rPr lang="zh-CN" altLang="en-US" dirty="0"/>
              <a:t>课程考核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zh-CN" altLang="en-US" sz="2400" dirty="0"/>
              <a:t>成绩构成：平时</a:t>
            </a:r>
            <a:r>
              <a:rPr lang="en-US" altLang="zh-CN" sz="2400" dirty="0"/>
              <a:t>20%+</a:t>
            </a:r>
            <a:r>
              <a:rPr lang="zh-CN" altLang="en-US" sz="2400" dirty="0"/>
              <a:t>上机任务</a:t>
            </a:r>
            <a:r>
              <a:rPr lang="en-US" altLang="zh-CN" sz="2400" dirty="0"/>
              <a:t>20%+</a:t>
            </a:r>
            <a:r>
              <a:rPr lang="zh-CN" altLang="en-US" sz="2400" dirty="0"/>
              <a:t>期末考试</a:t>
            </a:r>
            <a:r>
              <a:rPr lang="en-US" altLang="zh-CN" sz="2400" dirty="0"/>
              <a:t>60%</a:t>
            </a:r>
            <a:endParaRPr lang="en-US" altLang="zh-CN" sz="2400" dirty="0"/>
          </a:p>
          <a:p>
            <a:pPr lvl="1"/>
            <a:r>
              <a:rPr lang="zh-CN" altLang="en-US" sz="2400" dirty="0"/>
              <a:t>平时成绩：以泛雅平台学习记录为主：</a:t>
            </a:r>
            <a:r>
              <a:rPr lang="zh-CN" altLang="en-US" sz="2400" dirty="0">
                <a:solidFill>
                  <a:srgbClr val="FF0000"/>
                </a:solidFill>
              </a:rPr>
              <a:t>作业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课堂互动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单元检测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视频学习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上机任务：根据任务完成情况、验收情况、实验报告来确定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学习安排</a:t>
            </a:r>
            <a:endParaRPr lang="en-US" altLang="zh-CN" dirty="0"/>
          </a:p>
          <a:p>
            <a:pPr lvl="1"/>
            <a:r>
              <a:rPr lang="zh-CN" altLang="en-US" dirty="0"/>
              <a:t>编译原理课程学习是非常困难的，很有挑战性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学习期间，建议同学们提前从泛雅平台进行自学，以提高课堂效率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0</TotalTime>
  <Words>544</Words>
  <Application>WPS 演示</Application>
  <PresentationFormat>宽屏</PresentationFormat>
  <Paragraphs>50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Lucida Sans</vt:lpstr>
      <vt:lpstr>MS PGothic</vt:lpstr>
      <vt:lpstr>Times New Roman</vt:lpstr>
      <vt:lpstr>华文新魏</vt:lpstr>
      <vt:lpstr>Times</vt:lpstr>
      <vt:lpstr>Tahoma</vt:lpstr>
      <vt:lpstr>Consolas</vt:lpstr>
      <vt:lpstr>Calibri</vt:lpstr>
      <vt:lpstr>微软雅黑</vt:lpstr>
      <vt:lpstr>Arial Unicode MS</vt:lpstr>
      <vt:lpstr>主题5</vt:lpstr>
      <vt:lpstr>编译原理 Principle of Compiler 2021-2022第2学期</vt:lpstr>
      <vt:lpstr>课程说明</vt:lpstr>
      <vt:lpstr>课程说明</vt:lpstr>
      <vt:lpstr>课程说明</vt:lpstr>
      <vt:lpstr>课程说明</vt:lpstr>
      <vt:lpstr>PowerPoint 演示文稿</vt:lpstr>
    </vt:vector>
  </TitlesOfParts>
  <Company>Hangzhou Dianzi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Principles</dc:title>
  <dc:creator>HUANG Xiaoxi</dc:creator>
  <cp:lastModifiedBy>一步步</cp:lastModifiedBy>
  <cp:revision>375</cp:revision>
  <cp:lastPrinted>2021-03-02T16:21:00Z</cp:lastPrinted>
  <dcterms:created xsi:type="dcterms:W3CDTF">2021-03-02T16:21:00Z</dcterms:created>
  <dcterms:modified xsi:type="dcterms:W3CDTF">2022-02-21T01:27:30Z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