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5" r:id="rId4"/>
    <p:sldMasterId id="2147483657" r:id="rId5"/>
    <p:sldMasterId id="2147483659" r:id="rId6"/>
    <p:sldMasterId id="2147483661" r:id="rId7"/>
    <p:sldMasterId id="2147483678" r:id="rId8"/>
  </p:sldMasterIdLst>
  <p:notesMasterIdLst>
    <p:notesMasterId r:id="rId61"/>
  </p:notesMasterIdLst>
  <p:handoutMasterIdLst>
    <p:handoutMasterId r:id="rId62"/>
  </p:handoutMasterIdLst>
  <p:sldIdLst>
    <p:sldId id="462" r:id="rId9"/>
    <p:sldId id="463" r:id="rId10"/>
    <p:sldId id="488" r:id="rId11"/>
    <p:sldId id="489" r:id="rId12"/>
    <p:sldId id="490" r:id="rId13"/>
    <p:sldId id="499" r:id="rId14"/>
    <p:sldId id="502" r:id="rId15"/>
    <p:sldId id="513" r:id="rId16"/>
    <p:sldId id="554" r:id="rId17"/>
    <p:sldId id="515" r:id="rId18"/>
    <p:sldId id="516" r:id="rId19"/>
    <p:sldId id="517" r:id="rId20"/>
    <p:sldId id="492" r:id="rId21"/>
    <p:sldId id="526" r:id="rId22"/>
    <p:sldId id="527" r:id="rId23"/>
    <p:sldId id="520" r:id="rId24"/>
    <p:sldId id="521" r:id="rId25"/>
    <p:sldId id="530" r:id="rId26"/>
    <p:sldId id="555" r:id="rId27"/>
    <p:sldId id="557" r:id="rId28"/>
    <p:sldId id="556" r:id="rId29"/>
    <p:sldId id="531" r:id="rId30"/>
    <p:sldId id="522" r:id="rId31"/>
    <p:sldId id="523" r:id="rId32"/>
    <p:sldId id="536" r:id="rId33"/>
    <p:sldId id="558" r:id="rId34"/>
    <p:sldId id="560" r:id="rId35"/>
    <p:sldId id="537" r:id="rId36"/>
    <p:sldId id="524" r:id="rId37"/>
    <p:sldId id="525" r:id="rId38"/>
    <p:sldId id="540" r:id="rId39"/>
    <p:sldId id="561" r:id="rId40"/>
    <p:sldId id="566" r:id="rId41"/>
    <p:sldId id="562" r:id="rId42"/>
    <p:sldId id="563" r:id="rId43"/>
    <p:sldId id="567" r:id="rId44"/>
    <p:sldId id="541" r:id="rId45"/>
    <p:sldId id="542" r:id="rId46"/>
    <p:sldId id="543" r:id="rId47"/>
    <p:sldId id="544" r:id="rId48"/>
    <p:sldId id="568" r:id="rId49"/>
    <p:sldId id="569" r:id="rId50"/>
    <p:sldId id="570" r:id="rId51"/>
    <p:sldId id="546" r:id="rId52"/>
    <p:sldId id="547" r:id="rId53"/>
    <p:sldId id="548" r:id="rId54"/>
    <p:sldId id="571" r:id="rId55"/>
    <p:sldId id="573" r:id="rId56"/>
    <p:sldId id="550" r:id="rId57"/>
    <p:sldId id="574" r:id="rId58"/>
    <p:sldId id="551" r:id="rId59"/>
    <p:sldId id="264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06"/>
    <a:srgbClr val="333333"/>
    <a:srgbClr val="515151"/>
    <a:srgbClr val="49504F"/>
    <a:srgbClr val="AD2B26"/>
    <a:srgbClr val="B60206"/>
    <a:srgbClr val="FFFFE4"/>
    <a:srgbClr val="919191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79" d="100"/>
          <a:sy n="79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 Medium" panose="00020600040101010101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Medium" panose="00020600040101010101" charset="-122"/>
                  <a:ea typeface="阿里巴巴普惠体 Medium" panose="00020600040101010101" charset="-122"/>
                  <a:cs typeface="阿里巴巴普惠体 Medium" panose="00020600040101010101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Medium" panose="00020600040101010101" charset="-122"/>
                  <a:ea typeface="阿里巴巴普惠体 Medium" panose="00020600040101010101" charset="-122"/>
                  <a:cs typeface="阿里巴巴普惠体 Medium" panose="00020600040101010101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Medium" panose="00020600040101010101" charset="-122"/>
                  <a:ea typeface="阿里巴巴普惠体 Medium" panose="00020600040101010101" charset="-122"/>
                  <a:cs typeface="阿里巴巴普惠体 Medium" panose="00020600040101010101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977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92993" y="1000760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8" Type="http://schemas.openxmlformats.org/officeDocument/2006/relationships/theme" Target="../theme/theme6.xml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Medium" panose="00020600040101010101" charset="-122"/>
                  <a:ea typeface="阿里巴巴普惠体 Medium" panose="00020600040101010101" charset="-122"/>
                  <a:cs typeface="阿里巴巴普惠体 Medium" panose="00020600040101010101" charset="-122"/>
                </a:rPr>
                <a:t>目录</a:t>
              </a:r>
              <a:endParaRPr lang="zh-CN" altLang="en-US" sz="4200" b="1" i="0" dirty="0"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Medium" panose="00020600040101010101" charset="-122"/>
                <a:ea typeface="阿里巴巴普惠体 Medium" panose="00020600040101010101" charset="-122"/>
                <a:cs typeface="阿里巴巴普惠体 Medium" panose="00020600040101010101" charset="-122"/>
              </a:rPr>
              <a:t>学习目标</a:t>
            </a:r>
            <a:endParaRPr lang="zh-CN" altLang="en-US" sz="4200" b="1" i="0" dirty="0">
              <a:latin typeface="阿里巴巴普惠体 Medium" panose="00020600040101010101" charset="-122"/>
              <a:ea typeface="阿里巴巴普惠体 Medium" panose="00020600040101010101" charset="-122"/>
              <a:cs typeface="阿里巴巴普惠体 Medium" panose="0002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GIF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GI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s://gitee.com/jepsonpp/draw-and-gues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685" y="2244725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你画我猜【乞丐版】</a:t>
            </a:r>
            <a:endParaRPr kumimoji="1" lang="en-US" altLang="zh-CN" sz="6000" dirty="0"/>
          </a:p>
        </p:txBody>
      </p:sp>
      <p:sp>
        <p:nvSpPr>
          <p:cNvPr id="4" name="文本占位符 3"/>
          <p:cNvSpPr/>
          <p:nvPr>
            <p:ph type="body" sz="quarter" idx="10"/>
          </p:nvPr>
        </p:nvSpPr>
        <p:spPr>
          <a:xfrm>
            <a:off x="624840" y="3403601"/>
            <a:ext cx="10540999" cy="630237"/>
          </a:xfrm>
        </p:spPr>
        <p:txBody>
          <a:bodyPr/>
          <a:p>
            <a:r>
              <a:rPr lang="en-US" altLang="zh-CN" sz="4000"/>
              <a:t>vuex + socket-io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03- 项目搭建 - Socket.IO 客户端库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33805" y="1059180"/>
            <a:ext cx="8063230" cy="516890"/>
          </a:xfrm>
        </p:spPr>
        <p:txBody>
          <a:bodyPr/>
          <a:p>
            <a:r>
              <a:t>目标：构建</a:t>
            </a:r>
            <a:r>
              <a:rPr lang="en-US" altLang="zh-CN"/>
              <a:t>Socket.io</a:t>
            </a:r>
            <a:r>
              <a:t>模块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1"/>
          </p:nvPr>
        </p:nvSpPr>
        <p:spPr>
          <a:xfrm>
            <a:off x="1291590" y="1576070"/>
            <a:ext cx="8583295" cy="2061210"/>
          </a:xfrm>
        </p:spPr>
        <p:txBody>
          <a:bodyPr/>
          <a:p>
            <a:r>
              <a:rPr lang="zh-CN" altLang="en-US"/>
              <a:t>基本语法：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创建连接:</a:t>
            </a:r>
            <a:r>
              <a:rPr lang="en-US" altLang="zh-CN"/>
              <a:t>  </a:t>
            </a:r>
            <a:r>
              <a:rPr lang="zh-CN" altLang="en-US">
                <a:solidFill>
                  <a:srgbClr val="B70006"/>
                </a:solidFill>
              </a:rPr>
              <a:t>const socket = io( 地址 )</a:t>
            </a:r>
            <a:endParaRPr lang="zh-CN" altLang="en-US">
              <a:solidFill>
                <a:srgbClr val="B70006"/>
              </a:solidFill>
            </a:endParaRPr>
          </a:p>
          <a:p>
            <a:r>
              <a:rPr lang="en-US" altLang="zh-CN"/>
              <a:t>2. </a:t>
            </a:r>
            <a:r>
              <a:rPr lang="zh-CN" altLang="en-US"/>
              <a:t>发送消息:  </a:t>
            </a:r>
            <a:r>
              <a:rPr lang="zh-CN" altLang="en-US">
                <a:solidFill>
                  <a:srgbClr val="B70006"/>
                </a:solidFill>
              </a:rPr>
              <a:t>socket.emit(消息type类型,  消息内容,  接收到消息的回调函数)</a:t>
            </a:r>
            <a:endParaRPr lang="zh-CN" altLang="en-US">
              <a:solidFill>
                <a:srgbClr val="B70006"/>
              </a:solidFill>
            </a:endParaRPr>
          </a:p>
          <a:p>
            <a:r>
              <a:rPr lang="en-US" altLang="zh-CN"/>
              <a:t>3. </a:t>
            </a:r>
            <a:r>
              <a:rPr lang="zh-CN" altLang="en-US"/>
              <a:t>监听消息: </a:t>
            </a:r>
            <a:r>
              <a:rPr lang="en-US" altLang="zh-CN"/>
              <a:t> </a:t>
            </a:r>
            <a:r>
              <a:rPr lang="zh-CN" altLang="en-US">
                <a:solidFill>
                  <a:srgbClr val="B70006"/>
                </a:solidFill>
              </a:rPr>
              <a:t>socket.on(事件type类型 ,  接收到消息的回调函数)</a:t>
            </a:r>
            <a:endParaRPr lang="zh-CN" altLang="en-US">
              <a:solidFill>
                <a:srgbClr val="B70006"/>
              </a:solidFill>
            </a:endParaRPr>
          </a:p>
        </p:txBody>
      </p:sp>
      <p:sp>
        <p:nvSpPr>
          <p:cNvPr id="4" name="文本占位符 26"/>
          <p:cNvSpPr>
            <a:spLocks noGrp="1"/>
          </p:cNvSpPr>
          <p:nvPr/>
        </p:nvSpPr>
        <p:spPr>
          <a:xfrm>
            <a:off x="1291590" y="3525520"/>
            <a:ext cx="4749800" cy="26904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为什么需要这个模块：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 用</a:t>
            </a:r>
            <a:r>
              <a:rPr lang="en-US" altLang="zh-CN"/>
              <a:t> on </a:t>
            </a:r>
            <a:r>
              <a:rPr lang="zh-CN" altLang="en-US"/>
              <a:t>监听事件，</a:t>
            </a:r>
            <a:r>
              <a:rPr lang="en-US" altLang="zh-CN"/>
              <a:t> </a:t>
            </a:r>
            <a:r>
              <a:rPr lang="zh-CN" altLang="en-US">
                <a:solidFill>
                  <a:srgbClr val="B70006"/>
                </a:solidFill>
              </a:rPr>
              <a:t>接收服务器</a:t>
            </a:r>
            <a:r>
              <a:rPr lang="zh-CN" altLang="en-US"/>
              <a:t>消息</a:t>
            </a:r>
            <a:endParaRPr lang="en-US" altLang="zh-CN">
              <a:solidFill>
                <a:srgbClr val="B70006"/>
              </a:solidFill>
            </a:endParaRPr>
          </a:p>
          <a:p>
            <a:r>
              <a:rPr lang="en-US" altLang="zh-CN"/>
              <a:t>2.  </a:t>
            </a:r>
            <a:r>
              <a:rPr lang="zh-CN" altLang="en-US"/>
              <a:t>用</a:t>
            </a:r>
            <a:r>
              <a:rPr lang="en-US" altLang="zh-CN"/>
              <a:t> emit </a:t>
            </a:r>
            <a:r>
              <a:rPr lang="zh-CN" altLang="en-US">
                <a:solidFill>
                  <a:srgbClr val="B70006"/>
                </a:solidFill>
              </a:rPr>
              <a:t>发送消息到服务器</a:t>
            </a:r>
            <a:endParaRPr lang="zh-CN" altLang="en-US">
              <a:solidFill>
                <a:srgbClr val="B70006"/>
              </a:solidFill>
            </a:endParaRPr>
          </a:p>
        </p:txBody>
      </p:sp>
      <p:sp>
        <p:nvSpPr>
          <p:cNvPr id="6" name="文本占位符 26"/>
          <p:cNvSpPr>
            <a:spLocks noGrp="1"/>
          </p:cNvSpPr>
          <p:nvPr/>
        </p:nvSpPr>
        <p:spPr>
          <a:xfrm>
            <a:off x="6183630" y="3525520"/>
            <a:ext cx="5439410" cy="26904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构建步骤：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 安装依赖包</a:t>
            </a:r>
            <a:r>
              <a:rPr lang="en-US" altLang="zh-CN"/>
              <a:t> </a:t>
            </a:r>
            <a:r>
              <a:rPr lang="en-US" altLang="zh-CN">
                <a:solidFill>
                  <a:srgbClr val="B70006"/>
                </a:solidFill>
              </a:rPr>
              <a:t> yarn add socket.io-client</a:t>
            </a:r>
            <a:endParaRPr lang="en-US" altLang="zh-CN">
              <a:solidFill>
                <a:srgbClr val="B70006"/>
              </a:solidFill>
            </a:endParaRPr>
          </a:p>
          <a:p>
            <a:r>
              <a:rPr lang="en-US" altLang="zh-CN"/>
              <a:t>2.  </a:t>
            </a:r>
            <a:r>
              <a:rPr lang="zh-CN" altLang="en-US"/>
              <a:t>创建</a:t>
            </a:r>
            <a:r>
              <a:rPr lang="en-US" altLang="zh-CN">
                <a:solidFill>
                  <a:srgbClr val="B70006"/>
                </a:solidFill>
              </a:rPr>
              <a:t> src/socket/index.js</a:t>
            </a:r>
            <a:r>
              <a:rPr lang="en-US" altLang="zh-CN"/>
              <a:t> </a:t>
            </a:r>
            <a:r>
              <a:rPr lang="zh-CN" altLang="en-US"/>
              <a:t>模块文件，编写模块内容</a:t>
            </a:r>
            <a:endParaRPr lang="zh-CN" altLang="en-US"/>
          </a:p>
          <a:p>
            <a:r>
              <a:rPr lang="en-US" altLang="zh-CN"/>
              <a:t>3.  </a:t>
            </a:r>
            <a:r>
              <a:rPr lang="en-US" altLang="zh-CN">
                <a:solidFill>
                  <a:srgbClr val="B70006"/>
                </a:solidFill>
              </a:rPr>
              <a:t>main.js</a:t>
            </a:r>
            <a:r>
              <a:rPr lang="en-US" altLang="zh-CN"/>
              <a:t> </a:t>
            </a:r>
            <a:r>
              <a:rPr lang="zh-CN" altLang="en-US"/>
              <a:t>中导入</a:t>
            </a:r>
            <a:endParaRPr lang="zh-CN" altLang="en-US"/>
          </a:p>
          <a:p>
            <a:r>
              <a:rPr lang="en-US" altLang="zh-CN"/>
              <a:t>4.  </a:t>
            </a:r>
            <a:r>
              <a:rPr lang="en-US" altLang="zh-CN">
                <a:solidFill>
                  <a:srgbClr val="B70006"/>
                </a:solidFill>
              </a:rPr>
              <a:t>vue.config.js</a:t>
            </a:r>
            <a:r>
              <a:rPr lang="en-US" altLang="zh-CN"/>
              <a:t> </a:t>
            </a:r>
            <a:r>
              <a:rPr lang="zh-CN" altLang="en-US"/>
              <a:t>配置网络代理</a:t>
            </a:r>
            <a:endParaRPr lang="zh-CN" altLang="en-US"/>
          </a:p>
          <a:p>
            <a:r>
              <a:rPr lang="en-US" altLang="zh-CN"/>
              <a:t>5.  </a:t>
            </a:r>
            <a:r>
              <a:rPr lang="zh-CN" altLang="en-US"/>
              <a:t>启动后台</a:t>
            </a:r>
            <a:r>
              <a:rPr lang="en-US" altLang="zh-CN"/>
              <a:t>server</a:t>
            </a:r>
            <a:r>
              <a:rPr lang="zh-CN" altLang="en-US"/>
              <a:t>，</a:t>
            </a:r>
            <a:r>
              <a:rPr lang="en-US" altLang="zh-CN">
                <a:solidFill>
                  <a:srgbClr val="B70006"/>
                </a:solidFill>
              </a:rPr>
              <a:t> </a:t>
            </a:r>
            <a:r>
              <a:rPr lang="zh-CN" altLang="en-US">
                <a:solidFill>
                  <a:srgbClr val="B70006"/>
                </a:solidFill>
              </a:rPr>
              <a:t>测试接口</a:t>
            </a:r>
            <a:endParaRPr lang="zh-CN" altLang="en-US">
              <a:solidFill>
                <a:srgbClr val="B700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  <p:bldP spid="27" grpId="0" uiExpand="1" build="p"/>
      <p:bldP spid="27" grpId="1" build="p"/>
      <p:bldP spid="4" grpId="0" uiExpand="1" build="p"/>
      <p:bldP spid="4" grpId="1" build="p"/>
      <p:bldP spid="6" grpId="0" uiExpand="1" build="p"/>
      <p:bldP spid="6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03- 项目搭建 - Socket.IO 客户端库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7815" y="1002030"/>
            <a:ext cx="6083300" cy="485457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我们封装这个</a:t>
            </a:r>
            <a:r>
              <a:rPr lang="en-US" altLang="zh-CN">
                <a:sym typeface="+mn-ea"/>
              </a:rPr>
              <a:t>Socket.IO</a:t>
            </a:r>
            <a:r>
              <a:rPr lang="zh-CN" altLang="en-US">
                <a:sym typeface="+mn-ea"/>
              </a:rPr>
              <a:t>模块能帮我们做什么？</a:t>
            </a:r>
            <a:endParaRPr lang="zh-CN" altLang="en-US"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ym typeface="+mn-ea"/>
              </a:rPr>
              <a:t>	</a:t>
            </a:r>
            <a:r>
              <a:rPr lang="en-US" altLang="zh-CN">
                <a:solidFill>
                  <a:srgbClr val="B70006"/>
                </a:solidFill>
                <a:sym typeface="+mn-ea"/>
              </a:rPr>
              <a:t>on 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监听事件，</a:t>
            </a:r>
            <a:r>
              <a:rPr lang="en-US" altLang="zh-CN">
                <a:solidFill>
                  <a:srgbClr val="B70006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接收服务器消息</a:t>
            </a:r>
            <a:endParaRPr lang="zh-CN" altLang="en-US">
              <a:solidFill>
                <a:srgbClr val="B70006"/>
              </a:solidFill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ym typeface="+mn-ea"/>
              </a:rPr>
              <a:t>	</a:t>
            </a:r>
            <a:r>
              <a:rPr lang="en-US" altLang="zh-CN">
                <a:solidFill>
                  <a:srgbClr val="B70006"/>
                </a:solidFill>
                <a:sym typeface="+mn-ea"/>
              </a:rPr>
              <a:t>emit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发送消息，</a:t>
            </a:r>
            <a:r>
              <a:rPr lang="en-US" altLang="zh-CN">
                <a:solidFill>
                  <a:srgbClr val="B70006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发送消息到服务器</a:t>
            </a:r>
            <a:endParaRPr lang="zh-CN" altLang="en-US">
              <a:solidFill>
                <a:srgbClr val="B70006"/>
              </a:solidFill>
            </a:endParaRPr>
          </a:p>
          <a:p>
            <a:pPr marL="0" lvl="0" indent="0" algn="l">
              <a:buNone/>
            </a:pPr>
            <a:endParaRPr lang="zh-CN" altLang="en-US">
              <a:solidFill>
                <a:srgbClr val="B70006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0468" y="109601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你画我猜</a:t>
            </a:r>
            <a:r>
              <a:rPr lang="en-US" altLang="zh-CN" dirty="0">
                <a:solidFill>
                  <a:schemeClr val="tx1"/>
                </a:solidFill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项目准备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rgbClr val="B70006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rgbClr val="B70006"/>
                </a:solidFill>
                <a:sym typeface="+mn-ea"/>
              </a:rPr>
              <a:t>登录模块</a:t>
            </a:r>
            <a:endParaRPr lang="en-US" altLang="zh-CN" dirty="0">
              <a:solidFill>
                <a:srgbClr val="B70006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进入房间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游戏主页展示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游戏控制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65090" y="2768600"/>
            <a:ext cx="6725920" cy="9683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333333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rgbClr val="333333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rgbClr val="333333"/>
                </a:solidFill>
                <a:sym typeface="+mn-ea"/>
              </a:rPr>
              <a:t>登录模块</a:t>
            </a:r>
            <a:br>
              <a:rPr lang="zh-CN" altLang="en-US" dirty="0">
                <a:solidFill>
                  <a:srgbClr val="333333"/>
                </a:solidFill>
                <a:sym typeface="+mn-ea"/>
              </a:rPr>
            </a:br>
            <a:endParaRPr kumimoji="1" lang="zh-CN" altLang="en-US" dirty="0">
              <a:solidFill>
                <a:srgbClr val="333333"/>
              </a:solidFill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登录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65750" y="1139825"/>
            <a:ext cx="6401435" cy="3119755"/>
          </a:xfrm>
          <a:prstGeom prst="rect">
            <a:avLst/>
          </a:prstGeom>
        </p:spPr>
      </p:pic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04- 封装 action - </a:t>
            </a:r>
            <a:r>
              <a:rPr lang="zh-CN"/>
              <a:t>登录</a:t>
            </a:r>
            <a:r>
              <a:t>请求服务端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746760" y="1049020"/>
            <a:ext cx="2921000" cy="516890"/>
          </a:xfrm>
        </p:spPr>
        <p:txBody>
          <a:bodyPr/>
          <a:p>
            <a:r>
              <a:t>需求分析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占位符 26"/>
          <p:cNvSpPr>
            <a:spLocks noGrp="1"/>
          </p:cNvSpPr>
          <p:nvPr/>
        </p:nvSpPr>
        <p:spPr>
          <a:xfrm>
            <a:off x="746760" y="1565910"/>
            <a:ext cx="5165725" cy="20612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点击进入游戏按钮，表单验证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验证通过，发送昵称到服务器端验证（</a:t>
            </a:r>
            <a:r>
              <a:rPr lang="en-US" altLang="zh-CN">
                <a:solidFill>
                  <a:schemeClr val="tx1"/>
                </a:solidFill>
              </a:rPr>
              <a:t>action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3. </a:t>
            </a:r>
            <a:r>
              <a:rPr lang="zh-CN" altLang="en-US">
                <a:solidFill>
                  <a:schemeClr val="tx1"/>
                </a:solidFill>
              </a:rPr>
              <a:t>若未被占用，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则跳转到游戏主页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  <p:bldP spid="4" grpId="0" uiExpand="1" build="p"/>
      <p:bldP spid="4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04- 封装 action - 登录请求服务端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0930" y="751205"/>
            <a:ext cx="6083300" cy="485457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zh-CN" altLang="en-US">
                <a:sym typeface="+mn-ea"/>
              </a:rPr>
              <a:t>本节课，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主要完成了什么功能呢？</a:t>
            </a:r>
            <a:endParaRPr lang="zh-CN" altLang="en-US"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封装了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进行了用户昵称是否占用的校验</a:t>
            </a:r>
            <a:endParaRPr lang="zh-CN" altLang="en-US"/>
          </a:p>
          <a:p>
            <a:pPr marL="0" lvl="0" indent="0" algn="l">
              <a:buNone/>
            </a:pPr>
            <a:r>
              <a:rPr lang="en-US">
                <a:sym typeface="+mn-ea"/>
              </a:rPr>
              <a:t>	</a:t>
            </a:r>
            <a:r>
              <a:rPr lang="zh-CN" altLang="en-US">
                <a:sym typeface="+mn-ea"/>
              </a:rPr>
              <a:t>如果没被占用，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就跳转到</a:t>
            </a:r>
            <a:r>
              <a:rPr lang="en-US" altLang="zh-CN">
                <a:sym typeface="+mn-ea"/>
              </a:rPr>
              <a:t> home </a:t>
            </a:r>
            <a:r>
              <a:rPr lang="zh-CN" altLang="en-US">
                <a:sym typeface="+mn-ea"/>
              </a:rPr>
              <a:t>主页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0468" y="109601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你画我猜</a:t>
            </a:r>
            <a:r>
              <a:rPr lang="en-US" altLang="zh-CN" dirty="0">
                <a:solidFill>
                  <a:schemeClr val="tx1"/>
                </a:solidFill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项目准备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登录模块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rgbClr val="B70006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rgbClr val="B70006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rgbClr val="B70006"/>
                </a:solidFill>
              </a:rPr>
              <a:t>进入房间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游戏主页展示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游戏控制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65090" y="2768600"/>
            <a:ext cx="6725920" cy="9683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333333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rgbClr val="333333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rgbClr val="333333"/>
                </a:solidFill>
                <a:sym typeface="+mn-ea"/>
              </a:rPr>
              <a:t>进入房间</a:t>
            </a:r>
            <a:br>
              <a:rPr lang="zh-CN" altLang="en-US" dirty="0">
                <a:solidFill>
                  <a:srgbClr val="333333"/>
                </a:solidFill>
                <a:sym typeface="+mn-ea"/>
              </a:rPr>
            </a:br>
            <a:endParaRPr kumimoji="1" lang="zh-CN" altLang="en-US" dirty="0">
              <a:solidFill>
                <a:srgbClr val="333333"/>
              </a:solidFill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05- 进入房间 - 请求服务器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929640" y="1049020"/>
            <a:ext cx="8063230" cy="516890"/>
          </a:xfrm>
        </p:spPr>
        <p:txBody>
          <a:bodyPr/>
          <a:p>
            <a:r>
              <a:t>思考：跳转到首页，就是进入房间，</a:t>
            </a:r>
            <a:r>
              <a:rPr lang="en-US" altLang="zh-CN"/>
              <a:t> </a:t>
            </a:r>
            <a:r>
              <a:t>进入房间要做哪些事情呢？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1"/>
          </p:nvPr>
        </p:nvSpPr>
        <p:spPr>
          <a:xfrm>
            <a:off x="929640" y="1565910"/>
            <a:ext cx="7284720" cy="1919605"/>
          </a:xfrm>
        </p:spPr>
        <p:txBody>
          <a:bodyPr/>
          <a:p>
            <a:r>
              <a:rPr lang="zh-CN" altLang="en-US">
                <a:solidFill>
                  <a:srgbClr val="B70006"/>
                </a:solidFill>
              </a:rPr>
              <a:t>需求分析：</a:t>
            </a:r>
            <a:endParaRPr lang="zh-CN" altLang="en-US">
              <a:solidFill>
                <a:srgbClr val="B70006"/>
              </a:solidFill>
            </a:endParaRPr>
          </a:p>
          <a:p>
            <a:r>
              <a:rPr lang="zh-CN" altLang="en-US">
                <a:solidFill>
                  <a:srgbClr val="B70006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用户进入房间，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需要告诉服务器，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你进来了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2. </a:t>
            </a:r>
            <a:r>
              <a:rPr lang="zh-CN" altLang="en-US">
                <a:solidFill>
                  <a:schemeClr val="tx1"/>
                </a:solidFill>
              </a:rPr>
              <a:t>服务器会通知返回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B70006"/>
                </a:solidFill>
              </a:rPr>
              <a:t>房间信息</a:t>
            </a:r>
            <a:r>
              <a:rPr lang="en-US" altLang="zh-CN">
                <a:solidFill>
                  <a:srgbClr val="B70006"/>
                </a:solidFill>
              </a:rPr>
              <a:t>  </a:t>
            </a:r>
            <a:r>
              <a:rPr lang="zh-CN" altLang="en-US">
                <a:solidFill>
                  <a:srgbClr val="333333"/>
                </a:solidFill>
              </a:rPr>
              <a:t>如：房间</a:t>
            </a:r>
            <a:r>
              <a:rPr lang="zh-CN" altLang="en-US">
                <a:solidFill>
                  <a:srgbClr val="B70006"/>
                </a:solidFill>
              </a:rPr>
              <a:t>用户列表</a:t>
            </a:r>
            <a:r>
              <a:rPr lang="zh-CN" altLang="en-US">
                <a:solidFill>
                  <a:srgbClr val="333333"/>
                </a:solidFill>
              </a:rPr>
              <a:t>，</a:t>
            </a:r>
            <a:r>
              <a:rPr lang="en-US" altLang="zh-CN">
                <a:solidFill>
                  <a:srgbClr val="333333"/>
                </a:solidFill>
              </a:rPr>
              <a:t> </a:t>
            </a:r>
            <a:r>
              <a:rPr lang="zh-CN" altLang="en-US">
                <a:solidFill>
                  <a:srgbClr val="B70006"/>
                </a:solidFill>
              </a:rPr>
              <a:t>主持人</a:t>
            </a:r>
            <a:r>
              <a:rPr lang="zh-CN" altLang="en-US">
                <a:solidFill>
                  <a:srgbClr val="333333"/>
                </a:solidFill>
              </a:rPr>
              <a:t>，</a:t>
            </a:r>
            <a:r>
              <a:rPr lang="en-US" altLang="zh-CN">
                <a:solidFill>
                  <a:srgbClr val="333333"/>
                </a:solidFill>
              </a:rPr>
              <a:t> </a:t>
            </a:r>
            <a:r>
              <a:rPr lang="zh-CN" altLang="en-US">
                <a:solidFill>
                  <a:srgbClr val="B70006"/>
                </a:solidFill>
              </a:rPr>
              <a:t>绘图信息</a:t>
            </a:r>
            <a:r>
              <a:rPr lang="zh-CN" altLang="en-US">
                <a:solidFill>
                  <a:srgbClr val="333333"/>
                </a:solidFill>
              </a:rPr>
              <a:t>等</a:t>
            </a:r>
            <a:endParaRPr lang="zh-CN" altLang="en-US">
              <a:solidFill>
                <a:srgbClr val="333333"/>
              </a:solidFill>
            </a:endParaRPr>
          </a:p>
          <a:p>
            <a:r>
              <a:rPr lang="en-US" altLang="zh-CN">
                <a:solidFill>
                  <a:srgbClr val="333333"/>
                </a:solidFill>
              </a:rPr>
              <a:t> 3. </a:t>
            </a:r>
            <a:r>
              <a:rPr lang="zh-CN" altLang="en-US">
                <a:solidFill>
                  <a:srgbClr val="333333"/>
                </a:solidFill>
              </a:rPr>
              <a:t>服务器会</a:t>
            </a:r>
            <a:r>
              <a:rPr lang="en-US" altLang="zh-CN">
                <a:solidFill>
                  <a:srgbClr val="333333"/>
                </a:solidFill>
              </a:rPr>
              <a:t> </a:t>
            </a:r>
            <a:r>
              <a:rPr lang="zh-CN" altLang="en-US">
                <a:solidFill>
                  <a:srgbClr val="B70006"/>
                </a:solidFill>
              </a:rPr>
              <a:t>广播通知其他所有用户</a:t>
            </a:r>
            <a:r>
              <a:rPr lang="zh-CN" altLang="en-US">
                <a:solidFill>
                  <a:srgbClr val="333333"/>
                </a:solidFill>
              </a:rPr>
              <a:t>，</a:t>
            </a:r>
            <a:r>
              <a:rPr lang="en-US" altLang="zh-CN">
                <a:solidFill>
                  <a:srgbClr val="333333"/>
                </a:solidFill>
              </a:rPr>
              <a:t> </a:t>
            </a:r>
            <a:r>
              <a:rPr lang="zh-CN" altLang="en-US">
                <a:solidFill>
                  <a:srgbClr val="333333"/>
                </a:solidFill>
              </a:rPr>
              <a:t>有新用户进入房间</a:t>
            </a:r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795145" y="3557270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40585" y="3758565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36920" y="3557270"/>
            <a:ext cx="1713865" cy="25152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82995" y="4549140"/>
            <a:ext cx="102108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服务器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20545" y="4550410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65985" y="4751705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45945" y="5543550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91385" y="5744845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46780" y="3865245"/>
            <a:ext cx="232156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65575" y="3466465"/>
            <a:ext cx="145986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进入房间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65575" y="4180840"/>
            <a:ext cx="145986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房间信息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29000" y="4126865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78250" y="4779010"/>
            <a:ext cx="173545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有人进入房间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429000" y="4768215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778250" y="5735320"/>
            <a:ext cx="198564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sym typeface="+mn-ea"/>
              </a:rPr>
              <a:t>有人进入房间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429000" y="5744845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占位符 26"/>
          <p:cNvSpPr>
            <a:spLocks noGrp="1"/>
          </p:cNvSpPr>
          <p:nvPr/>
        </p:nvSpPr>
        <p:spPr>
          <a:xfrm>
            <a:off x="8593455" y="1565910"/>
            <a:ext cx="2588260" cy="191960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70006"/>
                </a:solidFill>
              </a:rPr>
              <a:t>进入房间</a:t>
            </a:r>
            <a:r>
              <a:rPr lang="en-US" altLang="zh-CN">
                <a:solidFill>
                  <a:srgbClr val="B70006"/>
                </a:solidFill>
              </a:rPr>
              <a:t> </a:t>
            </a:r>
            <a:r>
              <a:rPr lang="zh-CN" altLang="en-US">
                <a:solidFill>
                  <a:srgbClr val="B70006"/>
                </a:solidFill>
              </a:rPr>
              <a:t>步骤分析：</a:t>
            </a:r>
            <a:endParaRPr lang="zh-CN" altLang="en-US">
              <a:solidFill>
                <a:srgbClr val="B70006"/>
              </a:solidFill>
            </a:endParaRPr>
          </a:p>
          <a:p>
            <a:r>
              <a:rPr lang="zh-CN" altLang="en-US">
                <a:solidFill>
                  <a:srgbClr val="B70006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进入房间</a:t>
            </a:r>
            <a:r>
              <a:rPr lang="en-US" altLang="zh-CN">
                <a:solidFill>
                  <a:schemeClr val="tx1"/>
                </a:solidFill>
              </a:rPr>
              <a:t> - </a:t>
            </a:r>
            <a:r>
              <a:rPr lang="zh-CN" altLang="en-US">
                <a:solidFill>
                  <a:schemeClr val="tx1"/>
                </a:solidFill>
              </a:rPr>
              <a:t>请求服务器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2. </a:t>
            </a:r>
            <a:r>
              <a:rPr lang="zh-CN" altLang="en-US">
                <a:solidFill>
                  <a:schemeClr val="tx1"/>
                </a:solidFill>
              </a:rPr>
              <a:t>处理</a:t>
            </a:r>
            <a:r>
              <a:rPr lang="en-US" altLang="zh-CN">
                <a:solidFill>
                  <a:schemeClr val="tx1"/>
                </a:solidFill>
              </a:rPr>
              <a:t> room_info </a:t>
            </a:r>
            <a:r>
              <a:rPr lang="zh-CN" altLang="en-US">
                <a:solidFill>
                  <a:schemeClr val="tx1"/>
                </a:solidFill>
              </a:rPr>
              <a:t>事件</a:t>
            </a:r>
            <a:endParaRPr lang="zh-CN" altLang="en-US">
              <a:solidFill>
                <a:srgbClr val="333333"/>
              </a:solidFill>
            </a:endParaRPr>
          </a:p>
          <a:p>
            <a:r>
              <a:rPr lang="en-US" altLang="zh-CN">
                <a:solidFill>
                  <a:srgbClr val="333333"/>
                </a:solidFill>
              </a:rPr>
              <a:t> 3. </a:t>
            </a:r>
            <a:r>
              <a:rPr lang="zh-CN" altLang="en-US">
                <a:solidFill>
                  <a:srgbClr val="333333"/>
                </a:solidFill>
              </a:rPr>
              <a:t>处理</a:t>
            </a:r>
            <a:r>
              <a:rPr lang="en-US" altLang="zh-CN">
                <a:solidFill>
                  <a:srgbClr val="333333"/>
                </a:solidFill>
              </a:rPr>
              <a:t> user_enter </a:t>
            </a:r>
            <a:r>
              <a:rPr lang="zh-CN" altLang="en-US">
                <a:solidFill>
                  <a:srgbClr val="333333"/>
                </a:solidFill>
              </a:rPr>
              <a:t>事件</a:t>
            </a:r>
            <a:endParaRPr lang="zh-CN" altLang="en-US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  <p:bldP spid="27" grpId="0" uiExpand="1" build="p"/>
      <p:bldP spid="27" grpId="1" build="p"/>
      <p:bldP spid="2" grpId="0" bldLvl="0" animBg="1"/>
      <p:bldP spid="3" grpId="0"/>
      <p:bldP spid="4" grpId="0" bldLvl="0" animBg="1"/>
      <p:bldP spid="5" grpId="0"/>
      <p:bldP spid="4" grpId="1" animBg="1"/>
      <p:bldP spid="5" grpId="1"/>
      <p:bldP spid="11" grpId="0"/>
      <p:bldP spid="11" grpId="1"/>
      <p:bldP spid="13" grpId="0"/>
      <p:bldP spid="13" grpId="1"/>
      <p:bldP spid="6" grpId="0" bldLvl="0" animBg="1"/>
      <p:bldP spid="7" grpId="0"/>
      <p:bldP spid="8" grpId="0" bldLvl="0" animBg="1"/>
      <p:bldP spid="9" grpId="0"/>
      <p:bldP spid="15" grpId="0"/>
      <p:bldP spid="17" grpId="0"/>
      <p:bldP spid="15" grpId="1"/>
      <p:bldP spid="17" grpId="1"/>
      <p:bldP spid="21" grpId="0" uiExpand="1" build="p"/>
      <p:bldP spid="21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05- 进入房间 - 请求服务器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838200" y="1014730"/>
            <a:ext cx="8962390" cy="516890"/>
          </a:xfrm>
        </p:spPr>
        <p:txBody>
          <a:bodyPr/>
          <a:p>
            <a:r>
              <a:t>需求</a:t>
            </a:r>
            <a:r>
              <a:rPr lang="en-US" altLang="zh-CN"/>
              <a:t>1</a:t>
            </a:r>
            <a:r>
              <a:t>：</a:t>
            </a:r>
            <a:r>
              <a:rPr>
                <a:solidFill>
                  <a:schemeClr val="tx1"/>
                </a:solidFill>
                <a:sym typeface="+mn-ea"/>
              </a:rPr>
              <a:t>进入房间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- </a:t>
            </a:r>
            <a:r>
              <a:rPr>
                <a:solidFill>
                  <a:schemeClr val="tx1"/>
                </a:solidFill>
                <a:sym typeface="+mn-ea"/>
              </a:rPr>
              <a:t>请求服务器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（用户进入房间，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需要告诉服务器，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你进来了）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831840" y="1914525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7280" y="2115820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73615" y="1914525"/>
            <a:ext cx="1713865" cy="25152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19690" y="2906395"/>
            <a:ext cx="102108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服务器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483475" y="2222500"/>
            <a:ext cx="232156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002270" y="1823720"/>
            <a:ext cx="145986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进入房间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sp>
        <p:nvSpPr>
          <p:cNvPr id="19" name="文本占位符 26"/>
          <p:cNvSpPr>
            <a:spLocks noGrp="1"/>
          </p:cNvSpPr>
          <p:nvPr/>
        </p:nvSpPr>
        <p:spPr>
          <a:xfrm>
            <a:off x="886460" y="1577975"/>
            <a:ext cx="4596765" cy="34302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70006"/>
                </a:solidFill>
              </a:rPr>
              <a:t>操作步骤：</a:t>
            </a:r>
            <a:endParaRPr lang="zh-CN" altLang="en-US">
              <a:solidFill>
                <a:srgbClr val="B70006"/>
              </a:solidFill>
            </a:endParaRPr>
          </a:p>
          <a:p>
            <a:r>
              <a:rPr lang="zh-CN" altLang="en-US">
                <a:solidFill>
                  <a:srgbClr val="B70006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1. vuex</a:t>
            </a:r>
            <a:r>
              <a:rPr lang="zh-CN" altLang="en-US">
                <a:solidFill>
                  <a:schemeClr val="tx1"/>
                </a:solidFill>
              </a:rPr>
              <a:t>声明相关</a:t>
            </a:r>
            <a:r>
              <a:rPr lang="en-US" altLang="zh-CN">
                <a:solidFill>
                  <a:schemeClr val="tx1"/>
                </a:solidFill>
              </a:rPr>
              <a:t>state </a:t>
            </a:r>
            <a:r>
              <a:rPr lang="zh-CN" altLang="en-US">
                <a:solidFill>
                  <a:schemeClr val="tx1"/>
                </a:solidFill>
              </a:rPr>
              <a:t>（备用）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zh-CN" altLang="en-US">
                <a:solidFill>
                  <a:srgbClr val="B70006"/>
                </a:solidFill>
              </a:rPr>
              <a:t>自己昵称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用户列表</a:t>
            </a:r>
            <a:r>
              <a:rPr lang="zh-CN" altLang="en-US">
                <a:solidFill>
                  <a:srgbClr val="333333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333333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主持人</a:t>
            </a:r>
            <a:r>
              <a:rPr lang="zh-CN" altLang="en-US">
                <a:solidFill>
                  <a:srgbClr val="333333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333333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绘图信息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2. </a:t>
            </a:r>
            <a:r>
              <a:rPr>
                <a:solidFill>
                  <a:schemeClr val="tx1"/>
                </a:solidFill>
              </a:rPr>
              <a:t>vuex提供进入房间的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action 和 mutation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    action</a:t>
            </a:r>
            <a:r>
              <a:rPr lang="zh-CN" altLang="en-US">
                <a:solidFill>
                  <a:schemeClr val="tx1"/>
                </a:solidFill>
              </a:rPr>
              <a:t>：发消息到服务器，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你来了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 mutation: </a:t>
            </a:r>
            <a:r>
              <a:rPr lang="zh-CN" altLang="en-US">
                <a:solidFill>
                  <a:schemeClr val="tx1"/>
                </a:solidFill>
              </a:rPr>
              <a:t>更新昵称到</a:t>
            </a:r>
            <a:r>
              <a:rPr lang="en-US" altLang="zh-CN">
                <a:solidFill>
                  <a:schemeClr val="tx1"/>
                </a:solidFill>
              </a:rPr>
              <a:t> vuex </a:t>
            </a:r>
            <a:r>
              <a:rPr lang="zh-CN" altLang="en-US">
                <a:solidFill>
                  <a:schemeClr val="tx1"/>
                </a:solidFill>
              </a:rPr>
              <a:t>中</a:t>
            </a:r>
            <a:endParaRPr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333333"/>
                </a:solidFill>
              </a:rPr>
              <a:t> 3. </a:t>
            </a:r>
            <a:r>
              <a:rPr>
                <a:solidFill>
                  <a:srgbClr val="333333"/>
                </a:solidFill>
              </a:rPr>
              <a:t>主页中, 调用 action</a:t>
            </a:r>
            <a:r>
              <a:rPr lang="en-US">
                <a:solidFill>
                  <a:srgbClr val="333333"/>
                </a:solidFill>
              </a:rPr>
              <a:t> </a:t>
            </a:r>
            <a:r>
              <a:rPr lang="zh-CN" altLang="en-US">
                <a:solidFill>
                  <a:srgbClr val="333333"/>
                </a:solidFill>
              </a:rPr>
              <a:t>即可</a:t>
            </a:r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31840" y="3274695"/>
            <a:ext cx="1651000" cy="20586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293485" y="3338830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Vuex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99480" y="3707130"/>
            <a:ext cx="1328420" cy="1429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77280" y="3788410"/>
            <a:ext cx="13055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nickname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build="p"/>
      <p:bldP spid="4" grpId="1" animBg="1"/>
      <p:bldP spid="5" grpId="1"/>
      <p:bldP spid="19" grpId="0" uiExpand="1" build="p"/>
      <p:bldP spid="19" grpId="1" build="p"/>
      <p:bldP spid="11" grpId="0"/>
      <p:bldP spid="11" grpId="1"/>
      <p:bldP spid="20" grpId="0" animBg="1"/>
      <p:bldP spid="22" grpId="0"/>
      <p:bldP spid="23" grpId="0" animBg="1"/>
      <p:bldP spid="24" grpId="0"/>
      <p:bldP spid="20" grpId="1" animBg="1"/>
      <p:bldP spid="22" grpId="1"/>
      <p:bldP spid="23" grpId="1" animBg="1"/>
      <p:bldP spid="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0468" y="109601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你画我猜</a:t>
            </a:r>
            <a:r>
              <a:rPr lang="en-US" altLang="zh-CN" dirty="0">
                <a:solidFill>
                  <a:schemeClr val="tx1"/>
                </a:solidFill>
              </a:rPr>
              <a:t> - </a:t>
            </a:r>
            <a:r>
              <a:rPr lang="zh-CN" altLang="en-US" dirty="0">
                <a:solidFill>
                  <a:schemeClr val="accent2"/>
                </a:solidFill>
              </a:rPr>
              <a:t>项目准备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登录模块</a:t>
            </a:r>
            <a:endParaRPr lang="en-US" altLang="zh-CN" dirty="0">
              <a:solidFill>
                <a:schemeClr val="accent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accent2"/>
                </a:solidFill>
              </a:rPr>
              <a:t>进入房间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accent2"/>
                </a:solidFill>
              </a:rPr>
              <a:t>游戏主页展示</a:t>
            </a:r>
            <a:endParaRPr lang="zh-CN" altLang="en-US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accent2"/>
                </a:solidFill>
              </a:rPr>
              <a:t>游戏控制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0</a:t>
            </a:r>
            <a:r>
              <a:rPr lang="en-US"/>
              <a:t>6</a:t>
            </a:r>
            <a:r>
              <a:t>- 进入房间 - 处理 room_info 事件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838200" y="1014730"/>
            <a:ext cx="8962390" cy="516890"/>
          </a:xfrm>
        </p:spPr>
        <p:txBody>
          <a:bodyPr/>
          <a:p>
            <a:r>
              <a:t>需求</a:t>
            </a:r>
            <a:r>
              <a:rPr lang="en-US" altLang="zh-CN"/>
              <a:t>2</a:t>
            </a:r>
            <a:r>
              <a:t>：</a:t>
            </a:r>
            <a:r>
              <a:rPr>
                <a:solidFill>
                  <a:schemeClr val="tx1"/>
                </a:solidFill>
                <a:sym typeface="+mn-ea"/>
              </a:rPr>
              <a:t>处理 room_info 事件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（服务器收到消息，通过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room_info</a:t>
            </a:r>
            <a:r>
              <a:rPr>
                <a:solidFill>
                  <a:schemeClr val="tx1"/>
                </a:solidFill>
                <a:sym typeface="+mn-ea"/>
              </a:rPr>
              <a:t>事件响应房间信息）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831840" y="1914525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7280" y="2115820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73615" y="1914525"/>
            <a:ext cx="1713865" cy="25152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19690" y="2906395"/>
            <a:ext cx="102108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服务器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483475" y="2222500"/>
            <a:ext cx="232156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002270" y="1823720"/>
            <a:ext cx="145986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进入房间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02270" y="2538095"/>
            <a:ext cx="1459865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房间信息</a:t>
            </a:r>
            <a:r>
              <a:rPr lang="en-US" altLang="zh-CN" dirty="0">
                <a:solidFill>
                  <a:srgbClr val="B70006"/>
                </a:solidFill>
                <a:latin typeface="+mn-lt"/>
                <a:ea typeface="+mn-ea"/>
              </a:rPr>
              <a:t> room_info</a:t>
            </a:r>
            <a:endParaRPr lang="en-US" altLang="zh-CN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7465695" y="2484120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占位符 26"/>
          <p:cNvSpPr>
            <a:spLocks noGrp="1"/>
          </p:cNvSpPr>
          <p:nvPr/>
        </p:nvSpPr>
        <p:spPr>
          <a:xfrm>
            <a:off x="886460" y="1577975"/>
            <a:ext cx="5499735" cy="34302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70006"/>
                </a:solidFill>
              </a:rPr>
              <a:t>操作步骤：</a:t>
            </a:r>
            <a:endParaRPr lang="zh-CN" altLang="en-US">
              <a:solidFill>
                <a:srgbClr val="B70006"/>
              </a:solidFill>
            </a:endParaRPr>
          </a:p>
          <a:p>
            <a:r>
              <a:rPr lang="zh-CN" altLang="en-US">
                <a:solidFill>
                  <a:srgbClr val="B70006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>
                <a:solidFill>
                  <a:schemeClr val="tx1"/>
                </a:solidFill>
              </a:rPr>
              <a:t>room_info 事件监听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zh-CN" altLang="en-US">
                <a:solidFill>
                  <a:schemeClr val="tx1"/>
                </a:solidFill>
              </a:rPr>
              <a:t>获取房间消息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用户列表</a:t>
            </a:r>
            <a:r>
              <a:rPr lang="zh-CN" altLang="en-US">
                <a:solidFill>
                  <a:srgbClr val="333333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333333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主持人</a:t>
            </a:r>
            <a:r>
              <a:rPr lang="zh-CN" altLang="en-US">
                <a:solidFill>
                  <a:srgbClr val="333333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333333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绘图信息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2. </a:t>
            </a:r>
            <a:r>
              <a:rPr lang="zh-CN" altLang="en-US">
                <a:solidFill>
                  <a:schemeClr val="tx1"/>
                </a:solidFill>
              </a:rPr>
              <a:t>提供对应的更新</a:t>
            </a:r>
            <a:r>
              <a:rPr lang="en-US" altLang="zh-CN">
                <a:solidFill>
                  <a:schemeClr val="tx1"/>
                </a:solidFill>
              </a:rPr>
              <a:t>mutation,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</a:t>
            </a:r>
            <a:r>
              <a:rPr lang="zh-CN" altLang="en-US">
                <a:solidFill>
                  <a:schemeClr val="tx1"/>
                </a:solidFill>
              </a:rPr>
              <a:t>调用后将获取的消息存到</a:t>
            </a:r>
            <a:r>
              <a:rPr lang="en-US" altLang="zh-CN">
                <a:solidFill>
                  <a:schemeClr val="tx1"/>
                </a:solidFill>
              </a:rPr>
              <a:t>vuex</a:t>
            </a:r>
            <a:r>
              <a:rPr lang="zh-CN" altLang="en-US">
                <a:solidFill>
                  <a:schemeClr val="tx1"/>
                </a:solidFill>
              </a:rPr>
              <a:t>中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31840" y="3274695"/>
            <a:ext cx="1651000" cy="20586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293485" y="3338830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Vuex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99480" y="3707130"/>
            <a:ext cx="1328420" cy="1429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77280" y="3788410"/>
            <a:ext cx="130556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nickname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nicknames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holder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lines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build="p"/>
      <p:bldP spid="4" grpId="1" animBg="1"/>
      <p:bldP spid="5" grpId="1"/>
      <p:bldP spid="11" grpId="1"/>
      <p:bldP spid="19" grpId="0" uiExpand="1" build="p"/>
      <p:bldP spid="19" grpId="1" build="p"/>
      <p:bldP spid="13" grpId="0"/>
      <p:bldP spid="13" grpId="1"/>
      <p:bldP spid="20" grpId="0" bldLvl="0" animBg="1"/>
      <p:bldP spid="22" grpId="0"/>
      <p:bldP spid="23" grpId="0" bldLvl="0" animBg="1"/>
      <p:bldP spid="24" grpId="0"/>
      <p:bldP spid="20" grpId="1" animBg="1"/>
      <p:bldP spid="22" grpId="1"/>
      <p:bldP spid="23" grpId="1" animBg="1"/>
      <p:bldP spid="2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0</a:t>
            </a:r>
            <a:r>
              <a:rPr lang="en-US"/>
              <a:t>7</a:t>
            </a:r>
            <a:r>
              <a:t>- 进入房间 - 处理 </a:t>
            </a:r>
            <a:r>
              <a:rPr lang="en-US"/>
              <a:t>user_enter</a:t>
            </a:r>
            <a:r>
              <a:t> 事件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838200" y="1014730"/>
            <a:ext cx="9570720" cy="516890"/>
          </a:xfrm>
        </p:spPr>
        <p:txBody>
          <a:bodyPr/>
          <a:p>
            <a:r>
              <a:t>需求</a:t>
            </a:r>
            <a:r>
              <a:rPr lang="en-US" altLang="zh-CN"/>
              <a:t>3</a:t>
            </a:r>
            <a:r>
              <a:t>：</a:t>
            </a:r>
            <a:r>
              <a:rPr>
                <a:solidFill>
                  <a:schemeClr val="tx1"/>
                </a:solidFill>
                <a:sym typeface="+mn-ea"/>
              </a:rPr>
              <a:t>处理 </a:t>
            </a:r>
            <a:r>
              <a:rPr lang="en-US">
                <a:sym typeface="+mn-ea"/>
              </a:rPr>
              <a:t>user_enter</a:t>
            </a:r>
            <a:r>
              <a:rPr>
                <a:solidFill>
                  <a:schemeClr val="tx1"/>
                </a:solidFill>
                <a:sym typeface="+mn-ea"/>
              </a:rPr>
              <a:t> 事件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（服务器收到消息，通过</a:t>
            </a:r>
            <a:r>
              <a:rPr lang="en-US">
                <a:sym typeface="+mn-ea"/>
              </a:rPr>
              <a:t>user_enter</a:t>
            </a:r>
            <a:r>
              <a:rPr>
                <a:solidFill>
                  <a:schemeClr val="tx1"/>
                </a:solidFill>
                <a:sym typeface="+mn-ea"/>
              </a:rPr>
              <a:t>事件广播通知其他用户）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831840" y="1914525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7280" y="2115820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73615" y="1914525"/>
            <a:ext cx="1713865" cy="25152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19690" y="2906395"/>
            <a:ext cx="102108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服务器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57240" y="2907665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02680" y="3108960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82640" y="3900805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28080" y="4102100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483475" y="2222500"/>
            <a:ext cx="232156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002270" y="1823720"/>
            <a:ext cx="145986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进入房间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02270" y="2538095"/>
            <a:ext cx="145986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房间信息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7465695" y="2484120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814945" y="3136265"/>
            <a:ext cx="1735455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有人进入房间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B70006"/>
                </a:solidFill>
                <a:latin typeface="+mn-lt"/>
                <a:ea typeface="+mn-ea"/>
              </a:rPr>
              <a:t>user_enter</a:t>
            </a:r>
            <a:endParaRPr lang="en-US" altLang="zh-CN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465695" y="3125470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814945" y="4092575"/>
            <a:ext cx="1985645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sym typeface="+mn-ea"/>
              </a:rPr>
              <a:t>有人进入房间</a:t>
            </a:r>
            <a:endParaRPr lang="zh-CN" altLang="en-US" dirty="0">
              <a:solidFill>
                <a:srgbClr val="B70006"/>
              </a:solidFill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B70006"/>
                </a:solidFill>
                <a:latin typeface="+mn-lt"/>
                <a:ea typeface="+mn-ea"/>
              </a:rPr>
              <a:t>user_enter</a:t>
            </a:r>
            <a:endParaRPr lang="en-US" altLang="zh-CN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465695" y="4102100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占位符 26"/>
          <p:cNvSpPr>
            <a:spLocks noGrp="1"/>
          </p:cNvSpPr>
          <p:nvPr/>
        </p:nvSpPr>
        <p:spPr>
          <a:xfrm>
            <a:off x="886460" y="1577975"/>
            <a:ext cx="4596765" cy="34302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70006"/>
                </a:solidFill>
              </a:rPr>
              <a:t>操作步骤：</a:t>
            </a:r>
            <a:endParaRPr lang="zh-CN" altLang="en-US">
              <a:solidFill>
                <a:srgbClr val="B70006"/>
              </a:solidFill>
            </a:endParaRPr>
          </a:p>
          <a:p>
            <a:r>
              <a:rPr lang="zh-CN" altLang="en-US">
                <a:solidFill>
                  <a:srgbClr val="B70006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监听</a:t>
            </a:r>
            <a:r>
              <a:rPr>
                <a:solidFill>
                  <a:schemeClr val="tx1"/>
                </a:solidFill>
              </a:rPr>
              <a:t> user_enter 事件,  处理广播通知</a:t>
            </a:r>
            <a:endParaRPr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2.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提供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mutation</a:t>
            </a:r>
            <a:r>
              <a:rPr lang="zh-CN">
                <a:solidFill>
                  <a:schemeClr val="tx1"/>
                </a:solidFill>
                <a:sym typeface="+mn-ea"/>
              </a:rPr>
              <a:t>，</a:t>
            </a:r>
            <a:r>
              <a:rPr>
                <a:solidFill>
                  <a:schemeClr val="tx1"/>
                </a:solidFill>
              </a:rPr>
              <a:t>更新</a:t>
            </a:r>
            <a:r>
              <a:rPr lang="en-US">
                <a:solidFill>
                  <a:schemeClr val="tx1"/>
                </a:solidFill>
              </a:rPr>
              <a:t> nicknames </a:t>
            </a:r>
            <a:r>
              <a:rPr lang="zh-CN" altLang="en-US">
                <a:solidFill>
                  <a:schemeClr val="tx1"/>
                </a:solidFill>
              </a:rPr>
              <a:t>列表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注意：用户不存在于列表中才追加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build="p"/>
      <p:bldP spid="4" grpId="1" animBg="1"/>
      <p:bldP spid="5" grpId="1"/>
      <p:bldP spid="11" grpId="1"/>
      <p:bldP spid="13" grpId="1"/>
      <p:bldP spid="15" grpId="1"/>
      <p:bldP spid="17" grpId="1"/>
      <p:bldP spid="19" grpId="0" uiExpand="1" build="p"/>
      <p:bldP spid="19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07- 进入房间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7975" y="870585"/>
            <a:ext cx="6083300" cy="485457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>
                <a:sym typeface="+mn-ea"/>
              </a:rPr>
              <a:t>我们进入房间一共做了哪三件事 ?</a:t>
            </a:r>
            <a:endParaRPr lang="zh-CN" altLang="en-US">
              <a:sym typeface="+mn-ea"/>
            </a:endParaRPr>
          </a:p>
          <a:p>
            <a:pPr marL="0" lvl="0" indent="0" algn="l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）向服务器发送了</a:t>
            </a:r>
            <a:r>
              <a:rPr lang="en-US" altLang="zh-CN"/>
              <a:t> </a:t>
            </a:r>
            <a:r>
              <a:rPr lang="zh-CN" altLang="en-US">
                <a:solidFill>
                  <a:srgbClr val="B70006"/>
                </a:solidFill>
              </a:rPr>
              <a:t>进入房间</a:t>
            </a:r>
            <a:r>
              <a:rPr lang="en-US" altLang="zh-CN"/>
              <a:t> </a:t>
            </a:r>
            <a:r>
              <a:rPr lang="zh-CN" altLang="en-US"/>
              <a:t>的申请请求</a:t>
            </a:r>
            <a:endParaRPr lang="zh-CN" altLang="en-US"/>
          </a:p>
          <a:p>
            <a:pPr marL="0" lvl="0" indent="0" algn="l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）处理</a:t>
            </a:r>
            <a:r>
              <a:rPr lang="en-US" altLang="zh-CN"/>
              <a:t> </a:t>
            </a:r>
            <a:r>
              <a:rPr lang="en-US" altLang="zh-CN">
                <a:solidFill>
                  <a:srgbClr val="B70006"/>
                </a:solidFill>
              </a:rPr>
              <a:t>room_info</a:t>
            </a:r>
            <a:r>
              <a:rPr lang="en-US" altLang="zh-CN"/>
              <a:t> </a:t>
            </a:r>
            <a:r>
              <a:rPr lang="zh-CN" altLang="en-US"/>
              <a:t>事件，拿到信息，存</a:t>
            </a:r>
            <a:r>
              <a:rPr lang="en-US" altLang="zh-CN"/>
              <a:t>vuex</a:t>
            </a:r>
            <a:endParaRPr lang="en-US" altLang="zh-CN"/>
          </a:p>
          <a:p>
            <a:pPr marL="0" lvl="0" indent="0" algn="l"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）处理</a:t>
            </a:r>
            <a:r>
              <a:rPr lang="en-US" altLang="zh-CN"/>
              <a:t> </a:t>
            </a:r>
            <a:r>
              <a:rPr lang="en-US" altLang="zh-CN">
                <a:solidFill>
                  <a:srgbClr val="B70006"/>
                </a:solidFill>
              </a:rPr>
              <a:t>user_enter </a:t>
            </a:r>
            <a:r>
              <a:rPr lang="zh-CN" altLang="en-US"/>
              <a:t>事件，</a:t>
            </a:r>
            <a:r>
              <a:rPr lang="en-US" altLang="zh-CN"/>
              <a:t> </a:t>
            </a:r>
            <a:r>
              <a:rPr lang="zh-CN" altLang="en-US"/>
              <a:t>更新</a:t>
            </a:r>
            <a:r>
              <a:rPr lang="en-US" altLang="zh-CN"/>
              <a:t>nicknames</a:t>
            </a:r>
            <a:r>
              <a:rPr lang="zh-CN" altLang="en-US"/>
              <a:t>列表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0468" y="109601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你画我猜</a:t>
            </a:r>
            <a:r>
              <a:rPr lang="en-US" altLang="zh-CN" dirty="0">
                <a:solidFill>
                  <a:schemeClr val="tx1"/>
                </a:solidFill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项目准备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登录模块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进入房间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rgbClr val="C00000"/>
                </a:solidFill>
              </a:rPr>
              <a:t>游戏主页展示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游戏控制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65090" y="2768600"/>
            <a:ext cx="6725920" cy="9683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333333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rgbClr val="333333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rgbClr val="333333"/>
                </a:solidFill>
                <a:sym typeface="+mn-ea"/>
              </a:rPr>
              <a:t>主页展示</a:t>
            </a:r>
            <a:br>
              <a:rPr lang="zh-CN" altLang="en-US" dirty="0">
                <a:solidFill>
                  <a:srgbClr val="333333"/>
                </a:solidFill>
                <a:sym typeface="+mn-ea"/>
              </a:rPr>
            </a:br>
            <a:endParaRPr kumimoji="1" lang="zh-CN" altLang="en-US" dirty="0">
              <a:solidFill>
                <a:srgbClr val="333333"/>
              </a:solidFill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0</a:t>
            </a:r>
            <a:r>
              <a:rPr lang="en-US"/>
              <a:t>8</a:t>
            </a:r>
            <a:r>
              <a:t>- </a:t>
            </a:r>
            <a:r>
              <a:rPr lang="zh-CN"/>
              <a:t>主页展示</a:t>
            </a:r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4296410" y="1209675"/>
            <a:ext cx="5831840" cy="3047365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我们</a:t>
            </a:r>
            <a:r>
              <a:rPr lang="en-US" altLang="zh-CN"/>
              <a:t> vuex </a:t>
            </a:r>
            <a:r>
              <a:rPr lang="zh-CN" altLang="en-US"/>
              <a:t>中存了哪些信息呢？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能用于首页状态栏和玩家列表的展示了么？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575165" y="1357630"/>
            <a:ext cx="1651000" cy="20586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36810" y="1421765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Vuex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42805" y="1790065"/>
            <a:ext cx="1328420" cy="1429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920605" y="1871345"/>
            <a:ext cx="130556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nickname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nicknames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holder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lines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785" y="3659505"/>
            <a:ext cx="4564380" cy="2552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09405" y="3770630"/>
            <a:ext cx="1592580" cy="36830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头部信息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7715" y="4493260"/>
            <a:ext cx="1831340" cy="36830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sym typeface="+mn-ea"/>
              </a:rPr>
              <a:t>玩家列表信息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6" grpId="1" build="p"/>
      <p:bldP spid="20" grpId="0" bldLvl="0" animBg="1"/>
      <p:bldP spid="22" grpId="0"/>
      <p:bldP spid="23" grpId="0" bldLvl="0" animBg="1"/>
      <p:bldP spid="24" grpId="0"/>
      <p:bldP spid="20" grpId="1" animBg="1"/>
      <p:bldP spid="22" grpId="1"/>
      <p:bldP spid="23" grpId="1" animBg="1"/>
      <p:bldP spid="24" grpId="1"/>
      <p:bldP spid="4" grpId="0"/>
      <p:bldP spid="5" grpId="0"/>
      <p:bldP spid="4" grpId="1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08- 主页展示</a:t>
            </a:r>
            <a:r>
              <a:rPr lang="en-US" altLang="zh-CN">
                <a:sym typeface="+mn-ea"/>
              </a:rPr>
              <a:t> - </a:t>
            </a:r>
            <a:r>
              <a:rPr>
                <a:sym typeface="+mn-ea"/>
              </a:rPr>
              <a:t>头部状态信息展示</a:t>
            </a:r>
            <a:endParaRPr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需求：完成</a:t>
            </a:r>
            <a:r>
              <a:rPr lang="en-US" altLang="zh-CN"/>
              <a:t> </a:t>
            </a:r>
            <a:r>
              <a:rPr lang="zh-CN" altLang="en-US"/>
              <a:t>头部状态信息</a:t>
            </a:r>
            <a:r>
              <a:rPr lang="en-US" altLang="zh-CN"/>
              <a:t> </a:t>
            </a:r>
            <a:r>
              <a:rPr lang="zh-CN" altLang="en-US"/>
              <a:t>的展示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22310" y="1457538"/>
            <a:ext cx="10748057" cy="4219575"/>
          </a:xfrm>
        </p:spPr>
        <p:txBody>
          <a:bodyPr/>
          <a:p>
            <a:pPr marL="0" indent="0">
              <a:buNone/>
            </a:pPr>
            <a:r>
              <a:rPr lang="zh-CN" altLang="en-US"/>
              <a:t>分析：</a:t>
            </a:r>
            <a:endParaRPr lang="zh-CN" altLang="en-US"/>
          </a:p>
          <a:p>
            <a:r>
              <a:rPr lang="zh-CN" altLang="en-US"/>
              <a:t>头部组件中展示：服务已连接、未连接，游戏进行中、未开始</a:t>
            </a:r>
            <a:endParaRPr lang="zh-CN" altLang="en-US"/>
          </a:p>
          <a:p>
            <a:r>
              <a:rPr lang="zh-CN" altLang="en-US"/>
              <a:t>都需要基于状态来判断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步骤：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 </a:t>
            </a:r>
            <a:r>
              <a:t>准备标记连接状态的</a:t>
            </a:r>
            <a:r>
              <a:rPr lang="en-US" altLang="zh-CN"/>
              <a:t> state  =&gt; </a:t>
            </a:r>
            <a:r>
              <a:rPr lang="en-US" altLang="zh-CN">
                <a:solidFill>
                  <a:srgbClr val="B70006"/>
                </a:solidFill>
              </a:rPr>
              <a:t>connected</a:t>
            </a:r>
            <a:r>
              <a:rPr lang="en-US" altLang="zh-CN"/>
              <a:t>,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</a:t>
            </a:r>
            <a:r>
              <a:t>游戏是否开始的</a:t>
            </a:r>
            <a:r>
              <a:rPr lang="en-US" altLang="zh-CN"/>
              <a:t> getters   =&gt;  </a:t>
            </a:r>
            <a:r>
              <a:rPr lang="en-US" altLang="zh-CN">
                <a:solidFill>
                  <a:srgbClr val="B70006"/>
                </a:solidFill>
              </a:rPr>
              <a:t>isGameStarted</a:t>
            </a:r>
            <a:endParaRPr lang="en-US" altLang="zh-CN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333333"/>
                </a:solidFill>
              </a:rPr>
              <a:t>2. </a:t>
            </a:r>
            <a:r>
              <a:rPr>
                <a:solidFill>
                  <a:srgbClr val="333333"/>
                </a:solidFill>
              </a:rPr>
              <a:t>监听连接</a:t>
            </a:r>
            <a:r>
              <a:rPr lang="en-US" altLang="zh-CN"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33333"/>
                </a:solidFill>
              </a:rPr>
              <a:t>和</a:t>
            </a:r>
            <a:r>
              <a:rPr lang="en-US" altLang="zh-CN"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33333"/>
                </a:solidFill>
              </a:rPr>
              <a:t>断开事件，动态更新</a:t>
            </a:r>
            <a:r>
              <a:rPr lang="en-US" altLang="zh-CN">
                <a:solidFill>
                  <a:srgbClr val="333333"/>
                </a:solidFill>
              </a:rPr>
              <a:t> </a:t>
            </a:r>
            <a:r>
              <a:rPr lang="en-US" altLang="zh-CN">
                <a:solidFill>
                  <a:srgbClr val="B70006"/>
                </a:solidFill>
              </a:rPr>
              <a:t>connected</a:t>
            </a:r>
            <a:endParaRPr lang="en-US" altLang="zh-CN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333333"/>
                </a:solidFill>
              </a:rPr>
              <a:t>3. </a:t>
            </a:r>
            <a:r>
              <a:rPr>
                <a:solidFill>
                  <a:srgbClr val="333333"/>
                </a:solidFill>
              </a:rPr>
              <a:t>界面处理</a:t>
            </a:r>
            <a:r>
              <a:rPr lang="en-US" altLang="zh-CN">
                <a:solidFill>
                  <a:srgbClr val="333333"/>
                </a:solidFill>
              </a:rPr>
              <a:t> v-if </a:t>
            </a:r>
            <a:r>
              <a:rPr>
                <a:solidFill>
                  <a:srgbClr val="333333"/>
                </a:solidFill>
              </a:rPr>
              <a:t>控制显示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2195" y="862330"/>
            <a:ext cx="4564380" cy="255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66630" y="1014730"/>
            <a:ext cx="1592580" cy="36830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头部状态信息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16040" y="3567430"/>
            <a:ext cx="4627880" cy="2586355"/>
            <a:chOff x="10087" y="5378"/>
            <a:chExt cx="7288" cy="4073"/>
          </a:xfrm>
        </p:grpSpPr>
        <p:sp>
          <p:nvSpPr>
            <p:cNvPr id="20" name="圆角矩形 19"/>
            <p:cNvSpPr/>
            <p:nvPr/>
          </p:nvSpPr>
          <p:spPr>
            <a:xfrm>
              <a:off x="10255" y="5937"/>
              <a:ext cx="7120" cy="351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87" y="5378"/>
              <a:ext cx="1571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Vuex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519" y="6618"/>
              <a:ext cx="2696" cy="25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799" y="6746"/>
              <a:ext cx="2014" cy="2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rgbClr val="B70006"/>
                  </a:solidFill>
                  <a:latin typeface="+mn-lt"/>
                  <a:ea typeface="+mn-ea"/>
                </a:rPr>
                <a:t>connected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nickname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nicknames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holder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lines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58" y="5998"/>
              <a:ext cx="1571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state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780" y="5998"/>
              <a:ext cx="1571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getters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218" y="6578"/>
              <a:ext cx="2696" cy="25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86" y="6746"/>
              <a:ext cx="2988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rgbClr val="B70006"/>
                  </a:solidFill>
                  <a:latin typeface="+mn-lt"/>
                  <a:ea typeface="+mn-ea"/>
                </a:rPr>
                <a:t>isGameStarted</a:t>
              </a:r>
              <a:endParaRPr lang="en-US" altLang="zh-CN" dirty="0">
                <a:solidFill>
                  <a:srgbClr val="B70006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0</a:t>
            </a:r>
            <a:r>
              <a:rPr lang="en-US" altLang="zh-CN">
                <a:sym typeface="+mn-ea"/>
              </a:rPr>
              <a:t>9</a:t>
            </a:r>
            <a:r>
              <a:rPr>
                <a:sym typeface="+mn-ea"/>
              </a:rPr>
              <a:t>- 主页展示</a:t>
            </a:r>
            <a:r>
              <a:rPr lang="en-US" altLang="zh-CN">
                <a:sym typeface="+mn-ea"/>
              </a:rPr>
              <a:t> - </a:t>
            </a:r>
            <a:r>
              <a:rPr>
                <a:sym typeface="+mn-ea"/>
              </a:rPr>
              <a:t>边栏玩家列表</a:t>
            </a:r>
            <a:endParaRPr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需求：完成</a:t>
            </a:r>
            <a:r>
              <a:rPr lang="en-US" altLang="zh-CN"/>
              <a:t> </a:t>
            </a:r>
            <a:r>
              <a:rPr lang="zh-CN" altLang="en-US"/>
              <a:t>边栏玩家列表</a:t>
            </a:r>
            <a:r>
              <a:rPr lang="en-US" altLang="zh-CN"/>
              <a:t> </a:t>
            </a:r>
            <a:r>
              <a:rPr lang="zh-CN" altLang="en-US"/>
              <a:t>的展示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22310" y="1457538"/>
            <a:ext cx="10748057" cy="4219575"/>
          </a:xfrm>
        </p:spPr>
        <p:txBody>
          <a:bodyPr/>
          <a:p>
            <a:pPr marL="0" indent="0">
              <a:buNone/>
            </a:pPr>
            <a:r>
              <a:rPr lang="zh-CN" altLang="en-US"/>
              <a:t>分析：</a:t>
            </a:r>
            <a:endParaRPr lang="zh-CN" altLang="en-US"/>
          </a:p>
          <a:p>
            <a:r>
              <a:rPr lang="en-US" altLang="zh-CN"/>
              <a:t>vuex</a:t>
            </a:r>
            <a:r>
              <a:t>中直接就有玩家列表信息</a:t>
            </a:r>
            <a:r>
              <a:rPr lang="en-US" altLang="zh-CN"/>
              <a:t> nicknames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步骤：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 </a:t>
            </a:r>
            <a:r>
              <a:t>mapState 引入 vuex 状态</a:t>
            </a:r>
          </a:p>
          <a:p>
            <a:pPr marL="0" indent="0">
              <a:buNone/>
            </a:pPr>
            <a:r>
              <a:rPr lang="en-US" altLang="zh-CN">
                <a:solidFill>
                  <a:srgbClr val="333333"/>
                </a:solidFill>
              </a:rPr>
              <a:t>2. v-for 遍历, 视图展示控制</a:t>
            </a:r>
            <a:endParaRPr lang="en-US" altLang="zh-CN">
              <a:solidFill>
                <a:srgbClr val="33333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2195" y="862330"/>
            <a:ext cx="4564380" cy="2552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99245" y="1727200"/>
            <a:ext cx="1831340" cy="36830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sym typeface="+mn-ea"/>
              </a:rPr>
              <a:t>玩家列表信息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0</a:t>
            </a:r>
            <a:r>
              <a:rPr lang="en-US" altLang="zh-CN">
                <a:sym typeface="+mn-ea"/>
              </a:rPr>
              <a:t>9</a:t>
            </a:r>
            <a:r>
              <a:rPr>
                <a:sym typeface="+mn-ea"/>
              </a:rPr>
              <a:t>- 主页展示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3890" y="751205"/>
            <a:ext cx="6965950" cy="237998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zh-CN">
                <a:sym typeface="+mn-ea"/>
              </a:rPr>
              <a:t>本章小结：本章节基于</a:t>
            </a:r>
            <a:r>
              <a:rPr lang="en-US" altLang="zh-CN">
                <a:sym typeface="+mn-ea"/>
              </a:rPr>
              <a:t> vuex </a:t>
            </a:r>
            <a:r>
              <a:rPr lang="zh-CN" altLang="en-US">
                <a:sym typeface="+mn-ea"/>
              </a:rPr>
              <a:t>中存的信息，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进行了主页的基本展示</a:t>
            </a:r>
            <a:endParaRPr lang="zh-CN" altLang="en-US">
              <a:sym typeface="+mn-ea"/>
            </a:endParaRPr>
          </a:p>
          <a:p>
            <a:pPr marL="0" lvl="0" indent="0" algn="l">
              <a:buNone/>
            </a:pPr>
            <a:r>
              <a:rPr lang="zh-CN" altLang="en-US">
                <a:sym typeface="+mn-ea"/>
              </a:rPr>
              <a:t>那么现在</a:t>
            </a:r>
            <a:r>
              <a:rPr lang="en-US" altLang="zh-CN">
                <a:sym typeface="+mn-ea"/>
              </a:rPr>
              <a:t>vuex</a:t>
            </a:r>
            <a:r>
              <a:rPr lang="zh-CN" altLang="en-US">
                <a:sym typeface="+mn-ea"/>
              </a:rPr>
              <a:t>里面存了哪些数据了？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71695" y="2867660"/>
            <a:ext cx="4627880" cy="2586355"/>
            <a:chOff x="10087" y="5378"/>
            <a:chExt cx="7288" cy="4073"/>
          </a:xfrm>
        </p:grpSpPr>
        <p:sp>
          <p:nvSpPr>
            <p:cNvPr id="20" name="圆角矩形 19"/>
            <p:cNvSpPr/>
            <p:nvPr/>
          </p:nvSpPr>
          <p:spPr>
            <a:xfrm>
              <a:off x="10255" y="5937"/>
              <a:ext cx="7120" cy="351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87" y="5378"/>
              <a:ext cx="1571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Vuex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519" y="6618"/>
              <a:ext cx="2696" cy="25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799" y="6746"/>
              <a:ext cx="2014" cy="2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rgbClr val="B70006"/>
                  </a:solidFill>
                  <a:latin typeface="+mn-lt"/>
                  <a:ea typeface="+mn-ea"/>
                </a:rPr>
                <a:t>connected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nickname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nicknames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holder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lines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58" y="5998"/>
              <a:ext cx="1571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state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780" y="5998"/>
              <a:ext cx="1571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getters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218" y="6578"/>
              <a:ext cx="2696" cy="25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86" y="6746"/>
              <a:ext cx="2988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rgbClr val="B70006"/>
                  </a:solidFill>
                  <a:latin typeface="+mn-lt"/>
                  <a:ea typeface="+mn-ea"/>
                </a:rPr>
                <a:t>isGameStarted</a:t>
              </a:r>
              <a:endParaRPr lang="en-US" altLang="zh-CN" dirty="0">
                <a:solidFill>
                  <a:srgbClr val="B70006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0468" y="109601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你画我猜</a:t>
            </a:r>
            <a:r>
              <a:rPr lang="en-US" altLang="zh-CN" dirty="0">
                <a:solidFill>
                  <a:schemeClr val="tx1"/>
                </a:solidFill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项目准备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登录模块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进入房间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游戏主页展示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rgbClr val="B70006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rgbClr val="B70006"/>
                </a:solidFill>
              </a:rPr>
              <a:t>游戏控制</a:t>
            </a: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B700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96803" y="404495"/>
            <a:ext cx="6298881" cy="4855845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能够掌握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rgbClr val="B70006"/>
                </a:solidFill>
              </a:rPr>
              <a:t>vuex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于项目中的应用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rgbClr val="333333"/>
                </a:solidFill>
              </a:rPr>
              <a:t>能够掌握</a:t>
            </a:r>
            <a:r>
              <a:rPr kumimoji="1" lang="en-US" altLang="zh-CN" dirty="0">
                <a:solidFill>
                  <a:srgbClr val="333333"/>
                </a:solidFill>
              </a:rPr>
              <a:t> </a:t>
            </a:r>
            <a:r>
              <a:rPr kumimoji="1" lang="en-US" altLang="zh-CN" dirty="0">
                <a:solidFill>
                  <a:srgbClr val="B70006"/>
                </a:solidFill>
              </a:rPr>
              <a:t>socket-io</a:t>
            </a:r>
            <a:r>
              <a:rPr kumimoji="1" lang="en-US" altLang="zh-CN" dirty="0">
                <a:solidFill>
                  <a:srgbClr val="333333"/>
                </a:solidFill>
              </a:rPr>
              <a:t> </a:t>
            </a:r>
            <a:r>
              <a:rPr kumimoji="1" lang="zh-CN" altLang="en-US" dirty="0">
                <a:solidFill>
                  <a:srgbClr val="333333"/>
                </a:solidFill>
              </a:rPr>
              <a:t>于项目中的应用</a:t>
            </a:r>
            <a:endParaRPr kumimoji="1" lang="zh-CN" alt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65090" y="2768600"/>
            <a:ext cx="6725920" cy="9683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333333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rgbClr val="333333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rgbClr val="333333"/>
                </a:solidFill>
                <a:sym typeface="+mn-ea"/>
              </a:rPr>
              <a:t>游戏控制</a:t>
            </a:r>
            <a:br>
              <a:rPr lang="zh-CN" altLang="en-US" dirty="0">
                <a:solidFill>
                  <a:srgbClr val="333333"/>
                </a:solidFill>
                <a:sym typeface="+mn-ea"/>
              </a:rPr>
            </a:br>
            <a:endParaRPr kumimoji="1" lang="zh-CN" altLang="en-US" dirty="0">
              <a:solidFill>
                <a:srgbClr val="333333"/>
              </a:solidFill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五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10- 主持游戏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804545" y="977900"/>
            <a:ext cx="8063230" cy="516890"/>
          </a:xfrm>
        </p:spPr>
        <p:txBody>
          <a:bodyPr/>
          <a:p>
            <a:r>
              <a:t>思考：点击主持游戏，</a:t>
            </a:r>
            <a:r>
              <a:rPr lang="en-US" altLang="zh-CN"/>
              <a:t> </a:t>
            </a:r>
            <a:r>
              <a:t>会有什么效果呢？</a:t>
            </a:r>
          </a:p>
        </p:txBody>
      </p:sp>
      <p:pic>
        <p:nvPicPr>
          <p:cNvPr id="4" name="图片 3" descr="主持游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569085"/>
            <a:ext cx="9007475" cy="439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10- 主持游戏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804545" y="977900"/>
            <a:ext cx="8063230" cy="516890"/>
          </a:xfrm>
        </p:spPr>
        <p:txBody>
          <a:bodyPr/>
          <a:p>
            <a:r>
              <a:t>需求：主持游戏功能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5425" y="904240"/>
            <a:ext cx="3634740" cy="1744980"/>
          </a:xfrm>
          <a:prstGeom prst="rect">
            <a:avLst/>
          </a:prstGeom>
        </p:spPr>
      </p:pic>
      <p:sp>
        <p:nvSpPr>
          <p:cNvPr id="27" name="文本占位符 26"/>
          <p:cNvSpPr>
            <a:spLocks noGrp="1"/>
          </p:cNvSpPr>
          <p:nvPr/>
        </p:nvSpPr>
        <p:spPr>
          <a:xfrm>
            <a:off x="804545" y="1473835"/>
            <a:ext cx="8583295" cy="21659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需求要点：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点击主持按钮，弹出对话框</a:t>
            </a:r>
            <a:r>
              <a:rPr lang="en-US" altLang="zh-CN"/>
              <a:t> </a:t>
            </a:r>
            <a:r>
              <a:rPr lang="zh-CN" altLang="en-US"/>
              <a:t>，填写答案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点击确定，向服务器发起申请，开始主持游戏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）成功，成为主持人，服务器广播</a:t>
            </a:r>
            <a:r>
              <a:rPr lang="en-US" altLang="zh-CN"/>
              <a:t> game_started </a:t>
            </a:r>
            <a:r>
              <a:rPr lang="zh-CN" altLang="en-US"/>
              <a:t>事件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）失败，</a:t>
            </a:r>
            <a:r>
              <a:rPr lang="en-US" altLang="zh-CN"/>
              <a:t> </a:t>
            </a:r>
            <a:r>
              <a:rPr lang="zh-CN" altLang="en-US"/>
              <a:t>有人已抢先当主持人，</a:t>
            </a:r>
            <a:r>
              <a:rPr lang="en-US" altLang="zh-CN"/>
              <a:t> </a:t>
            </a:r>
            <a:r>
              <a:rPr lang="zh-CN" altLang="en-US"/>
              <a:t>服务器通知你</a:t>
            </a:r>
            <a:r>
              <a:rPr lang="en-US" altLang="zh-CN"/>
              <a:t> already_started 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920740" y="3760470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66180" y="3961765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962515" y="3760470"/>
            <a:ext cx="1713865" cy="25152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308590" y="4752340"/>
            <a:ext cx="102108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服务器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46140" y="4753610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91580" y="4954905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71540" y="5746750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16980" y="5948045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572375" y="4068445"/>
            <a:ext cx="232156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91170" y="3669665"/>
            <a:ext cx="145986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申请主持人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91170" y="4384040"/>
            <a:ext cx="145986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游戏开始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554595" y="4330065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091170" y="5058410"/>
            <a:ext cx="173545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sym typeface="+mn-ea"/>
              </a:rPr>
              <a:t>游戏开始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554595" y="4971415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091170" y="5958840"/>
            <a:ext cx="198564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sym typeface="+mn-ea"/>
              </a:rPr>
              <a:t>游戏开始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554595" y="5948045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1058545"/>
            <a:ext cx="3048635" cy="1926590"/>
          </a:xfrm>
          <a:prstGeom prst="rect">
            <a:avLst/>
          </a:prstGeom>
        </p:spPr>
      </p:pic>
      <p:sp>
        <p:nvSpPr>
          <p:cNvPr id="30" name="文本占位符 26"/>
          <p:cNvSpPr>
            <a:spLocks noGrp="1"/>
          </p:cNvSpPr>
          <p:nvPr/>
        </p:nvSpPr>
        <p:spPr>
          <a:xfrm>
            <a:off x="804545" y="3888105"/>
            <a:ext cx="4680585" cy="21659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实现步骤：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控制主持按钮的显示</a:t>
            </a:r>
            <a:r>
              <a:rPr lang="en-US" altLang="zh-CN"/>
              <a:t> </a:t>
            </a:r>
            <a:r>
              <a:rPr lang="zh-CN" altLang="en-US"/>
              <a:t>（只有游戏未开始显示）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注册点击事件，点击主持按钮，弹出框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输入内容，确定，发送请求申请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处理服务器的事件（成功</a:t>
            </a:r>
            <a:r>
              <a:rPr lang="en-US" altLang="zh-CN"/>
              <a:t>+</a:t>
            </a:r>
            <a:r>
              <a:rPr lang="zh-CN" altLang="en-US"/>
              <a:t>失败）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  <p:bldP spid="27" grpId="0" uiExpand="1" build="p"/>
      <p:bldP spid="27" grpId="1" build="p"/>
      <p:bldP spid="5" grpId="0" bldLvl="0" animBg="1"/>
      <p:bldP spid="6" grpId="0"/>
      <p:bldP spid="7" grpId="0" bldLvl="0" animBg="1"/>
      <p:bldP spid="8" grpId="0"/>
      <p:bldP spid="7" grpId="1" animBg="1"/>
      <p:bldP spid="8" grpId="1"/>
      <p:bldP spid="14" grpId="0"/>
      <p:bldP spid="14" grpId="1"/>
      <p:bldP spid="9" grpId="0" animBg="1"/>
      <p:bldP spid="10" grpId="0"/>
      <p:bldP spid="11" grpId="0" animBg="1"/>
      <p:bldP spid="12" grpId="0"/>
      <p:bldP spid="9" grpId="1" animBg="1"/>
      <p:bldP spid="10" grpId="1"/>
      <p:bldP spid="11" grpId="1" animBg="1"/>
      <p:bldP spid="12" grpId="1"/>
      <p:bldP spid="15" grpId="0"/>
      <p:bldP spid="17" grpId="0"/>
      <p:bldP spid="19" grpId="0"/>
      <p:bldP spid="15" grpId="1"/>
      <p:bldP spid="17" grpId="1"/>
      <p:bldP spid="19" grpId="1"/>
      <p:bldP spid="30" grpId="0" uiExpand="1" build="p"/>
      <p:bldP spid="30" grpI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10- 主持游戏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7815" y="751205"/>
            <a:ext cx="6083300" cy="485457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zh-CN">
                <a:sym typeface="+mn-ea"/>
              </a:rPr>
              <a:t>本小节完成了什么功能？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主持游戏功能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（控制游戏的开始）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1</a:t>
            </a:r>
            <a:r>
              <a:rPr lang="en-US"/>
              <a:t>1</a:t>
            </a:r>
            <a:r>
              <a:t>- </a:t>
            </a:r>
            <a:r>
              <a:rPr lang="zh-CN"/>
              <a:t>终止</a:t>
            </a:r>
            <a:r>
              <a:t>游戏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804545" y="977900"/>
            <a:ext cx="8063230" cy="516890"/>
          </a:xfrm>
        </p:spPr>
        <p:txBody>
          <a:bodyPr/>
          <a:p>
            <a:r>
              <a:t>思考：点击终止游戏，</a:t>
            </a:r>
            <a:r>
              <a:rPr lang="en-US" altLang="zh-CN"/>
              <a:t> </a:t>
            </a:r>
            <a:r>
              <a:t>会有什么效果呢？</a:t>
            </a:r>
          </a:p>
        </p:txBody>
      </p:sp>
      <p:pic>
        <p:nvPicPr>
          <p:cNvPr id="2" name="图片 1" descr="终止游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494790"/>
            <a:ext cx="9677400" cy="471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1</a:t>
            </a:r>
            <a:r>
              <a:rPr lang="en-US"/>
              <a:t>1</a:t>
            </a:r>
            <a:r>
              <a:t>- 主持游戏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804545" y="977900"/>
            <a:ext cx="8063230" cy="516890"/>
          </a:xfrm>
        </p:spPr>
        <p:txBody>
          <a:bodyPr/>
          <a:p>
            <a:r>
              <a:t>需求：终止游戏功能</a:t>
            </a:r>
          </a:p>
        </p:txBody>
      </p:sp>
      <p:sp>
        <p:nvSpPr>
          <p:cNvPr id="27" name="文本占位符 26"/>
          <p:cNvSpPr>
            <a:spLocks noGrp="1"/>
          </p:cNvSpPr>
          <p:nvPr/>
        </p:nvSpPr>
        <p:spPr>
          <a:xfrm>
            <a:off x="804545" y="1473835"/>
            <a:ext cx="8583295" cy="22148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需求要点：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游戏开始，显示</a:t>
            </a:r>
            <a:r>
              <a:rPr lang="en-US" altLang="zh-CN"/>
              <a:t> </a:t>
            </a:r>
            <a:r>
              <a:rPr lang="zh-CN" altLang="en-US">
                <a:solidFill>
                  <a:srgbClr val="B70006"/>
                </a:solidFill>
              </a:rPr>
              <a:t>终止游戏</a:t>
            </a:r>
            <a:r>
              <a:rPr lang="en-US" altLang="zh-CN"/>
              <a:t> </a:t>
            </a:r>
            <a:r>
              <a:rPr lang="zh-CN" altLang="en-US"/>
              <a:t>或</a:t>
            </a:r>
            <a:r>
              <a:rPr lang="en-US" altLang="zh-CN"/>
              <a:t> </a:t>
            </a:r>
            <a:r>
              <a:rPr lang="zh-CN" altLang="en-US">
                <a:solidFill>
                  <a:srgbClr val="B70006"/>
                </a:solidFill>
              </a:rPr>
              <a:t>猜答案</a:t>
            </a:r>
            <a:endParaRPr lang="zh-CN" altLang="en-US">
              <a:solidFill>
                <a:srgbClr val="B70006"/>
              </a:solidFill>
            </a:endParaRPr>
          </a:p>
          <a:p>
            <a:r>
              <a:rPr lang="en-US" altLang="zh-CN"/>
              <a:t>	</a:t>
            </a:r>
            <a:r>
              <a:rPr lang="zh-CN" altLang="en-US"/>
              <a:t>主持人终止游戏，其他人猜答案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点击终止游戏，向服务器发送</a:t>
            </a:r>
            <a:r>
              <a:rPr lang="en-US" altLang="zh-CN"/>
              <a:t> </a:t>
            </a:r>
            <a:r>
              <a:rPr lang="zh-CN" altLang="en-US">
                <a:solidFill>
                  <a:srgbClr val="B70006"/>
                </a:solidFill>
              </a:rPr>
              <a:t>终止游戏</a:t>
            </a:r>
            <a:r>
              <a:rPr lang="en-US" altLang="zh-CN"/>
              <a:t> </a:t>
            </a:r>
            <a:r>
              <a:rPr lang="zh-CN" altLang="en-US"/>
              <a:t>的消息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服务器向所有人</a:t>
            </a:r>
            <a:r>
              <a:rPr lang="zh-CN" altLang="en-US">
                <a:solidFill>
                  <a:srgbClr val="B70006"/>
                </a:solidFill>
              </a:rPr>
              <a:t>广播</a:t>
            </a:r>
            <a:r>
              <a:rPr lang="zh-CN" altLang="en-US"/>
              <a:t>通知</a:t>
            </a:r>
            <a:r>
              <a:rPr lang="en-US" altLang="zh-CN"/>
              <a:t> </a:t>
            </a:r>
            <a:r>
              <a:rPr lang="zh-CN" altLang="en-US">
                <a:solidFill>
                  <a:srgbClr val="B70006"/>
                </a:solidFill>
              </a:rPr>
              <a:t>游戏终止</a:t>
            </a:r>
            <a:r>
              <a:rPr lang="zh-CN" altLang="en-US"/>
              <a:t>，可以有人重新主持游戏</a:t>
            </a:r>
            <a:endParaRPr lang="zh-CN" altLang="en-US"/>
          </a:p>
          <a:p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920740" y="3760470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66180" y="3961765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962515" y="3760470"/>
            <a:ext cx="1713865" cy="25152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308590" y="4752340"/>
            <a:ext cx="102108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服务器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46140" y="4753610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91580" y="4954905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71540" y="5746750"/>
            <a:ext cx="1583055" cy="7708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16980" y="5948045"/>
            <a:ext cx="94297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572375" y="4068445"/>
            <a:ext cx="232156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91170" y="3669665"/>
            <a:ext cx="145986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终止游戏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91170" y="4384040"/>
            <a:ext cx="145986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latin typeface="+mn-lt"/>
                <a:ea typeface="+mn-ea"/>
              </a:rPr>
              <a:t>游戏已终止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554595" y="4330065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091170" y="5058410"/>
            <a:ext cx="173545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sym typeface="+mn-ea"/>
              </a:rPr>
              <a:t>游戏已终止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554595" y="4971415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091170" y="5958840"/>
            <a:ext cx="198564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B70006"/>
                </a:solidFill>
                <a:sym typeface="+mn-ea"/>
              </a:rPr>
              <a:t>游戏已终止</a:t>
            </a:r>
            <a:endParaRPr lang="zh-CN" altLang="en-US" dirty="0">
              <a:solidFill>
                <a:srgbClr val="B70006"/>
              </a:solidFill>
              <a:latin typeface="+mn-lt"/>
              <a:ea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554595" y="5948045"/>
            <a:ext cx="2272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本占位符 26"/>
          <p:cNvSpPr>
            <a:spLocks noGrp="1"/>
          </p:cNvSpPr>
          <p:nvPr/>
        </p:nvSpPr>
        <p:spPr>
          <a:xfrm>
            <a:off x="804545" y="3888105"/>
            <a:ext cx="4680585" cy="21659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实现步骤：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控制终止按钮和猜答案的显示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注册点击事件，点击终止按钮，发送申请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处理服务器游戏终止的事件响应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95" y="820420"/>
            <a:ext cx="3749040" cy="18288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826770"/>
            <a:ext cx="3726180" cy="16916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45" y="916940"/>
            <a:ext cx="4358640" cy="169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  <p:bldP spid="27" grpId="0" uiExpand="1" build="p"/>
      <p:bldP spid="27" grpId="1" build="p"/>
      <p:bldP spid="5" grpId="0" bldLvl="0" animBg="1"/>
      <p:bldP spid="6" grpId="0"/>
      <p:bldP spid="7" grpId="0" bldLvl="0" animBg="1"/>
      <p:bldP spid="8" grpId="0"/>
      <p:bldP spid="7" grpId="1" animBg="1"/>
      <p:bldP spid="8" grpId="1"/>
      <p:bldP spid="14" grpId="0"/>
      <p:bldP spid="14" grpId="1"/>
      <p:bldP spid="9" grpId="0" bldLvl="0" animBg="1"/>
      <p:bldP spid="10" grpId="0"/>
      <p:bldP spid="11" grpId="0" bldLvl="0" animBg="1"/>
      <p:bldP spid="12" grpId="0"/>
      <p:bldP spid="9" grpId="1" animBg="1"/>
      <p:bldP spid="10" grpId="1"/>
      <p:bldP spid="11" grpId="1" animBg="1"/>
      <p:bldP spid="12" grpId="1"/>
      <p:bldP spid="15" grpId="0"/>
      <p:bldP spid="17" grpId="0"/>
      <p:bldP spid="19" grpId="0"/>
      <p:bldP spid="15" grpId="1"/>
      <p:bldP spid="17" grpId="1"/>
      <p:bldP spid="19" grpId="1"/>
      <p:bldP spid="30" grpId="0" uiExpand="1" build="p"/>
      <p:bldP spid="30" grpI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11-</a:t>
            </a:r>
            <a:r>
              <a:rPr>
                <a:sym typeface="+mn-ea"/>
              </a:rPr>
              <a:t>终止游戏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7815" y="751205"/>
            <a:ext cx="6083300" cy="485457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zh-CN">
                <a:sym typeface="+mn-ea"/>
              </a:rPr>
              <a:t>本小节完成了什么功能？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终止游戏功能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（控制游戏的关闭）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780915" y="1223645"/>
            <a:ext cx="6957695" cy="4710430"/>
          </a:xfrm>
        </p:spPr>
        <p:txBody>
          <a:bodyPr/>
          <a:p>
            <a:pPr marL="0" lvl="0" indent="0" algn="l">
              <a:buNone/>
            </a:pPr>
            <a:r>
              <a:rPr lang="zh-CN">
                <a:sym typeface="+mn-ea"/>
              </a:rPr>
              <a:t>目前为止，我们已经完成了游戏的主持和终止，</a:t>
            </a:r>
            <a:endParaRPr lang="zh-CN">
              <a:sym typeface="+mn-ea"/>
            </a:endParaRPr>
          </a:p>
          <a:p>
            <a:pPr marL="0" lvl="0" indent="0" algn="l">
              <a:buNone/>
            </a:pPr>
            <a:r>
              <a:rPr lang="zh-CN" altLang="en-US">
                <a:sym typeface="+mn-ea"/>
              </a:rPr>
              <a:t>已经可以控制游戏的开始和关闭了！</a:t>
            </a:r>
            <a:endParaRPr lang="zh-CN" altLang="en-US">
              <a:sym typeface="+mn-ea"/>
            </a:endParaRPr>
          </a:p>
          <a:p>
            <a:pPr marL="0" lvl="0" indent="0" algn="l">
              <a:buNone/>
            </a:pPr>
            <a:r>
              <a:rPr lang="zh-CN" altLang="en-US">
                <a:sym typeface="+mn-ea"/>
              </a:rPr>
              <a:t>但是开始游戏之后，我们应该要画图呀？如何鼠标绘图呢？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12-</a:t>
            </a:r>
            <a:r>
              <a:rPr>
                <a:sym typeface="+mn-ea"/>
              </a:rPr>
              <a:t>鼠标绘图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12-</a:t>
            </a:r>
            <a:r>
              <a:rPr>
                <a:sym typeface="+mn-ea"/>
              </a:rPr>
              <a:t>鼠标绘图</a:t>
            </a:r>
            <a:r>
              <a:rPr lang="en-US">
                <a:sym typeface="+mn-ea"/>
              </a:rPr>
              <a:t> - </a:t>
            </a:r>
            <a:r>
              <a:rPr lang="zh-CN" altLang="en-US">
                <a:sym typeface="+mn-ea"/>
              </a:rPr>
              <a:t>插件导入</a:t>
            </a:r>
            <a:endParaRPr lang="zh-CN" altLang="en-US">
              <a:sym typeface="+mn-ea"/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746760" y="1049020"/>
            <a:ext cx="8063230" cy="516890"/>
          </a:xfrm>
        </p:spPr>
        <p:txBody>
          <a:bodyPr/>
          <a:p>
            <a:r>
              <a:rPr lang="en-US" altLang="zh-CN"/>
              <a:t>1. </a:t>
            </a:r>
            <a:r>
              <a:t>说明：绘图需要用到插件</a:t>
            </a:r>
            <a:r>
              <a:rPr lang="en-US" altLang="zh-CN"/>
              <a:t> Vue-Konva</a:t>
            </a:r>
            <a:endParaRPr lang="en-US" altLang="zh-CN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1"/>
          </p:nvPr>
        </p:nvSpPr>
        <p:spPr>
          <a:xfrm>
            <a:off x="1038225" y="1490345"/>
            <a:ext cx="8583295" cy="753110"/>
          </a:xfrm>
        </p:spPr>
        <p:txBody>
          <a:bodyPr/>
          <a:p>
            <a:r>
              <a:rPr lang="zh-CN" altLang="en-US"/>
              <a:t>使用插件  </a:t>
            </a:r>
            <a:r>
              <a:rPr lang="zh-CN" altLang="en-US">
                <a:solidFill>
                  <a:srgbClr val="B70006"/>
                </a:solidFill>
              </a:rPr>
              <a:t>Vue-Konva （基于Canvas的绘图库）</a:t>
            </a:r>
            <a:r>
              <a:rPr lang="zh-CN" altLang="en-US">
                <a:solidFill>
                  <a:schemeClr val="tx1"/>
                </a:solidFill>
              </a:rPr>
              <a:t>可以帮我们</a:t>
            </a:r>
            <a:r>
              <a:rPr lang="zh-CN" altLang="en-US"/>
              <a:t>完成绘图功能</a:t>
            </a:r>
            <a:endParaRPr lang="zh-CN" altLang="en-US"/>
          </a:p>
        </p:txBody>
      </p:sp>
      <p:sp>
        <p:nvSpPr>
          <p:cNvPr id="28" name="文本占位符 25"/>
          <p:cNvSpPr>
            <a:spLocks noGrp="1"/>
          </p:cNvSpPr>
          <p:nvPr/>
        </p:nvSpPr>
        <p:spPr>
          <a:xfrm>
            <a:off x="737870" y="2534920"/>
            <a:ext cx="1069911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 </a:t>
            </a:r>
            <a:r>
              <a:t>怎么用呢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2" name="文本占位符 26"/>
          <p:cNvSpPr>
            <a:spLocks noGrp="1"/>
          </p:cNvSpPr>
          <p:nvPr/>
        </p:nvSpPr>
        <p:spPr>
          <a:xfrm>
            <a:off x="1038225" y="2982595"/>
            <a:ext cx="6344285" cy="31083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使用步骤：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）安装依赖</a:t>
            </a:r>
            <a:r>
              <a:rPr lang="en-US" altLang="zh-CN"/>
              <a:t>   yarn add vue-konva konva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main.js </a:t>
            </a:r>
            <a:r>
              <a:rPr lang="zh-CN" altLang="en-US"/>
              <a:t>中导入注册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）准备</a:t>
            </a:r>
            <a:r>
              <a:rPr lang="en-US" altLang="zh-CN"/>
              <a:t> v-stage </a:t>
            </a:r>
            <a:r>
              <a:rPr lang="zh-CN" altLang="en-US"/>
              <a:t>舞台，注册事件</a:t>
            </a:r>
            <a:r>
              <a:rPr lang="en-US" altLang="zh-CN"/>
              <a:t> </a:t>
            </a:r>
            <a:r>
              <a:rPr lang="zh-CN" altLang="en-US">
                <a:solidFill>
                  <a:srgbClr val="B70006"/>
                </a:solidFill>
              </a:rPr>
              <a:t>（快速）</a:t>
            </a:r>
            <a:endParaRPr lang="zh-CN" altLang="en-US">
              <a:solidFill>
                <a:srgbClr val="B70006"/>
              </a:solidFill>
            </a:endParaRPr>
          </a:p>
          <a:p>
            <a:r>
              <a:rPr lang="zh-CN" altLang="en-US">
                <a:solidFill>
                  <a:srgbClr val="B70006"/>
                </a:solidFill>
              </a:rPr>
              <a:t>（</a:t>
            </a:r>
            <a:r>
              <a:rPr lang="en-US" altLang="zh-CN">
                <a:solidFill>
                  <a:srgbClr val="B70006"/>
                </a:solidFill>
              </a:rPr>
              <a:t>4</a:t>
            </a:r>
            <a:r>
              <a:rPr lang="zh-CN" altLang="en-US">
                <a:solidFill>
                  <a:srgbClr val="B70006"/>
                </a:solidFill>
              </a:rPr>
              <a:t>）准备</a:t>
            </a:r>
            <a:r>
              <a:rPr lang="en-US" altLang="zh-CN">
                <a:solidFill>
                  <a:srgbClr val="B70006"/>
                </a:solidFill>
              </a:rPr>
              <a:t> v-layer </a:t>
            </a:r>
            <a:r>
              <a:rPr lang="zh-CN" altLang="en-US">
                <a:solidFill>
                  <a:srgbClr val="B70006"/>
                </a:solidFill>
              </a:rPr>
              <a:t>弹层，先写死数据，模拟绘制的线条</a:t>
            </a:r>
            <a:endParaRPr lang="en-US" altLang="zh-CN">
              <a:solidFill>
                <a:srgbClr val="B700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  <p:bldP spid="27" grpId="0" build="p"/>
      <p:bldP spid="27" grpId="1" build="p"/>
      <p:bldP spid="28" grpId="0"/>
      <p:bldP spid="28" grpId="1"/>
      <p:bldP spid="2" grpId="0" uiExpand="1" build="p"/>
      <p:bldP spid="2" grpI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12-</a:t>
            </a:r>
            <a:r>
              <a:rPr>
                <a:sym typeface="+mn-ea"/>
              </a:rPr>
              <a:t>鼠标绘图</a:t>
            </a:r>
            <a:r>
              <a:rPr lang="en-US">
                <a:sym typeface="+mn-ea"/>
              </a:rPr>
              <a:t> - </a:t>
            </a:r>
            <a:r>
              <a:rPr>
                <a:sym typeface="+mn-ea"/>
              </a:rPr>
              <a:t>插件导入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7655" y="1001395"/>
            <a:ext cx="6083300" cy="485457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7815" y="751205"/>
            <a:ext cx="6083300" cy="485457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zh-CN">
                <a:sym typeface="+mn-ea"/>
              </a:rPr>
              <a:t>本小节完成了做了什么事情？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导入注册了</a:t>
            </a:r>
            <a:r>
              <a:rPr lang="en-US" altLang="zh-CN">
                <a:sym typeface="+mn-ea"/>
              </a:rPr>
              <a:t>vue-konva</a:t>
            </a:r>
            <a:r>
              <a:rPr lang="zh-CN" altLang="en-US">
                <a:sym typeface="+mn-ea"/>
              </a:rPr>
              <a:t>绘图插件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/>
        </p:nvSpPr>
        <p:spPr>
          <a:xfrm>
            <a:off x="4858068" y="1300480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B70006"/>
                </a:solidFill>
              </a:rPr>
              <a:t>你画我猜</a:t>
            </a:r>
            <a:r>
              <a:rPr lang="en-US" altLang="zh-CN" dirty="0">
                <a:solidFill>
                  <a:srgbClr val="B70006"/>
                </a:solidFill>
              </a:rPr>
              <a:t> - </a:t>
            </a:r>
            <a:r>
              <a:rPr lang="zh-CN" altLang="en-US" dirty="0">
                <a:solidFill>
                  <a:srgbClr val="B70006"/>
                </a:solidFill>
              </a:rPr>
              <a:t>准备工作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登录模块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进入房间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游戏主页展示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你画我猜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- </a:t>
            </a:r>
            <a:r>
              <a:rPr lang="zh-CN" altLang="en-US" dirty="0">
                <a:solidFill>
                  <a:schemeClr val="tx1"/>
                </a:solidFill>
              </a:rPr>
              <a:t>游戏控制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26355" y="1073785"/>
            <a:ext cx="5547360" cy="471043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刚才绘制的的线是写死的，</a:t>
            </a:r>
            <a:r>
              <a:rPr lang="en-US" altLang="zh-CN"/>
              <a:t> </a:t>
            </a:r>
            <a:r>
              <a:rPr lang="zh-CN" altLang="en-US"/>
              <a:t>合适么？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要基于鼠标动态控制，且多个地方可能会控制线，所以线的数据，应该存哪呢？</a:t>
            </a:r>
            <a:endParaRPr lang="en-US" altLang="zh-CN"/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</a:t>
            </a:r>
            <a:r>
              <a:t>3- </a:t>
            </a:r>
            <a:r>
              <a:rPr lang="zh-CN"/>
              <a:t>鼠标绘图</a:t>
            </a:r>
            <a:r>
              <a:rPr lang="en-US" altLang="zh-CN"/>
              <a:t> - </a:t>
            </a:r>
            <a:r>
              <a:rPr lang="zh-CN" altLang="en-US"/>
              <a:t>基本绘制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</a:t>
            </a:r>
            <a:r>
              <a:t>3- 鼠标绘图 - 基本绘制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746760" y="1049020"/>
            <a:ext cx="10121900" cy="516890"/>
          </a:xfrm>
        </p:spPr>
        <p:txBody>
          <a:bodyPr/>
          <a:p>
            <a:r>
              <a:t>明确:  lines 应该是放在 vuex 中的 (便于控制) ,  需要结合鼠标事件, 完成功能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1"/>
          </p:nvPr>
        </p:nvSpPr>
        <p:spPr>
          <a:xfrm>
            <a:off x="746760" y="1565910"/>
            <a:ext cx="8583295" cy="4354195"/>
          </a:xfrm>
        </p:spPr>
        <p:txBody>
          <a:bodyPr/>
          <a:p>
            <a:r>
              <a:rPr lang="zh-CN" altLang="en-US"/>
              <a:t>基本步骤：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绘图层中，</a:t>
            </a:r>
            <a:r>
              <a:rPr lang="en-US" altLang="zh-CN"/>
              <a:t>line线条</a:t>
            </a:r>
            <a:r>
              <a:rPr lang="zh-CN" altLang="en-US"/>
              <a:t>的数据</a:t>
            </a:r>
            <a:r>
              <a:rPr lang="en-US" altLang="zh-CN"/>
              <a:t>, 要从 vuex 里面取</a:t>
            </a:r>
            <a:endParaRPr lang="en-US" altLang="zh-CN"/>
          </a:p>
          <a:p>
            <a:r>
              <a:rPr lang="en-US" altLang="zh-CN"/>
              <a:t>2. 鼠标按下, 开启绘画状态, 创建一个新线条, 存到 vuex 中</a:t>
            </a:r>
            <a:endParaRPr lang="en-US" altLang="zh-CN"/>
          </a:p>
          <a:p>
            <a:r>
              <a:rPr lang="en-US" altLang="zh-CN"/>
              <a:t>3. 鼠标滑动, 往 lines 最后一项 (新线条) points 中补充绘图点</a:t>
            </a:r>
            <a:endParaRPr lang="en-US" altLang="zh-CN"/>
          </a:p>
          <a:p>
            <a:r>
              <a:rPr lang="en-US" altLang="zh-CN"/>
              <a:t>4. 鼠标弹起, 结束画线</a:t>
            </a:r>
            <a:endParaRPr lang="en-US" altLang="zh-CN"/>
          </a:p>
        </p:txBody>
      </p:sp>
      <p:pic>
        <p:nvPicPr>
          <p:cNvPr id="2" name="图片 1" descr="画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4645" y="1626870"/>
            <a:ext cx="5132705" cy="2491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  <p:bldP spid="27" grpId="0" uiExpand="1" build="p"/>
      <p:bldP spid="27" grpI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13-</a:t>
            </a:r>
            <a:r>
              <a:rPr>
                <a:sym typeface="+mn-ea"/>
              </a:rPr>
              <a:t>鼠标绘图 - 基本绘制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7815" y="751205"/>
            <a:ext cx="6083300" cy="485457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zh-CN">
                <a:sym typeface="+mn-ea"/>
              </a:rPr>
              <a:t>本小节完成了什么功能？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基本绘图功能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26355" y="1073785"/>
            <a:ext cx="5547360" cy="471043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这里游戏还没开始，就能绘图了，对么？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zh-CN" altLang="en-US"/>
              <a:t>不对，应该是</a:t>
            </a:r>
            <a:r>
              <a:rPr lang="zh-CN" altLang="en-US">
                <a:solidFill>
                  <a:srgbClr val="B70006"/>
                </a:solidFill>
              </a:rPr>
              <a:t>游戏开始</a:t>
            </a:r>
            <a:r>
              <a:rPr lang="zh-CN" altLang="en-US"/>
              <a:t>且是</a:t>
            </a:r>
            <a:r>
              <a:rPr lang="zh-CN" altLang="en-US">
                <a:solidFill>
                  <a:srgbClr val="B70006"/>
                </a:solidFill>
              </a:rPr>
              <a:t>主持人</a:t>
            </a:r>
            <a:r>
              <a:rPr lang="zh-CN" altLang="en-US"/>
              <a:t>，才能绘图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这边本地绘制的图有同步给其他玩家么？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zh-CN" altLang="en-US"/>
              <a:t>需要发送给服务器</a:t>
            </a:r>
            <a:r>
              <a:rPr lang="en-US" altLang="zh-CN"/>
              <a:t> - </a:t>
            </a:r>
            <a:r>
              <a:rPr lang="zh-CN" altLang="en-US"/>
              <a:t>进行同步操作</a:t>
            </a:r>
            <a:endParaRPr lang="zh-CN" altLang="en-US"/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14</a:t>
            </a:r>
            <a:r>
              <a:t>- 鼠标绘图 - 完善功能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14</a:t>
            </a:r>
            <a:r>
              <a:rPr>
                <a:sym typeface="+mn-ea"/>
              </a:rPr>
              <a:t>- 鼠标绘图 - 完善功能</a:t>
            </a:r>
          </a:p>
        </p:txBody>
      </p:sp>
      <p:sp>
        <p:nvSpPr>
          <p:cNvPr id="2" name="文本占位符 1"/>
          <p:cNvSpPr/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需求：完善功能，同步绘图显示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sz="quarter" idx="11"/>
          </p:nvPr>
        </p:nvSpPr>
        <p:spPr>
          <a:xfrm>
            <a:off x="710565" y="1457325"/>
            <a:ext cx="10699115" cy="1757045"/>
          </a:xfrm>
        </p:spPr>
        <p:txBody>
          <a:bodyPr/>
          <a:p>
            <a:r>
              <a:rPr lang="zh-CN" altLang="en-US"/>
              <a:t>分析：</a:t>
            </a:r>
            <a:endParaRPr lang="zh-CN" altLang="en-US"/>
          </a:p>
          <a:p>
            <a:r>
              <a:rPr lang="zh-CN" altLang="en-US"/>
              <a:t>1. 要游戏开始, 且只有主持, 才可以进行绘图操作</a:t>
            </a:r>
            <a:endParaRPr lang="zh-CN" altLang="en-US"/>
          </a:p>
          <a:p>
            <a:r>
              <a:rPr lang="zh-CN" altLang="en-US"/>
              <a:t>2. 开始画新的线 starting_line, 还是 updating_line 更新线, 都要同步到服务器, 服务器会向其他用户广播</a:t>
            </a:r>
            <a:endParaRPr lang="zh-CN" altLang="en-US"/>
          </a:p>
          <a:p>
            <a:r>
              <a:rPr lang="zh-CN" altLang="en-US"/>
              <a:t>3. 要处理服务器同步的广播消息, 才能看到主持的绘图显示</a:t>
            </a:r>
            <a:endParaRPr lang="zh-CN" altLang="en-US"/>
          </a:p>
        </p:txBody>
      </p:sp>
      <p:sp>
        <p:nvSpPr>
          <p:cNvPr id="4" name="文本占位符 26"/>
          <p:cNvSpPr>
            <a:spLocks noGrp="1"/>
          </p:cNvSpPr>
          <p:nvPr/>
        </p:nvSpPr>
        <p:spPr>
          <a:xfrm>
            <a:off x="804545" y="3553460"/>
            <a:ext cx="8583295" cy="24269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基本步骤：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给鼠标按下，添加判断限制，不可以直接绘图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画新线和更新线，</a:t>
            </a:r>
            <a:r>
              <a:rPr lang="en-US" altLang="zh-CN"/>
              <a:t> </a:t>
            </a:r>
            <a:r>
              <a:rPr lang="zh-CN" altLang="en-US"/>
              <a:t>同步到服务器</a:t>
            </a:r>
            <a:r>
              <a:rPr lang="en-US" altLang="zh-CN"/>
              <a:t> </a:t>
            </a:r>
            <a:r>
              <a:rPr lang="zh-CN" altLang="en-US"/>
              <a:t>（服务器会自动广播）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监听处理服务器的广播消息，</a:t>
            </a:r>
            <a:r>
              <a:rPr lang="en-US" altLang="zh-CN"/>
              <a:t> </a:t>
            </a:r>
            <a:r>
              <a:rPr lang="zh-CN" altLang="en-US"/>
              <a:t>同步绘图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14</a:t>
            </a:r>
            <a:r>
              <a:rPr>
                <a:sym typeface="+mn-ea"/>
              </a:rPr>
              <a:t>- 鼠标绘图 - 完善功能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3860" y="941070"/>
            <a:ext cx="7703820" cy="485457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>
                <a:sym typeface="+mn-ea"/>
              </a:rPr>
              <a:t>至此, 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我们已</a:t>
            </a:r>
            <a:r>
              <a:rPr>
                <a:sym typeface="+mn-ea"/>
              </a:rPr>
              <a:t>完成鼠标绘图的功能,  主持绘图</a:t>
            </a:r>
            <a:r>
              <a:rPr lang="zh-CN">
                <a:sym typeface="+mn-ea"/>
              </a:rPr>
              <a:t>时</a:t>
            </a:r>
            <a:r>
              <a:rPr>
                <a:sym typeface="+mn-ea"/>
              </a:rPr>
              <a:t>,  </a:t>
            </a:r>
            <a:r>
              <a:rPr lang="zh-CN">
                <a:sym typeface="+mn-ea"/>
              </a:rPr>
              <a:t>其他</a:t>
            </a:r>
            <a:r>
              <a:rPr>
                <a:sym typeface="+mn-ea"/>
              </a:rPr>
              <a:t>玩家可以看到效果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15- 玩家猜答案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746760" y="1049020"/>
            <a:ext cx="8063230" cy="516890"/>
          </a:xfrm>
        </p:spPr>
        <p:txBody>
          <a:bodyPr/>
          <a:p>
            <a:r>
              <a:rPr>
                <a:sym typeface="+mn-ea"/>
              </a:rPr>
              <a:t>思考：点击猜答案？应该有什么效果呢？</a:t>
            </a:r>
            <a:endParaRPr lang="en-US" altLang="zh-CN"/>
          </a:p>
        </p:txBody>
      </p:sp>
      <p:pic>
        <p:nvPicPr>
          <p:cNvPr id="3" name="图片 2" descr="猜答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1565910"/>
            <a:ext cx="9925685" cy="482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15</a:t>
            </a:r>
            <a:r>
              <a:rPr>
                <a:sym typeface="+mn-ea"/>
              </a:rPr>
              <a:t>- </a:t>
            </a:r>
            <a:r>
              <a:rPr lang="zh-CN">
                <a:sym typeface="+mn-ea"/>
              </a:rPr>
              <a:t>玩家猜答案</a:t>
            </a:r>
            <a:endParaRPr lang="zh-CN">
              <a:sym typeface="+mn-ea"/>
            </a:endParaRPr>
          </a:p>
        </p:txBody>
      </p:sp>
      <p:sp>
        <p:nvSpPr>
          <p:cNvPr id="2" name="文本占位符 1"/>
          <p:cNvSpPr/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需求：玩家猜答案功能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sz="quarter" idx="11"/>
          </p:nvPr>
        </p:nvSpPr>
        <p:spPr>
          <a:xfrm>
            <a:off x="710565" y="1457325"/>
            <a:ext cx="10699115" cy="1757045"/>
          </a:xfrm>
        </p:spPr>
        <p:txBody>
          <a:bodyPr/>
          <a:p>
            <a:r>
              <a:rPr lang="zh-CN" altLang="en-US"/>
              <a:t>分析：</a:t>
            </a:r>
            <a:endParaRPr lang="zh-CN" altLang="en-US"/>
          </a:p>
          <a:p>
            <a:r>
              <a:rPr lang="zh-CN" altLang="en-US"/>
              <a:t>1. 点击按钮，弹出对话框，填写答案</a:t>
            </a:r>
            <a:endParaRPr lang="zh-CN" altLang="en-US"/>
          </a:p>
          <a:p>
            <a:r>
              <a:rPr lang="zh-CN" altLang="en-US"/>
              <a:t>2. 点击确定按钮，发送答案到服务器</a:t>
            </a:r>
            <a:endParaRPr lang="zh-CN" altLang="en-US"/>
          </a:p>
          <a:p>
            <a:r>
              <a:rPr lang="zh-CN" altLang="en-US"/>
              <a:t>3. 服务器会进行反馈 并 广播,  所有用户都会收到 game_answered 事件</a:t>
            </a:r>
            <a:endParaRPr lang="zh-CN" altLang="en-US"/>
          </a:p>
        </p:txBody>
      </p:sp>
      <p:sp>
        <p:nvSpPr>
          <p:cNvPr id="4" name="文本占位符 26"/>
          <p:cNvSpPr>
            <a:spLocks noGrp="1"/>
          </p:cNvSpPr>
          <p:nvPr/>
        </p:nvSpPr>
        <p:spPr>
          <a:xfrm>
            <a:off x="804545" y="3553460"/>
            <a:ext cx="8583295" cy="24269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基本步骤：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给按钮注册点击事件，</a:t>
            </a:r>
            <a:r>
              <a:rPr lang="en-US" altLang="zh-CN"/>
              <a:t> </a:t>
            </a:r>
            <a:r>
              <a:rPr lang="zh-CN" altLang="en-US"/>
              <a:t>显示弹框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点击弹框确定，调用</a:t>
            </a:r>
            <a:r>
              <a:rPr lang="en-US" altLang="zh-CN"/>
              <a:t>action</a:t>
            </a:r>
            <a:r>
              <a:rPr lang="zh-CN" altLang="en-US"/>
              <a:t>发送答案</a:t>
            </a:r>
            <a:endParaRPr lang="en-US" altLang="zh-CN"/>
          </a:p>
          <a:p>
            <a:r>
              <a:rPr lang="en-US" altLang="zh-CN"/>
              <a:t>3. </a:t>
            </a:r>
            <a:r>
              <a:t>处理</a:t>
            </a:r>
            <a:r>
              <a:rPr lang="zh-CN" altLang="en-US">
                <a:sym typeface="+mn-ea"/>
              </a:rPr>
              <a:t>game_answered 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6290" y="751205"/>
            <a:ext cx="3131820" cy="1402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75" y="751205"/>
            <a:ext cx="2186305" cy="144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15</a:t>
            </a:r>
            <a:r>
              <a:rPr>
                <a:sym typeface="+mn-ea"/>
              </a:rPr>
              <a:t>- 玩家猜答案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7815" y="751205"/>
            <a:ext cx="6083300" cy="485457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zh-CN">
                <a:sym typeface="+mn-ea"/>
              </a:rPr>
              <a:t>本小节完成了什么功能？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玩家猜答案功能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16</a:t>
            </a:r>
            <a:r>
              <a:t>- </a:t>
            </a:r>
            <a:r>
              <a:rPr lang="zh-CN"/>
              <a:t>退出游戏</a:t>
            </a:r>
            <a:endParaRPr lang="zh-CN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746760" y="1049020"/>
            <a:ext cx="8063230" cy="516890"/>
          </a:xfrm>
        </p:spPr>
        <p:txBody>
          <a:bodyPr/>
          <a:p>
            <a:r>
              <a:t>思考：点击退出游戏，什么效果呢？</a:t>
            </a:r>
            <a:endParaRPr lang="en-US" altLang="zh-CN"/>
          </a:p>
        </p:txBody>
      </p:sp>
      <p:pic>
        <p:nvPicPr>
          <p:cNvPr id="3" name="图片 2" descr="退出游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565910"/>
            <a:ext cx="9544050" cy="4767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65090" y="2768283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你画我猜</a:t>
            </a:r>
            <a:r>
              <a:rPr kumimoji="1" lang="en-US" altLang="zh-CN" dirty="0"/>
              <a:t> - </a:t>
            </a:r>
            <a:r>
              <a:rPr kumimoji="1" lang="zh-CN" altLang="en-US" dirty="0"/>
              <a:t>准备工作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>
                <a:sym typeface="+mn-ea"/>
              </a:rPr>
              <a:t>- </a:t>
            </a:r>
            <a:r>
              <a:rPr lang="zh-CN">
                <a:sym typeface="+mn-ea"/>
              </a:rPr>
              <a:t>退出游戏</a:t>
            </a:r>
            <a:endParaRPr lang="zh-CN">
              <a:sym typeface="+mn-ea"/>
            </a:endParaRPr>
          </a:p>
        </p:txBody>
      </p:sp>
      <p:sp>
        <p:nvSpPr>
          <p:cNvPr id="2" name="文本占位符 1"/>
          <p:cNvSpPr/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需求：退出游戏功能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sz="quarter" idx="11"/>
          </p:nvPr>
        </p:nvSpPr>
        <p:spPr>
          <a:xfrm>
            <a:off x="710565" y="1457325"/>
            <a:ext cx="10699115" cy="2273935"/>
          </a:xfrm>
        </p:spPr>
        <p:txBody>
          <a:bodyPr/>
          <a:p>
            <a:r>
              <a:rPr lang="zh-CN" altLang="en-US"/>
              <a:t>分析：</a:t>
            </a:r>
            <a:endParaRPr lang="zh-CN" altLang="en-US"/>
          </a:p>
          <a:p>
            <a:r>
              <a:rPr lang="zh-CN" altLang="en-US"/>
              <a:t>1. 点击退出游戏按钮，发送退出申请到服务器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清空本地信息后跳转到登录页</a:t>
            </a:r>
            <a:endParaRPr lang="zh-CN" altLang="en-US"/>
          </a:p>
          <a:p>
            <a:r>
              <a:rPr lang="en-US" altLang="zh-CN"/>
              <a:t>3. 服务器广播用户退出事件给其他用户</a:t>
            </a:r>
            <a:endParaRPr lang="en-US" altLang="zh-CN"/>
          </a:p>
          <a:p>
            <a:r>
              <a:rPr lang="en-US" altLang="zh-CN"/>
              <a:t>4. 其他用户收到事件，将退出用户从用户列表移出（如果退出的是主持人，还要清除主持人和画线信息）</a:t>
            </a:r>
            <a:endParaRPr lang="en-US" altLang="zh-CN"/>
          </a:p>
        </p:txBody>
      </p:sp>
      <p:sp>
        <p:nvSpPr>
          <p:cNvPr id="4" name="文本占位符 26"/>
          <p:cNvSpPr>
            <a:spLocks noGrp="1"/>
          </p:cNvSpPr>
          <p:nvPr/>
        </p:nvSpPr>
        <p:spPr>
          <a:xfrm>
            <a:off x="710565" y="3731260"/>
            <a:ext cx="8583295" cy="14732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基本步骤：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给退出按钮注册点击事件，</a:t>
            </a:r>
            <a:r>
              <a:rPr lang="en-US" altLang="zh-CN"/>
              <a:t> </a:t>
            </a:r>
            <a:r>
              <a:rPr lang="zh-CN" altLang="en-US"/>
              <a:t>点击时发出退出申请，并跳登录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处理服务器广播的退出事件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8775" y="751205"/>
            <a:ext cx="3695700" cy="1661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70" y="869315"/>
            <a:ext cx="4053840" cy="1424940"/>
          </a:xfrm>
          <a:prstGeom prst="rect">
            <a:avLst/>
          </a:prstGeom>
        </p:spPr>
      </p:pic>
      <p:sp>
        <p:nvSpPr>
          <p:cNvPr id="12" name="文本占位符 26"/>
          <p:cNvSpPr>
            <a:spLocks noGrp="1"/>
          </p:cNvSpPr>
          <p:nvPr/>
        </p:nvSpPr>
        <p:spPr>
          <a:xfrm>
            <a:off x="710565" y="5113020"/>
            <a:ext cx="8583295" cy="14732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补充（登录拦截）：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如果有昵称，有账号，说明登录了，还访问登录页，直接引导到首页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如果是未登录，直接访问</a:t>
            </a:r>
            <a:r>
              <a:rPr lang="en-US" altLang="zh-CN"/>
              <a:t> /home, </a:t>
            </a:r>
            <a:r>
              <a:rPr lang="zh-CN" altLang="en-US"/>
              <a:t>应该要拦截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p"/>
      <p:bldP spid="12" grpId="0" uiExpand="1" build="p"/>
      <p:bldP spid="12" grpI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你画我猜</a:t>
            </a:r>
            <a:r>
              <a:rPr lang="en-US" altLang="zh-CN">
                <a:sym typeface="+mn-ea"/>
              </a:rPr>
              <a:t> - </a:t>
            </a:r>
            <a:r>
              <a:rPr>
                <a:sym typeface="+mn-ea"/>
              </a:rPr>
              <a:t>总结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66055" y="1406525"/>
            <a:ext cx="6083300" cy="357695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>
                <a:sym typeface="+mn-ea"/>
              </a:rPr>
              <a:t>这个项目完成了一个很有意思的小游戏</a:t>
            </a:r>
            <a:endParaRPr>
              <a:sym typeface="+mn-ea"/>
            </a:endParaRPr>
          </a:p>
          <a:p>
            <a:pPr marL="0" lvl="0" indent="0" algn="l">
              <a:buNone/>
            </a:pPr>
            <a:r>
              <a:rPr lang="zh-CN" altLang="en-US">
                <a:sym typeface="+mn-ea"/>
              </a:rPr>
              <a:t>那么本项目，主要练习的核心技术栈是哪两个？</a:t>
            </a:r>
            <a:endParaRPr lang="zh-CN" altLang="en-US"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olidFill>
                  <a:srgbClr val="B70006"/>
                </a:solidFill>
                <a:sym typeface="+mn-ea"/>
              </a:rPr>
              <a:t>	sockit-io</a:t>
            </a:r>
            <a:endParaRPr lang="en-US" altLang="zh-CN">
              <a:solidFill>
                <a:srgbClr val="B70006"/>
              </a:solidFill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olidFill>
                  <a:srgbClr val="B70006"/>
                </a:solidFill>
                <a:sym typeface="+mn-ea"/>
              </a:rPr>
              <a:t>	vuex	</a:t>
            </a:r>
            <a:endParaRPr lang="en-US" altLang="zh-CN">
              <a:solidFill>
                <a:srgbClr val="B70006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01-</a:t>
            </a:r>
            <a:r>
              <a:rPr lang="zh-CN" altLang="en-US"/>
              <a:t>项目介绍</a:t>
            </a:r>
            <a:r>
              <a:rPr lang="en-US" altLang="zh-CN"/>
              <a:t> - </a:t>
            </a:r>
            <a:r>
              <a:rPr lang="zh-CN" altLang="en-US"/>
              <a:t>技术架构</a:t>
            </a:r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746760" y="1049020"/>
            <a:ext cx="8063230" cy="516890"/>
          </a:xfrm>
        </p:spPr>
        <p:txBody>
          <a:bodyPr/>
          <a:p>
            <a:r>
              <a:rPr lang="en-US" altLang="zh-CN"/>
              <a:t>1. </a:t>
            </a:r>
            <a:r>
              <a:rPr>
                <a:solidFill>
                  <a:srgbClr val="B70006"/>
                </a:solidFill>
              </a:rPr>
              <a:t>你画我猜</a:t>
            </a:r>
            <a:r>
              <a:rPr lang="en-US" altLang="zh-CN">
                <a:solidFill>
                  <a:srgbClr val="B70006"/>
                </a:solidFill>
              </a:rPr>
              <a:t> </a:t>
            </a:r>
            <a:r>
              <a:t>小游戏</a:t>
            </a:r>
            <a:r>
              <a:rPr lang="en-US" altLang="zh-CN"/>
              <a:t> </a:t>
            </a:r>
            <a:r>
              <a:rPr>
                <a:solidFill>
                  <a:srgbClr val="B70006"/>
                </a:solidFill>
              </a:rPr>
              <a:t>效果</a:t>
            </a:r>
            <a:r>
              <a:t>是什么样的？</a:t>
            </a:r>
            <a:r>
              <a:rPr lang="en-US" altLang="zh-CN"/>
              <a:t>  =&gt; </a:t>
            </a:r>
            <a:r>
              <a:rPr lang="en-US" altLang="zh-CN">
                <a:solidFill>
                  <a:srgbClr val="B70006"/>
                </a:solidFill>
              </a:rPr>
              <a:t> </a:t>
            </a:r>
            <a:r>
              <a:rPr>
                <a:solidFill>
                  <a:srgbClr val="B70006"/>
                </a:solidFill>
              </a:rPr>
              <a:t>效果演示</a:t>
            </a:r>
            <a:endParaRPr>
              <a:solidFill>
                <a:srgbClr val="B70006"/>
              </a:solidFill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1"/>
          </p:nvPr>
        </p:nvSpPr>
        <p:spPr>
          <a:xfrm>
            <a:off x="1024890" y="1490345"/>
            <a:ext cx="8583295" cy="753110"/>
          </a:xfrm>
        </p:spPr>
        <p:txBody>
          <a:bodyPr/>
          <a:p>
            <a:r>
              <a:rPr lang="zh-CN" altLang="en-US"/>
              <a:t>是一个实时画图，猜答案的房间小游戏</a:t>
            </a:r>
            <a:endParaRPr lang="en-US" altLang="zh-CN"/>
          </a:p>
        </p:txBody>
      </p:sp>
      <p:sp>
        <p:nvSpPr>
          <p:cNvPr id="28" name="文本占位符 25"/>
          <p:cNvSpPr>
            <a:spLocks noGrp="1"/>
          </p:cNvSpPr>
          <p:nvPr/>
        </p:nvSpPr>
        <p:spPr>
          <a:xfrm>
            <a:off x="737870" y="2534920"/>
            <a:ext cx="1069911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 </a:t>
            </a:r>
            <a:r>
              <a:t>我们能学到什么</a:t>
            </a:r>
            <a:r>
              <a:rPr lang="en-US" altLang="zh-CN"/>
              <a:t>?  =&gt;  </a:t>
            </a:r>
            <a:r>
              <a:rPr>
                <a:solidFill>
                  <a:srgbClr val="B70006"/>
                </a:solidFill>
              </a:rPr>
              <a:t>技术栈</a:t>
            </a:r>
            <a:endParaRPr>
              <a:solidFill>
                <a:srgbClr val="B70006"/>
              </a:solidFill>
            </a:endParaRPr>
          </a:p>
        </p:txBody>
      </p:sp>
      <p:sp>
        <p:nvSpPr>
          <p:cNvPr id="30" name="文本占位符 26"/>
          <p:cNvSpPr>
            <a:spLocks noGrp="1"/>
          </p:cNvSpPr>
          <p:nvPr/>
        </p:nvSpPr>
        <p:spPr>
          <a:xfrm>
            <a:off x="944245" y="2983230"/>
            <a:ext cx="10582275" cy="23139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Vue + VueRouter + </a:t>
            </a:r>
            <a:r>
              <a:rPr>
                <a:solidFill>
                  <a:srgbClr val="B70006"/>
                </a:solidFill>
              </a:rPr>
              <a:t>Vuex(核心)</a:t>
            </a:r>
            <a:r>
              <a:rPr lang="en-US">
                <a:solidFill>
                  <a:srgbClr val="B70006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  =&gt;  </a:t>
            </a:r>
            <a:r>
              <a:rPr lang="zh-CN" altLang="en-US">
                <a:solidFill>
                  <a:srgbClr val="B70006"/>
                </a:solidFill>
              </a:rPr>
              <a:t>多组件通信</a:t>
            </a:r>
            <a:endParaRPr lang="zh-CN" altLang="en-US">
              <a:solidFill>
                <a:srgbClr val="B70006"/>
              </a:solidFill>
            </a:endParaRPr>
          </a:p>
          <a:p>
            <a:r>
              <a:rPr lang="en-US" altLang="zh-CN">
                <a:solidFill>
                  <a:srgbClr val="B70006"/>
                </a:solidFill>
              </a:rPr>
              <a:t>Socket.IO (</a:t>
            </a:r>
            <a:r>
              <a:rPr lang="zh-CN" altLang="en-US">
                <a:solidFill>
                  <a:srgbClr val="B70006"/>
                </a:solidFill>
              </a:rPr>
              <a:t>核心</a:t>
            </a:r>
            <a:r>
              <a:rPr lang="en-US" altLang="zh-CN">
                <a:solidFill>
                  <a:srgbClr val="B70006"/>
                </a:solidFill>
              </a:rPr>
              <a:t>)</a:t>
            </a:r>
            <a:r>
              <a:rPr lang="en-US" altLang="zh-CN">
                <a:solidFill>
                  <a:schemeClr val="tx1"/>
                </a:solidFill>
              </a:rPr>
              <a:t> 		     =&gt;  </a:t>
            </a:r>
            <a:r>
              <a:rPr lang="zh-CN" altLang="en-US">
                <a:solidFill>
                  <a:srgbClr val="B70006"/>
                </a:solidFill>
              </a:rPr>
              <a:t>服务端和客户端双向通信</a:t>
            </a:r>
            <a:endParaRPr lang="zh-CN" altLang="en-US">
              <a:solidFill>
                <a:srgbClr val="B7000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Konva (</a:t>
            </a:r>
            <a:r>
              <a:rPr lang="zh-CN" altLang="en-US">
                <a:solidFill>
                  <a:schemeClr val="tx1"/>
                </a:solidFill>
              </a:rPr>
              <a:t>基于</a:t>
            </a:r>
            <a:r>
              <a:rPr lang="en-US" altLang="zh-CN">
                <a:solidFill>
                  <a:schemeClr val="tx1"/>
                </a:solidFill>
              </a:rPr>
              <a:t>canvas</a:t>
            </a:r>
            <a:r>
              <a:rPr lang="zh-CN" altLang="en-US">
                <a:solidFill>
                  <a:schemeClr val="tx1"/>
                </a:solidFill>
              </a:rPr>
              <a:t>的绘图库</a:t>
            </a:r>
            <a:r>
              <a:rPr lang="en-US" altLang="zh-CN">
                <a:solidFill>
                  <a:schemeClr val="tx1"/>
                </a:solidFill>
              </a:rPr>
              <a:t>)      =&gt;  </a:t>
            </a:r>
            <a:r>
              <a:rPr lang="zh-CN" altLang="en-US">
                <a:solidFill>
                  <a:schemeClr val="tx1"/>
                </a:solidFill>
              </a:rPr>
              <a:t>辅助开发，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实现绘图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  <p:bldP spid="27" grpId="0" build="p"/>
      <p:bldP spid="27" grpId="1" build="p"/>
      <p:bldP spid="28" grpId="0"/>
      <p:bldP spid="28" grpId="1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01-</a:t>
            </a:r>
            <a:r>
              <a:rPr>
                <a:sym typeface="+mn-ea"/>
              </a:rPr>
              <a:t>项目介绍</a:t>
            </a:r>
            <a:r>
              <a:rPr lang="en-US" altLang="zh-CN">
                <a:sym typeface="+mn-ea"/>
              </a:rPr>
              <a:t> - </a:t>
            </a:r>
            <a:r>
              <a:rPr>
                <a:sym typeface="+mn-ea"/>
              </a:rPr>
              <a:t>技术架构</a:t>
            </a:r>
            <a:endParaRPr lang="zh-CN" altLang="en-US" dirty="0">
              <a:latin typeface="阿里巴巴普惠体 Medium" panose="00020600040101010101" charset="-122"/>
              <a:ea typeface="阿里巴巴普惠体 Medium" panose="00020600040101010101" charset="-122"/>
              <a:cs typeface="阿里巴巴普惠体 Medium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7815" y="1001395"/>
            <a:ext cx="6083300" cy="4854575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en-US" altLang="zh-CN">
                <a:sym typeface="+mn-ea"/>
              </a:rPr>
              <a:t>本节课演示了游戏效果</a:t>
            </a:r>
            <a:r>
              <a:rPr lang="zh-CN" altLang="en-US">
                <a:sym typeface="+mn-ea"/>
              </a:rPr>
              <a:t>，说明了</a:t>
            </a:r>
            <a:r>
              <a:rPr lang="en-US" altLang="zh-CN">
                <a:sym typeface="+mn-ea"/>
              </a:rPr>
              <a:t>本项目的技术栈</a:t>
            </a:r>
            <a:endParaRPr lang="en-US" altLang="zh-CN"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这个项目 主要练的核心技术栈 是哪两个</a:t>
            </a:r>
            <a:r>
              <a:rPr lang="zh-CN">
                <a:sym typeface="+mn-ea"/>
              </a:rPr>
              <a:t>？</a:t>
            </a:r>
            <a:endParaRPr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Vuex</a:t>
            </a:r>
            <a:r>
              <a:rPr lang="en-US" altLang="zh-CN">
                <a:solidFill>
                  <a:srgbClr val="B70006"/>
                </a:solidFill>
                <a:sym typeface="+mn-ea"/>
              </a:rPr>
              <a:t> + Socket-io</a:t>
            </a:r>
            <a:endParaRPr lang="zh-CN" altLang="en-US">
              <a:solidFill>
                <a:srgbClr val="B70006"/>
              </a:solidFill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ym typeface="+mn-ea"/>
              </a:rPr>
              <a:t>2. </a:t>
            </a:r>
            <a:r>
              <a:rPr>
                <a:sym typeface="+mn-ea"/>
              </a:rPr>
              <a:t>他们两个的作用是什么</a:t>
            </a:r>
            <a:endParaRPr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olidFill>
                  <a:srgbClr val="B70006"/>
                </a:solidFill>
                <a:sym typeface="+mn-ea"/>
              </a:rPr>
              <a:t>	Vuex =&gt; 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多组件通信</a:t>
            </a:r>
            <a:endParaRPr lang="zh-CN" altLang="en-US">
              <a:solidFill>
                <a:srgbClr val="B70006"/>
              </a:solidFill>
              <a:sym typeface="+mn-ea"/>
            </a:endParaRPr>
          </a:p>
          <a:p>
            <a:pPr marL="0" lvl="0" indent="0" algn="l">
              <a:buNone/>
            </a:pPr>
            <a:r>
              <a:rPr lang="en-US" altLang="zh-CN">
                <a:solidFill>
                  <a:srgbClr val="B70006"/>
                </a:solidFill>
                <a:sym typeface="+mn-ea"/>
              </a:rPr>
              <a:t>	Socket-io =&gt; </a:t>
            </a:r>
            <a:r>
              <a:rPr lang="zh-CN" altLang="en-US">
                <a:solidFill>
                  <a:srgbClr val="B70006"/>
                </a:solidFill>
                <a:sym typeface="+mn-ea"/>
              </a:rPr>
              <a:t>服务器和浏览器双向通信</a:t>
            </a:r>
            <a:endParaRPr lang="zh-CN" altLang="en-US">
              <a:solidFill>
                <a:srgbClr val="B70006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02- 项目搭建 - 环境结构准备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828040" y="1069340"/>
            <a:ext cx="8063230" cy="516890"/>
          </a:xfrm>
        </p:spPr>
        <p:txBody>
          <a:bodyPr/>
          <a:p>
            <a:r>
              <a:rPr lang="en-US" altLang="zh-CN"/>
              <a:t>1. </a:t>
            </a:r>
            <a:r>
              <a:t>准备基本静态结构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1"/>
          </p:nvPr>
        </p:nvSpPr>
        <p:spPr>
          <a:xfrm>
            <a:off x="1034415" y="1457960"/>
            <a:ext cx="9354185" cy="986155"/>
          </a:xfrm>
        </p:spPr>
        <p:txBody>
          <a:bodyPr/>
          <a:p>
            <a:r>
              <a:rPr lang="zh-CN" altLang="en-US"/>
              <a:t>说明: 这边为了节约时间, 老师已经准备好了基础代码, 同学们可以直接去 gitee 上下载模板即可</a:t>
            </a:r>
            <a:endParaRPr lang="zh-CN" altLang="en-US"/>
          </a:p>
          <a:p>
            <a:pPr algn="l"/>
            <a:r>
              <a:rPr lang="zh-CN" altLang="en-US"/>
              <a:t>地址：</a:t>
            </a:r>
            <a:r>
              <a:rPr lang="zh-CN" altLang="en-US">
                <a:hlinkClick r:id="rId1" tooltip="" action="ppaction://hlinkfile"/>
              </a:rPr>
              <a:t>https://gitee.com/jepsonpp/draw-and-guess</a:t>
            </a:r>
            <a:endParaRPr lang="zh-CN" altLang="en-US"/>
          </a:p>
        </p:txBody>
      </p:sp>
      <p:sp>
        <p:nvSpPr>
          <p:cNvPr id="29" name="文本占位符 25"/>
          <p:cNvSpPr>
            <a:spLocks noGrp="1"/>
          </p:cNvSpPr>
          <p:nvPr/>
        </p:nvSpPr>
        <p:spPr>
          <a:xfrm>
            <a:off x="828355" y="404142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3. </a:t>
            </a:r>
            <a:r>
              <a:t>启动模板</a:t>
            </a:r>
          </a:p>
        </p:txBody>
      </p:sp>
      <p:sp>
        <p:nvSpPr>
          <p:cNvPr id="28" name="文本占位符 25"/>
          <p:cNvSpPr>
            <a:spLocks noGrp="1"/>
          </p:cNvSpPr>
          <p:nvPr/>
        </p:nvSpPr>
        <p:spPr>
          <a:xfrm>
            <a:off x="819150" y="2555240"/>
            <a:ext cx="1069911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 </a:t>
            </a:r>
            <a:r>
              <a:t>安装依赖</a:t>
            </a:r>
            <a:r>
              <a:rPr lang="en-US" altLang="zh-CN"/>
              <a:t> (draw-and-guess-template)</a:t>
            </a:r>
            <a:endParaRPr lang="en-US" altLang="zh-CN"/>
          </a:p>
        </p:txBody>
      </p:sp>
      <p:sp>
        <p:nvSpPr>
          <p:cNvPr id="30" name="文本占位符 26"/>
          <p:cNvSpPr>
            <a:spLocks noGrp="1"/>
          </p:cNvSpPr>
          <p:nvPr/>
        </p:nvSpPr>
        <p:spPr>
          <a:xfrm>
            <a:off x="1106805" y="3003550"/>
            <a:ext cx="10582275" cy="66230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B70006"/>
                </a:solidFill>
              </a:rPr>
              <a:t>yarn</a:t>
            </a:r>
            <a:endParaRPr lang="en-US" altLang="zh-CN">
              <a:solidFill>
                <a:srgbClr val="B70006"/>
              </a:solidFill>
            </a:endParaRPr>
          </a:p>
        </p:txBody>
      </p:sp>
      <p:sp>
        <p:nvSpPr>
          <p:cNvPr id="32" name="文本占位符 26"/>
          <p:cNvSpPr>
            <a:spLocks noGrp="1"/>
          </p:cNvSpPr>
          <p:nvPr/>
        </p:nvSpPr>
        <p:spPr>
          <a:xfrm>
            <a:off x="1025525" y="4502150"/>
            <a:ext cx="10582275" cy="1298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B70006"/>
                </a:solidFill>
              </a:rPr>
              <a:t>yarn serve</a:t>
            </a:r>
            <a:endParaRPr lang="en-US" altLang="zh-CN">
              <a:solidFill>
                <a:srgbClr val="B7000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80" y="1990725"/>
            <a:ext cx="5345430" cy="1503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20" y="3725545"/>
            <a:ext cx="6664960" cy="2851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  <p:bldP spid="27" grpId="0" uiExpand="1" build="p"/>
      <p:bldP spid="27" grpId="1" build="p"/>
      <p:bldP spid="28" grpId="0"/>
      <p:bldP spid="28" grpId="1"/>
      <p:bldP spid="30" grpId="0"/>
      <p:bldP spid="30" grpId="1"/>
      <p:bldP spid="29" grpId="0"/>
      <p:bldP spid="29" grpId="1"/>
      <p:bldP spid="32" grpId="0"/>
      <p:bldP spid="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86680" y="1304290"/>
            <a:ext cx="5760720" cy="3970020"/>
          </a:xfrm>
        </p:spPr>
        <p:txBody>
          <a:bodyPr/>
          <a:p>
            <a:pPr marL="0" indent="0">
              <a:buNone/>
            </a:pPr>
            <a:r>
              <a:rPr lang="zh-CN" altLang="en-US"/>
              <a:t>因为要和服务器端 </a:t>
            </a:r>
            <a:r>
              <a:rPr lang="zh-CN" altLang="en-US">
                <a:solidFill>
                  <a:srgbClr val="B70006"/>
                </a:solidFill>
              </a:rPr>
              <a:t>即时双向通信</a:t>
            </a:r>
            <a:r>
              <a:rPr lang="zh-CN" altLang="en-US"/>
              <a:t>,  会要求服务器能够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B70006"/>
                </a:solidFill>
              </a:rPr>
              <a:t>主动向客户端推消息</a:t>
            </a:r>
            <a:r>
              <a:rPr lang="zh-CN" altLang="en-US"/>
              <a:t>，所以要用到哪个技术呢?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B70006"/>
                </a:solidFill>
              </a:rPr>
              <a:t>websocket   </a:t>
            </a:r>
            <a:endParaRPr lang="en-US" altLang="zh-CN">
              <a:solidFill>
                <a:srgbClr val="B70006"/>
              </a:solidFill>
            </a:endParaRP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03- 项目搭建 - Socket.IO 客户端库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22415" y="4105275"/>
            <a:ext cx="365760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=&gt;  </a:t>
            </a:r>
            <a:r>
              <a:rPr lang="en-US" altLang="zh-CN">
                <a:solidFill>
                  <a:srgbClr val="B700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Socket.IO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8520,&quot;width&quot;:17490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Segoe Print"/>
      </a:majorFont>
      <a:minorFont>
        <a:latin typeface="Calibri"/>
        <a:ea typeface="黑体"/>
        <a:cs typeface="Segoe Pri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Segoe Print"/>
      </a:majorFont>
      <a:minorFont>
        <a:latin typeface="Calibri"/>
        <a:ea typeface="黑体"/>
        <a:cs typeface="Segoe Pri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Segoe Print"/>
      </a:majorFont>
      <a:minorFont>
        <a:latin typeface="Calibri"/>
        <a:ea typeface="黑体"/>
        <a:cs typeface="Segoe Pri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Segoe Print"/>
        <a:cs typeface="Segoe Prin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Segoe Print"/>
        <a:cs typeface="Segoe Prin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Segoe Print"/>
        <a:cs typeface="Segoe Prin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Segoe Print"/>
        <a:cs typeface="Segoe Prin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Segoe Print"/>
      </a:majorFont>
      <a:minorFont>
        <a:latin typeface="Calibri"/>
        <a:ea typeface="黑体"/>
        <a:cs typeface="Segoe Pri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Segoe Print"/>
      </a:majorFont>
      <a:minorFont>
        <a:latin typeface="Calibri"/>
        <a:ea typeface="黑体"/>
        <a:cs typeface="Segoe Pri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Segoe Print"/>
        <a:cs typeface="Segoe Prin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Segoe Print"/>
        <a:cs typeface="Segoe Prin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Segoe Print"/>
        <a:cs typeface="Segoe Prin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Segoe Print"/>
        <a:cs typeface="Segoe Prin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5444</Words>
  <Application>WPS 演示</Application>
  <PresentationFormat>宽屏</PresentationFormat>
  <Paragraphs>550</Paragraphs>
  <Slides>52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52</vt:i4>
      </vt:variant>
    </vt:vector>
  </HeadingPairs>
  <TitlesOfParts>
    <vt:vector size="76" baseType="lpstr">
      <vt:lpstr>Arial</vt:lpstr>
      <vt:lpstr>宋体</vt:lpstr>
      <vt:lpstr>Wingdings</vt:lpstr>
      <vt:lpstr>Calibri</vt:lpstr>
      <vt:lpstr>黑体</vt:lpstr>
      <vt:lpstr>阿里巴巴普惠体</vt:lpstr>
      <vt:lpstr>阿里巴巴普惠体 Medium</vt:lpstr>
      <vt:lpstr>Segoe UI</vt:lpstr>
      <vt:lpstr>微软雅黑</vt:lpstr>
      <vt:lpstr>Verdana</vt:lpstr>
      <vt:lpstr>Alibaba PuHuiTi R</vt:lpstr>
      <vt:lpstr>Alibaba PuHuiTi M</vt:lpstr>
      <vt:lpstr>Segoe UI Light</vt:lpstr>
      <vt:lpstr>微软雅黑 Light</vt:lpstr>
      <vt:lpstr>Arial Unicode MS</vt:lpstr>
      <vt:lpstr>Segoe Print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webpack</vt:lpstr>
      <vt:lpstr>PowerPoint 演示文稿</vt:lpstr>
      <vt:lpstr>PowerPoint 演示文稿</vt:lpstr>
      <vt:lpstr>PowerPoint 演示文稿</vt:lpstr>
      <vt:lpstr>yarn包管理器</vt:lpstr>
      <vt:lpstr>01-前置 - yarn包管理器</vt:lpstr>
      <vt:lpstr>01-前置 - yarn包管理器</vt:lpstr>
      <vt:lpstr>01-项目介绍 - 技术架构</vt:lpstr>
      <vt:lpstr>03- 项目搭建 - Socket.IO 客户端库</vt:lpstr>
      <vt:lpstr>01-项目介绍 - 技术架构</vt:lpstr>
      <vt:lpstr>01-项目介绍 - 技术架构</vt:lpstr>
      <vt:lpstr>PowerPoint 演示文稿</vt:lpstr>
      <vt:lpstr>webpack基本概述 </vt:lpstr>
      <vt:lpstr>03- 项目搭建 - Socket.IO 客户端库</vt:lpstr>
      <vt:lpstr>03- 项目搭建 - Socket.IO 客户端库</vt:lpstr>
      <vt:lpstr>PowerPoint 演示文稿</vt:lpstr>
      <vt:lpstr>你画我猜 - 登录模块 </vt:lpstr>
      <vt:lpstr>03- 项目搭建 - Socket.IO 客户端库</vt:lpstr>
      <vt:lpstr>05- 进入房间 - 请求服务器</vt:lpstr>
      <vt:lpstr>06- 进入房间 - 处理 room_info 事件</vt:lpstr>
      <vt:lpstr>05- 进入房间 - 请求服务器</vt:lpstr>
      <vt:lpstr>03- 项目搭建 - Socket.IO 客户端库</vt:lpstr>
      <vt:lpstr>PowerPoint 演示文稿</vt:lpstr>
      <vt:lpstr>你画我猜 - 登录模块 </vt:lpstr>
      <vt:lpstr>03- 项目搭建 - Socket.IO 客户端库</vt:lpstr>
      <vt:lpstr>08- 主页展示 - 头部状态信息展示</vt:lpstr>
      <vt:lpstr>08- 主页展示 - 头部状态信息展示</vt:lpstr>
      <vt:lpstr>03- 项目搭建 - Socket.IO 客户端库</vt:lpstr>
      <vt:lpstr>PowerPoint 演示文稿</vt:lpstr>
      <vt:lpstr>你画我猜 - 进入房间 </vt:lpstr>
      <vt:lpstr>03- 项目搭建 - Socket.IO 客户端库</vt:lpstr>
      <vt:lpstr>10- 主持游戏</vt:lpstr>
      <vt:lpstr>13- 鼠标绘图 - 基本绘制</vt:lpstr>
      <vt:lpstr>10- 主持游戏</vt:lpstr>
      <vt:lpstr>10- 主持游戏</vt:lpstr>
      <vt:lpstr>10- 主持游戏</vt:lpstr>
      <vt:lpstr>03- 项目搭建 - Socket.IO 客户端库</vt:lpstr>
      <vt:lpstr>03- 项目搭建 - Socket.IO 客户端库</vt:lpstr>
      <vt:lpstr>03- 项目搭建 - Socket.IO 客户端库</vt:lpstr>
      <vt:lpstr>03- 项目搭建 - Socket.IO 客户端库</vt:lpstr>
      <vt:lpstr>03- 项目搭建 - Socket.IO 客户端库</vt:lpstr>
      <vt:lpstr>11-终止游戏</vt:lpstr>
      <vt:lpstr>13- 鼠标绘图 - 基本绘制</vt:lpstr>
      <vt:lpstr>03- 项目搭建 - Socket.IO 客户端库</vt:lpstr>
      <vt:lpstr>03- 项目搭建 - Socket.IO 客户端库</vt:lpstr>
      <vt:lpstr>03- 项目搭建 - Socket.IO 客户端库</vt:lpstr>
      <vt:lpstr>14- 鼠标绘图 - 完善功能</vt:lpstr>
      <vt:lpstr>10- 主持游戏</vt:lpstr>
      <vt:lpstr>03- 项目搭建 - Socket.IO 客户端库</vt:lpstr>
      <vt:lpstr>15- 玩家猜答案</vt:lpstr>
      <vt:lpstr>03- 项目搭建 - Socket.IO 客户端库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蒋鹏</cp:lastModifiedBy>
  <cp:revision>888</cp:revision>
  <dcterms:created xsi:type="dcterms:W3CDTF">2020-03-31T02:23:00Z</dcterms:created>
  <dcterms:modified xsi:type="dcterms:W3CDTF">2021-06-02T10:26:43Z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EBF76FE8ECB64E199766E83D443D3DA4</vt:lpwstr>
  </property>
  <property fmtid="{D5CDD505-2E9C-101B-9397-08002B2CF9AE}" pid="3" name="KSOProductBuildVer">
    <vt:lpwstr>2052-11.1.0.10495</vt:lpwstr>
  </property>
</Properties>
</file>