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4041438" cy="47526575"/>
  <p:notesSz cx="6858000" cy="9144000"/>
  <p:defaultTextStyle>
    <a:defPPr>
      <a:defRPr lang="zh-CN"/>
    </a:defPPr>
    <a:lvl1pPr marL="0" algn="l" defTabSz="3518154" rtl="0" eaLnBrk="1" latinLnBrk="0" hangingPunct="1">
      <a:defRPr sz="6900" kern="1200">
        <a:solidFill>
          <a:schemeClr val="tx1"/>
        </a:solidFill>
        <a:latin typeface="+mn-lt"/>
        <a:ea typeface="+mn-ea"/>
        <a:cs typeface="+mn-cs"/>
      </a:defRPr>
    </a:lvl1pPr>
    <a:lvl2pPr marL="1759077" algn="l" defTabSz="3518154" rtl="0" eaLnBrk="1" latinLnBrk="0" hangingPunct="1">
      <a:defRPr sz="6900" kern="1200">
        <a:solidFill>
          <a:schemeClr val="tx1"/>
        </a:solidFill>
        <a:latin typeface="+mn-lt"/>
        <a:ea typeface="+mn-ea"/>
        <a:cs typeface="+mn-cs"/>
      </a:defRPr>
    </a:lvl2pPr>
    <a:lvl3pPr marL="3518154" algn="l" defTabSz="3518154" rtl="0" eaLnBrk="1" latinLnBrk="0" hangingPunct="1">
      <a:defRPr sz="6900" kern="1200">
        <a:solidFill>
          <a:schemeClr val="tx1"/>
        </a:solidFill>
        <a:latin typeface="+mn-lt"/>
        <a:ea typeface="+mn-ea"/>
        <a:cs typeface="+mn-cs"/>
      </a:defRPr>
    </a:lvl3pPr>
    <a:lvl4pPr marL="5277231" algn="l" defTabSz="3518154" rtl="0" eaLnBrk="1" latinLnBrk="0" hangingPunct="1">
      <a:defRPr sz="6900" kern="1200">
        <a:solidFill>
          <a:schemeClr val="tx1"/>
        </a:solidFill>
        <a:latin typeface="+mn-lt"/>
        <a:ea typeface="+mn-ea"/>
        <a:cs typeface="+mn-cs"/>
      </a:defRPr>
    </a:lvl4pPr>
    <a:lvl5pPr marL="7036308" algn="l" defTabSz="3518154" rtl="0" eaLnBrk="1" latinLnBrk="0" hangingPunct="1">
      <a:defRPr sz="6900" kern="1200">
        <a:solidFill>
          <a:schemeClr val="tx1"/>
        </a:solidFill>
        <a:latin typeface="+mn-lt"/>
        <a:ea typeface="+mn-ea"/>
        <a:cs typeface="+mn-cs"/>
      </a:defRPr>
    </a:lvl5pPr>
    <a:lvl6pPr marL="8795385" algn="l" defTabSz="3518154" rtl="0" eaLnBrk="1" latinLnBrk="0" hangingPunct="1">
      <a:defRPr sz="6900" kern="1200">
        <a:solidFill>
          <a:schemeClr val="tx1"/>
        </a:solidFill>
        <a:latin typeface="+mn-lt"/>
        <a:ea typeface="+mn-ea"/>
        <a:cs typeface="+mn-cs"/>
      </a:defRPr>
    </a:lvl6pPr>
    <a:lvl7pPr marL="10554462" algn="l" defTabSz="3518154" rtl="0" eaLnBrk="1" latinLnBrk="0" hangingPunct="1">
      <a:defRPr sz="6900" kern="1200">
        <a:solidFill>
          <a:schemeClr val="tx1"/>
        </a:solidFill>
        <a:latin typeface="+mn-lt"/>
        <a:ea typeface="+mn-ea"/>
        <a:cs typeface="+mn-cs"/>
      </a:defRPr>
    </a:lvl7pPr>
    <a:lvl8pPr marL="12313539" algn="l" defTabSz="3518154" rtl="0" eaLnBrk="1" latinLnBrk="0" hangingPunct="1">
      <a:defRPr sz="6900" kern="1200">
        <a:solidFill>
          <a:schemeClr val="tx1"/>
        </a:solidFill>
        <a:latin typeface="+mn-lt"/>
        <a:ea typeface="+mn-ea"/>
        <a:cs typeface="+mn-cs"/>
      </a:defRPr>
    </a:lvl8pPr>
    <a:lvl9pPr marL="14072616" algn="l" defTabSz="3518154"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779" autoAdjust="0"/>
    <p:restoredTop sz="95380" autoAdjust="0"/>
  </p:normalViewPr>
  <p:slideViewPr>
    <p:cSldViewPr>
      <p:cViewPr>
        <p:scale>
          <a:sx n="100" d="100"/>
          <a:sy n="100" d="100"/>
        </p:scale>
        <p:origin x="-312" y="13050"/>
      </p:cViewPr>
      <p:guideLst>
        <p:guide orient="horz" pos="14969"/>
        <p:guide pos="442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3108" y="14764046"/>
            <a:ext cx="11935222" cy="1018740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106216" y="26931726"/>
            <a:ext cx="9829007" cy="12145680"/>
          </a:xfrm>
        </p:spPr>
        <p:txBody>
          <a:bodyPr/>
          <a:lstStyle>
            <a:lvl1pPr marL="0" indent="0" algn="ctr">
              <a:buNone/>
              <a:defRPr>
                <a:solidFill>
                  <a:schemeClr val="tx1">
                    <a:tint val="75000"/>
                  </a:schemeClr>
                </a:solidFill>
              </a:defRPr>
            </a:lvl1pPr>
            <a:lvl2pPr marL="1759077" indent="0" algn="ctr">
              <a:buNone/>
              <a:defRPr>
                <a:solidFill>
                  <a:schemeClr val="tx1">
                    <a:tint val="75000"/>
                  </a:schemeClr>
                </a:solidFill>
              </a:defRPr>
            </a:lvl2pPr>
            <a:lvl3pPr marL="3518154" indent="0" algn="ctr">
              <a:buNone/>
              <a:defRPr>
                <a:solidFill>
                  <a:schemeClr val="tx1">
                    <a:tint val="75000"/>
                  </a:schemeClr>
                </a:solidFill>
              </a:defRPr>
            </a:lvl3pPr>
            <a:lvl4pPr marL="5277231" indent="0" algn="ctr">
              <a:buNone/>
              <a:defRPr>
                <a:solidFill>
                  <a:schemeClr val="tx1">
                    <a:tint val="75000"/>
                  </a:schemeClr>
                </a:solidFill>
              </a:defRPr>
            </a:lvl4pPr>
            <a:lvl5pPr marL="7036308" indent="0" algn="ctr">
              <a:buNone/>
              <a:defRPr>
                <a:solidFill>
                  <a:schemeClr val="tx1">
                    <a:tint val="75000"/>
                  </a:schemeClr>
                </a:solidFill>
              </a:defRPr>
            </a:lvl5pPr>
            <a:lvl6pPr marL="8795385" indent="0" algn="ctr">
              <a:buNone/>
              <a:defRPr>
                <a:solidFill>
                  <a:schemeClr val="tx1">
                    <a:tint val="75000"/>
                  </a:schemeClr>
                </a:solidFill>
              </a:defRPr>
            </a:lvl6pPr>
            <a:lvl7pPr marL="10554462" indent="0" algn="ctr">
              <a:buNone/>
              <a:defRPr>
                <a:solidFill>
                  <a:schemeClr val="tx1">
                    <a:tint val="75000"/>
                  </a:schemeClr>
                </a:solidFill>
              </a:defRPr>
            </a:lvl7pPr>
            <a:lvl8pPr marL="12313539" indent="0" algn="ctr">
              <a:buNone/>
              <a:defRPr>
                <a:solidFill>
                  <a:schemeClr val="tx1">
                    <a:tint val="75000"/>
                  </a:schemeClr>
                </a:solidFill>
              </a:defRPr>
            </a:lvl8pPr>
            <a:lvl9pPr marL="14072616"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80042" y="1903270"/>
            <a:ext cx="3159324" cy="4055161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02072" y="1903270"/>
            <a:ext cx="9243947" cy="4055161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177" y="30540228"/>
            <a:ext cx="11935222" cy="9439306"/>
          </a:xfrm>
        </p:spPr>
        <p:txBody>
          <a:bodyPr anchor="t"/>
          <a:lstStyle>
            <a:lvl1pPr algn="l">
              <a:defRPr sz="15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09177" y="20143794"/>
            <a:ext cx="11935222" cy="10396435"/>
          </a:xfrm>
        </p:spPr>
        <p:txBody>
          <a:bodyPr anchor="b"/>
          <a:lstStyle>
            <a:lvl1pPr marL="0" indent="0">
              <a:buNone/>
              <a:defRPr sz="7700">
                <a:solidFill>
                  <a:schemeClr val="tx1">
                    <a:tint val="75000"/>
                  </a:schemeClr>
                </a:solidFill>
              </a:defRPr>
            </a:lvl1pPr>
            <a:lvl2pPr marL="1759077" indent="0">
              <a:buNone/>
              <a:defRPr sz="6900">
                <a:solidFill>
                  <a:schemeClr val="tx1">
                    <a:tint val="75000"/>
                  </a:schemeClr>
                </a:solidFill>
              </a:defRPr>
            </a:lvl2pPr>
            <a:lvl3pPr marL="3518154" indent="0">
              <a:buNone/>
              <a:defRPr sz="6200">
                <a:solidFill>
                  <a:schemeClr val="tx1">
                    <a:tint val="75000"/>
                  </a:schemeClr>
                </a:solidFill>
              </a:defRPr>
            </a:lvl3pPr>
            <a:lvl4pPr marL="5277231" indent="0">
              <a:buNone/>
              <a:defRPr sz="5400">
                <a:solidFill>
                  <a:schemeClr val="tx1">
                    <a:tint val="75000"/>
                  </a:schemeClr>
                </a:solidFill>
              </a:defRPr>
            </a:lvl4pPr>
            <a:lvl5pPr marL="7036308" indent="0">
              <a:buNone/>
              <a:defRPr sz="5400">
                <a:solidFill>
                  <a:schemeClr val="tx1">
                    <a:tint val="75000"/>
                  </a:schemeClr>
                </a:solidFill>
              </a:defRPr>
            </a:lvl5pPr>
            <a:lvl6pPr marL="8795385" indent="0">
              <a:buNone/>
              <a:defRPr sz="5400">
                <a:solidFill>
                  <a:schemeClr val="tx1">
                    <a:tint val="75000"/>
                  </a:schemeClr>
                </a:solidFill>
              </a:defRPr>
            </a:lvl6pPr>
            <a:lvl7pPr marL="10554462" indent="0">
              <a:buNone/>
              <a:defRPr sz="5400">
                <a:solidFill>
                  <a:schemeClr val="tx1">
                    <a:tint val="75000"/>
                  </a:schemeClr>
                </a:solidFill>
              </a:defRPr>
            </a:lvl7pPr>
            <a:lvl8pPr marL="12313539" indent="0">
              <a:buNone/>
              <a:defRPr sz="5400">
                <a:solidFill>
                  <a:schemeClr val="tx1">
                    <a:tint val="75000"/>
                  </a:schemeClr>
                </a:solidFill>
              </a:defRPr>
            </a:lvl8pPr>
            <a:lvl9pPr marL="14072616" indent="0">
              <a:buNone/>
              <a:defRPr sz="5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02072" y="11089537"/>
            <a:ext cx="6201635" cy="31365343"/>
          </a:xfrm>
        </p:spPr>
        <p:txBody>
          <a:bodyPr/>
          <a:lstStyle>
            <a:lvl1pPr>
              <a:defRPr sz="108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137731" y="11089537"/>
            <a:ext cx="6201635" cy="31365343"/>
          </a:xfrm>
        </p:spPr>
        <p:txBody>
          <a:bodyPr/>
          <a:lstStyle>
            <a:lvl1pPr>
              <a:defRPr sz="108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02072" y="10638475"/>
            <a:ext cx="6204074" cy="4433610"/>
          </a:xfrm>
        </p:spPr>
        <p:txBody>
          <a:bodyPr anchor="b"/>
          <a:lstStyle>
            <a:lvl1pPr marL="0" indent="0">
              <a:buNone/>
              <a:defRPr sz="9200" b="1"/>
            </a:lvl1pPr>
            <a:lvl2pPr marL="1759077" indent="0">
              <a:buNone/>
              <a:defRPr sz="7700" b="1"/>
            </a:lvl2pPr>
            <a:lvl3pPr marL="3518154" indent="0">
              <a:buNone/>
              <a:defRPr sz="6900" b="1"/>
            </a:lvl3pPr>
            <a:lvl4pPr marL="5277231" indent="0">
              <a:buNone/>
              <a:defRPr sz="6200" b="1"/>
            </a:lvl4pPr>
            <a:lvl5pPr marL="7036308" indent="0">
              <a:buNone/>
              <a:defRPr sz="6200" b="1"/>
            </a:lvl5pPr>
            <a:lvl6pPr marL="8795385" indent="0">
              <a:buNone/>
              <a:defRPr sz="6200" b="1"/>
            </a:lvl6pPr>
            <a:lvl7pPr marL="10554462" indent="0">
              <a:buNone/>
              <a:defRPr sz="6200" b="1"/>
            </a:lvl7pPr>
            <a:lvl8pPr marL="12313539" indent="0">
              <a:buNone/>
              <a:defRPr sz="6200" b="1"/>
            </a:lvl8pPr>
            <a:lvl9pPr marL="14072616" indent="0">
              <a:buNone/>
              <a:defRPr sz="6200" b="1"/>
            </a:lvl9pPr>
          </a:lstStyle>
          <a:p>
            <a:pPr lvl="0"/>
            <a:r>
              <a:rPr lang="zh-CN" altLang="en-US" smtClean="0"/>
              <a:t>单击此处编辑母版文本样式</a:t>
            </a:r>
          </a:p>
        </p:txBody>
      </p:sp>
      <p:sp>
        <p:nvSpPr>
          <p:cNvPr id="4" name="内容占位符 3"/>
          <p:cNvSpPr>
            <a:spLocks noGrp="1"/>
          </p:cNvSpPr>
          <p:nvPr>
            <p:ph sz="half" idx="2"/>
          </p:nvPr>
        </p:nvSpPr>
        <p:spPr>
          <a:xfrm>
            <a:off x="702072" y="15072085"/>
            <a:ext cx="6204074" cy="27382792"/>
          </a:xfrm>
        </p:spPr>
        <p:txBody>
          <a:bodyPr/>
          <a:lstStyle>
            <a:lvl1pPr>
              <a:defRPr sz="9200"/>
            </a:lvl1pPr>
            <a:lvl2pPr>
              <a:defRPr sz="7700"/>
            </a:lvl2pPr>
            <a:lvl3pPr>
              <a:defRPr sz="6900"/>
            </a:lvl3pPr>
            <a:lvl4pPr>
              <a:defRPr sz="6200"/>
            </a:lvl4pPr>
            <a:lvl5pPr>
              <a:defRPr sz="6200"/>
            </a:lvl5pPr>
            <a:lvl6pPr>
              <a:defRPr sz="6200"/>
            </a:lvl6pPr>
            <a:lvl7pPr>
              <a:defRPr sz="6200"/>
            </a:lvl7pPr>
            <a:lvl8pPr>
              <a:defRPr sz="6200"/>
            </a:lvl8pPr>
            <a:lvl9pPr>
              <a:defRPr sz="6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7132856" y="10638475"/>
            <a:ext cx="6206511" cy="4433610"/>
          </a:xfrm>
        </p:spPr>
        <p:txBody>
          <a:bodyPr anchor="b"/>
          <a:lstStyle>
            <a:lvl1pPr marL="0" indent="0">
              <a:buNone/>
              <a:defRPr sz="9200" b="1"/>
            </a:lvl1pPr>
            <a:lvl2pPr marL="1759077" indent="0">
              <a:buNone/>
              <a:defRPr sz="7700" b="1"/>
            </a:lvl2pPr>
            <a:lvl3pPr marL="3518154" indent="0">
              <a:buNone/>
              <a:defRPr sz="6900" b="1"/>
            </a:lvl3pPr>
            <a:lvl4pPr marL="5277231" indent="0">
              <a:buNone/>
              <a:defRPr sz="6200" b="1"/>
            </a:lvl4pPr>
            <a:lvl5pPr marL="7036308" indent="0">
              <a:buNone/>
              <a:defRPr sz="6200" b="1"/>
            </a:lvl5pPr>
            <a:lvl6pPr marL="8795385" indent="0">
              <a:buNone/>
              <a:defRPr sz="6200" b="1"/>
            </a:lvl6pPr>
            <a:lvl7pPr marL="10554462" indent="0">
              <a:buNone/>
              <a:defRPr sz="6200" b="1"/>
            </a:lvl7pPr>
            <a:lvl8pPr marL="12313539" indent="0">
              <a:buNone/>
              <a:defRPr sz="6200" b="1"/>
            </a:lvl8pPr>
            <a:lvl9pPr marL="14072616" indent="0">
              <a:buNone/>
              <a:defRPr sz="6200" b="1"/>
            </a:lvl9pPr>
          </a:lstStyle>
          <a:p>
            <a:pPr lvl="0"/>
            <a:r>
              <a:rPr lang="zh-CN" altLang="en-US" smtClean="0"/>
              <a:t>单击此处编辑母版文本样式</a:t>
            </a:r>
          </a:p>
        </p:txBody>
      </p:sp>
      <p:sp>
        <p:nvSpPr>
          <p:cNvPr id="6" name="内容占位符 5"/>
          <p:cNvSpPr>
            <a:spLocks noGrp="1"/>
          </p:cNvSpPr>
          <p:nvPr>
            <p:ph sz="quarter" idx="4"/>
          </p:nvPr>
        </p:nvSpPr>
        <p:spPr>
          <a:xfrm>
            <a:off x="7132856" y="15072085"/>
            <a:ext cx="6206511" cy="27382792"/>
          </a:xfrm>
        </p:spPr>
        <p:txBody>
          <a:bodyPr/>
          <a:lstStyle>
            <a:lvl1pPr>
              <a:defRPr sz="9200"/>
            </a:lvl1pPr>
            <a:lvl2pPr>
              <a:defRPr sz="7700"/>
            </a:lvl2pPr>
            <a:lvl3pPr>
              <a:defRPr sz="6900"/>
            </a:lvl3pPr>
            <a:lvl4pPr>
              <a:defRPr sz="6200"/>
            </a:lvl4pPr>
            <a:lvl5pPr>
              <a:defRPr sz="6200"/>
            </a:lvl5pPr>
            <a:lvl6pPr>
              <a:defRPr sz="6200"/>
            </a:lvl6pPr>
            <a:lvl7pPr>
              <a:defRPr sz="6200"/>
            </a:lvl7pPr>
            <a:lvl8pPr>
              <a:defRPr sz="6200"/>
            </a:lvl8pPr>
            <a:lvl9pPr>
              <a:defRPr sz="6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2073" y="1892262"/>
            <a:ext cx="4619536" cy="8053114"/>
          </a:xfrm>
        </p:spPr>
        <p:txBody>
          <a:bodyPr anchor="b"/>
          <a:lstStyle>
            <a:lvl1pPr algn="l">
              <a:defRPr sz="7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489812" y="1892265"/>
            <a:ext cx="7849554" cy="40562615"/>
          </a:xfrm>
        </p:spPr>
        <p:txBody>
          <a:bodyPr/>
          <a:lstStyle>
            <a:lvl1pPr>
              <a:defRPr sz="12300"/>
            </a:lvl1pPr>
            <a:lvl2pPr>
              <a:defRPr sz="10800"/>
            </a:lvl2pPr>
            <a:lvl3pPr>
              <a:defRPr sz="9200"/>
            </a:lvl3pPr>
            <a:lvl4pPr>
              <a:defRPr sz="7700"/>
            </a:lvl4pPr>
            <a:lvl5pPr>
              <a:defRPr sz="7700"/>
            </a:lvl5pPr>
            <a:lvl6pPr>
              <a:defRPr sz="7700"/>
            </a:lvl6pPr>
            <a:lvl7pPr>
              <a:defRPr sz="7700"/>
            </a:lvl7pPr>
            <a:lvl8pPr>
              <a:defRPr sz="7700"/>
            </a:lvl8pPr>
            <a:lvl9pPr>
              <a:defRPr sz="7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02073" y="9945379"/>
            <a:ext cx="4619536" cy="32509501"/>
          </a:xfrm>
        </p:spPr>
        <p:txBody>
          <a:bodyPr/>
          <a:lstStyle>
            <a:lvl1pPr marL="0" indent="0">
              <a:buNone/>
              <a:defRPr sz="5400"/>
            </a:lvl1pPr>
            <a:lvl2pPr marL="1759077" indent="0">
              <a:buNone/>
              <a:defRPr sz="4600"/>
            </a:lvl2pPr>
            <a:lvl3pPr marL="3518154" indent="0">
              <a:buNone/>
              <a:defRPr sz="3800"/>
            </a:lvl3pPr>
            <a:lvl4pPr marL="5277231" indent="0">
              <a:buNone/>
              <a:defRPr sz="3500"/>
            </a:lvl4pPr>
            <a:lvl5pPr marL="7036308" indent="0">
              <a:buNone/>
              <a:defRPr sz="3500"/>
            </a:lvl5pPr>
            <a:lvl6pPr marL="8795385" indent="0">
              <a:buNone/>
              <a:defRPr sz="3500"/>
            </a:lvl6pPr>
            <a:lvl7pPr marL="10554462" indent="0">
              <a:buNone/>
              <a:defRPr sz="3500"/>
            </a:lvl7pPr>
            <a:lvl8pPr marL="12313539" indent="0">
              <a:buNone/>
              <a:defRPr sz="3500"/>
            </a:lvl8pPr>
            <a:lvl9pPr marL="14072616" indent="0">
              <a:buNone/>
              <a:defRPr sz="35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752220" y="33268602"/>
            <a:ext cx="8424863" cy="3927547"/>
          </a:xfrm>
        </p:spPr>
        <p:txBody>
          <a:bodyPr anchor="b"/>
          <a:lstStyle>
            <a:lvl1pPr algn="l">
              <a:defRPr sz="7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752220" y="4246587"/>
            <a:ext cx="8424863" cy="28515945"/>
          </a:xfrm>
        </p:spPr>
        <p:txBody>
          <a:bodyPr/>
          <a:lstStyle>
            <a:lvl1pPr marL="0" indent="0">
              <a:buNone/>
              <a:defRPr sz="12300"/>
            </a:lvl1pPr>
            <a:lvl2pPr marL="1759077" indent="0">
              <a:buNone/>
              <a:defRPr sz="10800"/>
            </a:lvl2pPr>
            <a:lvl3pPr marL="3518154" indent="0">
              <a:buNone/>
              <a:defRPr sz="9200"/>
            </a:lvl3pPr>
            <a:lvl4pPr marL="5277231" indent="0">
              <a:buNone/>
              <a:defRPr sz="7700"/>
            </a:lvl4pPr>
            <a:lvl5pPr marL="7036308" indent="0">
              <a:buNone/>
              <a:defRPr sz="7700"/>
            </a:lvl5pPr>
            <a:lvl6pPr marL="8795385" indent="0">
              <a:buNone/>
              <a:defRPr sz="7700"/>
            </a:lvl6pPr>
            <a:lvl7pPr marL="10554462" indent="0">
              <a:buNone/>
              <a:defRPr sz="7700"/>
            </a:lvl7pPr>
            <a:lvl8pPr marL="12313539" indent="0">
              <a:buNone/>
              <a:defRPr sz="7700"/>
            </a:lvl8pPr>
            <a:lvl9pPr marL="14072616" indent="0">
              <a:buNone/>
              <a:defRPr sz="7700"/>
            </a:lvl9pPr>
          </a:lstStyle>
          <a:p>
            <a:endParaRPr lang="zh-CN" altLang="en-US"/>
          </a:p>
        </p:txBody>
      </p:sp>
      <p:sp>
        <p:nvSpPr>
          <p:cNvPr id="4" name="文本占位符 3"/>
          <p:cNvSpPr>
            <a:spLocks noGrp="1"/>
          </p:cNvSpPr>
          <p:nvPr>
            <p:ph type="body" sz="half" idx="2"/>
          </p:nvPr>
        </p:nvSpPr>
        <p:spPr>
          <a:xfrm>
            <a:off x="2752220" y="37196149"/>
            <a:ext cx="8424863" cy="5577768"/>
          </a:xfrm>
        </p:spPr>
        <p:txBody>
          <a:bodyPr/>
          <a:lstStyle>
            <a:lvl1pPr marL="0" indent="0">
              <a:buNone/>
              <a:defRPr sz="5400"/>
            </a:lvl1pPr>
            <a:lvl2pPr marL="1759077" indent="0">
              <a:buNone/>
              <a:defRPr sz="4600"/>
            </a:lvl2pPr>
            <a:lvl3pPr marL="3518154" indent="0">
              <a:buNone/>
              <a:defRPr sz="3800"/>
            </a:lvl3pPr>
            <a:lvl4pPr marL="5277231" indent="0">
              <a:buNone/>
              <a:defRPr sz="3500"/>
            </a:lvl4pPr>
            <a:lvl5pPr marL="7036308" indent="0">
              <a:buNone/>
              <a:defRPr sz="3500"/>
            </a:lvl5pPr>
            <a:lvl6pPr marL="8795385" indent="0">
              <a:buNone/>
              <a:defRPr sz="3500"/>
            </a:lvl6pPr>
            <a:lvl7pPr marL="10554462" indent="0">
              <a:buNone/>
              <a:defRPr sz="3500"/>
            </a:lvl7pPr>
            <a:lvl8pPr marL="12313539" indent="0">
              <a:buNone/>
              <a:defRPr sz="3500"/>
            </a:lvl8pPr>
            <a:lvl9pPr marL="14072616" indent="0">
              <a:buNone/>
              <a:defRPr sz="35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2072" y="1903267"/>
            <a:ext cx="12637294" cy="7921096"/>
          </a:xfrm>
          <a:prstGeom prst="rect">
            <a:avLst/>
          </a:prstGeom>
        </p:spPr>
        <p:txBody>
          <a:bodyPr vert="horz" lIns="351815" tIns="175908" rIns="351815" bIns="17590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02072" y="11089537"/>
            <a:ext cx="12637294" cy="31365343"/>
          </a:xfrm>
          <a:prstGeom prst="rect">
            <a:avLst/>
          </a:prstGeom>
        </p:spPr>
        <p:txBody>
          <a:bodyPr vert="horz" lIns="351815" tIns="175908" rIns="351815" bIns="17590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02072" y="44050098"/>
            <a:ext cx="3276336" cy="2530350"/>
          </a:xfrm>
          <a:prstGeom prst="rect">
            <a:avLst/>
          </a:prstGeom>
        </p:spPr>
        <p:txBody>
          <a:bodyPr vert="horz" lIns="351815" tIns="175908" rIns="351815" bIns="175908" rtlCol="0" anchor="ctr"/>
          <a:lstStyle>
            <a:lvl1pPr algn="l">
              <a:defRPr sz="4600">
                <a:solidFill>
                  <a:schemeClr val="tx1">
                    <a:tint val="75000"/>
                  </a:schemeClr>
                </a:solidFill>
              </a:defRPr>
            </a:lvl1pPr>
          </a:lstStyle>
          <a:p>
            <a:fld id="{530820CF-B880-4189-942D-D702A7CBA730}" type="datetimeFigureOut">
              <a:rPr lang="zh-CN" altLang="en-US" smtClean="0"/>
              <a:pPr/>
              <a:t>2018/8/23</a:t>
            </a:fld>
            <a:endParaRPr lang="zh-CN" altLang="en-US"/>
          </a:p>
        </p:txBody>
      </p:sp>
      <p:sp>
        <p:nvSpPr>
          <p:cNvPr id="5" name="页脚占位符 4"/>
          <p:cNvSpPr>
            <a:spLocks noGrp="1"/>
          </p:cNvSpPr>
          <p:nvPr>
            <p:ph type="ftr" sz="quarter" idx="3"/>
          </p:nvPr>
        </p:nvSpPr>
        <p:spPr>
          <a:xfrm>
            <a:off x="4797492" y="44050098"/>
            <a:ext cx="4446455" cy="2530350"/>
          </a:xfrm>
          <a:prstGeom prst="rect">
            <a:avLst/>
          </a:prstGeom>
        </p:spPr>
        <p:txBody>
          <a:bodyPr vert="horz" lIns="351815" tIns="175908" rIns="351815" bIns="175908" rtlCol="0" anchor="ctr"/>
          <a:lstStyle>
            <a:lvl1pPr algn="ctr">
              <a:defRPr sz="4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0063030" y="44050098"/>
            <a:ext cx="3276336" cy="2530350"/>
          </a:xfrm>
          <a:prstGeom prst="rect">
            <a:avLst/>
          </a:prstGeom>
        </p:spPr>
        <p:txBody>
          <a:bodyPr vert="horz" lIns="351815" tIns="175908" rIns="351815" bIns="175908" rtlCol="0" anchor="ctr"/>
          <a:lstStyle>
            <a:lvl1pPr algn="r">
              <a:defRPr sz="46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18154" rtl="0" eaLnBrk="1" latinLnBrk="0" hangingPunct="1">
        <a:spcBef>
          <a:spcPct val="0"/>
        </a:spcBef>
        <a:buNone/>
        <a:defRPr sz="16900" kern="1200">
          <a:solidFill>
            <a:schemeClr val="tx1"/>
          </a:solidFill>
          <a:latin typeface="+mj-lt"/>
          <a:ea typeface="+mj-ea"/>
          <a:cs typeface="+mj-cs"/>
        </a:defRPr>
      </a:lvl1pPr>
    </p:titleStyle>
    <p:bodyStyle>
      <a:lvl1pPr marL="1319308" indent="-1319308" algn="l" defTabSz="3518154" rtl="0" eaLnBrk="1" latinLnBrk="0" hangingPunct="1">
        <a:spcBef>
          <a:spcPct val="20000"/>
        </a:spcBef>
        <a:buFont typeface="Arial" pitchFamily="34" charset="0"/>
        <a:buChar char="•"/>
        <a:defRPr sz="12300" kern="1200">
          <a:solidFill>
            <a:schemeClr val="tx1"/>
          </a:solidFill>
          <a:latin typeface="+mn-lt"/>
          <a:ea typeface="+mn-ea"/>
          <a:cs typeface="+mn-cs"/>
        </a:defRPr>
      </a:lvl1pPr>
      <a:lvl2pPr marL="2858500" indent="-1099423" algn="l" defTabSz="3518154" rtl="0" eaLnBrk="1" latinLnBrk="0" hangingPunct="1">
        <a:spcBef>
          <a:spcPct val="20000"/>
        </a:spcBef>
        <a:buFont typeface="Arial" pitchFamily="34" charset="0"/>
        <a:buChar char="–"/>
        <a:defRPr sz="10800" kern="1200">
          <a:solidFill>
            <a:schemeClr val="tx1"/>
          </a:solidFill>
          <a:latin typeface="+mn-lt"/>
          <a:ea typeface="+mn-ea"/>
          <a:cs typeface="+mn-cs"/>
        </a:defRPr>
      </a:lvl2pPr>
      <a:lvl3pPr marL="4397693" indent="-879539" algn="l" defTabSz="3518154"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56770" indent="-879539" algn="l" defTabSz="3518154" rtl="0" eaLnBrk="1" latinLnBrk="0" hangingPunct="1">
        <a:spcBef>
          <a:spcPct val="20000"/>
        </a:spcBef>
        <a:buFont typeface="Arial" pitchFamily="34" charset="0"/>
        <a:buChar char="–"/>
        <a:defRPr sz="7700" kern="1200">
          <a:solidFill>
            <a:schemeClr val="tx1"/>
          </a:solidFill>
          <a:latin typeface="+mn-lt"/>
          <a:ea typeface="+mn-ea"/>
          <a:cs typeface="+mn-cs"/>
        </a:defRPr>
      </a:lvl4pPr>
      <a:lvl5pPr marL="7915847" indent="-879539" algn="l" defTabSz="3518154" rtl="0" eaLnBrk="1" latinLnBrk="0" hangingPunct="1">
        <a:spcBef>
          <a:spcPct val="20000"/>
        </a:spcBef>
        <a:buFont typeface="Arial" pitchFamily="34" charset="0"/>
        <a:buChar char="»"/>
        <a:defRPr sz="7700" kern="1200">
          <a:solidFill>
            <a:schemeClr val="tx1"/>
          </a:solidFill>
          <a:latin typeface="+mn-lt"/>
          <a:ea typeface="+mn-ea"/>
          <a:cs typeface="+mn-cs"/>
        </a:defRPr>
      </a:lvl5pPr>
      <a:lvl6pPr marL="9674924" indent="-879539" algn="l" defTabSz="3518154"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434001" indent="-879539" algn="l" defTabSz="3518154"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93078" indent="-879539" algn="l" defTabSz="3518154"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952155" indent="-879539" algn="l" defTabSz="3518154"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zh-CN"/>
      </a:defPPr>
      <a:lvl1pPr marL="0" algn="l" defTabSz="3518154" rtl="0" eaLnBrk="1" latinLnBrk="0" hangingPunct="1">
        <a:defRPr sz="6900" kern="1200">
          <a:solidFill>
            <a:schemeClr val="tx1"/>
          </a:solidFill>
          <a:latin typeface="+mn-lt"/>
          <a:ea typeface="+mn-ea"/>
          <a:cs typeface="+mn-cs"/>
        </a:defRPr>
      </a:lvl1pPr>
      <a:lvl2pPr marL="1759077" algn="l" defTabSz="3518154" rtl="0" eaLnBrk="1" latinLnBrk="0" hangingPunct="1">
        <a:defRPr sz="6900" kern="1200">
          <a:solidFill>
            <a:schemeClr val="tx1"/>
          </a:solidFill>
          <a:latin typeface="+mn-lt"/>
          <a:ea typeface="+mn-ea"/>
          <a:cs typeface="+mn-cs"/>
        </a:defRPr>
      </a:lvl2pPr>
      <a:lvl3pPr marL="3518154" algn="l" defTabSz="3518154" rtl="0" eaLnBrk="1" latinLnBrk="0" hangingPunct="1">
        <a:defRPr sz="6900" kern="1200">
          <a:solidFill>
            <a:schemeClr val="tx1"/>
          </a:solidFill>
          <a:latin typeface="+mn-lt"/>
          <a:ea typeface="+mn-ea"/>
          <a:cs typeface="+mn-cs"/>
        </a:defRPr>
      </a:lvl3pPr>
      <a:lvl4pPr marL="5277231" algn="l" defTabSz="3518154" rtl="0" eaLnBrk="1" latinLnBrk="0" hangingPunct="1">
        <a:defRPr sz="6900" kern="1200">
          <a:solidFill>
            <a:schemeClr val="tx1"/>
          </a:solidFill>
          <a:latin typeface="+mn-lt"/>
          <a:ea typeface="+mn-ea"/>
          <a:cs typeface="+mn-cs"/>
        </a:defRPr>
      </a:lvl4pPr>
      <a:lvl5pPr marL="7036308" algn="l" defTabSz="3518154" rtl="0" eaLnBrk="1" latinLnBrk="0" hangingPunct="1">
        <a:defRPr sz="6900" kern="1200">
          <a:solidFill>
            <a:schemeClr val="tx1"/>
          </a:solidFill>
          <a:latin typeface="+mn-lt"/>
          <a:ea typeface="+mn-ea"/>
          <a:cs typeface="+mn-cs"/>
        </a:defRPr>
      </a:lvl5pPr>
      <a:lvl6pPr marL="8795385" algn="l" defTabSz="3518154" rtl="0" eaLnBrk="1" latinLnBrk="0" hangingPunct="1">
        <a:defRPr sz="6900" kern="1200">
          <a:solidFill>
            <a:schemeClr val="tx1"/>
          </a:solidFill>
          <a:latin typeface="+mn-lt"/>
          <a:ea typeface="+mn-ea"/>
          <a:cs typeface="+mn-cs"/>
        </a:defRPr>
      </a:lvl6pPr>
      <a:lvl7pPr marL="10554462" algn="l" defTabSz="3518154" rtl="0" eaLnBrk="1" latinLnBrk="0" hangingPunct="1">
        <a:defRPr sz="6900" kern="1200">
          <a:solidFill>
            <a:schemeClr val="tx1"/>
          </a:solidFill>
          <a:latin typeface="+mn-lt"/>
          <a:ea typeface="+mn-ea"/>
          <a:cs typeface="+mn-cs"/>
        </a:defRPr>
      </a:lvl7pPr>
      <a:lvl8pPr marL="12313539" algn="l" defTabSz="3518154" rtl="0" eaLnBrk="1" latinLnBrk="0" hangingPunct="1">
        <a:defRPr sz="6900" kern="1200">
          <a:solidFill>
            <a:schemeClr val="tx1"/>
          </a:solidFill>
          <a:latin typeface="+mn-lt"/>
          <a:ea typeface="+mn-ea"/>
          <a:cs typeface="+mn-cs"/>
        </a:defRPr>
      </a:lvl8pPr>
      <a:lvl9pPr marL="14072616" algn="l" defTabSz="3518154"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工作文档\Personal Business\1.Chioce\2.NW\6.调度优化项目\图片\gca-digital-images_satellite.jpg"/>
          <p:cNvPicPr>
            <a:picLocks noChangeAspect="1" noChangeArrowheads="1"/>
          </p:cNvPicPr>
          <p:nvPr/>
        </p:nvPicPr>
        <p:blipFill>
          <a:blip r:embed="rId2" cstate="print">
            <a:duotone>
              <a:schemeClr val="bg2">
                <a:shade val="45000"/>
                <a:satMod val="135000"/>
              </a:schemeClr>
              <a:prstClr val="white"/>
            </a:duotone>
          </a:blip>
          <a:srcRect t="-5" b="36367"/>
          <a:stretch>
            <a:fillRect/>
          </a:stretch>
        </p:blipFill>
        <p:spPr bwMode="auto">
          <a:xfrm>
            <a:off x="0" y="-1"/>
            <a:ext cx="14041438" cy="4321127"/>
          </a:xfrm>
          <a:prstGeom prst="rect">
            <a:avLst/>
          </a:prstGeom>
          <a:noFill/>
        </p:spPr>
      </p:pic>
      <p:sp>
        <p:nvSpPr>
          <p:cNvPr id="5" name="矩形 4"/>
          <p:cNvSpPr/>
          <p:nvPr/>
        </p:nvSpPr>
        <p:spPr>
          <a:xfrm>
            <a:off x="1192" y="-3545"/>
            <a:ext cx="14040000" cy="4324672"/>
          </a:xfrm>
          <a:prstGeom prst="rect">
            <a:avLst/>
          </a:prstGeom>
          <a:solidFill>
            <a:srgbClr val="66CC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p:cNvSpPr txBox="1"/>
          <p:nvPr/>
        </p:nvSpPr>
        <p:spPr>
          <a:xfrm>
            <a:off x="0" y="2139654"/>
            <a:ext cx="14041438" cy="461665"/>
          </a:xfrm>
          <a:prstGeom prst="rect">
            <a:avLst/>
          </a:prstGeom>
          <a:noFill/>
        </p:spPr>
        <p:txBody>
          <a:bodyPr wrap="square" rtlCol="0">
            <a:spAutoFit/>
          </a:bodyPr>
          <a:lstStyle/>
          <a:p>
            <a:pPr algn="ctr"/>
            <a:r>
              <a:rPr lang="zh-CN" altLang="en-US" sz="2400" dirty="0" smtClean="0">
                <a:solidFill>
                  <a:schemeClr val="bg1"/>
                </a:solidFill>
                <a:latin typeface="微软雅黑" pitchFamily="34" charset="-122"/>
                <a:ea typeface="微软雅黑" pitchFamily="34" charset="-122"/>
              </a:rPr>
              <a:t>您创造完美产品，我们解决“规划  调度  优化”问题</a:t>
            </a:r>
            <a:endParaRPr lang="en-US" altLang="zh-CN" sz="2400" dirty="0" smtClean="0">
              <a:solidFill>
                <a:schemeClr val="bg1"/>
              </a:solidFill>
              <a:latin typeface="微软雅黑" pitchFamily="34" charset="-122"/>
              <a:ea typeface="微软雅黑" pitchFamily="34" charset="-122"/>
            </a:endParaRPr>
          </a:p>
        </p:txBody>
      </p:sp>
      <p:sp>
        <p:nvSpPr>
          <p:cNvPr id="7" name="矩形 6"/>
          <p:cNvSpPr/>
          <p:nvPr/>
        </p:nvSpPr>
        <p:spPr>
          <a:xfrm>
            <a:off x="0" y="2758437"/>
            <a:ext cx="14041438" cy="338554"/>
          </a:xfrm>
          <a:prstGeom prst="rect">
            <a:avLst/>
          </a:prstGeom>
        </p:spPr>
        <p:txBody>
          <a:bodyPr wrap="square">
            <a:spAutoFit/>
          </a:bodyPr>
          <a:lstStyle/>
          <a:p>
            <a:pPr algn="ctr"/>
            <a:r>
              <a:rPr lang="en-US" altLang="zh-CN" sz="1600" dirty="0" smtClean="0">
                <a:solidFill>
                  <a:schemeClr val="bg1"/>
                </a:solidFill>
                <a:latin typeface="微软雅黑" pitchFamily="34" charset="-122"/>
                <a:ea typeface="微软雅黑" pitchFamily="34" charset="-122"/>
              </a:rPr>
              <a:t>Your perfect product, we solve planning, scheduling &amp; optimization problems</a:t>
            </a:r>
          </a:p>
        </p:txBody>
      </p:sp>
      <p:sp>
        <p:nvSpPr>
          <p:cNvPr id="10" name="TextBox 9"/>
          <p:cNvSpPr txBox="1"/>
          <p:nvPr/>
        </p:nvSpPr>
        <p:spPr>
          <a:xfrm>
            <a:off x="4776824" y="581559"/>
            <a:ext cx="7673070" cy="369332"/>
          </a:xfrm>
          <a:prstGeom prst="rect">
            <a:avLst/>
          </a:prstGeom>
          <a:noFill/>
        </p:spPr>
        <p:txBody>
          <a:bodyPr wrap="square" rtlCol="0">
            <a:spAutoFit/>
          </a:bodyPr>
          <a:lstStyle/>
          <a:p>
            <a:r>
              <a:rPr lang="zh-CN" altLang="en-US" sz="1800" dirty="0" smtClean="0">
                <a:solidFill>
                  <a:schemeClr val="bg1"/>
                </a:solidFill>
                <a:latin typeface="微软雅黑" pitchFamily="34" charset="-122"/>
                <a:ea typeface="微软雅黑" pitchFamily="34" charset="-122"/>
              </a:rPr>
              <a:t>                 </a:t>
            </a:r>
            <a:r>
              <a:rPr lang="en-US" altLang="zh-CN" sz="1600" dirty="0" smtClean="0">
                <a:solidFill>
                  <a:schemeClr val="bg1"/>
                </a:solidFill>
                <a:latin typeface="微软雅黑" pitchFamily="34" charset="-122"/>
                <a:ea typeface="微软雅黑" pitchFamily="34" charset="-122"/>
              </a:rPr>
              <a:t>HOME</a:t>
            </a:r>
            <a:r>
              <a:rPr lang="zh-CN" altLang="en-US" sz="1800" dirty="0" smtClean="0">
                <a:solidFill>
                  <a:schemeClr val="bg1"/>
                </a:solidFill>
                <a:latin typeface="微软雅黑" pitchFamily="34" charset="-122"/>
                <a:ea typeface="微软雅黑" pitchFamily="34" charset="-122"/>
              </a:rPr>
              <a:t>          关于</a:t>
            </a:r>
            <a:r>
              <a:rPr lang="zh-CN" altLang="en-US" sz="1800" dirty="0" smtClean="0">
                <a:solidFill>
                  <a:schemeClr val="bg1"/>
                </a:solidFill>
                <a:latin typeface="微软雅黑" pitchFamily="34" charset="-122"/>
                <a:ea typeface="微软雅黑" pitchFamily="34" charset="-122"/>
              </a:rPr>
              <a:t>补天</a:t>
            </a:r>
            <a:r>
              <a:rPr lang="zh-CN" altLang="en-US" sz="1800" dirty="0" smtClean="0">
                <a:solidFill>
                  <a:schemeClr val="bg1"/>
                </a:solidFill>
                <a:latin typeface="微软雅黑" pitchFamily="34" charset="-122"/>
                <a:ea typeface="微软雅黑" pitchFamily="34" charset="-122"/>
              </a:rPr>
              <a:t>石          </a:t>
            </a:r>
            <a:r>
              <a:rPr lang="en-US" altLang="zh-CN" sz="1800" dirty="0" smtClean="0">
                <a:solidFill>
                  <a:schemeClr val="bg1"/>
                </a:solidFill>
                <a:latin typeface="微软雅黑" pitchFamily="34" charset="-122"/>
                <a:ea typeface="微软雅黑" pitchFamily="34" charset="-122"/>
              </a:rPr>
              <a:t>AI</a:t>
            </a:r>
            <a:r>
              <a:rPr lang="zh-CN" altLang="en-US" sz="1800" dirty="0" smtClean="0">
                <a:solidFill>
                  <a:schemeClr val="bg1"/>
                </a:solidFill>
                <a:latin typeface="微软雅黑" pitchFamily="34" charset="-122"/>
                <a:ea typeface="微软雅黑" pitchFamily="34" charset="-122"/>
              </a:rPr>
              <a:t>智能</a:t>
            </a:r>
            <a:r>
              <a:rPr lang="zh-CN" altLang="en-US" sz="1800" dirty="0" smtClean="0">
                <a:solidFill>
                  <a:schemeClr val="bg1"/>
                </a:solidFill>
                <a:latin typeface="微软雅黑" pitchFamily="34" charset="-122"/>
                <a:ea typeface="微软雅黑" pitchFamily="34" charset="-122"/>
              </a:rPr>
              <a:t>优化          解决方案</a:t>
            </a:r>
            <a:endParaRPr lang="zh-CN" altLang="en-US" sz="1800" dirty="0">
              <a:solidFill>
                <a:schemeClr val="bg1"/>
              </a:solidFill>
              <a:latin typeface="微软雅黑" pitchFamily="34" charset="-122"/>
              <a:ea typeface="微软雅黑" pitchFamily="34" charset="-122"/>
            </a:endParaRPr>
          </a:p>
        </p:txBody>
      </p:sp>
      <p:pic>
        <p:nvPicPr>
          <p:cNvPr id="1026" name="Picture 2" descr="C:\工作文档\Personal Business\1.Chioce\2.NW\1.综合管理\3.logo\2透明logo\0003.png"/>
          <p:cNvPicPr>
            <a:picLocks noChangeAspect="1" noChangeArrowheads="1"/>
          </p:cNvPicPr>
          <p:nvPr/>
        </p:nvPicPr>
        <p:blipFill>
          <a:blip r:embed="rId3" cstate="print">
            <a:lum bright="100000"/>
          </a:blip>
          <a:srcRect/>
          <a:stretch>
            <a:fillRect/>
          </a:stretch>
        </p:blipFill>
        <p:spPr bwMode="auto">
          <a:xfrm>
            <a:off x="1965083" y="434381"/>
            <a:ext cx="1728192" cy="589893"/>
          </a:xfrm>
          <a:prstGeom prst="rect">
            <a:avLst/>
          </a:prstGeom>
          <a:noFill/>
        </p:spPr>
      </p:pic>
      <p:sp>
        <p:nvSpPr>
          <p:cNvPr id="12" name="TextBox 11"/>
          <p:cNvSpPr txBox="1"/>
          <p:nvPr/>
        </p:nvSpPr>
        <p:spPr>
          <a:xfrm>
            <a:off x="1980159" y="4681167"/>
            <a:ext cx="5040560" cy="3708708"/>
          </a:xfrm>
          <a:prstGeom prst="rect">
            <a:avLst/>
          </a:prstGeom>
          <a:noFill/>
        </p:spPr>
        <p:txBody>
          <a:bodyPr wrap="square" rtlCol="0">
            <a:spAutoFit/>
          </a:bodyPr>
          <a:lstStyle/>
          <a:p>
            <a:r>
              <a:rPr lang="en-US" altLang="zh-CN" sz="1800" dirty="0" smtClean="0">
                <a:solidFill>
                  <a:srgbClr val="66CCFF"/>
                </a:solidFill>
                <a:latin typeface="微软雅黑" pitchFamily="34" charset="-122"/>
                <a:ea typeface="微软雅黑" pitchFamily="34" charset="-122"/>
              </a:rPr>
              <a:t>Nvwa</a:t>
            </a:r>
            <a:r>
              <a:rPr lang="en-US" altLang="zh-CN" sz="1800" dirty="0" smtClean="0">
                <a:solidFill>
                  <a:schemeClr val="tx1">
                    <a:lumMod val="65000"/>
                    <a:lumOff val="35000"/>
                  </a:schemeClr>
                </a:solidFill>
                <a:latin typeface="微软雅黑" pitchFamily="34" charset="-122"/>
                <a:ea typeface="微软雅黑" pitchFamily="34" charset="-122"/>
              </a:rPr>
              <a:t>Stone</a:t>
            </a:r>
          </a:p>
          <a:p>
            <a:r>
              <a:rPr lang="zh-CN" altLang="en-US" sz="1800" b="1" spc="90" dirty="0" smtClean="0">
                <a:solidFill>
                  <a:schemeClr val="tx1">
                    <a:lumMod val="65000"/>
                    <a:lumOff val="35000"/>
                  </a:schemeClr>
                </a:solidFill>
                <a:latin typeface="微软雅黑" pitchFamily="34" charset="-122"/>
                <a:ea typeface="微软雅黑" pitchFamily="34" charset="-122"/>
              </a:rPr>
              <a:t>补天石科技</a:t>
            </a:r>
            <a:endParaRPr lang="en-US" altLang="zh-CN" sz="1800" b="1" spc="90" dirty="0" smtClean="0">
              <a:solidFill>
                <a:schemeClr val="tx1">
                  <a:lumMod val="65000"/>
                  <a:lumOff val="35000"/>
                </a:schemeClr>
              </a:solidFill>
              <a:latin typeface="微软雅黑" pitchFamily="34" charset="-122"/>
              <a:ea typeface="微软雅黑" pitchFamily="34" charset="-122"/>
            </a:endParaRPr>
          </a:p>
          <a:p>
            <a:endParaRPr lang="en-US" altLang="zh-CN" sz="2400" dirty="0" smtClean="0">
              <a:latin typeface="微软雅黑 Light" pitchFamily="34" charset="-122"/>
              <a:ea typeface="微软雅黑 Light" pitchFamily="34" charset="-122"/>
            </a:endParaRPr>
          </a:p>
          <a:p>
            <a:pPr>
              <a:lnSpc>
                <a:spcPts val="3000"/>
              </a:lnSpc>
            </a:pPr>
            <a:r>
              <a:rPr lang="zh-CN" altLang="en-US" sz="1400" dirty="0" smtClean="0">
                <a:solidFill>
                  <a:schemeClr val="tx1">
                    <a:lumMod val="50000"/>
                    <a:lumOff val="50000"/>
                  </a:schemeClr>
                </a:solidFill>
                <a:latin typeface="微软雅黑 Light" pitchFamily="34" charset="-122"/>
                <a:ea typeface="微软雅黑 Light" pitchFamily="34" charset="-122"/>
              </a:rPr>
              <a:t>移动互联网、人工智能、大数据、物联网等技术的发展，令人类社会面对无处不在、更为复杂的“规划、调度、优化” 问题，人类社会对于高效精准调度优化算法的需求也达到了一个前所未有的高度。</a:t>
            </a:r>
            <a:r>
              <a:rPr lang="en-US" altLang="zh-CN" sz="1400" dirty="0" err="1" smtClean="0">
                <a:solidFill>
                  <a:schemeClr val="tx1">
                    <a:lumMod val="50000"/>
                    <a:lumOff val="50000"/>
                  </a:schemeClr>
                </a:solidFill>
                <a:latin typeface="微软雅黑 Light" pitchFamily="34" charset="-122"/>
                <a:ea typeface="微软雅黑 Light" pitchFamily="34" charset="-122"/>
              </a:rPr>
              <a:t>NvwaStone</a:t>
            </a:r>
            <a:r>
              <a:rPr lang="en-US" altLang="zh-CN" sz="1400" dirty="0" smtClean="0">
                <a:solidFill>
                  <a:schemeClr val="tx1">
                    <a:lumMod val="50000"/>
                    <a:lumOff val="50000"/>
                  </a:schemeClr>
                </a:solidFill>
                <a:latin typeface="微软雅黑 Light" pitchFamily="34" charset="-122"/>
                <a:ea typeface="微软雅黑 Light" pitchFamily="34" charset="-122"/>
              </a:rPr>
              <a:t> </a:t>
            </a:r>
            <a:r>
              <a:rPr lang="zh-CN" altLang="en-US" sz="1400" dirty="0" smtClean="0">
                <a:solidFill>
                  <a:schemeClr val="tx1">
                    <a:lumMod val="50000"/>
                    <a:lumOff val="50000"/>
                  </a:schemeClr>
                </a:solidFill>
                <a:latin typeface="微软雅黑 Light" pitchFamily="34" charset="-122"/>
                <a:ea typeface="微软雅黑 Light" pitchFamily="34" charset="-122"/>
              </a:rPr>
              <a:t>补天石科技专注解决最复杂的“规划、调度、优化” 问题，从算法层面研发，到行业标准化产品开发，帮助客户降低成本、提高效率、增加利润、赢得市场竞争。补天石科技，让纷繁世界更有秩序和效率。</a:t>
            </a:r>
          </a:p>
        </p:txBody>
      </p:sp>
      <p:cxnSp>
        <p:nvCxnSpPr>
          <p:cNvPr id="13" name="直接连接符 12"/>
          <p:cNvCxnSpPr/>
          <p:nvPr/>
        </p:nvCxnSpPr>
        <p:spPr>
          <a:xfrm>
            <a:off x="1980159" y="8893345"/>
            <a:ext cx="1008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4" descr="C:\工作文档\Personal Business\1.Chioce\2.NW\1.综合管理\3.logo\2透明logo\0007.png"/>
          <p:cNvPicPr>
            <a:picLocks noChangeAspect="1" noChangeArrowheads="1"/>
          </p:cNvPicPr>
          <p:nvPr/>
        </p:nvPicPr>
        <p:blipFill>
          <a:blip r:embed="rId4" cstate="print"/>
          <a:srcRect r="65533"/>
          <a:stretch>
            <a:fillRect/>
          </a:stretch>
        </p:blipFill>
        <p:spPr bwMode="auto">
          <a:xfrm>
            <a:off x="8264127" y="5745712"/>
            <a:ext cx="2506137" cy="2489371"/>
          </a:xfrm>
          <a:prstGeom prst="rect">
            <a:avLst/>
          </a:prstGeom>
          <a:noFill/>
        </p:spPr>
      </p:pic>
      <p:sp>
        <p:nvSpPr>
          <p:cNvPr id="16" name="TextBox 15"/>
          <p:cNvSpPr txBox="1"/>
          <p:nvPr/>
        </p:nvSpPr>
        <p:spPr>
          <a:xfrm>
            <a:off x="7020719" y="9501511"/>
            <a:ext cx="5040560" cy="3795911"/>
          </a:xfrm>
          <a:prstGeom prst="rect">
            <a:avLst/>
          </a:prstGeom>
          <a:noFill/>
        </p:spPr>
        <p:txBody>
          <a:bodyPr wrap="square" rtlCol="0">
            <a:spAutoFit/>
          </a:bodyPr>
          <a:lstStyle/>
          <a:p>
            <a:r>
              <a:rPr lang="en-US" altLang="zh-CN" sz="1800" b="1" dirty="0" smtClean="0">
                <a:solidFill>
                  <a:srgbClr val="66CCFF"/>
                </a:solidFill>
                <a:latin typeface="微软雅黑" pitchFamily="34" charset="-122"/>
                <a:ea typeface="微软雅黑" pitchFamily="34" charset="-122"/>
              </a:rPr>
              <a:t>A</a:t>
            </a:r>
            <a:r>
              <a:rPr lang="en-US" altLang="zh-CN" sz="1800" dirty="0" smtClean="0">
                <a:latin typeface="微软雅黑" pitchFamily="34" charset="-122"/>
                <a:ea typeface="微软雅黑" pitchFamily="34" charset="-122"/>
              </a:rPr>
              <a:t>rtificial </a:t>
            </a:r>
            <a:r>
              <a:rPr lang="en-US" altLang="zh-CN" sz="1800" b="1" dirty="0" smtClean="0">
                <a:solidFill>
                  <a:srgbClr val="66CCFF"/>
                </a:solidFill>
                <a:latin typeface="微软雅黑" pitchFamily="34" charset="-122"/>
                <a:ea typeface="微软雅黑" pitchFamily="34" charset="-122"/>
              </a:rPr>
              <a:t>I</a:t>
            </a:r>
            <a:r>
              <a:rPr lang="en-US" altLang="zh-CN" sz="1800" dirty="0" smtClean="0">
                <a:latin typeface="微软雅黑" pitchFamily="34" charset="-122"/>
                <a:ea typeface="微软雅黑" pitchFamily="34" charset="-122"/>
              </a:rPr>
              <a:t>ntelligence</a:t>
            </a:r>
          </a:p>
          <a:p>
            <a:r>
              <a:rPr lang="zh-CN" altLang="en-US" sz="1800" spc="100" dirty="0" smtClean="0">
                <a:latin typeface="微软雅黑" pitchFamily="34" charset="-122"/>
                <a:ea typeface="微软雅黑" pitchFamily="34" charset="-122"/>
              </a:rPr>
              <a:t>智能优化</a:t>
            </a:r>
            <a:r>
              <a:rPr lang="en-US" altLang="zh-CN" sz="1800" spc="100" dirty="0" smtClean="0">
                <a:latin typeface="微软雅黑" pitchFamily="34" charset="-122"/>
                <a:ea typeface="微软雅黑" pitchFamily="34" charset="-122"/>
              </a:rPr>
              <a:t>&amp;</a:t>
            </a:r>
            <a:r>
              <a:rPr lang="zh-CN" altLang="en-US" sz="1800" spc="100" dirty="0" smtClean="0">
                <a:latin typeface="微软雅黑" pitchFamily="34" charset="-122"/>
                <a:ea typeface="微软雅黑" pitchFamily="34" charset="-122"/>
              </a:rPr>
              <a:t>深度学习</a:t>
            </a:r>
            <a:endParaRPr lang="en-US" altLang="zh-CN" sz="1800" spc="100" dirty="0" smtClean="0">
              <a:latin typeface="微软雅黑" pitchFamily="34" charset="-122"/>
              <a:ea typeface="微软雅黑" pitchFamily="34" charset="-122"/>
            </a:endParaRPr>
          </a:p>
          <a:p>
            <a:endParaRPr lang="en-US" altLang="zh-CN" sz="1800" dirty="0" smtClean="0">
              <a:latin typeface="微软雅黑 Light" pitchFamily="34" charset="-122"/>
              <a:ea typeface="微软雅黑 Light" pitchFamily="34" charset="-122"/>
            </a:endParaRPr>
          </a:p>
          <a:p>
            <a:pPr>
              <a:lnSpc>
                <a:spcPts val="3000"/>
              </a:lnSpc>
            </a:pPr>
            <a:r>
              <a:rPr lang="zh-CN" altLang="en-US" sz="1400" dirty="0" smtClean="0">
                <a:solidFill>
                  <a:schemeClr val="tx1">
                    <a:lumMod val="50000"/>
                    <a:lumOff val="50000"/>
                  </a:schemeClr>
                </a:solidFill>
                <a:latin typeface="微软雅黑 Light" pitchFamily="34" charset="-122"/>
                <a:ea typeface="微软雅黑 Light" pitchFamily="34" charset="-122"/>
              </a:rPr>
              <a:t>我们将智能优化算法和深度学习算法，与调度优化的传统算法相结合，在不同场景、不同约束条件下，帮助客户寻找最优化某一个目标函数的决策。一些相对简单的“规划、调度、优化”问题，传统算法能够解决。但当前人类社会面对的大量 “规划、调度、优化”问题，传统算法不能有效解决。补天石科技运用最前沿的智能优化算法和深度神经网络技术，解决大数据背景下的复杂巨系统的 “规划、调度、优化”难题。</a:t>
            </a:r>
            <a:endParaRPr lang="en-US" altLang="zh-CN" sz="1400" dirty="0" smtClean="0">
              <a:solidFill>
                <a:schemeClr val="tx1">
                  <a:lumMod val="50000"/>
                  <a:lumOff val="50000"/>
                </a:schemeClr>
              </a:solidFill>
              <a:latin typeface="微软雅黑 Light" pitchFamily="34" charset="-122"/>
              <a:ea typeface="微软雅黑 Light" pitchFamily="34" charset="-122"/>
            </a:endParaRPr>
          </a:p>
          <a:p>
            <a:pPr>
              <a:lnSpc>
                <a:spcPts val="1400"/>
              </a:lnSpc>
            </a:pPr>
            <a:endParaRPr lang="en-US" altLang="zh-CN" sz="1600" dirty="0" smtClean="0">
              <a:latin typeface="微软雅黑 Light" pitchFamily="34" charset="-122"/>
              <a:ea typeface="微软雅黑 Light" pitchFamily="34" charset="-122"/>
            </a:endParaRPr>
          </a:p>
        </p:txBody>
      </p:sp>
      <p:pic>
        <p:nvPicPr>
          <p:cNvPr id="1028" name="Picture 4" descr="C:\工作文档\Personal Business\1.Chioce\2.NW\6.调度优化项目\图片\deep-learning.png"/>
          <p:cNvPicPr>
            <a:picLocks noChangeAspect="1" noChangeArrowheads="1"/>
          </p:cNvPicPr>
          <p:nvPr/>
        </p:nvPicPr>
        <p:blipFill>
          <a:blip r:embed="rId5" cstate="print"/>
          <a:srcRect/>
          <a:stretch>
            <a:fillRect/>
          </a:stretch>
        </p:blipFill>
        <p:spPr bwMode="auto">
          <a:xfrm>
            <a:off x="2744937" y="10902678"/>
            <a:ext cx="3456136" cy="1631140"/>
          </a:xfrm>
          <a:prstGeom prst="rect">
            <a:avLst/>
          </a:prstGeom>
          <a:noFill/>
        </p:spPr>
      </p:pic>
      <p:cxnSp>
        <p:nvCxnSpPr>
          <p:cNvPr id="18" name="直接连接符 17"/>
          <p:cNvCxnSpPr/>
          <p:nvPr/>
        </p:nvCxnSpPr>
        <p:spPr>
          <a:xfrm>
            <a:off x="1975967" y="13585776"/>
            <a:ext cx="1008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941492" y="25039711"/>
            <a:ext cx="5033523" cy="1963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仓储管理优化   </a:t>
            </a:r>
            <a:r>
              <a:rPr lang="en-US" altLang="zh-CN" sz="1400" dirty="0" smtClean="0">
                <a:solidFill>
                  <a:schemeClr val="tx1">
                    <a:lumMod val="65000"/>
                    <a:lumOff val="35000"/>
                  </a:schemeClr>
                </a:solidFill>
                <a:latin typeface="微软雅黑 Light" pitchFamily="34" charset="-122"/>
                <a:ea typeface="微软雅黑 Light" pitchFamily="34" charset="-122"/>
              </a:rPr>
              <a:t>Warehouse  Management  Optimization</a:t>
            </a:r>
          </a:p>
          <a:p>
            <a:pPr>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解决“库区设计优化、货位分配、无人仓机器人”等调度优化问题。通过机器学习预测</a:t>
            </a:r>
            <a:r>
              <a:rPr lang="en-US" altLang="zh-CN" sz="1400" dirty="0" smtClean="0">
                <a:solidFill>
                  <a:schemeClr val="tx1">
                    <a:lumMod val="50000"/>
                    <a:lumOff val="50000"/>
                  </a:schemeClr>
                </a:solidFill>
                <a:latin typeface="微软雅黑 Light" pitchFamily="34" charset="-122"/>
                <a:ea typeface="微软雅黑 Light" pitchFamily="34" charset="-122"/>
              </a:rPr>
              <a:t>SKU</a:t>
            </a:r>
            <a:r>
              <a:rPr lang="zh-CN" altLang="zh-CN" sz="1400" dirty="0" smtClean="0">
                <a:solidFill>
                  <a:schemeClr val="tx1">
                    <a:lumMod val="50000"/>
                    <a:lumOff val="50000"/>
                  </a:schemeClr>
                </a:solidFill>
                <a:latin typeface="微软雅黑 Light" pitchFamily="34" charset="-122"/>
                <a:ea typeface="微软雅黑 Light" pitchFamily="34" charset="-122"/>
              </a:rPr>
              <a:t>流通率，数据挖掘</a:t>
            </a:r>
            <a:r>
              <a:rPr lang="en-US" altLang="zh-CN" sz="1400" dirty="0" smtClean="0">
                <a:solidFill>
                  <a:schemeClr val="tx1">
                    <a:lumMod val="50000"/>
                    <a:lumOff val="50000"/>
                  </a:schemeClr>
                </a:solidFill>
                <a:latin typeface="微软雅黑 Light" pitchFamily="34" charset="-122"/>
                <a:ea typeface="微软雅黑 Light" pitchFamily="34" charset="-122"/>
              </a:rPr>
              <a:t>SKU</a:t>
            </a:r>
            <a:r>
              <a:rPr lang="zh-CN" altLang="zh-CN" sz="1400" dirty="0" smtClean="0">
                <a:solidFill>
                  <a:schemeClr val="tx1">
                    <a:lumMod val="50000"/>
                    <a:lumOff val="50000"/>
                  </a:schemeClr>
                </a:solidFill>
                <a:latin typeface="微软雅黑 Light" pitchFamily="34" charset="-122"/>
                <a:ea typeface="微软雅黑 Light" pitchFamily="34" charset="-122"/>
              </a:rPr>
              <a:t>相关性，最大程度满足出库需求，提高货位分配效率，降低总体搬运成本和减少出库货架数。</a:t>
            </a:r>
            <a:endParaRPr lang="zh-CN" altLang="en-US" sz="1400" dirty="0" smtClean="0">
              <a:solidFill>
                <a:schemeClr val="tx1">
                  <a:lumMod val="50000"/>
                  <a:lumOff val="50000"/>
                </a:schemeClr>
              </a:solidFill>
              <a:latin typeface="微软雅黑 Light" pitchFamily="34" charset="-122"/>
              <a:ea typeface="微软雅黑 Light" pitchFamily="34" charset="-122"/>
            </a:endParaRPr>
          </a:p>
        </p:txBody>
      </p:sp>
      <p:sp>
        <p:nvSpPr>
          <p:cNvPr id="20" name="TextBox 19"/>
          <p:cNvSpPr txBox="1"/>
          <p:nvPr/>
        </p:nvSpPr>
        <p:spPr>
          <a:xfrm>
            <a:off x="1927201" y="13951149"/>
            <a:ext cx="10134078" cy="1800493"/>
          </a:xfrm>
          <a:prstGeom prst="rect">
            <a:avLst/>
          </a:prstGeom>
          <a:noFill/>
        </p:spPr>
        <p:txBody>
          <a:bodyPr wrap="square" rtlCol="0">
            <a:spAutoFit/>
          </a:bodyPr>
          <a:lstStyle/>
          <a:p>
            <a:r>
              <a:rPr lang="en-US" altLang="zh-CN" sz="1800" dirty="0" smtClean="0">
                <a:latin typeface="微软雅黑" pitchFamily="34" charset="-122"/>
                <a:ea typeface="微软雅黑" pitchFamily="34" charset="-122"/>
              </a:rPr>
              <a:t>Solutions</a:t>
            </a:r>
          </a:p>
          <a:p>
            <a:r>
              <a:rPr lang="zh-CN" altLang="en-US" sz="1800" spc="90" dirty="0" smtClean="0">
                <a:latin typeface="微软雅黑" pitchFamily="34" charset="-122"/>
                <a:ea typeface="微软雅黑" pitchFamily="34" charset="-122"/>
              </a:rPr>
              <a:t>解决方案</a:t>
            </a:r>
            <a:endParaRPr lang="en-US" altLang="zh-CN" sz="1800" spc="90" dirty="0" smtClean="0">
              <a:latin typeface="微软雅黑" pitchFamily="34" charset="-122"/>
              <a:ea typeface="微软雅黑" pitchFamily="34" charset="-122"/>
            </a:endParaRPr>
          </a:p>
          <a:p>
            <a:pPr>
              <a:lnSpc>
                <a:spcPts val="3000"/>
              </a:lnSpc>
            </a:pPr>
            <a:endParaRPr lang="en-US" altLang="zh-CN" sz="1100" dirty="0" smtClean="0">
              <a:latin typeface="微软雅黑 Light" pitchFamily="34" charset="-122"/>
              <a:ea typeface="微软雅黑 Light" pitchFamily="34" charset="-122"/>
            </a:endParaRPr>
          </a:p>
          <a:p>
            <a:pPr>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所有“规划、调度、优化” 难题，都可以抽象为复杂的数学问题。补天石科技将具体的行业应用场景精准抽象为数学问题，运用人工智能优化算法和深度学习技术，为客户订制“规划、调度、优化”算法问题的最佳或更优解决方案</a:t>
            </a:r>
            <a:r>
              <a:rPr lang="zh-CN" altLang="en-US" sz="1400" dirty="0" smtClean="0">
                <a:solidFill>
                  <a:schemeClr val="tx1">
                    <a:lumMod val="50000"/>
                    <a:lumOff val="50000"/>
                  </a:schemeClr>
                </a:solidFill>
                <a:latin typeface="微软雅黑 Light" pitchFamily="34" charset="-122"/>
                <a:ea typeface="微软雅黑 Light" pitchFamily="34" charset="-122"/>
              </a:rPr>
              <a:t>。</a:t>
            </a:r>
            <a:endParaRPr lang="en-US" altLang="zh-CN" sz="1400" dirty="0" smtClean="0">
              <a:solidFill>
                <a:schemeClr val="tx1">
                  <a:lumMod val="50000"/>
                  <a:lumOff val="50000"/>
                </a:schemeClr>
              </a:solidFill>
              <a:latin typeface="微软雅黑 Light" pitchFamily="34" charset="-122"/>
              <a:ea typeface="微软雅黑 Light" pitchFamily="34" charset="-122"/>
            </a:endParaRPr>
          </a:p>
        </p:txBody>
      </p:sp>
      <p:sp>
        <p:nvSpPr>
          <p:cNvPr id="21" name="矩形 20"/>
          <p:cNvSpPr/>
          <p:nvPr/>
        </p:nvSpPr>
        <p:spPr>
          <a:xfrm>
            <a:off x="1937288" y="16391980"/>
            <a:ext cx="5043377" cy="2015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物流调度  </a:t>
            </a:r>
            <a:r>
              <a:rPr lang="en-US" altLang="zh-CN" sz="1400" dirty="0" smtClean="0">
                <a:solidFill>
                  <a:schemeClr val="tx1">
                    <a:lumMod val="65000"/>
                    <a:lumOff val="35000"/>
                  </a:schemeClr>
                </a:solidFill>
                <a:latin typeface="微软雅黑 Light" pitchFamily="34" charset="-122"/>
                <a:ea typeface="微软雅黑 Light" pitchFamily="34" charset="-122"/>
              </a:rPr>
              <a:t> Logistics </a:t>
            </a:r>
          </a:p>
          <a:p>
            <a:pPr lvl="0">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包括总体规划、调度、路由、以及优化方案。适用调度优化大型</a:t>
            </a:r>
            <a:r>
              <a:rPr lang="zh-CN" altLang="en-US" sz="1400" dirty="0" smtClean="0">
                <a:solidFill>
                  <a:schemeClr val="tx1">
                    <a:lumMod val="50000"/>
                    <a:lumOff val="50000"/>
                  </a:schemeClr>
                </a:solidFill>
                <a:latin typeface="微软雅黑 Light" pitchFamily="34" charset="-122"/>
                <a:ea typeface="微软雅黑 Light" pitchFamily="34" charset="-122"/>
              </a:rPr>
              <a:t>、复杂</a:t>
            </a:r>
            <a:r>
              <a:rPr lang="zh-CN" altLang="zh-CN" sz="1400" dirty="0" smtClean="0">
                <a:solidFill>
                  <a:schemeClr val="tx1">
                    <a:lumMod val="50000"/>
                    <a:lumOff val="50000"/>
                  </a:schemeClr>
                </a:solidFill>
                <a:latin typeface="微软雅黑 Light" pitchFamily="34" charset="-122"/>
                <a:ea typeface="微软雅黑 Light" pitchFamily="34" charset="-122"/>
              </a:rPr>
              <a:t>物流</a:t>
            </a:r>
            <a:r>
              <a:rPr lang="zh-CN" altLang="en-US" sz="1400" dirty="0" smtClean="0">
                <a:solidFill>
                  <a:schemeClr val="tx1">
                    <a:lumMod val="50000"/>
                    <a:lumOff val="50000"/>
                  </a:schemeClr>
                </a:solidFill>
                <a:latin typeface="微软雅黑 Light" pitchFamily="34" charset="-122"/>
                <a:ea typeface="微软雅黑 Light" pitchFamily="34" charset="-122"/>
              </a:rPr>
              <a:t>体系</a:t>
            </a:r>
            <a:r>
              <a:rPr lang="zh-CN" altLang="zh-CN" sz="1400" dirty="0" smtClean="0">
                <a:solidFill>
                  <a:schemeClr val="tx1">
                    <a:lumMod val="50000"/>
                    <a:lumOff val="50000"/>
                  </a:schemeClr>
                </a:solidFill>
                <a:latin typeface="微软雅黑 Light" pitchFamily="34" charset="-122"/>
                <a:ea typeface="微软雅黑 Light" pitchFamily="34" charset="-122"/>
              </a:rPr>
              <a:t>，提供综合物流优化算法，涵盖业务</a:t>
            </a:r>
            <a:r>
              <a:rPr lang="zh-CN" altLang="en-US" sz="1400" dirty="0" smtClean="0">
                <a:solidFill>
                  <a:schemeClr val="tx1">
                    <a:lumMod val="50000"/>
                    <a:lumOff val="50000"/>
                  </a:schemeClr>
                </a:solidFill>
                <a:latin typeface="微软雅黑 Light" pitchFamily="34" charset="-122"/>
                <a:ea typeface="微软雅黑 Light" pitchFamily="34" charset="-122"/>
              </a:rPr>
              <a:t>全流程</a:t>
            </a:r>
            <a:r>
              <a:rPr lang="zh-CN" altLang="zh-CN" sz="1400" dirty="0" smtClean="0">
                <a:solidFill>
                  <a:schemeClr val="tx1">
                    <a:lumMod val="50000"/>
                    <a:lumOff val="50000"/>
                  </a:schemeClr>
                </a:solidFill>
                <a:latin typeface="微软雅黑 Light" pitchFamily="34" charset="-122"/>
                <a:ea typeface="微软雅黑 Light" pitchFamily="34" charset="-122"/>
              </a:rPr>
              <a:t>。采用独有的智能优化算法，制定配送分配计划时间从</a:t>
            </a:r>
            <a:r>
              <a:rPr lang="en-US" altLang="zh-CN" sz="1400" dirty="0" smtClean="0">
                <a:solidFill>
                  <a:schemeClr val="tx1">
                    <a:lumMod val="50000"/>
                    <a:lumOff val="50000"/>
                  </a:schemeClr>
                </a:solidFill>
                <a:latin typeface="微软雅黑 Light" pitchFamily="34" charset="-122"/>
                <a:ea typeface="微软雅黑 Light" pitchFamily="34" charset="-122"/>
              </a:rPr>
              <a:t>1-2</a:t>
            </a:r>
            <a:r>
              <a:rPr lang="zh-CN" altLang="zh-CN" sz="1400" dirty="0" smtClean="0">
                <a:solidFill>
                  <a:schemeClr val="tx1">
                    <a:lumMod val="50000"/>
                    <a:lumOff val="50000"/>
                  </a:schemeClr>
                </a:solidFill>
                <a:latin typeface="微软雅黑 Light" pitchFamily="34" charset="-122"/>
                <a:ea typeface="微软雅黑 Light" pitchFamily="34" charset="-122"/>
              </a:rPr>
              <a:t>小时缩短</a:t>
            </a:r>
            <a:r>
              <a:rPr lang="zh-CN" altLang="en-US" sz="1400" dirty="0" smtClean="0">
                <a:solidFill>
                  <a:schemeClr val="tx1">
                    <a:lumMod val="50000"/>
                    <a:lumOff val="50000"/>
                  </a:schemeClr>
                </a:solidFill>
                <a:latin typeface="微软雅黑 Light" pitchFamily="34" charset="-122"/>
                <a:ea typeface="微软雅黑 Light" pitchFamily="34" charset="-122"/>
              </a:rPr>
              <a:t>至</a:t>
            </a:r>
            <a:r>
              <a:rPr lang="en-US" altLang="zh-CN" sz="1400" dirty="0" smtClean="0">
                <a:solidFill>
                  <a:schemeClr val="tx1">
                    <a:lumMod val="50000"/>
                    <a:lumOff val="50000"/>
                  </a:schemeClr>
                </a:solidFill>
                <a:latin typeface="微软雅黑 Light" pitchFamily="34" charset="-122"/>
                <a:ea typeface="微软雅黑 Light" pitchFamily="34" charset="-122"/>
              </a:rPr>
              <a:t>15</a:t>
            </a:r>
            <a:r>
              <a:rPr lang="zh-CN" altLang="zh-CN" sz="1400" dirty="0" smtClean="0">
                <a:solidFill>
                  <a:schemeClr val="tx1">
                    <a:lumMod val="50000"/>
                    <a:lumOff val="50000"/>
                  </a:schemeClr>
                </a:solidFill>
                <a:latin typeface="微软雅黑 Light" pitchFamily="34" charset="-122"/>
                <a:ea typeface="微软雅黑 Light" pitchFamily="34" charset="-122"/>
              </a:rPr>
              <a:t>分钟，节省综合成本</a:t>
            </a:r>
            <a:r>
              <a:rPr lang="en-US" altLang="zh-CN" sz="1400" dirty="0" smtClean="0">
                <a:solidFill>
                  <a:schemeClr val="tx1">
                    <a:lumMod val="50000"/>
                    <a:lumOff val="50000"/>
                  </a:schemeClr>
                </a:solidFill>
                <a:latin typeface="微软雅黑 Light" pitchFamily="34" charset="-122"/>
                <a:ea typeface="微软雅黑 Light" pitchFamily="34" charset="-122"/>
              </a:rPr>
              <a:t>10-25%</a:t>
            </a:r>
            <a:r>
              <a:rPr lang="zh-CN" altLang="zh-CN" sz="1400" dirty="0" smtClean="0">
                <a:solidFill>
                  <a:schemeClr val="tx1">
                    <a:lumMod val="50000"/>
                    <a:lumOff val="50000"/>
                  </a:schemeClr>
                </a:solidFill>
                <a:latin typeface="微软雅黑 Light" pitchFamily="34" charset="-122"/>
                <a:ea typeface="微软雅黑 Light" pitchFamily="34" charset="-122"/>
              </a:rPr>
              <a:t>。</a:t>
            </a:r>
            <a:endParaRPr lang="en-US" altLang="zh-CN" sz="1400" dirty="0" smtClean="0">
              <a:solidFill>
                <a:schemeClr val="tx1">
                  <a:lumMod val="50000"/>
                  <a:lumOff val="50000"/>
                </a:schemeClr>
              </a:solidFill>
              <a:latin typeface="微软雅黑 Light" pitchFamily="34" charset="-122"/>
              <a:ea typeface="微软雅黑 Light" pitchFamily="34" charset="-122"/>
            </a:endParaRPr>
          </a:p>
        </p:txBody>
      </p:sp>
      <p:sp>
        <p:nvSpPr>
          <p:cNvPr id="22" name="矩形 21"/>
          <p:cNvSpPr/>
          <p:nvPr/>
        </p:nvSpPr>
        <p:spPr>
          <a:xfrm>
            <a:off x="1908151" y="19326910"/>
            <a:ext cx="5043374" cy="2183739"/>
          </a:xfrm>
          <a:prstGeom prst="rect">
            <a:avLst/>
          </a:prstGeom>
        </p:spPr>
        <p:txBody>
          <a:bodyPr wrap="square">
            <a:spAutoFit/>
          </a:bodyPr>
          <a:lstStyle/>
          <a:p>
            <a:pPr>
              <a:lnSpc>
                <a:spcPts val="3000"/>
              </a:lnSpc>
            </a:pPr>
            <a:r>
              <a:rPr lang="zh-CN" altLang="en-US" sz="1400" b="1" dirty="0" smtClean="0">
                <a:solidFill>
                  <a:srgbClr val="66CCFF"/>
                </a:solidFill>
                <a:latin typeface="微软雅黑 Light" pitchFamily="34" charset="-122"/>
                <a:ea typeface="微软雅黑 Light" pitchFamily="34" charset="-122"/>
              </a:rPr>
              <a:t>车辆、人员路径规划   </a:t>
            </a:r>
            <a:r>
              <a:rPr lang="en-US" altLang="zh-CN" sz="1400" spc="-10" dirty="0" smtClean="0">
                <a:solidFill>
                  <a:schemeClr val="tx1">
                    <a:lumMod val="65000"/>
                    <a:lumOff val="35000"/>
                  </a:schemeClr>
                </a:solidFill>
                <a:latin typeface="微软雅黑 Light" pitchFamily="34" charset="-122"/>
                <a:ea typeface="微软雅黑 Light" pitchFamily="34" charset="-122"/>
              </a:rPr>
              <a:t>Vehicle Routing &amp; Mobile Workforce</a:t>
            </a:r>
          </a:p>
          <a:p>
            <a:pPr lvl="0">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根据交通工具类别（汽车、电动车、步行）和订单特征，综合优化时间和成本。包括：</a:t>
            </a:r>
            <a:r>
              <a:rPr lang="en-US" altLang="zh-CN" sz="1400" dirty="0" smtClean="0">
                <a:solidFill>
                  <a:schemeClr val="tx1">
                    <a:lumMod val="50000"/>
                    <a:lumOff val="50000"/>
                  </a:schemeClr>
                </a:solidFill>
                <a:latin typeface="微软雅黑 Light" pitchFamily="34" charset="-122"/>
                <a:ea typeface="微软雅黑 Light" pitchFamily="34" charset="-122"/>
              </a:rPr>
              <a:t>1. </a:t>
            </a:r>
            <a:r>
              <a:rPr lang="zh-CN" altLang="zh-CN" sz="1400" dirty="0" smtClean="0">
                <a:solidFill>
                  <a:schemeClr val="tx1">
                    <a:lumMod val="50000"/>
                    <a:lumOff val="50000"/>
                  </a:schemeClr>
                </a:solidFill>
                <a:latin typeface="微软雅黑 Light" pitchFamily="34" charset="-122"/>
                <a:ea typeface="微软雅黑 Light" pitchFamily="34" charset="-122"/>
              </a:rPr>
              <a:t>静态路径规划：一次导入已知全部任务订单，获得最有效的路线。</a:t>
            </a:r>
            <a:r>
              <a:rPr lang="en-US" altLang="zh-CN" sz="1400" dirty="0" smtClean="0">
                <a:solidFill>
                  <a:schemeClr val="tx1">
                    <a:lumMod val="50000"/>
                    <a:lumOff val="50000"/>
                  </a:schemeClr>
                </a:solidFill>
                <a:latin typeface="微软雅黑 Light" pitchFamily="34" charset="-122"/>
                <a:ea typeface="微软雅黑 Light" pitchFamily="34" charset="-122"/>
              </a:rPr>
              <a:t>2. </a:t>
            </a:r>
            <a:r>
              <a:rPr lang="zh-CN" altLang="zh-CN" sz="1400" dirty="0" smtClean="0">
                <a:solidFill>
                  <a:schemeClr val="tx1">
                    <a:lumMod val="50000"/>
                    <a:lumOff val="50000"/>
                  </a:schemeClr>
                </a:solidFill>
                <a:latin typeface="微软雅黑 Light" pitchFamily="34" charset="-122"/>
                <a:ea typeface="微软雅黑 Light" pitchFamily="34" charset="-122"/>
              </a:rPr>
              <a:t>动态路径规划：实时插入订单，自动优化调整路线。</a:t>
            </a:r>
          </a:p>
          <a:p>
            <a:pPr lvl="0">
              <a:lnSpc>
                <a:spcPts val="1400"/>
              </a:lnSpc>
            </a:pPr>
            <a:endParaRPr lang="en-US" altLang="zh-CN" sz="1050" dirty="0" smtClean="0">
              <a:solidFill>
                <a:schemeClr val="tx1">
                  <a:lumMod val="50000"/>
                  <a:lumOff val="50000"/>
                </a:schemeClr>
              </a:solidFill>
              <a:latin typeface="微软雅黑 Light" pitchFamily="34" charset="-122"/>
              <a:ea typeface="微软雅黑 Light" pitchFamily="34" charset="-122"/>
            </a:endParaRPr>
          </a:p>
        </p:txBody>
      </p:sp>
      <p:sp>
        <p:nvSpPr>
          <p:cNvPr id="23" name="矩形 22"/>
          <p:cNvSpPr/>
          <p:nvPr/>
        </p:nvSpPr>
        <p:spPr>
          <a:xfrm>
            <a:off x="1941492" y="22157953"/>
            <a:ext cx="5033523" cy="2015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库存优化   </a:t>
            </a:r>
            <a:r>
              <a:rPr lang="en-US" altLang="zh-CN" sz="1400" dirty="0" smtClean="0">
                <a:solidFill>
                  <a:schemeClr val="tx1">
                    <a:lumMod val="65000"/>
                    <a:lumOff val="35000"/>
                  </a:schemeClr>
                </a:solidFill>
                <a:latin typeface="微软雅黑 Light" pitchFamily="34" charset="-122"/>
                <a:ea typeface="微软雅黑 Light" pitchFamily="34" charset="-122"/>
              </a:rPr>
              <a:t>Inventory Optimization</a:t>
            </a:r>
          </a:p>
          <a:p>
            <a:pPr lvl="0">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对流量数据、转化数据、库存数据、订单数据、促销数据进行分析</a:t>
            </a:r>
            <a:r>
              <a:rPr lang="en-US" altLang="zh-CN" sz="1400" dirty="0" smtClean="0">
                <a:solidFill>
                  <a:schemeClr val="tx1">
                    <a:lumMod val="50000"/>
                    <a:lumOff val="50000"/>
                  </a:schemeClr>
                </a:solidFill>
                <a:latin typeface="微软雅黑 Light" pitchFamily="34" charset="-122"/>
                <a:ea typeface="微软雅黑 Light" pitchFamily="34" charset="-122"/>
              </a:rPr>
              <a:t>, </a:t>
            </a:r>
            <a:r>
              <a:rPr lang="zh-CN" altLang="zh-CN" sz="1400" dirty="0" smtClean="0">
                <a:solidFill>
                  <a:schemeClr val="tx1">
                    <a:lumMod val="50000"/>
                    <a:lumOff val="50000"/>
                  </a:schemeClr>
                </a:solidFill>
                <a:latin typeface="微软雅黑 Light" pitchFamily="34" charset="-122"/>
                <a:ea typeface="微软雅黑 Light" pitchFamily="34" charset="-122"/>
              </a:rPr>
              <a:t>提高现货率，降低库存及人力成本。通过时间序列分析、机器学习预测、循环神经网络预测等技术，提高现货率约</a:t>
            </a:r>
            <a:r>
              <a:rPr lang="en-US" altLang="zh-CN" sz="1400" dirty="0" smtClean="0">
                <a:solidFill>
                  <a:schemeClr val="tx1">
                    <a:lumMod val="50000"/>
                    <a:lumOff val="50000"/>
                  </a:schemeClr>
                </a:solidFill>
                <a:latin typeface="微软雅黑 Light" pitchFamily="34" charset="-122"/>
                <a:ea typeface="微软雅黑 Light" pitchFamily="34" charset="-122"/>
              </a:rPr>
              <a:t>10%</a:t>
            </a:r>
            <a:r>
              <a:rPr lang="zh-CN" altLang="zh-CN" sz="1400" dirty="0" smtClean="0">
                <a:solidFill>
                  <a:schemeClr val="tx1">
                    <a:lumMod val="50000"/>
                    <a:lumOff val="50000"/>
                  </a:schemeClr>
                </a:solidFill>
                <a:latin typeface="微软雅黑 Light" pitchFamily="34" charset="-122"/>
                <a:ea typeface="微软雅黑 Light" pitchFamily="34" charset="-122"/>
              </a:rPr>
              <a:t>，降低库存周转天数约</a:t>
            </a:r>
            <a:r>
              <a:rPr lang="en-US" altLang="zh-CN" sz="1400" dirty="0" smtClean="0">
                <a:solidFill>
                  <a:schemeClr val="tx1">
                    <a:lumMod val="50000"/>
                    <a:lumOff val="50000"/>
                  </a:schemeClr>
                </a:solidFill>
                <a:latin typeface="微软雅黑 Light" pitchFamily="34" charset="-122"/>
                <a:ea typeface="微软雅黑 Light" pitchFamily="34" charset="-122"/>
              </a:rPr>
              <a:t>30%</a:t>
            </a:r>
            <a:r>
              <a:rPr lang="zh-CN" altLang="zh-CN" sz="1400" dirty="0" smtClean="0">
                <a:solidFill>
                  <a:schemeClr val="tx1">
                    <a:lumMod val="50000"/>
                    <a:lumOff val="50000"/>
                  </a:schemeClr>
                </a:solidFill>
                <a:latin typeface="微软雅黑 Light" pitchFamily="34" charset="-122"/>
                <a:ea typeface="微软雅黑 Light" pitchFamily="34" charset="-122"/>
              </a:rPr>
              <a:t>，降低库存及人力等成本约</a:t>
            </a:r>
            <a:r>
              <a:rPr lang="en-US" altLang="zh-CN" sz="1400" dirty="0" smtClean="0">
                <a:solidFill>
                  <a:schemeClr val="tx1">
                    <a:lumMod val="50000"/>
                    <a:lumOff val="50000"/>
                  </a:schemeClr>
                </a:solidFill>
                <a:latin typeface="微软雅黑 Light" pitchFamily="34" charset="-122"/>
                <a:ea typeface="微软雅黑 Light" pitchFamily="34" charset="-122"/>
              </a:rPr>
              <a:t>50%</a:t>
            </a:r>
          </a:p>
        </p:txBody>
      </p:sp>
      <p:sp>
        <p:nvSpPr>
          <p:cNvPr id="24" name="矩形 23"/>
          <p:cNvSpPr/>
          <p:nvPr/>
        </p:nvSpPr>
        <p:spPr>
          <a:xfrm>
            <a:off x="1941492" y="28076481"/>
            <a:ext cx="5033523" cy="234865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人力资源规划   </a:t>
            </a:r>
            <a:r>
              <a:rPr lang="en-US" altLang="zh-CN" sz="1400" dirty="0" smtClean="0">
                <a:solidFill>
                  <a:schemeClr val="tx1">
                    <a:lumMod val="65000"/>
                    <a:lumOff val="35000"/>
                  </a:schemeClr>
                </a:solidFill>
                <a:latin typeface="微软雅黑 Light" pitchFamily="34" charset="-122"/>
                <a:ea typeface="微软雅黑 Light" pitchFamily="34" charset="-122"/>
              </a:rPr>
              <a:t>Human Resources Planning</a:t>
            </a:r>
          </a:p>
          <a:p>
            <a:pPr>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解决人力资源规划中的排班轮班、班次规划、工作分配、作业调度等问题。根据员工技能、时间、团队结构、服务水平等因素，对不同人数规模的团队优化提升，使设备与人力最佳匹配，人力效用大幅提升。</a:t>
            </a:r>
          </a:p>
          <a:p>
            <a:pPr>
              <a:lnSpc>
                <a:spcPts val="3000"/>
              </a:lnSpc>
            </a:pPr>
            <a:endParaRPr lang="zh-CN" altLang="en-US" sz="1400" dirty="0" smtClean="0">
              <a:solidFill>
                <a:schemeClr val="tx1">
                  <a:lumMod val="50000"/>
                  <a:lumOff val="50000"/>
                </a:schemeClr>
              </a:solidFill>
              <a:latin typeface="微软雅黑 Light" pitchFamily="34" charset="-122"/>
              <a:ea typeface="微软雅黑 Light" pitchFamily="34" charset="-122"/>
            </a:endParaRPr>
          </a:p>
        </p:txBody>
      </p:sp>
      <p:sp>
        <p:nvSpPr>
          <p:cNvPr id="25" name="矩形 24"/>
          <p:cNvSpPr/>
          <p:nvPr/>
        </p:nvSpPr>
        <p:spPr>
          <a:xfrm>
            <a:off x="1941492" y="30957903"/>
            <a:ext cx="5033523" cy="2015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生产调度   </a:t>
            </a:r>
            <a:r>
              <a:rPr lang="en-US" altLang="zh-CN" sz="1400" dirty="0" smtClean="0">
                <a:solidFill>
                  <a:schemeClr val="tx1">
                    <a:lumMod val="65000"/>
                    <a:lumOff val="35000"/>
                  </a:schemeClr>
                </a:solidFill>
                <a:latin typeface="微软雅黑 Light" pitchFamily="34" charset="-122"/>
                <a:ea typeface="微软雅黑 Light" pitchFamily="34" charset="-122"/>
              </a:rPr>
              <a:t>Production Scheduling</a:t>
            </a:r>
          </a:p>
          <a:p>
            <a:pPr>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根据订单需求、库存、原料、人力、技术工艺、生产计划、排序规则等因素，</a:t>
            </a:r>
            <a:r>
              <a:rPr lang="zh-CN" altLang="en-US" sz="1400" dirty="0" smtClean="0">
                <a:solidFill>
                  <a:schemeClr val="tx1">
                    <a:lumMod val="50000"/>
                    <a:lumOff val="50000"/>
                  </a:schemeClr>
                </a:solidFill>
                <a:latin typeface="微软雅黑 Light" pitchFamily="34" charset="-122"/>
                <a:ea typeface="微软雅黑 Light" pitchFamily="34" charset="-122"/>
              </a:rPr>
              <a:t>优化整个</a:t>
            </a:r>
            <a:r>
              <a:rPr lang="zh-CN" altLang="zh-CN" sz="1400" dirty="0" smtClean="0">
                <a:solidFill>
                  <a:schemeClr val="tx1">
                    <a:lumMod val="50000"/>
                    <a:lumOff val="50000"/>
                  </a:schemeClr>
                </a:solidFill>
                <a:latin typeface="微软雅黑 Light" pitchFamily="34" charset="-122"/>
                <a:ea typeface="微软雅黑 Light" pitchFamily="34" charset="-122"/>
              </a:rPr>
              <a:t>生产</a:t>
            </a:r>
            <a:r>
              <a:rPr lang="zh-CN" altLang="en-US" sz="1400" dirty="0" smtClean="0">
                <a:solidFill>
                  <a:schemeClr val="tx1">
                    <a:lumMod val="50000"/>
                    <a:lumOff val="50000"/>
                  </a:schemeClr>
                </a:solidFill>
                <a:latin typeface="微软雅黑 Light" pitchFamily="34" charset="-122"/>
                <a:ea typeface="微软雅黑 Light" pitchFamily="34" charset="-122"/>
              </a:rPr>
              <a:t>体系</a:t>
            </a:r>
            <a:r>
              <a:rPr lang="zh-CN" altLang="zh-CN" sz="1400" dirty="0" smtClean="0">
                <a:solidFill>
                  <a:schemeClr val="tx1">
                    <a:lumMod val="50000"/>
                    <a:lumOff val="50000"/>
                  </a:schemeClr>
                </a:solidFill>
                <a:latin typeface="微软雅黑 Light" pitchFamily="34" charset="-122"/>
                <a:ea typeface="微软雅黑 Light" pitchFamily="34" charset="-122"/>
              </a:rPr>
              <a:t>调度</a:t>
            </a:r>
            <a:r>
              <a:rPr lang="zh-CN" altLang="en-US" sz="1400" dirty="0" smtClean="0">
                <a:solidFill>
                  <a:schemeClr val="tx1">
                    <a:lumMod val="50000"/>
                    <a:lumOff val="50000"/>
                  </a:schemeClr>
                </a:solidFill>
                <a:latin typeface="微软雅黑 Light" pitchFamily="34" charset="-122"/>
                <a:ea typeface="微软雅黑 Light" pitchFamily="34" charset="-122"/>
              </a:rPr>
              <a:t>。</a:t>
            </a:r>
            <a:r>
              <a:rPr lang="zh-CN" altLang="zh-CN" sz="1400" dirty="0" smtClean="0">
                <a:solidFill>
                  <a:schemeClr val="tx1">
                    <a:lumMod val="50000"/>
                    <a:lumOff val="50000"/>
                  </a:schemeClr>
                </a:solidFill>
                <a:latin typeface="微软雅黑 Light" pitchFamily="34" charset="-122"/>
                <a:ea typeface="微软雅黑 Light" pitchFamily="34" charset="-122"/>
              </a:rPr>
              <a:t>应对客户个性需求和订单时序多样等复杂背景下的生产组织，迅速响应实时事件，保持高水平客户服务，最大限度减少库存和提高生产效率。</a:t>
            </a:r>
            <a:endParaRPr lang="zh-CN" altLang="en-US" sz="1400" dirty="0" smtClean="0">
              <a:solidFill>
                <a:schemeClr val="tx1">
                  <a:lumMod val="50000"/>
                  <a:lumOff val="50000"/>
                </a:schemeClr>
              </a:solidFill>
              <a:latin typeface="微软雅黑 Light" pitchFamily="34" charset="-122"/>
              <a:ea typeface="微软雅黑 Light" pitchFamily="34" charset="-122"/>
            </a:endParaRPr>
          </a:p>
        </p:txBody>
      </p:sp>
      <p:sp>
        <p:nvSpPr>
          <p:cNvPr id="26" name="矩形 25"/>
          <p:cNvSpPr/>
          <p:nvPr/>
        </p:nvSpPr>
        <p:spPr>
          <a:xfrm>
            <a:off x="1941492" y="33839325"/>
            <a:ext cx="5033523" cy="1963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公交调度   </a:t>
            </a:r>
            <a:r>
              <a:rPr lang="en-US" altLang="zh-CN" sz="1400" dirty="0" smtClean="0">
                <a:solidFill>
                  <a:schemeClr val="tx1">
                    <a:lumMod val="65000"/>
                    <a:lumOff val="35000"/>
                  </a:schemeClr>
                </a:solidFill>
                <a:latin typeface="微软雅黑 Light" pitchFamily="34" charset="-122"/>
                <a:ea typeface="微软雅黑 Light" pitchFamily="34" charset="-122"/>
              </a:rPr>
              <a:t>Traffic Dispatch</a:t>
            </a:r>
          </a:p>
          <a:p>
            <a:pPr>
              <a:lnSpc>
                <a:spcPts val="3000"/>
              </a:lnSpc>
            </a:pPr>
            <a:r>
              <a:rPr lang="zh-CN" altLang="zh-CN" sz="1400" dirty="0" smtClean="0">
                <a:solidFill>
                  <a:schemeClr val="tx1">
                    <a:lumMod val="50000"/>
                    <a:lumOff val="50000"/>
                  </a:schemeClr>
                </a:solidFill>
                <a:latin typeface="微软雅黑 Light" pitchFamily="34" charset="-122"/>
                <a:ea typeface="微软雅黑 Light" pitchFamily="34" charset="-122"/>
              </a:rPr>
              <a:t>根据历史运营记录，运用智能优化和深度学习算法，推算车辆进出场、中途站的各种计划排班表，并通过计划排班表把线路上分散、流动的车辆和司售人组成一个整体。大幅提高智慧公交的调度水平，有效降低运营成本，提高运输能力</a:t>
            </a:r>
            <a:r>
              <a:rPr lang="zh-CN" altLang="en-US" sz="1400" dirty="0" smtClean="0">
                <a:solidFill>
                  <a:schemeClr val="tx1">
                    <a:lumMod val="50000"/>
                    <a:lumOff val="50000"/>
                  </a:schemeClr>
                </a:solidFill>
                <a:latin typeface="微软雅黑 Light" pitchFamily="34" charset="-122"/>
                <a:ea typeface="微软雅黑 Light" pitchFamily="34" charset="-122"/>
              </a:rPr>
              <a:t>。</a:t>
            </a:r>
          </a:p>
        </p:txBody>
      </p:sp>
      <p:sp>
        <p:nvSpPr>
          <p:cNvPr id="27" name="矩形 26"/>
          <p:cNvSpPr/>
          <p:nvPr/>
        </p:nvSpPr>
        <p:spPr>
          <a:xfrm>
            <a:off x="1941492" y="36722185"/>
            <a:ext cx="5033523" cy="1963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共享单车调度  </a:t>
            </a:r>
            <a:r>
              <a:rPr lang="en-US" altLang="zh-CN" sz="1400" dirty="0" smtClean="0">
                <a:solidFill>
                  <a:schemeClr val="tx1">
                    <a:lumMod val="65000"/>
                    <a:lumOff val="35000"/>
                  </a:schemeClr>
                </a:solidFill>
                <a:latin typeface="微软雅黑 Light" pitchFamily="34" charset="-122"/>
                <a:ea typeface="微软雅黑 Light" pitchFamily="34" charset="-122"/>
              </a:rPr>
              <a:t>Shared Bikes Scheduling</a:t>
            </a:r>
          </a:p>
          <a:p>
            <a:pPr>
              <a:lnSpc>
                <a:spcPts val="3000"/>
              </a:lnSpc>
            </a:pPr>
            <a:r>
              <a:rPr lang="zh-CN" altLang="en-US" sz="1400" dirty="0" smtClean="0">
                <a:solidFill>
                  <a:schemeClr val="tx1">
                    <a:lumMod val="50000"/>
                    <a:lumOff val="50000"/>
                  </a:schemeClr>
                </a:solidFill>
                <a:latin typeface="微软雅黑 Light" pitchFamily="34" charset="-122"/>
                <a:ea typeface="微软雅黑 Light" pitchFamily="34" charset="-122"/>
              </a:rPr>
              <a:t>基于城市共享单车历史数据和单车位置等实时数据，自动规划单车调度任务，算法具有学习实时数据和预测能力，提高单车调度效率，降低运营成本，最大限度匹配用车高峰时间用车需求与单车供给不足的矛盾。</a:t>
            </a:r>
          </a:p>
        </p:txBody>
      </p:sp>
      <p:sp>
        <p:nvSpPr>
          <p:cNvPr id="28" name="矩形 27"/>
          <p:cNvSpPr/>
          <p:nvPr/>
        </p:nvSpPr>
        <p:spPr>
          <a:xfrm>
            <a:off x="1980159" y="39605047"/>
            <a:ext cx="5033523" cy="1963936"/>
          </a:xfrm>
          <a:prstGeom prst="rect">
            <a:avLst/>
          </a:prstGeom>
        </p:spPr>
        <p:txBody>
          <a:bodyPr wrap="square">
            <a:spAutoFit/>
          </a:bodyPr>
          <a:lstStyle/>
          <a:p>
            <a:pPr lvl="0">
              <a:lnSpc>
                <a:spcPts val="3000"/>
              </a:lnSpc>
            </a:pPr>
            <a:r>
              <a:rPr lang="zh-CN" altLang="en-US" sz="1400" b="1" dirty="0" smtClean="0">
                <a:solidFill>
                  <a:srgbClr val="66CCFF"/>
                </a:solidFill>
                <a:latin typeface="微软雅黑 Light" pitchFamily="34" charset="-122"/>
                <a:ea typeface="微软雅黑 Light" pitchFamily="34" charset="-122"/>
              </a:rPr>
              <a:t>卫星调度  </a:t>
            </a:r>
            <a:r>
              <a:rPr lang="en-US" altLang="zh-CN" sz="1400" dirty="0" smtClean="0">
                <a:solidFill>
                  <a:schemeClr val="tx1">
                    <a:lumMod val="65000"/>
                    <a:lumOff val="35000"/>
                  </a:schemeClr>
                </a:solidFill>
                <a:latin typeface="微软雅黑 Light" pitchFamily="34" charset="-122"/>
                <a:ea typeface="微软雅黑 Light" pitchFamily="34" charset="-122"/>
              </a:rPr>
              <a:t>Satellite Scheduling</a:t>
            </a:r>
          </a:p>
          <a:p>
            <a:pPr>
              <a:lnSpc>
                <a:spcPts val="3000"/>
              </a:lnSpc>
            </a:pPr>
            <a:r>
              <a:rPr lang="zh-CN" altLang="en-US" sz="1400" dirty="0" smtClean="0">
                <a:solidFill>
                  <a:schemeClr val="tx1">
                    <a:lumMod val="50000"/>
                    <a:lumOff val="50000"/>
                  </a:schemeClr>
                </a:solidFill>
                <a:latin typeface="微软雅黑 Light" pitchFamily="34" charset="-122"/>
                <a:ea typeface="微软雅黑 Light" pitchFamily="34" charset="-122"/>
              </a:rPr>
              <a:t>根据卫星的结构功能和飞行任务特点，建立卫星智能规划与调度系统，完成资源卫星任务的规划与管理工作，提高资源卫星的应用效率；根据测控资源调度的多时间窗口等复杂约束，建立天地资源一体化调度模型，最大化地满足卫星任务的需求。</a:t>
            </a:r>
          </a:p>
        </p:txBody>
      </p:sp>
      <p:sp>
        <p:nvSpPr>
          <p:cNvPr id="29" name="矩形 28"/>
          <p:cNvSpPr/>
          <p:nvPr/>
        </p:nvSpPr>
        <p:spPr>
          <a:xfrm>
            <a:off x="1980159" y="42313917"/>
            <a:ext cx="10081120" cy="861774"/>
          </a:xfrm>
          <a:prstGeom prst="rect">
            <a:avLst/>
          </a:prstGeom>
        </p:spPr>
        <p:txBody>
          <a:bodyPr wrap="square">
            <a:spAutoFit/>
          </a:bodyPr>
          <a:lstStyle/>
          <a:p>
            <a:pPr>
              <a:lnSpc>
                <a:spcPts val="3000"/>
              </a:lnSpc>
            </a:pPr>
            <a:r>
              <a:rPr lang="zh-CN" altLang="en-US" sz="1400" dirty="0" smtClean="0">
                <a:solidFill>
                  <a:schemeClr val="tx1">
                    <a:lumMod val="50000"/>
                    <a:lumOff val="50000"/>
                  </a:schemeClr>
                </a:solidFill>
                <a:latin typeface="微软雅黑 Light" pitchFamily="34" charset="-122"/>
                <a:ea typeface="微软雅黑 Light" pitchFamily="34" charset="-122"/>
              </a:rPr>
              <a:t>以上解决方案，来自补天石科技（</a:t>
            </a:r>
            <a:r>
              <a:rPr lang="en-US" altLang="zh-CN" sz="1400" dirty="0" smtClean="0">
                <a:solidFill>
                  <a:schemeClr val="tx1">
                    <a:lumMod val="50000"/>
                    <a:lumOff val="50000"/>
                  </a:schemeClr>
                </a:solidFill>
                <a:latin typeface="微软雅黑 Light" pitchFamily="34" charset="-122"/>
                <a:ea typeface="微软雅黑 Light" pitchFamily="34" charset="-122"/>
              </a:rPr>
              <a:t> </a:t>
            </a:r>
            <a:r>
              <a:rPr lang="en-US" altLang="zh-CN" sz="1400" dirty="0" err="1" smtClean="0">
                <a:solidFill>
                  <a:schemeClr val="tx1">
                    <a:lumMod val="50000"/>
                    <a:lumOff val="50000"/>
                  </a:schemeClr>
                </a:solidFill>
                <a:latin typeface="微软雅黑 Light" pitchFamily="34" charset="-122"/>
                <a:ea typeface="微软雅黑 Light" pitchFamily="34" charset="-122"/>
              </a:rPr>
              <a:t>NvwaStone</a:t>
            </a:r>
            <a:r>
              <a:rPr lang="en-US" altLang="zh-CN" sz="1400" dirty="0" smtClean="0">
                <a:solidFill>
                  <a:schemeClr val="tx1">
                    <a:lumMod val="50000"/>
                    <a:lumOff val="50000"/>
                  </a:schemeClr>
                </a:solidFill>
                <a:latin typeface="微软雅黑 Light" pitchFamily="34" charset="-122"/>
                <a:ea typeface="微软雅黑 Light" pitchFamily="34" charset="-122"/>
              </a:rPr>
              <a:t> </a:t>
            </a:r>
            <a:r>
              <a:rPr lang="zh-CN" altLang="en-US" sz="1400" dirty="0" smtClean="0">
                <a:solidFill>
                  <a:schemeClr val="tx1">
                    <a:lumMod val="50000"/>
                    <a:lumOff val="50000"/>
                  </a:schemeClr>
                </a:solidFill>
                <a:latin typeface="微软雅黑 Light" pitchFamily="34" charset="-122"/>
                <a:ea typeface="微软雅黑 Light" pitchFamily="34" charset="-122"/>
              </a:rPr>
              <a:t>）部分产品和算法。我们的专业能力不限于上述场景，“规划   调度   优化”的核心能力，一是建模，二是求解，补天石科技是您解决此类问题的最专业、最富有经验的合作伙伴。</a:t>
            </a:r>
          </a:p>
        </p:txBody>
      </p:sp>
      <p:grpSp>
        <p:nvGrpSpPr>
          <p:cNvPr id="31" name="组合 30"/>
          <p:cNvGrpSpPr>
            <a:grpSpLocks noChangeAspect="1"/>
          </p:cNvGrpSpPr>
          <p:nvPr/>
        </p:nvGrpSpPr>
        <p:grpSpPr>
          <a:xfrm flipH="1">
            <a:off x="8993510" y="16561346"/>
            <a:ext cx="1800000" cy="1800000"/>
            <a:chOff x="4062213" y="8359428"/>
            <a:chExt cx="1010093" cy="1008112"/>
          </a:xfrm>
        </p:grpSpPr>
        <p:pic>
          <p:nvPicPr>
            <p:cNvPr id="32" name="Picture 4" descr="C:\Users\THINKPAD\Desktop\delivery-512.png"/>
            <p:cNvPicPr>
              <a:picLocks noChangeAspect="1" noChangeArrowheads="1"/>
            </p:cNvPicPr>
            <p:nvPr/>
          </p:nvPicPr>
          <p:blipFill>
            <a:blip r:embed="rId6" cstate="print">
              <a:lum bright="70000" contrast="-70000"/>
            </a:blip>
            <a:srcRect/>
            <a:stretch>
              <a:fillRect/>
            </a:stretch>
          </p:blipFill>
          <p:spPr bwMode="auto">
            <a:xfrm flipH="1">
              <a:off x="4062213" y="8359428"/>
              <a:ext cx="1010093" cy="1008112"/>
            </a:xfrm>
            <a:prstGeom prst="rect">
              <a:avLst/>
            </a:prstGeom>
            <a:noFill/>
          </p:spPr>
        </p:pic>
        <p:sp>
          <p:nvSpPr>
            <p:cNvPr id="33" name="椭圆 32"/>
            <p:cNvSpPr/>
            <p:nvPr/>
          </p:nvSpPr>
          <p:spPr>
            <a:xfrm>
              <a:off x="4311477" y="8953521"/>
              <a:ext cx="93600" cy="936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754188" y="8953530"/>
              <a:ext cx="93600" cy="936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a:grpSpLocks noChangeAspect="1"/>
          </p:cNvGrpSpPr>
          <p:nvPr/>
        </p:nvGrpSpPr>
        <p:grpSpPr>
          <a:xfrm>
            <a:off x="8778627" y="19482588"/>
            <a:ext cx="2216469" cy="1800000"/>
            <a:chOff x="8864352" y="19568314"/>
            <a:chExt cx="2020416" cy="1640785"/>
          </a:xfrm>
        </p:grpSpPr>
        <p:pic>
          <p:nvPicPr>
            <p:cNvPr id="1033" name="Picture 9" descr="C:\工作文档\Personal Business\1.Chioce\2.NW\6.调度优化项目\图片\duling engine_副本_副本.png"/>
            <p:cNvPicPr>
              <a:picLocks noChangeAspect="1" noChangeArrowheads="1"/>
            </p:cNvPicPr>
            <p:nvPr/>
          </p:nvPicPr>
          <p:blipFill>
            <a:blip r:embed="rId7" cstate="print">
              <a:duotone>
                <a:prstClr val="black"/>
                <a:schemeClr val="bg1">
                  <a:lumMod val="95000"/>
                  <a:tint val="45000"/>
                  <a:satMod val="400000"/>
                </a:schemeClr>
              </a:duotone>
            </a:blip>
            <a:srcRect r="2793"/>
            <a:stretch>
              <a:fillRect/>
            </a:stretch>
          </p:blipFill>
          <p:spPr bwMode="auto">
            <a:xfrm>
              <a:off x="8864352" y="19568314"/>
              <a:ext cx="2020416" cy="1640785"/>
            </a:xfrm>
            <a:prstGeom prst="rect">
              <a:avLst/>
            </a:prstGeom>
            <a:noFill/>
          </p:spPr>
        </p:pic>
        <p:sp>
          <p:nvSpPr>
            <p:cNvPr id="37" name="椭圆 36"/>
            <p:cNvSpPr/>
            <p:nvPr/>
          </p:nvSpPr>
          <p:spPr>
            <a:xfrm>
              <a:off x="9945195" y="19880806"/>
              <a:ext cx="114664" cy="90775"/>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0694631" y="19873754"/>
              <a:ext cx="114664" cy="90775"/>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a:grpSpLocks noChangeAspect="1"/>
          </p:cNvGrpSpPr>
          <p:nvPr/>
        </p:nvGrpSpPr>
        <p:grpSpPr>
          <a:xfrm>
            <a:off x="8823132" y="22320458"/>
            <a:ext cx="2127273" cy="1800000"/>
            <a:chOff x="8851707" y="22329983"/>
            <a:chExt cx="2102400" cy="1778954"/>
          </a:xfrm>
        </p:grpSpPr>
        <p:pic>
          <p:nvPicPr>
            <p:cNvPr id="1032" name="Picture 8" descr="C:\工作文档\Personal Business\1.Chioce\2.NW\6.调度优化项目\图片\icon-inventory_副本.png"/>
            <p:cNvPicPr>
              <a:picLocks noChangeAspect="1" noChangeArrowheads="1"/>
            </p:cNvPicPr>
            <p:nvPr/>
          </p:nvPicPr>
          <p:blipFill>
            <a:blip r:embed="rId8" cstate="print">
              <a:duotone>
                <a:prstClr val="black"/>
                <a:schemeClr val="tx1">
                  <a:lumMod val="65000"/>
                  <a:lumOff val="35000"/>
                  <a:tint val="45000"/>
                  <a:satMod val="400000"/>
                </a:schemeClr>
              </a:duotone>
            </a:blip>
            <a:srcRect l="21913" t="25837" r="12347" b="24008"/>
            <a:stretch>
              <a:fillRect/>
            </a:stretch>
          </p:blipFill>
          <p:spPr bwMode="auto">
            <a:xfrm>
              <a:off x="8851707" y="22329983"/>
              <a:ext cx="2102400" cy="1778954"/>
            </a:xfrm>
            <a:prstGeom prst="rect">
              <a:avLst/>
            </a:prstGeom>
            <a:noFill/>
          </p:spPr>
        </p:pic>
        <p:sp>
          <p:nvSpPr>
            <p:cNvPr id="41" name="圆角矩形 40"/>
            <p:cNvSpPr/>
            <p:nvPr/>
          </p:nvSpPr>
          <p:spPr>
            <a:xfrm>
              <a:off x="8900237" y="23968299"/>
              <a:ext cx="540000" cy="126000"/>
            </a:xfrm>
            <a:prstGeom prst="round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10384793" y="23968301"/>
              <a:ext cx="540000" cy="126000"/>
            </a:xfrm>
            <a:prstGeom prst="round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a:grpSpLocks noChangeAspect="1"/>
          </p:cNvGrpSpPr>
          <p:nvPr/>
        </p:nvGrpSpPr>
        <p:grpSpPr>
          <a:xfrm>
            <a:off x="9010459" y="25236225"/>
            <a:ext cx="1710020" cy="1800000"/>
            <a:chOff x="8943784" y="25236225"/>
            <a:chExt cx="1898122" cy="1998000"/>
          </a:xfrm>
        </p:grpSpPr>
        <p:pic>
          <p:nvPicPr>
            <p:cNvPr id="1031" name="Picture 7" descr="C:\工作文档\Personal Business\1.Chioce\2.NW\6.调度优化项目\图片\simboli_logistic.png"/>
            <p:cNvPicPr>
              <a:picLocks noChangeAspect="1" noChangeArrowheads="1"/>
            </p:cNvPicPr>
            <p:nvPr/>
          </p:nvPicPr>
          <p:blipFill>
            <a:blip r:embed="rId9" cstate="print">
              <a:duotone>
                <a:prstClr val="black"/>
                <a:schemeClr val="bg2">
                  <a:lumMod val="10000"/>
                  <a:tint val="45000"/>
                  <a:satMod val="400000"/>
                </a:schemeClr>
              </a:duotone>
            </a:blip>
            <a:srcRect/>
            <a:stretch>
              <a:fillRect/>
            </a:stretch>
          </p:blipFill>
          <p:spPr bwMode="auto">
            <a:xfrm>
              <a:off x="8943784" y="25236225"/>
              <a:ext cx="1898122" cy="1998000"/>
            </a:xfrm>
            <a:prstGeom prst="rect">
              <a:avLst/>
            </a:prstGeom>
            <a:noFill/>
          </p:spPr>
        </p:pic>
        <p:sp>
          <p:nvSpPr>
            <p:cNvPr id="45" name="椭圆 44"/>
            <p:cNvSpPr/>
            <p:nvPr/>
          </p:nvSpPr>
          <p:spPr>
            <a:xfrm>
              <a:off x="10149386" y="25622756"/>
              <a:ext cx="249780" cy="24978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a:grpSpLocks noChangeAspect="1"/>
          </p:cNvGrpSpPr>
          <p:nvPr/>
        </p:nvGrpSpPr>
        <p:grpSpPr>
          <a:xfrm>
            <a:off x="8997255" y="28123001"/>
            <a:ext cx="1800000" cy="1800000"/>
            <a:chOff x="8844855" y="28161101"/>
            <a:chExt cx="2102400" cy="2102400"/>
          </a:xfrm>
        </p:grpSpPr>
        <p:pic>
          <p:nvPicPr>
            <p:cNvPr id="1030" name="Picture 6" descr="C:\工作文档\Personal Business\1.Chioce\2.NW\6.调度优化项目\图片\icon-circle-human-reshhources_副本.png"/>
            <p:cNvPicPr>
              <a:picLocks noChangeAspect="1" noChangeArrowheads="1"/>
            </p:cNvPicPr>
            <p:nvPr/>
          </p:nvPicPr>
          <p:blipFill>
            <a:blip r:embed="rId10" cstate="print">
              <a:duotone>
                <a:schemeClr val="bg2">
                  <a:shade val="45000"/>
                  <a:satMod val="135000"/>
                </a:schemeClr>
                <a:prstClr val="white"/>
              </a:duotone>
            </a:blip>
            <a:srcRect/>
            <a:stretch>
              <a:fillRect/>
            </a:stretch>
          </p:blipFill>
          <p:spPr bwMode="auto">
            <a:xfrm>
              <a:off x="8844855" y="28161101"/>
              <a:ext cx="2102400" cy="2102400"/>
            </a:xfrm>
            <a:prstGeom prst="rect">
              <a:avLst/>
            </a:prstGeom>
            <a:noFill/>
          </p:spPr>
        </p:pic>
        <p:sp>
          <p:nvSpPr>
            <p:cNvPr id="48" name="椭圆 47"/>
            <p:cNvSpPr/>
            <p:nvPr/>
          </p:nvSpPr>
          <p:spPr>
            <a:xfrm>
              <a:off x="9599260" y="29145331"/>
              <a:ext cx="151200" cy="1512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a:grpSpLocks noChangeAspect="1"/>
          </p:cNvGrpSpPr>
          <p:nvPr/>
        </p:nvGrpSpPr>
        <p:grpSpPr>
          <a:xfrm>
            <a:off x="9338692" y="31075703"/>
            <a:ext cx="1096938" cy="1800000"/>
            <a:chOff x="9252967" y="31075703"/>
            <a:chExt cx="1281223" cy="2102400"/>
          </a:xfrm>
        </p:grpSpPr>
        <p:pic>
          <p:nvPicPr>
            <p:cNvPr id="1034" name="Picture 10" descr="C:\工作文档\Personal Business\1.Chioce\2.NW\6.调度优化项目\图片\machine_learning-1024x724_副本.png"/>
            <p:cNvPicPr>
              <a:picLocks noChangeAspect="1" noChangeArrowheads="1"/>
            </p:cNvPicPr>
            <p:nvPr/>
          </p:nvPicPr>
          <p:blipFill>
            <a:blip r:embed="rId11" cstate="print">
              <a:duotone>
                <a:prstClr val="black"/>
                <a:schemeClr val="bg1">
                  <a:lumMod val="50000"/>
                  <a:tint val="45000"/>
                  <a:satMod val="400000"/>
                </a:schemeClr>
              </a:duotone>
            </a:blip>
            <a:srcRect l="40971"/>
            <a:stretch>
              <a:fillRect/>
            </a:stretch>
          </p:blipFill>
          <p:spPr bwMode="auto">
            <a:xfrm>
              <a:off x="9252967" y="31075703"/>
              <a:ext cx="1281223" cy="2102400"/>
            </a:xfrm>
            <a:prstGeom prst="rect">
              <a:avLst/>
            </a:prstGeom>
            <a:noFill/>
          </p:spPr>
        </p:pic>
        <p:sp>
          <p:nvSpPr>
            <p:cNvPr id="61" name="圆角矩形 60"/>
            <p:cNvSpPr/>
            <p:nvPr/>
          </p:nvSpPr>
          <p:spPr>
            <a:xfrm rot="420000">
              <a:off x="9723508" y="33093446"/>
              <a:ext cx="315609" cy="82800"/>
            </a:xfrm>
            <a:prstGeom prst="roundRect">
              <a:avLst/>
            </a:prstGeom>
            <a:solidFill>
              <a:srgbClr val="66CCFF"/>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a:grpSpLocks noChangeAspect="1"/>
          </p:cNvGrpSpPr>
          <p:nvPr/>
        </p:nvGrpSpPr>
        <p:grpSpPr>
          <a:xfrm>
            <a:off x="8842941" y="34039374"/>
            <a:ext cx="2088786" cy="1800000"/>
            <a:chOff x="8823891" y="34067949"/>
            <a:chExt cx="2102400" cy="1811732"/>
          </a:xfrm>
        </p:grpSpPr>
        <p:pic>
          <p:nvPicPr>
            <p:cNvPr id="1035" name="Picture 11" descr="C:\工作文档\Personal Business\1.Chioce\2.NW\6.调度优化项目\图片\LM Hrt 0f Englnd &amp; East Mid.jpg"/>
            <p:cNvPicPr>
              <a:picLocks noChangeAspect="1" noChangeArrowheads="1"/>
            </p:cNvPicPr>
            <p:nvPr/>
          </p:nvPicPr>
          <p:blipFill>
            <a:blip r:embed="rId12" cstate="print">
              <a:grayscl/>
            </a:blip>
            <a:srcRect/>
            <a:stretch>
              <a:fillRect/>
            </a:stretch>
          </p:blipFill>
          <p:spPr bwMode="auto">
            <a:xfrm>
              <a:off x="8823891" y="34067949"/>
              <a:ext cx="2102400" cy="1811732"/>
            </a:xfrm>
            <a:prstGeom prst="rect">
              <a:avLst/>
            </a:prstGeom>
            <a:noFill/>
          </p:spPr>
        </p:pic>
        <p:cxnSp>
          <p:nvCxnSpPr>
            <p:cNvPr id="64" name="直接连接符 63"/>
            <p:cNvCxnSpPr>
              <a:cxnSpLocks noChangeAspect="1"/>
            </p:cNvCxnSpPr>
            <p:nvPr/>
          </p:nvCxnSpPr>
          <p:spPr>
            <a:xfrm rot="420000">
              <a:off x="9466127" y="34787500"/>
              <a:ext cx="828000" cy="646574"/>
            </a:xfrm>
            <a:prstGeom prst="line">
              <a:avLst/>
            </a:prstGeom>
            <a:ln w="28575">
              <a:solidFill>
                <a:srgbClr val="66CCFF"/>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a:grpSpLocks noChangeAspect="1"/>
          </p:cNvGrpSpPr>
          <p:nvPr/>
        </p:nvGrpSpPr>
        <p:grpSpPr>
          <a:xfrm>
            <a:off x="9005635" y="36796284"/>
            <a:ext cx="1801784" cy="1800000"/>
            <a:chOff x="8834185" y="36710559"/>
            <a:chExt cx="2104484" cy="2102400"/>
          </a:xfrm>
        </p:grpSpPr>
        <p:pic>
          <p:nvPicPr>
            <p:cNvPr id="1036" name="Picture 12" descr="C:\工作文档\Personal Business\1.Chioce\2.NW\6.调度优化项目\图片\ffbaa553.png"/>
            <p:cNvPicPr>
              <a:picLocks noChangeAspect="1" noChangeArrowheads="1"/>
            </p:cNvPicPr>
            <p:nvPr/>
          </p:nvPicPr>
          <p:blipFill>
            <a:blip r:embed="rId13" cstate="print">
              <a:lum bright="55000"/>
            </a:blip>
            <a:srcRect/>
            <a:stretch>
              <a:fillRect/>
            </a:stretch>
          </p:blipFill>
          <p:spPr bwMode="auto">
            <a:xfrm>
              <a:off x="8834185" y="36710559"/>
              <a:ext cx="2102400" cy="2102400"/>
            </a:xfrm>
            <a:prstGeom prst="rect">
              <a:avLst/>
            </a:prstGeom>
            <a:noFill/>
          </p:spPr>
        </p:pic>
        <p:sp>
          <p:nvSpPr>
            <p:cNvPr id="68" name="同心圆 67"/>
            <p:cNvSpPr>
              <a:spLocks noChangeAspect="1"/>
            </p:cNvSpPr>
            <p:nvPr/>
          </p:nvSpPr>
          <p:spPr>
            <a:xfrm>
              <a:off x="10020669" y="37776841"/>
              <a:ext cx="918000" cy="918000"/>
            </a:xfrm>
            <a:prstGeom prst="donut">
              <a:avLst>
                <a:gd name="adj" fmla="val 10682"/>
              </a:avLst>
            </a:prstGeom>
            <a:solidFill>
              <a:srgbClr val="66CCFF"/>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a:grpSpLocks noChangeAspect="1"/>
          </p:cNvGrpSpPr>
          <p:nvPr/>
        </p:nvGrpSpPr>
        <p:grpSpPr>
          <a:xfrm>
            <a:off x="8996561" y="39754396"/>
            <a:ext cx="1800000" cy="1800000"/>
            <a:chOff x="8958461" y="39687721"/>
            <a:chExt cx="1871067" cy="1871067"/>
          </a:xfrm>
        </p:grpSpPr>
        <p:pic>
          <p:nvPicPr>
            <p:cNvPr id="1037" name="Picture 13" descr="C:\工作文档\Personal Business\1.Chioce\2.NW\6.调度优化项目\图片\broadcasting-satellite_318-38528.jpg"/>
            <p:cNvPicPr>
              <a:picLocks noChangeAspect="1" noChangeArrowheads="1"/>
            </p:cNvPicPr>
            <p:nvPr/>
          </p:nvPicPr>
          <p:blipFill>
            <a:blip r:embed="rId14" cstate="print">
              <a:duotone>
                <a:schemeClr val="bg2">
                  <a:shade val="45000"/>
                  <a:satMod val="135000"/>
                </a:schemeClr>
                <a:prstClr val="white"/>
              </a:duotone>
            </a:blip>
            <a:srcRect/>
            <a:stretch>
              <a:fillRect/>
            </a:stretch>
          </p:blipFill>
          <p:spPr bwMode="auto">
            <a:xfrm>
              <a:off x="8958461" y="39687721"/>
              <a:ext cx="1871067" cy="1871067"/>
            </a:xfrm>
            <a:prstGeom prst="rect">
              <a:avLst/>
            </a:prstGeom>
            <a:noFill/>
          </p:spPr>
        </p:pic>
        <p:sp>
          <p:nvSpPr>
            <p:cNvPr id="72" name="弦形 71"/>
            <p:cNvSpPr>
              <a:spLocks noChangeAspect="1"/>
            </p:cNvSpPr>
            <p:nvPr/>
          </p:nvSpPr>
          <p:spPr>
            <a:xfrm rot="-1260000">
              <a:off x="9556434" y="40751401"/>
              <a:ext cx="216000" cy="216000"/>
            </a:xfrm>
            <a:prstGeom prst="chord">
              <a:avLst>
                <a:gd name="adj1" fmla="val 3431889"/>
                <a:gd name="adj2" fmla="val 15359811"/>
              </a:avLst>
            </a:prstGeom>
            <a:solidFill>
              <a:srgbClr val="66CCFF"/>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0" y="43597702"/>
            <a:ext cx="14041438" cy="2920113"/>
          </a:xfrm>
          <a:prstGeom prst="rect">
            <a:avLst/>
          </a:prstGeom>
          <a:solidFill>
            <a:srgbClr val="66CCFF">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TextBox 75"/>
          <p:cNvSpPr txBox="1"/>
          <p:nvPr/>
        </p:nvSpPr>
        <p:spPr>
          <a:xfrm>
            <a:off x="1980159" y="43906135"/>
            <a:ext cx="10081120" cy="2336537"/>
          </a:xfrm>
          <a:prstGeom prst="rect">
            <a:avLst/>
          </a:prstGeom>
          <a:noFill/>
        </p:spPr>
        <p:txBody>
          <a:bodyPr wrap="square" rtlCol="0">
            <a:spAutoFit/>
          </a:bodyPr>
          <a:lstStyle/>
          <a:p>
            <a:pPr>
              <a:lnSpc>
                <a:spcPts val="3500"/>
              </a:lnSpc>
            </a:pPr>
            <a:r>
              <a:rPr lang="zh-CN" altLang="en-US" sz="1800" spc="90" dirty="0" smtClean="0">
                <a:latin typeface="微软雅黑" pitchFamily="34" charset="-122"/>
                <a:ea typeface="微软雅黑" pitchFamily="34" charset="-122"/>
              </a:rPr>
              <a:t>与我们合作</a:t>
            </a:r>
            <a:endParaRPr lang="en-US" altLang="zh-CN" sz="1800" spc="90" dirty="0" smtClean="0">
              <a:latin typeface="微软雅黑" pitchFamily="34" charset="-122"/>
              <a:ea typeface="微软雅黑" pitchFamily="34" charset="-122"/>
            </a:endParaRPr>
          </a:p>
          <a:p>
            <a:pPr>
              <a:lnSpc>
                <a:spcPts val="3500"/>
              </a:lnSpc>
            </a:pPr>
            <a:r>
              <a:rPr lang="zh-CN" altLang="en-US" sz="1400" dirty="0" smtClean="0">
                <a:latin typeface="微软雅黑 Light" pitchFamily="34" charset="-122"/>
                <a:ea typeface="微软雅黑 Light" pitchFamily="34" charset="-122"/>
              </a:rPr>
              <a:t>我们与行业应用公司（单位），软件系统开发商，学术研究机构等合作伙伴合作，合作开发“规划  调度  优化”解决方案。如果您有兴趣采用</a:t>
            </a:r>
            <a:r>
              <a:rPr lang="en-US" altLang="zh-CN" sz="1400" dirty="0" err="1" smtClean="0">
                <a:latin typeface="微软雅黑 Light" pitchFamily="34" charset="-122"/>
                <a:ea typeface="微软雅黑 Light" pitchFamily="34" charset="-122"/>
              </a:rPr>
              <a:t>NvwaStone</a:t>
            </a:r>
            <a:r>
              <a:rPr lang="zh-CN" altLang="en-US" sz="1400" dirty="0" smtClean="0">
                <a:latin typeface="微软雅黑 Light" pitchFamily="34" charset="-122"/>
                <a:ea typeface="微软雅黑 Light" pitchFamily="34" charset="-122"/>
              </a:rPr>
              <a:t>的技术，或与我们合作开发，请联系我们。</a:t>
            </a:r>
            <a:endParaRPr lang="en-US" altLang="zh-CN" sz="1400" dirty="0" smtClean="0">
              <a:latin typeface="微软雅黑 Light" pitchFamily="34" charset="-122"/>
              <a:ea typeface="微软雅黑 Light" pitchFamily="34" charset="-122"/>
            </a:endParaRPr>
          </a:p>
          <a:p>
            <a:pPr>
              <a:lnSpc>
                <a:spcPts val="3500"/>
              </a:lnSpc>
            </a:pPr>
            <a:r>
              <a:rPr lang="en-US" altLang="zh-CN" sz="1400" b="1" dirty="0" smtClean="0">
                <a:latin typeface="微软雅黑 Light" pitchFamily="34" charset="-122"/>
                <a:ea typeface="微软雅黑 Light" pitchFamily="34" charset="-122"/>
              </a:rPr>
              <a:t>E-mail</a:t>
            </a:r>
            <a:r>
              <a:rPr lang="zh-CN" altLang="en-US" sz="1400" dirty="0" smtClean="0">
                <a:latin typeface="微软雅黑 Light" pitchFamily="34" charset="-122"/>
                <a:ea typeface="微软雅黑 Light" pitchFamily="34" charset="-122"/>
              </a:rPr>
              <a:t>：</a:t>
            </a:r>
            <a:r>
              <a:rPr lang="en-US" altLang="zh-CN" sz="1400" dirty="0" smtClean="0">
                <a:latin typeface="微软雅黑 Light" pitchFamily="34" charset="-122"/>
                <a:ea typeface="微软雅黑 Light" pitchFamily="34" charset="-122"/>
              </a:rPr>
              <a:t>btstone@aliyun.com</a:t>
            </a:r>
          </a:p>
          <a:p>
            <a:pPr>
              <a:lnSpc>
                <a:spcPts val="3500"/>
              </a:lnSpc>
            </a:pPr>
            <a:r>
              <a:rPr lang="en-US" altLang="zh-CN" sz="1400" b="1" dirty="0" smtClean="0">
                <a:latin typeface="微软雅黑 Light" pitchFamily="34" charset="-122"/>
                <a:ea typeface="微软雅黑 Light" pitchFamily="34" charset="-122"/>
              </a:rPr>
              <a:t>Phone</a:t>
            </a:r>
            <a:r>
              <a:rPr lang="en-US" altLang="zh-CN" sz="1400" dirty="0" smtClean="0">
                <a:latin typeface="微软雅黑 Light" pitchFamily="34" charset="-122"/>
                <a:ea typeface="微软雅黑 Light" pitchFamily="34" charset="-122"/>
              </a:rPr>
              <a:t>:  010-86468309                              </a:t>
            </a:r>
            <a:endParaRPr lang="zh-CN" altLang="en-US" sz="1400" dirty="0" smtClean="0">
              <a:latin typeface="微软雅黑 Light" pitchFamily="34" charset="-122"/>
              <a:ea typeface="微软雅黑 Light" pitchFamily="34" charset="-122"/>
            </a:endParaRPr>
          </a:p>
        </p:txBody>
      </p:sp>
      <p:sp>
        <p:nvSpPr>
          <p:cNvPr id="77" name="矩形 76"/>
          <p:cNvSpPr/>
          <p:nvPr/>
        </p:nvSpPr>
        <p:spPr>
          <a:xfrm>
            <a:off x="0" y="46846229"/>
            <a:ext cx="14041438" cy="338554"/>
          </a:xfrm>
          <a:prstGeom prst="rect">
            <a:avLst/>
          </a:prstGeom>
        </p:spPr>
        <p:txBody>
          <a:bodyPr wrap="square">
            <a:spAutoFit/>
          </a:bodyPr>
          <a:lstStyle/>
          <a:p>
            <a:pPr algn="ctr"/>
            <a:r>
              <a:rPr lang="en-US" altLang="zh-CN" sz="1600" dirty="0" smtClean="0"/>
              <a:t>© 2018 </a:t>
            </a:r>
            <a:r>
              <a:rPr lang="en-US" altLang="zh-CN" sz="1600" dirty="0" err="1" smtClean="0"/>
              <a:t>NvwaStone</a:t>
            </a:r>
            <a:r>
              <a:rPr lang="en-US" altLang="zh-CN" sz="1600" dirty="0" smtClean="0"/>
              <a:t>, Inc. All Rights Reserved.</a:t>
            </a:r>
            <a:endParaRPr lang="zh-CN" alt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1040</Words>
  <Application>Microsoft Office PowerPoint</Application>
  <PresentationFormat>自定义</PresentationFormat>
  <Paragraphs>39</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幻灯片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THINKPAD</cp:lastModifiedBy>
  <cp:revision>30</cp:revision>
  <dcterms:created xsi:type="dcterms:W3CDTF">2018-07-13T02:20:26Z</dcterms:created>
  <dcterms:modified xsi:type="dcterms:W3CDTF">2018-08-23T07:11:29Z</dcterms:modified>
</cp:coreProperties>
</file>