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720" r:id="rId3"/>
    <p:sldMasterId id="2147483950" r:id="rId4"/>
    <p:sldMasterId id="2147483974" r:id="rId5"/>
  </p:sldMasterIdLst>
  <p:notesMasterIdLst>
    <p:notesMasterId r:id="rId42"/>
  </p:notesMasterIdLst>
  <p:sldIdLst>
    <p:sldId id="256" r:id="rId6"/>
    <p:sldId id="287" r:id="rId7"/>
    <p:sldId id="258" r:id="rId8"/>
    <p:sldId id="261" r:id="rId9"/>
    <p:sldId id="259" r:id="rId10"/>
    <p:sldId id="263" r:id="rId11"/>
    <p:sldId id="260" r:id="rId12"/>
    <p:sldId id="265" r:id="rId13"/>
    <p:sldId id="266" r:id="rId14"/>
    <p:sldId id="264" r:id="rId15"/>
    <p:sldId id="292" r:id="rId16"/>
    <p:sldId id="291" r:id="rId17"/>
    <p:sldId id="267" r:id="rId18"/>
    <p:sldId id="271" r:id="rId19"/>
    <p:sldId id="269" r:id="rId20"/>
    <p:sldId id="298" r:id="rId21"/>
    <p:sldId id="270" r:id="rId22"/>
    <p:sldId id="299" r:id="rId23"/>
    <p:sldId id="300" r:id="rId24"/>
    <p:sldId id="301" r:id="rId25"/>
    <p:sldId id="274" r:id="rId26"/>
    <p:sldId id="273" r:id="rId27"/>
    <p:sldId id="275" r:id="rId28"/>
    <p:sldId id="276" r:id="rId29"/>
    <p:sldId id="297" r:id="rId30"/>
    <p:sldId id="289" r:id="rId31"/>
    <p:sldId id="281" r:id="rId32"/>
    <p:sldId id="282" r:id="rId33"/>
    <p:sldId id="285" r:id="rId34"/>
    <p:sldId id="288" r:id="rId35"/>
    <p:sldId id="290" r:id="rId36"/>
    <p:sldId id="296" r:id="rId37"/>
    <p:sldId id="293" r:id="rId38"/>
    <p:sldId id="294" r:id="rId39"/>
    <p:sldId id="277" r:id="rId40"/>
    <p:sldId id="2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04" d="100"/>
          <a:sy n="104" d="100"/>
        </p:scale>
        <p:origin x="63" y="1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7595E-5F5C-48C8-8C5B-9805DE5D5479}"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40CB3-2887-4EA8-BA01-1812286A5518}" type="slidenum">
              <a:rPr lang="zh-CN" altLang="en-US" smtClean="0"/>
              <a:t>‹#›</a:t>
            </a:fld>
            <a:endParaRPr lang="zh-CN" altLang="en-US"/>
          </a:p>
        </p:txBody>
      </p:sp>
    </p:spTree>
    <p:extLst>
      <p:ext uri="{BB962C8B-B14F-4D97-AF65-F5344CB8AC3E}">
        <p14:creationId xmlns:p14="http://schemas.microsoft.com/office/powerpoint/2010/main" val="319665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140CB3-2887-4EA8-BA01-1812286A5518}" type="slidenum">
              <a:rPr lang="zh-CN" altLang="en-US" smtClean="0"/>
              <a:t>3</a:t>
            </a:fld>
            <a:endParaRPr lang="zh-CN" altLang="en-US"/>
          </a:p>
        </p:txBody>
      </p:sp>
    </p:spTree>
    <p:extLst>
      <p:ext uri="{BB962C8B-B14F-4D97-AF65-F5344CB8AC3E}">
        <p14:creationId xmlns:p14="http://schemas.microsoft.com/office/powerpoint/2010/main" val="165610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140CB3-2887-4EA8-BA01-1812286A5518}" type="slidenum">
              <a:rPr lang="zh-CN" altLang="en-US" smtClean="0"/>
              <a:t>4</a:t>
            </a:fld>
            <a:endParaRPr lang="zh-CN" altLang="en-US"/>
          </a:p>
        </p:txBody>
      </p:sp>
    </p:spTree>
    <p:extLst>
      <p:ext uri="{BB962C8B-B14F-4D97-AF65-F5344CB8AC3E}">
        <p14:creationId xmlns:p14="http://schemas.microsoft.com/office/powerpoint/2010/main" val="318688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140CB3-2887-4EA8-BA01-1812286A5518}" type="slidenum">
              <a:rPr lang="zh-CN" altLang="en-US" smtClean="0"/>
              <a:t>22</a:t>
            </a:fld>
            <a:endParaRPr lang="zh-CN" altLang="en-US"/>
          </a:p>
        </p:txBody>
      </p:sp>
    </p:spTree>
    <p:extLst>
      <p:ext uri="{BB962C8B-B14F-4D97-AF65-F5344CB8AC3E}">
        <p14:creationId xmlns:p14="http://schemas.microsoft.com/office/powerpoint/2010/main" val="130667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85052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2765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256126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50162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725361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185735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857806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98183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1797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477944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65880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74567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4232628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495413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34125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90184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634472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534596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760450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642943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029288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42170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0993194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42933974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0631863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2316370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288295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3990483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826021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532937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20377168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1018752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20755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4271667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0366366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054248939"/>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7795052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2178698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7969438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42628706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558300" y="5956137"/>
            <a:ext cx="1052508" cy="365125"/>
          </a:xfrm>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4664817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2634092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4279328064"/>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0987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39350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4802756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1122444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526033390"/>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8051994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8338343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11"/>
          </p:nvPr>
        </p:nvSpPr>
        <p:spPr>
          <a:xfrm>
            <a:off x="774923" y="5951811"/>
            <a:ext cx="7896279" cy="365125"/>
          </a:xfrm>
        </p:spPr>
        <p:txBody>
          <a:bodyPr/>
          <a:lstStyle/>
          <a:p>
            <a:endParaRPr lang="zh-CN"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25778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93373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10671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07356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6586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765257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8138715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0017773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54504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09C141B-C93A-4C19-8ED3-D1C2F5A8DD4C}" type="datetimeFigureOut">
              <a:rPr lang="zh-CN" altLang="en-US" smtClean="0"/>
              <a:t>2022/9/20</a:t>
            </a:fld>
            <a:endParaRPr lang="zh-CN"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zh-CN"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2119944-7DEB-411A-BEBD-9E2E1712C7CE}" type="slidenum">
              <a:rPr lang="zh-CN" altLang="en-US" smtClean="0"/>
              <a:t>‹#›</a:t>
            </a:fld>
            <a:endParaRPr lang="zh-CN"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2736485"/>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D376F-292F-AB5F-6185-F2211B8DA7A5}"/>
              </a:ext>
            </a:extLst>
          </p:cNvPr>
          <p:cNvSpPr>
            <a:spLocks noGrp="1"/>
          </p:cNvSpPr>
          <p:nvPr>
            <p:ph type="ctrTitle"/>
          </p:nvPr>
        </p:nvSpPr>
        <p:spPr/>
        <p:txBody>
          <a:bodyPr/>
          <a:lstStyle/>
          <a:p>
            <a:r>
              <a:rPr lang="zh-CN" altLang="en-US" dirty="0"/>
              <a:t>树上问题</a:t>
            </a:r>
          </a:p>
        </p:txBody>
      </p:sp>
      <p:sp>
        <p:nvSpPr>
          <p:cNvPr id="3" name="副标题 2">
            <a:extLst>
              <a:ext uri="{FF2B5EF4-FFF2-40B4-BE49-F238E27FC236}">
                <a16:creationId xmlns:a16="http://schemas.microsoft.com/office/drawing/2014/main" id="{B1DA0DEE-0DCD-E782-00CF-477D5DD01003}"/>
              </a:ext>
            </a:extLst>
          </p:cNvPr>
          <p:cNvSpPr>
            <a:spLocks noGrp="1"/>
          </p:cNvSpPr>
          <p:nvPr>
            <p:ph type="subTitle" idx="1"/>
          </p:nvPr>
        </p:nvSpPr>
        <p:spPr/>
        <p:txBody>
          <a:bodyPr>
            <a:normAutofit fontScale="92500" lnSpcReduction="20000"/>
          </a:bodyPr>
          <a:lstStyle/>
          <a:p>
            <a:r>
              <a:rPr lang="en-US" altLang="zh-CN" dirty="0" err="1"/>
              <a:t>yangjiuzhi</a:t>
            </a:r>
            <a:endParaRPr lang="en-US" altLang="zh-CN" dirty="0"/>
          </a:p>
          <a:p>
            <a:r>
              <a:rPr lang="en-US" altLang="zh-CN" dirty="0"/>
              <a:t>2022</a:t>
            </a:r>
            <a:r>
              <a:rPr lang="zh-CN" altLang="en-US" dirty="0"/>
              <a:t>年</a:t>
            </a:r>
            <a:r>
              <a:rPr lang="en-US" altLang="zh-CN" dirty="0"/>
              <a:t>10</a:t>
            </a:r>
            <a:r>
              <a:rPr lang="zh-CN" altLang="en-US" dirty="0"/>
              <a:t>月</a:t>
            </a:r>
            <a:r>
              <a:rPr lang="en-US" altLang="zh-CN" dirty="0"/>
              <a:t>05</a:t>
            </a:r>
            <a:r>
              <a:rPr lang="zh-CN" altLang="en-US"/>
              <a:t>日</a:t>
            </a:r>
            <a:endParaRPr lang="zh-CN" altLang="en-US" dirty="0"/>
          </a:p>
        </p:txBody>
      </p:sp>
    </p:spTree>
    <p:extLst>
      <p:ext uri="{BB962C8B-B14F-4D97-AF65-F5344CB8AC3E}">
        <p14:creationId xmlns:p14="http://schemas.microsoft.com/office/powerpoint/2010/main" val="417214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6DEE7-C955-7DF0-268D-27AAF008216C}"/>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DAF718D5-198E-7D50-4730-42D7CD459DEB}"/>
              </a:ext>
            </a:extLst>
          </p:cNvPr>
          <p:cNvSpPr>
            <a:spLocks noGrp="1"/>
          </p:cNvSpPr>
          <p:nvPr>
            <p:ph idx="1"/>
          </p:nvPr>
        </p:nvSpPr>
        <p:spPr/>
        <p:txBody>
          <a:bodyPr/>
          <a:lstStyle/>
          <a:p>
            <a:r>
              <a:rPr lang="zh-CN" altLang="en-US" dirty="0"/>
              <a:t>求法：</a:t>
            </a:r>
            <a:r>
              <a:rPr lang="en-US" altLang="zh-CN" dirty="0" err="1"/>
              <a:t>dfs</a:t>
            </a:r>
            <a:r>
              <a:rPr lang="en-US" altLang="zh-CN" dirty="0"/>
              <a:t> or</a:t>
            </a:r>
            <a:r>
              <a:rPr lang="zh-CN" altLang="en-US" dirty="0"/>
              <a:t> </a:t>
            </a:r>
            <a:r>
              <a:rPr lang="en-US" altLang="zh-CN" dirty="0" err="1"/>
              <a:t>bfs</a:t>
            </a:r>
            <a:r>
              <a:rPr lang="en-US" altLang="zh-CN" dirty="0"/>
              <a:t>(</a:t>
            </a:r>
            <a:r>
              <a:rPr lang="zh-CN" altLang="en-US" dirty="0"/>
              <a:t>边权为正</a:t>
            </a:r>
            <a:r>
              <a:rPr lang="en-US" altLang="zh-CN" dirty="0"/>
              <a:t>)</a:t>
            </a:r>
            <a:r>
              <a:rPr lang="zh-CN" altLang="en-US" dirty="0"/>
              <a:t>；</a:t>
            </a:r>
            <a:r>
              <a:rPr lang="en-US" altLang="zh-CN" dirty="0" err="1"/>
              <a:t>dp</a:t>
            </a:r>
            <a:r>
              <a:rPr lang="en-US" altLang="zh-CN" dirty="0"/>
              <a:t> —— PROEBLEM1</a:t>
            </a:r>
          </a:p>
          <a:p>
            <a:endParaRPr lang="en-US" altLang="zh-CN" dirty="0"/>
          </a:p>
          <a:p>
            <a:r>
              <a:rPr lang="zh-CN" altLang="en-US" dirty="0"/>
              <a:t>动态树的直径：欧拉序</a:t>
            </a:r>
            <a:r>
              <a:rPr lang="en-US" altLang="zh-CN" dirty="0"/>
              <a:t>+</a:t>
            </a:r>
            <a:r>
              <a:rPr lang="zh-CN" altLang="en-US" dirty="0"/>
              <a:t>数据结构</a:t>
            </a:r>
            <a:r>
              <a:rPr lang="en-US" altLang="zh-CN" dirty="0"/>
              <a:t>(</a:t>
            </a:r>
            <a:r>
              <a:rPr lang="zh-CN" altLang="en-US" dirty="0"/>
              <a:t>线段树</a:t>
            </a:r>
            <a:r>
              <a:rPr lang="en-US" altLang="zh-CN" dirty="0"/>
              <a:t>) —— PROBLEM2</a:t>
            </a:r>
          </a:p>
          <a:p>
            <a:endParaRPr lang="en-US" altLang="zh-CN" dirty="0"/>
          </a:p>
          <a:p>
            <a:r>
              <a:rPr lang="zh-CN" altLang="en-US" dirty="0"/>
              <a:t>子树内的直径：线段树</a:t>
            </a:r>
            <a:r>
              <a:rPr lang="en-US" altLang="zh-CN" dirty="0"/>
              <a:t>([L,R]</a:t>
            </a:r>
            <a:r>
              <a:rPr lang="zh-CN" altLang="en-US" dirty="0"/>
              <a:t>的直径可以由</a:t>
            </a:r>
            <a:r>
              <a:rPr lang="en-US" altLang="zh-CN" dirty="0"/>
              <a:t>[</a:t>
            </a:r>
            <a:r>
              <a:rPr lang="en-US" altLang="zh-CN" dirty="0" err="1"/>
              <a:t>L,Mid</a:t>
            </a:r>
            <a:r>
              <a:rPr lang="en-US" altLang="zh-CN" dirty="0"/>
              <a:t>],[Mid+1,R]</a:t>
            </a:r>
            <a:r>
              <a:rPr lang="zh-CN" altLang="en-US" dirty="0"/>
              <a:t>的直径端点组合得到</a:t>
            </a:r>
            <a:r>
              <a:rPr lang="en-US" altLang="zh-CN" dirty="0"/>
              <a:t>) —— PROBLEM3</a:t>
            </a:r>
          </a:p>
        </p:txBody>
      </p:sp>
    </p:spTree>
    <p:extLst>
      <p:ext uri="{BB962C8B-B14F-4D97-AF65-F5344CB8AC3E}">
        <p14:creationId xmlns:p14="http://schemas.microsoft.com/office/powerpoint/2010/main" val="223795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56F1C-1E9C-E6F1-6944-81306CB33EE5}"/>
              </a:ext>
            </a:extLst>
          </p:cNvPr>
          <p:cNvSpPr>
            <a:spLocks noGrp="1"/>
          </p:cNvSpPr>
          <p:nvPr>
            <p:ph type="title"/>
          </p:nvPr>
        </p:nvSpPr>
        <p:spPr/>
        <p:txBody>
          <a:bodyPr/>
          <a:lstStyle/>
          <a:p>
            <a:r>
              <a:rPr lang="en-US" altLang="zh-CN" dirty="0"/>
              <a:t>PROBLEM4</a:t>
            </a:r>
            <a:endParaRPr lang="zh-CN" altLang="en-US" dirty="0"/>
          </a:p>
        </p:txBody>
      </p:sp>
      <p:sp>
        <p:nvSpPr>
          <p:cNvPr id="3" name="内容占位符 2">
            <a:extLst>
              <a:ext uri="{FF2B5EF4-FFF2-40B4-BE49-F238E27FC236}">
                <a16:creationId xmlns:a16="http://schemas.microsoft.com/office/drawing/2014/main" id="{EAA4237C-A6C2-00C4-18AE-A7AECA2811F5}"/>
              </a:ext>
            </a:extLst>
          </p:cNvPr>
          <p:cNvSpPr>
            <a:spLocks noGrp="1"/>
          </p:cNvSpPr>
          <p:nvPr>
            <p:ph idx="1"/>
          </p:nvPr>
        </p:nvSpPr>
        <p:spPr/>
        <p:txBody>
          <a:bodyPr/>
          <a:lstStyle/>
          <a:p>
            <a:r>
              <a:rPr lang="zh-CN" altLang="en-US" dirty="0"/>
              <a:t>给定一棵</a:t>
            </a:r>
            <a:r>
              <a:rPr lang="en-US" altLang="zh-CN" dirty="0"/>
              <a:t>n</a:t>
            </a:r>
            <a:r>
              <a:rPr lang="zh-CN" altLang="en-US" dirty="0"/>
              <a:t>个点的树，对于每一个点</a:t>
            </a:r>
            <a:r>
              <a:rPr lang="en-US" altLang="zh-CN" dirty="0"/>
              <a:t>x</a:t>
            </a:r>
            <a:r>
              <a:rPr lang="zh-CN" altLang="en-US" dirty="0"/>
              <a:t>，问最少要修改多少条边，满足：</a:t>
            </a:r>
            <a:endParaRPr lang="en-US" altLang="zh-CN" dirty="0"/>
          </a:p>
          <a:p>
            <a:r>
              <a:rPr lang="en-US" altLang="zh-CN" dirty="0"/>
              <a:t>1</a:t>
            </a:r>
            <a:r>
              <a:rPr lang="zh-CN" altLang="en-US" dirty="0"/>
              <a:t>）修改后新图仍然满足是一棵树</a:t>
            </a:r>
            <a:endParaRPr lang="en-US" altLang="zh-CN" dirty="0"/>
          </a:p>
          <a:p>
            <a:r>
              <a:rPr lang="en-US" altLang="zh-CN" dirty="0"/>
              <a:t>2</a:t>
            </a:r>
            <a:r>
              <a:rPr lang="zh-CN" altLang="en-US" dirty="0"/>
              <a:t>）在所有节点中，点</a:t>
            </a:r>
            <a:r>
              <a:rPr lang="en-US" altLang="zh-CN" dirty="0"/>
              <a:t>x</a:t>
            </a:r>
            <a:r>
              <a:rPr lang="zh-CN" altLang="en-US" dirty="0"/>
              <a:t>到所有节点的距离和最小</a:t>
            </a:r>
            <a:r>
              <a:rPr lang="en-US" altLang="zh-CN" dirty="0"/>
              <a:t>(</a:t>
            </a:r>
            <a:r>
              <a:rPr lang="zh-CN" altLang="en-US" dirty="0"/>
              <a:t>可以相同</a:t>
            </a:r>
            <a:r>
              <a:rPr lang="en-US" altLang="zh-CN" dirty="0"/>
              <a:t>)</a:t>
            </a:r>
          </a:p>
          <a:p>
            <a:r>
              <a:rPr lang="zh-CN" altLang="en-US" dirty="0"/>
              <a:t>对于每个点输出答案。</a:t>
            </a:r>
            <a:endParaRPr lang="en-US" altLang="zh-CN" dirty="0"/>
          </a:p>
          <a:p>
            <a:endParaRPr lang="en-US" altLang="zh-CN" dirty="0"/>
          </a:p>
          <a:p>
            <a:r>
              <a:rPr lang="en-US" altLang="zh-CN" dirty="0"/>
              <a:t>10&lt;=n&lt;=1,000,000</a:t>
            </a:r>
            <a:endParaRPr lang="zh-CN" altLang="en-US" dirty="0"/>
          </a:p>
        </p:txBody>
      </p:sp>
    </p:spTree>
    <p:extLst>
      <p:ext uri="{BB962C8B-B14F-4D97-AF65-F5344CB8AC3E}">
        <p14:creationId xmlns:p14="http://schemas.microsoft.com/office/powerpoint/2010/main" val="428140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3F787-6679-BA1D-A19E-5DE8DEB8D6CB}"/>
              </a:ext>
            </a:extLst>
          </p:cNvPr>
          <p:cNvSpPr>
            <a:spLocks noGrp="1"/>
          </p:cNvSpPr>
          <p:nvPr>
            <p:ph type="title"/>
          </p:nvPr>
        </p:nvSpPr>
        <p:spPr/>
        <p:txBody>
          <a:bodyPr/>
          <a:lstStyle/>
          <a:p>
            <a:r>
              <a:rPr lang="en-US" altLang="zh-CN" dirty="0"/>
              <a:t>[</a:t>
            </a:r>
            <a:r>
              <a:rPr lang="zh-CN" altLang="en-US" dirty="0"/>
              <a:t>雅礼集训</a:t>
            </a:r>
            <a:r>
              <a:rPr lang="en-US" altLang="zh-CN" dirty="0"/>
              <a:t>2017] </a:t>
            </a:r>
            <a:r>
              <a:rPr lang="zh-CN" altLang="en-US" dirty="0"/>
              <a:t>跳蚤王国的宰相</a:t>
            </a:r>
          </a:p>
        </p:txBody>
      </p:sp>
      <p:sp>
        <p:nvSpPr>
          <p:cNvPr id="3" name="内容占位符 2">
            <a:extLst>
              <a:ext uri="{FF2B5EF4-FFF2-40B4-BE49-F238E27FC236}">
                <a16:creationId xmlns:a16="http://schemas.microsoft.com/office/drawing/2014/main" id="{B445229F-247E-96B0-952B-BFABF9079A49}"/>
              </a:ext>
            </a:extLst>
          </p:cNvPr>
          <p:cNvSpPr>
            <a:spLocks noGrp="1"/>
          </p:cNvSpPr>
          <p:nvPr>
            <p:ph idx="1"/>
          </p:nvPr>
        </p:nvSpPr>
        <p:spPr/>
        <p:txBody>
          <a:bodyPr/>
          <a:lstStyle/>
          <a:p>
            <a:r>
              <a:rPr lang="zh-CN" altLang="en-US" dirty="0"/>
              <a:t>“点</a:t>
            </a:r>
            <a:r>
              <a:rPr lang="en-US" altLang="zh-CN" dirty="0"/>
              <a:t>x</a:t>
            </a:r>
            <a:r>
              <a:rPr lang="zh-CN" altLang="en-US" dirty="0"/>
              <a:t>到所有节点的距离和最小”即</a:t>
            </a:r>
            <a:r>
              <a:rPr lang="en-US" altLang="zh-CN" dirty="0"/>
              <a:t>x</a:t>
            </a:r>
            <a:r>
              <a:rPr lang="zh-CN" altLang="en-US" dirty="0"/>
              <a:t>为树的重心。</a:t>
            </a:r>
            <a:endParaRPr lang="en-US" altLang="zh-CN" dirty="0"/>
          </a:p>
          <a:p>
            <a:r>
              <a:rPr lang="zh-CN" altLang="en-US" dirty="0"/>
              <a:t>选择一条边后怎么修改？直接连向</a:t>
            </a:r>
            <a:r>
              <a:rPr lang="en-US" altLang="zh-CN" dirty="0"/>
              <a:t>x</a:t>
            </a:r>
            <a:r>
              <a:rPr lang="zh-CN" altLang="en-US" dirty="0"/>
              <a:t>，一定不劣。</a:t>
            </a:r>
            <a:endParaRPr lang="en-US" altLang="zh-CN" dirty="0"/>
          </a:p>
          <a:p>
            <a:r>
              <a:rPr lang="zh-CN" altLang="en-US" dirty="0"/>
              <a:t>那么</a:t>
            </a:r>
            <a:r>
              <a:rPr lang="en-US" altLang="zh-CN" dirty="0"/>
              <a:t>x</a:t>
            </a:r>
            <a:r>
              <a:rPr lang="zh-CN" altLang="en-US" dirty="0"/>
              <a:t>的所有儿子节点中，超重的一定是重心</a:t>
            </a:r>
            <a:r>
              <a:rPr lang="en-US" altLang="zh-CN" dirty="0"/>
              <a:t>(hv)</a:t>
            </a:r>
            <a:r>
              <a:rPr lang="zh-CN" altLang="en-US" dirty="0"/>
              <a:t>所在的那个儿子。</a:t>
            </a:r>
            <a:endParaRPr lang="en-US" altLang="zh-CN" dirty="0"/>
          </a:p>
          <a:p>
            <a:r>
              <a:rPr lang="zh-CN" altLang="en-US" dirty="0"/>
              <a:t>当以</a:t>
            </a:r>
            <a:r>
              <a:rPr lang="en-US" altLang="zh-CN" dirty="0"/>
              <a:t>x</a:t>
            </a:r>
            <a:r>
              <a:rPr lang="zh-CN" altLang="en-US" dirty="0"/>
              <a:t>为根时，</a:t>
            </a:r>
            <a:r>
              <a:rPr lang="en-US" altLang="zh-CN" dirty="0" err="1"/>
              <a:t>sz</a:t>
            </a:r>
            <a:r>
              <a:rPr lang="en-US" altLang="zh-CN" dirty="0"/>
              <a:t>[hv]&gt;=n/2</a:t>
            </a:r>
            <a:r>
              <a:rPr lang="zh-CN" altLang="en-US" dirty="0"/>
              <a:t>，所以贪心地修改</a:t>
            </a:r>
            <a:r>
              <a:rPr lang="en-US" altLang="zh-CN" dirty="0"/>
              <a:t>hv</a:t>
            </a:r>
            <a:r>
              <a:rPr lang="zh-CN" altLang="en-US" dirty="0"/>
              <a:t>的子树直到</a:t>
            </a:r>
            <a:r>
              <a:rPr lang="en-US" altLang="zh-CN" dirty="0" err="1"/>
              <a:t>sz</a:t>
            </a:r>
            <a:r>
              <a:rPr lang="en-US" altLang="zh-CN" dirty="0"/>
              <a:t>[hv]&lt;=n/2</a:t>
            </a:r>
          </a:p>
          <a:p>
            <a:r>
              <a:rPr lang="zh-CN" altLang="en-US" dirty="0"/>
              <a:t>这时候还不一定合法，但只要再将</a:t>
            </a:r>
            <a:r>
              <a:rPr lang="en-US" altLang="zh-CN" dirty="0"/>
              <a:t>hv</a:t>
            </a:r>
            <a:r>
              <a:rPr lang="zh-CN" altLang="en-US" dirty="0"/>
              <a:t>连的边断掉即可。</a:t>
            </a:r>
            <a:endParaRPr lang="en-US" altLang="zh-CN" dirty="0"/>
          </a:p>
        </p:txBody>
      </p:sp>
    </p:spTree>
    <p:extLst>
      <p:ext uri="{BB962C8B-B14F-4D97-AF65-F5344CB8AC3E}">
        <p14:creationId xmlns:p14="http://schemas.microsoft.com/office/powerpoint/2010/main" val="1262359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9B7CD-ABBB-8DD4-4365-F76DB035AB24}"/>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C90DA93F-695E-479E-A015-47A6F95A581C}"/>
              </a:ext>
            </a:extLst>
          </p:cNvPr>
          <p:cNvSpPr>
            <a:spLocks noGrp="1"/>
          </p:cNvSpPr>
          <p:nvPr>
            <p:ph idx="1"/>
          </p:nvPr>
        </p:nvSpPr>
        <p:spPr/>
        <p:txBody>
          <a:bodyPr/>
          <a:lstStyle/>
          <a:p>
            <a:r>
              <a:rPr lang="en-US" altLang="zh-CN" dirty="0"/>
              <a:t>1</a:t>
            </a:r>
            <a:r>
              <a:rPr lang="zh-CN" altLang="en-US" dirty="0"/>
              <a:t>）树的重心最多两个 </a:t>
            </a:r>
            <a:r>
              <a:rPr lang="en-US" altLang="zh-CN" dirty="0"/>
              <a:t>—— </a:t>
            </a:r>
            <a:r>
              <a:rPr lang="zh-CN" altLang="en-US" dirty="0"/>
              <a:t>无根树判同构</a:t>
            </a:r>
            <a:endParaRPr lang="en-US" altLang="zh-CN" dirty="0"/>
          </a:p>
          <a:p>
            <a:r>
              <a:rPr lang="en-US" altLang="zh-CN" dirty="0"/>
              <a:t>2</a:t>
            </a:r>
            <a:r>
              <a:rPr lang="zh-CN" altLang="en-US" dirty="0"/>
              <a:t>）树上所有点到树的中心的距离和最小</a:t>
            </a:r>
            <a:endParaRPr lang="en-US" altLang="zh-CN" dirty="0"/>
          </a:p>
          <a:p>
            <a:r>
              <a:rPr lang="en-US" altLang="zh-CN" dirty="0"/>
              <a:t>3</a:t>
            </a:r>
            <a:r>
              <a:rPr lang="zh-CN" altLang="en-US" dirty="0"/>
              <a:t>）每加入一个点，树的重心不变或者会往新加入的点方向挪一步</a:t>
            </a:r>
            <a:endParaRPr lang="en-US" altLang="zh-CN" dirty="0"/>
          </a:p>
          <a:p>
            <a:r>
              <a:rPr lang="en-US" altLang="zh-CN" dirty="0"/>
              <a:t>4</a:t>
            </a:r>
            <a:r>
              <a:rPr lang="zh-CN" altLang="en-US" dirty="0"/>
              <a:t>）树的重心满足每个子树大小</a:t>
            </a:r>
            <a:r>
              <a:rPr lang="en-US" altLang="zh-CN" dirty="0"/>
              <a:t>&lt;=n/2 —— </a:t>
            </a:r>
            <a:r>
              <a:rPr lang="zh-CN" altLang="en-US" dirty="0"/>
              <a:t>化简问题 </a:t>
            </a:r>
            <a:r>
              <a:rPr lang="en-US" altLang="zh-CN" dirty="0"/>
              <a:t>or </a:t>
            </a:r>
            <a:r>
              <a:rPr lang="zh-CN" altLang="en-US" dirty="0"/>
              <a:t>贪心 </a:t>
            </a:r>
            <a:r>
              <a:rPr lang="en-US" altLang="zh-CN" dirty="0"/>
              <a:t>or </a:t>
            </a:r>
            <a:r>
              <a:rPr lang="zh-CN" altLang="en-US" dirty="0"/>
              <a:t>构造</a:t>
            </a:r>
            <a:r>
              <a:rPr lang="en-US" altLang="zh-CN" dirty="0"/>
              <a:t>(PROBLEM4)</a:t>
            </a:r>
          </a:p>
          <a:p>
            <a:endParaRPr lang="en-US" altLang="zh-CN" dirty="0"/>
          </a:p>
          <a:p>
            <a:r>
              <a:rPr lang="zh-CN" altLang="en-US" dirty="0"/>
              <a:t>其他问题：</a:t>
            </a:r>
            <a:r>
              <a:rPr lang="en-US" altLang="zh-CN" dirty="0"/>
              <a:t>[CF1667E] Centroid Probabilities</a:t>
            </a:r>
            <a:r>
              <a:rPr lang="zh-CN" altLang="en-US" dirty="0"/>
              <a:t>；</a:t>
            </a:r>
            <a:r>
              <a:rPr lang="en-US" altLang="zh-CN" dirty="0"/>
              <a:t> [CSP-S2019] </a:t>
            </a:r>
            <a:r>
              <a:rPr lang="zh-CN" altLang="en-US" dirty="0"/>
              <a:t>树的重心；</a:t>
            </a:r>
            <a:r>
              <a:rPr lang="en-US" altLang="zh-CN" dirty="0"/>
              <a:t>[IOI2019] </a:t>
            </a:r>
            <a:r>
              <a:rPr lang="zh-CN" altLang="en-US" dirty="0"/>
              <a:t>景点划分</a:t>
            </a:r>
          </a:p>
        </p:txBody>
      </p:sp>
    </p:spTree>
    <p:extLst>
      <p:ext uri="{BB962C8B-B14F-4D97-AF65-F5344CB8AC3E}">
        <p14:creationId xmlns:p14="http://schemas.microsoft.com/office/powerpoint/2010/main" val="253412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EE243-EC36-8CC1-8D5B-7E90142C89E8}"/>
              </a:ext>
            </a:extLst>
          </p:cNvPr>
          <p:cNvSpPr>
            <a:spLocks noGrp="1"/>
          </p:cNvSpPr>
          <p:nvPr>
            <p:ph type="title"/>
          </p:nvPr>
        </p:nvSpPr>
        <p:spPr/>
        <p:txBody>
          <a:bodyPr/>
          <a:lstStyle/>
          <a:p>
            <a:r>
              <a:rPr lang="en-US" altLang="zh-CN" dirty="0"/>
              <a:t>PROBLEM5</a:t>
            </a:r>
            <a:endParaRPr lang="zh-CN" altLang="en-US" dirty="0"/>
          </a:p>
        </p:txBody>
      </p:sp>
      <p:sp>
        <p:nvSpPr>
          <p:cNvPr id="3" name="内容占位符 2">
            <a:extLst>
              <a:ext uri="{FF2B5EF4-FFF2-40B4-BE49-F238E27FC236}">
                <a16:creationId xmlns:a16="http://schemas.microsoft.com/office/drawing/2014/main" id="{CC710157-2658-2483-BF8E-973C69672660}"/>
              </a:ext>
            </a:extLst>
          </p:cNvPr>
          <p:cNvSpPr>
            <a:spLocks noGrp="1"/>
          </p:cNvSpPr>
          <p:nvPr>
            <p:ph idx="1"/>
          </p:nvPr>
        </p:nvSpPr>
        <p:spPr/>
        <p:txBody>
          <a:bodyPr/>
          <a:lstStyle/>
          <a:p>
            <a:r>
              <a:rPr lang="zh-CN" altLang="en-US" dirty="0"/>
              <a:t>有</a:t>
            </a:r>
            <a:r>
              <a:rPr lang="en-US" altLang="zh-CN" dirty="0"/>
              <a:t>n</a:t>
            </a:r>
            <a:r>
              <a:rPr lang="zh-CN" altLang="en-US" dirty="0"/>
              <a:t>个点，红色和蓝色两种线。从只有一个点的局面开始，每次会按照如下方式之一添加一个新的点：</a:t>
            </a:r>
            <a:endParaRPr lang="en-US" altLang="zh-CN" dirty="0"/>
          </a:p>
          <a:p>
            <a:r>
              <a:rPr lang="en-US" altLang="zh-CN" dirty="0"/>
              <a:t>1</a:t>
            </a:r>
            <a:r>
              <a:rPr lang="zh-CN" altLang="en-US" dirty="0"/>
              <a:t>）</a:t>
            </a:r>
            <a:r>
              <a:rPr lang="en-US" altLang="zh-CN" dirty="0"/>
              <a:t>Append(</a:t>
            </a:r>
            <a:r>
              <a:rPr lang="en-US" altLang="zh-CN" dirty="0" err="1"/>
              <a:t>w,v</a:t>
            </a:r>
            <a:r>
              <a:rPr lang="en-US" altLang="zh-CN" dirty="0"/>
              <a:t>)</a:t>
            </a:r>
            <a:r>
              <a:rPr lang="zh-CN" altLang="en-US" dirty="0"/>
              <a:t>：一个新的点</a:t>
            </a:r>
            <a:r>
              <a:rPr lang="en-US" altLang="zh-CN" dirty="0"/>
              <a:t>w</a:t>
            </a:r>
            <a:r>
              <a:rPr lang="zh-CN" altLang="en-US" dirty="0"/>
              <a:t>和一个已经有的点</a:t>
            </a:r>
            <a:r>
              <a:rPr lang="en-US" altLang="zh-CN" dirty="0"/>
              <a:t>v</a:t>
            </a:r>
            <a:r>
              <a:rPr lang="zh-CN" altLang="en-US" dirty="0"/>
              <a:t>用红线连接起来。</a:t>
            </a:r>
            <a:endParaRPr lang="en-US" altLang="zh-CN" dirty="0"/>
          </a:p>
          <a:p>
            <a:r>
              <a:rPr lang="en-US" altLang="zh-CN" dirty="0"/>
              <a:t>2</a:t>
            </a:r>
            <a:r>
              <a:rPr lang="zh-CN" altLang="en-US" dirty="0"/>
              <a:t>）</a:t>
            </a:r>
            <a:r>
              <a:rPr lang="en-US" altLang="zh-CN" dirty="0"/>
              <a:t>Insert(</a:t>
            </a:r>
            <a:r>
              <a:rPr lang="en-US" altLang="zh-CN" dirty="0" err="1"/>
              <a:t>w,u,v</a:t>
            </a:r>
            <a:r>
              <a:rPr lang="en-US" altLang="zh-CN" dirty="0"/>
              <a:t>)</a:t>
            </a:r>
            <a:r>
              <a:rPr lang="zh-CN" altLang="en-US" dirty="0"/>
              <a:t>：一个新的点</a:t>
            </a:r>
            <a:r>
              <a:rPr lang="en-US" altLang="zh-CN" dirty="0"/>
              <a:t>w</a:t>
            </a:r>
            <a:r>
              <a:rPr lang="zh-CN" altLang="en-US" dirty="0"/>
              <a:t>插入到用红线连起来的两个点</a:t>
            </a:r>
            <a:r>
              <a:rPr lang="en-US" altLang="zh-CN" dirty="0" err="1"/>
              <a:t>u,v</a:t>
            </a:r>
            <a:r>
              <a:rPr lang="zh-CN" altLang="en-US" dirty="0"/>
              <a:t>之间。具体过程是删去</a:t>
            </a:r>
            <a:r>
              <a:rPr lang="en-US" altLang="zh-CN" dirty="0" err="1"/>
              <a:t>u,v</a:t>
            </a:r>
            <a:r>
              <a:rPr lang="zh-CN" altLang="en-US" dirty="0"/>
              <a:t>之间的红线，分别用蓝线连接</a:t>
            </a:r>
            <a:r>
              <a:rPr lang="en-US" altLang="zh-CN" dirty="0" err="1"/>
              <a:t>u,w</a:t>
            </a:r>
            <a:r>
              <a:rPr lang="zh-CN" altLang="en-US" dirty="0"/>
              <a:t>和</a:t>
            </a:r>
            <a:r>
              <a:rPr lang="en-US" altLang="zh-CN" dirty="0" err="1"/>
              <a:t>w,v</a:t>
            </a:r>
            <a:r>
              <a:rPr lang="zh-CN" altLang="en-US" dirty="0"/>
              <a:t>。</a:t>
            </a:r>
            <a:endParaRPr lang="en-US" altLang="zh-CN" dirty="0"/>
          </a:p>
          <a:p>
            <a:r>
              <a:rPr lang="zh-CN" altLang="en-US" dirty="0"/>
              <a:t>每条线有一个长度。游戏结束后，最终得分为蓝线长度之和。</a:t>
            </a:r>
            <a:endParaRPr lang="en-US" altLang="zh-CN" dirty="0"/>
          </a:p>
          <a:p>
            <a:r>
              <a:rPr lang="zh-CN" altLang="en-US" dirty="0"/>
              <a:t>给出结束局面</a:t>
            </a:r>
            <a:r>
              <a:rPr lang="en-US" altLang="zh-CN" dirty="0"/>
              <a:t>(</a:t>
            </a:r>
            <a:r>
              <a:rPr lang="zh-CN" altLang="en-US" dirty="0"/>
              <a:t>点和线的连接方式以及每条线的长度，每条线的颜色无法得知</a:t>
            </a:r>
            <a:r>
              <a:rPr lang="en-US" altLang="zh-CN" dirty="0"/>
              <a:t>)</a:t>
            </a:r>
            <a:r>
              <a:rPr lang="zh-CN" altLang="en-US" dirty="0"/>
              <a:t>，求最大的可能得分。</a:t>
            </a:r>
            <a:endParaRPr lang="en-US" altLang="zh-CN" dirty="0"/>
          </a:p>
          <a:p>
            <a:endParaRPr lang="en-US" altLang="zh-CN" dirty="0"/>
          </a:p>
          <a:p>
            <a:r>
              <a:rPr lang="en-US" altLang="zh-CN" dirty="0"/>
              <a:t>1&lt;=n&lt;=200,000</a:t>
            </a:r>
            <a:endParaRPr lang="zh-CN" altLang="en-US" dirty="0"/>
          </a:p>
        </p:txBody>
      </p:sp>
    </p:spTree>
    <p:extLst>
      <p:ext uri="{BB962C8B-B14F-4D97-AF65-F5344CB8AC3E}">
        <p14:creationId xmlns:p14="http://schemas.microsoft.com/office/powerpoint/2010/main" val="399098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86C2-2FBF-F3C0-700E-6AD15162C12B}"/>
              </a:ext>
            </a:extLst>
          </p:cNvPr>
          <p:cNvSpPr>
            <a:spLocks noGrp="1"/>
          </p:cNvSpPr>
          <p:nvPr>
            <p:ph type="title"/>
          </p:nvPr>
        </p:nvSpPr>
        <p:spPr/>
        <p:txBody>
          <a:bodyPr/>
          <a:lstStyle/>
          <a:p>
            <a:r>
              <a:rPr lang="en-US" altLang="zh-CN" dirty="0"/>
              <a:t>[APIO2014] </a:t>
            </a:r>
            <a:r>
              <a:rPr lang="zh-CN" altLang="en-US" dirty="0"/>
              <a:t>连珠线</a:t>
            </a:r>
          </a:p>
        </p:txBody>
      </p:sp>
      <p:sp>
        <p:nvSpPr>
          <p:cNvPr id="3" name="内容占位符 2">
            <a:extLst>
              <a:ext uri="{FF2B5EF4-FFF2-40B4-BE49-F238E27FC236}">
                <a16:creationId xmlns:a16="http://schemas.microsoft.com/office/drawing/2014/main" id="{202AFEAE-D748-D551-B3F7-F8FC5E5A3393}"/>
              </a:ext>
            </a:extLst>
          </p:cNvPr>
          <p:cNvSpPr>
            <a:spLocks noGrp="1"/>
          </p:cNvSpPr>
          <p:nvPr>
            <p:ph idx="1"/>
          </p:nvPr>
        </p:nvSpPr>
        <p:spPr/>
        <p:txBody>
          <a:bodyPr>
            <a:normAutofit/>
          </a:bodyPr>
          <a:lstStyle/>
          <a:p>
            <a:r>
              <a:rPr lang="zh-CN" altLang="en-US" dirty="0"/>
              <a:t>做法</a:t>
            </a:r>
            <a:r>
              <a:rPr lang="en-US" altLang="zh-CN" dirty="0"/>
              <a:t>1</a:t>
            </a:r>
            <a:r>
              <a:rPr lang="zh-CN" altLang="en-US" dirty="0"/>
              <a:t>：</a:t>
            </a:r>
            <a:endParaRPr lang="en-US" altLang="zh-CN" dirty="0"/>
          </a:p>
          <a:p>
            <a:r>
              <a:rPr lang="zh-CN" altLang="en-US" dirty="0"/>
              <a:t>记</a:t>
            </a:r>
            <a:r>
              <a:rPr lang="en-US" altLang="zh-CN" dirty="0" err="1"/>
              <a:t>dp</a:t>
            </a:r>
            <a:r>
              <a:rPr lang="zh-CN" altLang="en-US" dirty="0"/>
              <a:t>数组</a:t>
            </a:r>
            <a:r>
              <a:rPr lang="en-US" altLang="zh-CN" dirty="0"/>
              <a:t>f[x][s]</a:t>
            </a:r>
            <a:r>
              <a:rPr lang="zh-CN" altLang="en-US" dirty="0"/>
              <a:t>表示以</a:t>
            </a:r>
            <a:r>
              <a:rPr lang="en-US" altLang="zh-CN" dirty="0"/>
              <a:t>x</a:t>
            </a:r>
            <a:r>
              <a:rPr lang="zh-CN" altLang="en-US" dirty="0"/>
              <a:t>为根时，状态为</a:t>
            </a:r>
            <a:r>
              <a:rPr lang="en-US" altLang="zh-CN" dirty="0"/>
              <a:t>s</a:t>
            </a:r>
            <a:r>
              <a:rPr lang="zh-CN" altLang="en-US" dirty="0"/>
              <a:t>的方案数，然后大力分类讨论，</a:t>
            </a:r>
            <a:r>
              <a:rPr lang="en-US" altLang="zh-CN" dirty="0"/>
              <a:t>Problem1</a:t>
            </a:r>
            <a:r>
              <a:rPr lang="zh-CN" altLang="en-US" dirty="0"/>
              <a:t>同样可以这么做。这种做法的实现细节很多。</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C7714ECE-10E4-840C-97F2-2153A6E6E183}"/>
              </a:ext>
            </a:extLst>
          </p:cNvPr>
          <p:cNvPicPr>
            <a:picLocks noChangeAspect="1"/>
          </p:cNvPicPr>
          <p:nvPr/>
        </p:nvPicPr>
        <p:blipFill>
          <a:blip r:embed="rId2"/>
          <a:stretch>
            <a:fillRect/>
          </a:stretch>
        </p:blipFill>
        <p:spPr>
          <a:xfrm>
            <a:off x="581192" y="3557659"/>
            <a:ext cx="3829078" cy="2081228"/>
          </a:xfrm>
          <a:prstGeom prst="rect">
            <a:avLst/>
          </a:prstGeom>
        </p:spPr>
      </p:pic>
      <p:pic>
        <p:nvPicPr>
          <p:cNvPr id="7" name="图片 6">
            <a:extLst>
              <a:ext uri="{FF2B5EF4-FFF2-40B4-BE49-F238E27FC236}">
                <a16:creationId xmlns:a16="http://schemas.microsoft.com/office/drawing/2014/main" id="{CFEE06B2-06DD-4D78-9E7C-CF034470C52E}"/>
              </a:ext>
            </a:extLst>
          </p:cNvPr>
          <p:cNvPicPr>
            <a:picLocks noChangeAspect="1"/>
          </p:cNvPicPr>
          <p:nvPr/>
        </p:nvPicPr>
        <p:blipFill rotWithShape="1">
          <a:blip r:embed="rId3"/>
          <a:srcRect l="136" t="363" r="-136" b="35299"/>
          <a:stretch/>
        </p:blipFill>
        <p:spPr>
          <a:xfrm>
            <a:off x="4653259" y="3561945"/>
            <a:ext cx="3390925" cy="2448286"/>
          </a:xfrm>
          <a:prstGeom prst="rect">
            <a:avLst/>
          </a:prstGeom>
        </p:spPr>
      </p:pic>
      <p:pic>
        <p:nvPicPr>
          <p:cNvPr id="9" name="图片 8">
            <a:extLst>
              <a:ext uri="{FF2B5EF4-FFF2-40B4-BE49-F238E27FC236}">
                <a16:creationId xmlns:a16="http://schemas.microsoft.com/office/drawing/2014/main" id="{2262746B-B2DD-4048-73D4-1AFA28ED10BF}"/>
              </a:ext>
            </a:extLst>
          </p:cNvPr>
          <p:cNvPicPr>
            <a:picLocks noChangeAspect="1"/>
          </p:cNvPicPr>
          <p:nvPr/>
        </p:nvPicPr>
        <p:blipFill>
          <a:blip r:embed="rId4"/>
          <a:stretch>
            <a:fillRect/>
          </a:stretch>
        </p:blipFill>
        <p:spPr>
          <a:xfrm>
            <a:off x="8253220" y="3557659"/>
            <a:ext cx="3357587" cy="1266834"/>
          </a:xfrm>
          <a:prstGeom prst="rect">
            <a:avLst/>
          </a:prstGeom>
        </p:spPr>
      </p:pic>
    </p:spTree>
    <p:extLst>
      <p:ext uri="{BB962C8B-B14F-4D97-AF65-F5344CB8AC3E}">
        <p14:creationId xmlns:p14="http://schemas.microsoft.com/office/powerpoint/2010/main" val="167796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86C2-2FBF-F3C0-700E-6AD15162C12B}"/>
              </a:ext>
            </a:extLst>
          </p:cNvPr>
          <p:cNvSpPr>
            <a:spLocks noGrp="1"/>
          </p:cNvSpPr>
          <p:nvPr>
            <p:ph type="title"/>
          </p:nvPr>
        </p:nvSpPr>
        <p:spPr/>
        <p:txBody>
          <a:bodyPr/>
          <a:lstStyle/>
          <a:p>
            <a:r>
              <a:rPr lang="en-US" altLang="zh-CN" dirty="0"/>
              <a:t>[APIO2014] </a:t>
            </a:r>
            <a:r>
              <a:rPr lang="zh-CN" altLang="en-US" dirty="0"/>
              <a:t>连珠线</a:t>
            </a:r>
          </a:p>
        </p:txBody>
      </p:sp>
      <p:sp>
        <p:nvSpPr>
          <p:cNvPr id="3" name="内容占位符 2">
            <a:extLst>
              <a:ext uri="{FF2B5EF4-FFF2-40B4-BE49-F238E27FC236}">
                <a16:creationId xmlns:a16="http://schemas.microsoft.com/office/drawing/2014/main" id="{202AFEAE-D748-D551-B3F7-F8FC5E5A3393}"/>
              </a:ext>
            </a:extLst>
          </p:cNvPr>
          <p:cNvSpPr>
            <a:spLocks noGrp="1"/>
          </p:cNvSpPr>
          <p:nvPr>
            <p:ph idx="1"/>
          </p:nvPr>
        </p:nvSpPr>
        <p:spPr/>
        <p:txBody>
          <a:bodyPr>
            <a:normAutofit/>
          </a:bodyPr>
          <a:lstStyle/>
          <a:p>
            <a:r>
              <a:rPr lang="zh-CN" altLang="en-US" dirty="0"/>
              <a:t>做法</a:t>
            </a:r>
            <a:r>
              <a:rPr lang="en-US" altLang="zh-CN" dirty="0"/>
              <a:t>2</a:t>
            </a:r>
            <a:r>
              <a:rPr lang="zh-CN" altLang="en-US" dirty="0"/>
              <a:t>：</a:t>
            </a:r>
            <a:endParaRPr lang="en-US" altLang="zh-CN" dirty="0"/>
          </a:p>
          <a:p>
            <a:r>
              <a:rPr lang="zh-CN" altLang="en-US" dirty="0"/>
              <a:t>如果确定了根，那么蓝线一定形如：</a:t>
            </a:r>
            <a:r>
              <a:rPr lang="en-US" altLang="zh-CN" dirty="0"/>
              <a:t>fa[x]-x-son[x]</a:t>
            </a:r>
          </a:p>
          <a:p>
            <a:r>
              <a:rPr lang="zh-CN" altLang="en-US" dirty="0"/>
              <a:t>记</a:t>
            </a:r>
            <a:r>
              <a:rPr lang="en-US" altLang="zh-CN" dirty="0" err="1"/>
              <a:t>dp</a:t>
            </a:r>
            <a:r>
              <a:rPr lang="zh-CN" altLang="en-US" dirty="0"/>
              <a:t>方程为</a:t>
            </a:r>
            <a:r>
              <a:rPr lang="en-US" altLang="zh-CN" dirty="0"/>
              <a:t>f[x][0/1]</a:t>
            </a:r>
            <a:r>
              <a:rPr lang="zh-CN" altLang="en-US" dirty="0"/>
              <a:t>代表</a:t>
            </a:r>
            <a:r>
              <a:rPr lang="en-US" altLang="zh-CN" dirty="0"/>
              <a:t>x</a:t>
            </a:r>
            <a:r>
              <a:rPr lang="zh-CN" altLang="en-US" dirty="0"/>
              <a:t>是否为中点的最大代价</a:t>
            </a:r>
            <a:endParaRPr lang="en-US" altLang="zh-CN" dirty="0"/>
          </a:p>
          <a:p>
            <a:r>
              <a:rPr lang="en-US" altLang="zh-CN" dirty="0"/>
              <a:t>f[x][0]=\sum max(f[y][0],f[y][1]+w[y])</a:t>
            </a:r>
          </a:p>
          <a:p>
            <a:r>
              <a:rPr lang="en-US" altLang="zh-CN" dirty="0"/>
              <a:t>f[x][1]=f[x][0]+\max{f[y][0]+w[y]-max(f[y][0],f[y][1]+w[y])}</a:t>
            </a:r>
          </a:p>
          <a:p>
            <a:r>
              <a:rPr lang="zh-CN" altLang="en-US" dirty="0"/>
              <a:t>然后换根</a:t>
            </a:r>
            <a:r>
              <a:rPr lang="en-US" altLang="zh-CN" dirty="0" err="1"/>
              <a:t>dp</a:t>
            </a:r>
            <a:r>
              <a:rPr lang="zh-CN" altLang="en-US" dirty="0"/>
              <a:t>。</a:t>
            </a:r>
            <a:endParaRPr lang="en-US" altLang="zh-CN" dirty="0"/>
          </a:p>
        </p:txBody>
      </p:sp>
    </p:spTree>
    <p:extLst>
      <p:ext uri="{BB962C8B-B14F-4D97-AF65-F5344CB8AC3E}">
        <p14:creationId xmlns:p14="http://schemas.microsoft.com/office/powerpoint/2010/main" val="401235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DE356-3D25-6FDF-2A5D-32506A3C6779}"/>
              </a:ext>
            </a:extLst>
          </p:cNvPr>
          <p:cNvSpPr>
            <a:spLocks noGrp="1"/>
          </p:cNvSpPr>
          <p:nvPr>
            <p:ph type="title"/>
          </p:nvPr>
        </p:nvSpPr>
        <p:spPr/>
        <p:txBody>
          <a:bodyPr/>
          <a:lstStyle/>
          <a:p>
            <a:r>
              <a:rPr lang="zh-CN" altLang="en-US" dirty="0"/>
              <a:t>树形</a:t>
            </a:r>
            <a:r>
              <a:rPr lang="en-US" altLang="zh-CN" dirty="0" err="1"/>
              <a:t>dp</a:t>
            </a:r>
            <a:endParaRPr lang="zh-CN" altLang="en-US" dirty="0"/>
          </a:p>
        </p:txBody>
      </p:sp>
      <p:sp>
        <p:nvSpPr>
          <p:cNvPr id="3" name="内容占位符 2">
            <a:extLst>
              <a:ext uri="{FF2B5EF4-FFF2-40B4-BE49-F238E27FC236}">
                <a16:creationId xmlns:a16="http://schemas.microsoft.com/office/drawing/2014/main" id="{EF00ADB3-281D-663B-15BF-7EA7481A4343}"/>
              </a:ext>
            </a:extLst>
          </p:cNvPr>
          <p:cNvSpPr>
            <a:spLocks noGrp="1"/>
          </p:cNvSpPr>
          <p:nvPr>
            <p:ph idx="1"/>
          </p:nvPr>
        </p:nvSpPr>
        <p:spPr/>
        <p:txBody>
          <a:bodyPr/>
          <a:lstStyle/>
          <a:p>
            <a:r>
              <a:rPr lang="zh-CN" altLang="en-US" dirty="0"/>
              <a:t>前缀</a:t>
            </a:r>
            <a:r>
              <a:rPr lang="en-US" altLang="zh-CN" dirty="0"/>
              <a:t>(</a:t>
            </a:r>
            <a:r>
              <a:rPr lang="zh-CN" altLang="en-US" dirty="0"/>
              <a:t>和</a:t>
            </a:r>
            <a:r>
              <a:rPr lang="en-US" altLang="zh-CN" dirty="0"/>
              <a:t>)</a:t>
            </a:r>
            <a:r>
              <a:rPr lang="zh-CN" altLang="en-US" dirty="0"/>
              <a:t>优化：</a:t>
            </a:r>
            <a:r>
              <a:rPr lang="en-US" altLang="zh-CN" dirty="0"/>
              <a:t>[NOI2008] </a:t>
            </a:r>
            <a:r>
              <a:rPr lang="zh-CN" altLang="en-US" dirty="0"/>
              <a:t>设计路线；</a:t>
            </a:r>
            <a:r>
              <a:rPr lang="en-US" altLang="zh-CN" dirty="0"/>
              <a:t>[</a:t>
            </a:r>
            <a:r>
              <a:rPr lang="zh-CN" altLang="en-US" dirty="0"/>
              <a:t>第四届“图灵杯”</a:t>
            </a:r>
            <a:r>
              <a:rPr lang="en-US" altLang="zh-CN" dirty="0"/>
              <a:t>] </a:t>
            </a:r>
            <a:r>
              <a:rPr lang="zh-CN" altLang="en-US" dirty="0"/>
              <a:t>树的重心</a:t>
            </a:r>
            <a:endParaRPr lang="en-US" altLang="zh-CN" dirty="0"/>
          </a:p>
          <a:p>
            <a:r>
              <a:rPr lang="zh-CN" altLang="en-US" dirty="0"/>
              <a:t>数据结构优化：</a:t>
            </a:r>
            <a:r>
              <a:rPr lang="en-US" altLang="zh-CN" dirty="0"/>
              <a:t>[CEOI2019] Magic Tree*</a:t>
            </a:r>
            <a:r>
              <a:rPr lang="zh-CN" altLang="en-US" dirty="0"/>
              <a:t>；</a:t>
            </a:r>
            <a:r>
              <a:rPr lang="en-US" altLang="zh-CN" dirty="0"/>
              <a:t>[</a:t>
            </a:r>
            <a:r>
              <a:rPr lang="zh-CN" altLang="en-US" dirty="0"/>
              <a:t>清华集训</a:t>
            </a:r>
            <a:r>
              <a:rPr lang="en-US" altLang="zh-CN" dirty="0"/>
              <a:t>2016] Alice</a:t>
            </a:r>
            <a:r>
              <a:rPr lang="zh-CN" altLang="en-US" dirty="0"/>
              <a:t>和</a:t>
            </a:r>
            <a:r>
              <a:rPr lang="en-US" altLang="zh-CN" dirty="0"/>
              <a:t>Bob</a:t>
            </a:r>
            <a:r>
              <a:rPr lang="zh-CN" altLang="en-US" dirty="0"/>
              <a:t>又在玩游戏</a:t>
            </a:r>
            <a:endParaRPr lang="en-US" altLang="zh-CN" dirty="0"/>
          </a:p>
          <a:p>
            <a:r>
              <a:rPr lang="zh-CN" altLang="en-US" dirty="0"/>
              <a:t>换根</a:t>
            </a:r>
            <a:r>
              <a:rPr lang="en-US" altLang="zh-CN" dirty="0" err="1"/>
              <a:t>dp</a:t>
            </a:r>
            <a:r>
              <a:rPr lang="zh-CN" altLang="en-US" dirty="0"/>
              <a:t>：</a:t>
            </a:r>
            <a:r>
              <a:rPr lang="en-US" altLang="zh-CN" dirty="0"/>
              <a:t>PROBLEM5 </a:t>
            </a:r>
            <a:r>
              <a:rPr lang="zh-CN" altLang="en-US" dirty="0"/>
              <a:t>；</a:t>
            </a:r>
            <a:r>
              <a:rPr lang="en-US" altLang="zh-CN" dirty="0"/>
              <a:t>[CEOI2020] </a:t>
            </a:r>
            <a:r>
              <a:rPr lang="zh-CN" altLang="en-US" dirty="0"/>
              <a:t>星际迷航</a:t>
            </a:r>
            <a:endParaRPr lang="en-US" altLang="zh-CN" dirty="0"/>
          </a:p>
          <a:p>
            <a:r>
              <a:rPr lang="zh-CN" altLang="en-US" dirty="0"/>
              <a:t>概率与期望：</a:t>
            </a:r>
            <a:r>
              <a:rPr lang="en-US" altLang="zh-CN" dirty="0"/>
              <a:t>[NOI2008] </a:t>
            </a:r>
            <a:r>
              <a:rPr lang="zh-CN" altLang="en-US" dirty="0"/>
              <a:t>奥运物流 ；</a:t>
            </a:r>
            <a:r>
              <a:rPr lang="en-US" altLang="zh-CN" dirty="0"/>
              <a:t>[</a:t>
            </a:r>
            <a:r>
              <a:rPr lang="en-US" altLang="zh-CN" dirty="0" err="1"/>
              <a:t>CSAcademy</a:t>
            </a:r>
            <a:r>
              <a:rPr lang="en-US" altLang="zh-CN" dirty="0"/>
              <a:t> Round #18] Expected Tree Degrees</a:t>
            </a:r>
          </a:p>
        </p:txBody>
      </p:sp>
    </p:spTree>
    <p:extLst>
      <p:ext uri="{BB962C8B-B14F-4D97-AF65-F5344CB8AC3E}">
        <p14:creationId xmlns:p14="http://schemas.microsoft.com/office/powerpoint/2010/main" val="208284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955D3-6B94-B057-9E95-AA6C18B59773}"/>
              </a:ext>
            </a:extLst>
          </p:cNvPr>
          <p:cNvSpPr>
            <a:spLocks noGrp="1"/>
          </p:cNvSpPr>
          <p:nvPr>
            <p:ph type="title"/>
          </p:nvPr>
        </p:nvSpPr>
        <p:spPr/>
        <p:txBody>
          <a:bodyPr/>
          <a:lstStyle/>
          <a:p>
            <a:r>
              <a:rPr lang="en-US" altLang="zh-CN" dirty="0"/>
              <a:t>PROBLEM6</a:t>
            </a:r>
            <a:endParaRPr lang="zh-CN" altLang="en-US" dirty="0"/>
          </a:p>
        </p:txBody>
      </p:sp>
      <p:sp>
        <p:nvSpPr>
          <p:cNvPr id="3" name="内容占位符 2">
            <a:extLst>
              <a:ext uri="{FF2B5EF4-FFF2-40B4-BE49-F238E27FC236}">
                <a16:creationId xmlns:a16="http://schemas.microsoft.com/office/drawing/2014/main" id="{C5FA67BA-F2FC-675A-DF3A-B24CD5E10FB3}"/>
              </a:ext>
            </a:extLst>
          </p:cNvPr>
          <p:cNvSpPr>
            <a:spLocks noGrp="1"/>
          </p:cNvSpPr>
          <p:nvPr>
            <p:ph idx="1"/>
          </p:nvPr>
        </p:nvSpPr>
        <p:spPr/>
        <p:txBody>
          <a:bodyPr/>
          <a:lstStyle/>
          <a:p>
            <a:r>
              <a:rPr lang="zh-CN" altLang="en-US" dirty="0"/>
              <a:t>给定一个包含</a:t>
            </a:r>
            <a:r>
              <a:rPr lang="en-US" altLang="zh-CN" dirty="0"/>
              <a:t>n</a:t>
            </a:r>
            <a:r>
              <a:rPr lang="zh-CN" altLang="en-US" dirty="0"/>
              <a:t>个数的序列 </a:t>
            </a:r>
            <a:r>
              <a:rPr lang="en-US" altLang="zh-CN" dirty="0"/>
              <a:t>x[1],x[2],…,x[n]</a:t>
            </a:r>
            <a:r>
              <a:rPr lang="zh-CN" altLang="en-US" dirty="0"/>
              <a:t>。</a:t>
            </a:r>
            <a:r>
              <a:rPr lang="en-US" altLang="zh-CN" dirty="0"/>
              <a:t>1,2,…,n</a:t>
            </a:r>
            <a:r>
              <a:rPr lang="zh-CN" altLang="en-US" dirty="0"/>
              <a:t>每个数在序列中刚好出现一次。</a:t>
            </a:r>
            <a:endParaRPr lang="en-US" altLang="zh-CN" dirty="0"/>
          </a:p>
          <a:p>
            <a:r>
              <a:rPr lang="zh-CN" altLang="en-US" dirty="0"/>
              <a:t>你可以通过交换修改这个序列。你需要进行连续的</a:t>
            </a:r>
            <a:r>
              <a:rPr lang="en-US" altLang="zh-CN" dirty="0"/>
              <a:t>n-1</a:t>
            </a:r>
            <a:r>
              <a:rPr lang="zh-CN" altLang="en-US" dirty="0"/>
              <a:t>轮操作，编号</a:t>
            </a:r>
            <a:r>
              <a:rPr lang="en-US" altLang="zh-CN" dirty="0"/>
              <a:t>k=2,3,…,n</a:t>
            </a:r>
            <a:r>
              <a:rPr lang="zh-CN" altLang="en-US" dirty="0"/>
              <a:t>，第</a:t>
            </a:r>
            <a:r>
              <a:rPr lang="en-US" altLang="zh-CN" dirty="0"/>
              <a:t>k</a:t>
            </a:r>
            <a:r>
              <a:rPr lang="zh-CN" altLang="en-US" dirty="0"/>
              <a:t>轮可以选择交换</a:t>
            </a:r>
            <a:r>
              <a:rPr lang="en-US" altLang="zh-CN" dirty="0"/>
              <a:t>x[k]</a:t>
            </a:r>
            <a:r>
              <a:rPr lang="zh-CN" altLang="en-US" dirty="0"/>
              <a:t>和</a:t>
            </a:r>
            <a:r>
              <a:rPr lang="en-US" altLang="zh-CN" dirty="0"/>
              <a:t>x[k/2]</a:t>
            </a:r>
            <a:r>
              <a:rPr lang="zh-CN" altLang="en-US" dirty="0"/>
              <a:t>或者什么都不做。</a:t>
            </a:r>
            <a:endParaRPr lang="en-US" altLang="zh-CN" dirty="0"/>
          </a:p>
          <a:p>
            <a:r>
              <a:rPr lang="zh-CN" altLang="en-US" dirty="0"/>
              <a:t>如果存在一个数</a:t>
            </a:r>
            <a:r>
              <a:rPr lang="en-US" altLang="zh-CN" dirty="0"/>
              <a:t>j(1&lt;=j&lt;=n)</a:t>
            </a:r>
            <a:r>
              <a:rPr lang="zh-CN" altLang="en-US" dirty="0"/>
              <a:t>，使得对于所有</a:t>
            </a:r>
            <a:r>
              <a:rPr lang="en-US" altLang="zh-CN" dirty="0"/>
              <a:t>k&lt;j</a:t>
            </a:r>
            <a:r>
              <a:rPr lang="zh-CN" altLang="en-US" dirty="0"/>
              <a:t>且</a:t>
            </a:r>
            <a:r>
              <a:rPr lang="en-US" altLang="zh-CN" dirty="0"/>
              <a:t>a[j]&lt;b[j]</a:t>
            </a:r>
            <a:r>
              <a:rPr lang="zh-CN" altLang="en-US" dirty="0"/>
              <a:t>，</a:t>
            </a:r>
            <a:r>
              <a:rPr lang="en-US" altLang="zh-CN" dirty="0"/>
              <a:t>a[k]=b[k]</a:t>
            </a:r>
            <a:r>
              <a:rPr lang="zh-CN" altLang="en-US" dirty="0"/>
              <a:t>成立，那么成</a:t>
            </a:r>
            <a:r>
              <a:rPr lang="en-US" altLang="zh-CN" dirty="0"/>
              <a:t>a</a:t>
            </a:r>
            <a:r>
              <a:rPr lang="zh-CN" altLang="en-US" dirty="0"/>
              <a:t>序列的字典序小于</a:t>
            </a:r>
            <a:r>
              <a:rPr lang="en-US" altLang="zh-CN" dirty="0"/>
              <a:t>b</a:t>
            </a:r>
            <a:r>
              <a:rPr lang="zh-CN" altLang="en-US" dirty="0"/>
              <a:t>。</a:t>
            </a:r>
            <a:endParaRPr lang="en-US" altLang="zh-CN" dirty="0"/>
          </a:p>
          <a:p>
            <a:r>
              <a:rPr lang="zh-CN" altLang="en-US" dirty="0"/>
              <a:t>求能得到的最小的字典序的序列。</a:t>
            </a:r>
            <a:endParaRPr lang="en-US" altLang="zh-CN" dirty="0"/>
          </a:p>
          <a:p>
            <a:endParaRPr lang="en-US" altLang="zh-CN" dirty="0"/>
          </a:p>
          <a:p>
            <a:r>
              <a:rPr lang="en-US" altLang="zh-CN" dirty="0"/>
              <a:t>1&lt;=n&lt;=200,000</a:t>
            </a:r>
            <a:endParaRPr lang="zh-CN" altLang="en-US" dirty="0"/>
          </a:p>
        </p:txBody>
      </p:sp>
    </p:spTree>
    <p:extLst>
      <p:ext uri="{BB962C8B-B14F-4D97-AF65-F5344CB8AC3E}">
        <p14:creationId xmlns:p14="http://schemas.microsoft.com/office/powerpoint/2010/main" val="210760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C2D83-67B6-1058-F711-39D4F54672FF}"/>
              </a:ext>
            </a:extLst>
          </p:cNvPr>
          <p:cNvSpPr>
            <a:spLocks noGrp="1"/>
          </p:cNvSpPr>
          <p:nvPr>
            <p:ph type="title"/>
          </p:nvPr>
        </p:nvSpPr>
        <p:spPr/>
        <p:txBody>
          <a:bodyPr/>
          <a:lstStyle/>
          <a:p>
            <a:r>
              <a:rPr lang="en-US" altLang="zh-CN" dirty="0"/>
              <a:t>[</a:t>
            </a:r>
            <a:r>
              <a:rPr lang="en-US" altLang="zh-CN" dirty="0" err="1"/>
              <a:t>BalticOI</a:t>
            </a:r>
            <a:r>
              <a:rPr lang="en-US" altLang="zh-CN" dirty="0"/>
              <a:t> 2016] </a:t>
            </a:r>
            <a:r>
              <a:rPr lang="zh-CN" altLang="en-US" dirty="0"/>
              <a:t>交换</a:t>
            </a:r>
          </a:p>
        </p:txBody>
      </p:sp>
      <p:sp>
        <p:nvSpPr>
          <p:cNvPr id="3" name="内容占位符 2">
            <a:extLst>
              <a:ext uri="{FF2B5EF4-FFF2-40B4-BE49-F238E27FC236}">
                <a16:creationId xmlns:a16="http://schemas.microsoft.com/office/drawing/2014/main" id="{EDCE97EF-6FA4-F18B-F979-7AC0282EFF3C}"/>
              </a:ext>
            </a:extLst>
          </p:cNvPr>
          <p:cNvSpPr>
            <a:spLocks noGrp="1"/>
          </p:cNvSpPr>
          <p:nvPr>
            <p:ph idx="1"/>
          </p:nvPr>
        </p:nvSpPr>
        <p:spPr/>
        <p:txBody>
          <a:bodyPr/>
          <a:lstStyle/>
          <a:p>
            <a:r>
              <a:rPr lang="zh-CN" altLang="en-US" dirty="0"/>
              <a:t>注意到每次交换</a:t>
            </a:r>
            <a:r>
              <a:rPr lang="en-US" altLang="zh-CN" dirty="0"/>
              <a:t>x[k]</a:t>
            </a:r>
            <a:r>
              <a:rPr lang="zh-CN" altLang="en-US" dirty="0"/>
              <a:t>和</a:t>
            </a:r>
            <a:r>
              <a:rPr lang="en-US" altLang="zh-CN" dirty="0"/>
              <a:t>x[k/2]</a:t>
            </a:r>
            <a:r>
              <a:rPr lang="zh-CN" altLang="en-US" dirty="0"/>
              <a:t>，容易想到按照下标建树。</a:t>
            </a:r>
            <a:endParaRPr lang="en-US" altLang="zh-CN" dirty="0"/>
          </a:p>
          <a:p>
            <a:r>
              <a:rPr lang="zh-CN" altLang="en-US" dirty="0"/>
              <a:t>然后贪心。</a:t>
            </a:r>
            <a:endParaRPr lang="en-US" altLang="zh-CN" dirty="0"/>
          </a:p>
          <a:p>
            <a:r>
              <a:rPr lang="zh-CN" altLang="en-US" dirty="0"/>
              <a:t>观察到一个点的取值只可能为下面三种情况：</a:t>
            </a:r>
            <a:endParaRPr lang="en-US" altLang="zh-CN" dirty="0"/>
          </a:p>
          <a:p>
            <a:r>
              <a:rPr lang="en-US" altLang="zh-CN" dirty="0"/>
              <a:t>1</a:t>
            </a:r>
            <a:r>
              <a:rPr lang="zh-CN" altLang="en-US" dirty="0"/>
              <a:t>）取值来自于左儿子。</a:t>
            </a:r>
            <a:endParaRPr lang="en-US" altLang="zh-CN" dirty="0"/>
          </a:p>
          <a:p>
            <a:r>
              <a:rPr lang="en-US" altLang="zh-CN" dirty="0"/>
              <a:t>2</a:t>
            </a:r>
            <a:r>
              <a:rPr lang="zh-CN" altLang="en-US" dirty="0"/>
              <a:t>）取值来自于右儿子。</a:t>
            </a:r>
            <a:endParaRPr lang="en-US" altLang="zh-CN" dirty="0"/>
          </a:p>
          <a:p>
            <a:r>
              <a:rPr lang="en-US" altLang="zh-CN" dirty="0"/>
              <a:t>3</a:t>
            </a:r>
            <a:r>
              <a:rPr lang="zh-CN" altLang="en-US" dirty="0"/>
              <a:t>）取值不来自于子树。</a:t>
            </a:r>
            <a:endParaRPr lang="en-US" altLang="zh-CN" dirty="0"/>
          </a:p>
        </p:txBody>
      </p:sp>
    </p:spTree>
    <p:extLst>
      <p:ext uri="{BB962C8B-B14F-4D97-AF65-F5344CB8AC3E}">
        <p14:creationId xmlns:p14="http://schemas.microsoft.com/office/powerpoint/2010/main" val="121085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95A9B-3B8A-90B5-E6F9-9CC7DB51D665}"/>
              </a:ext>
            </a:extLst>
          </p:cNvPr>
          <p:cNvSpPr>
            <a:spLocks noGrp="1"/>
          </p:cNvSpPr>
          <p:nvPr>
            <p:ph type="title"/>
          </p:nvPr>
        </p:nvSpPr>
        <p:spPr/>
        <p:txBody>
          <a:bodyPr/>
          <a:lstStyle/>
          <a:p>
            <a:r>
              <a:rPr lang="zh-CN" altLang="en-US" dirty="0"/>
              <a:t>概览</a:t>
            </a:r>
          </a:p>
        </p:txBody>
      </p:sp>
      <p:sp>
        <p:nvSpPr>
          <p:cNvPr id="3" name="内容占位符 2">
            <a:extLst>
              <a:ext uri="{FF2B5EF4-FFF2-40B4-BE49-F238E27FC236}">
                <a16:creationId xmlns:a16="http://schemas.microsoft.com/office/drawing/2014/main" id="{8B7CFA3B-9B8E-1F3D-2046-066FDC1BEA0C}"/>
              </a:ext>
            </a:extLst>
          </p:cNvPr>
          <p:cNvSpPr>
            <a:spLocks noGrp="1"/>
          </p:cNvSpPr>
          <p:nvPr>
            <p:ph idx="1"/>
          </p:nvPr>
        </p:nvSpPr>
        <p:spPr>
          <a:xfrm>
            <a:off x="444108" y="4727526"/>
            <a:ext cx="9385308" cy="1714631"/>
          </a:xfrm>
        </p:spPr>
        <p:txBody>
          <a:bodyPr>
            <a:normAutofit/>
          </a:bodyPr>
          <a:lstStyle/>
          <a:p>
            <a:r>
              <a:rPr lang="en-US" altLang="zh-CN" dirty="0"/>
              <a:t>Tips</a:t>
            </a:r>
            <a:r>
              <a:rPr lang="zh-CN" altLang="en-US" dirty="0"/>
              <a:t>：</a:t>
            </a:r>
            <a:endParaRPr lang="en-US" altLang="zh-CN" dirty="0"/>
          </a:p>
          <a:p>
            <a:r>
              <a:rPr lang="zh-CN" altLang="en-US" dirty="0"/>
              <a:t>标</a:t>
            </a:r>
            <a:r>
              <a:rPr lang="en-US" altLang="zh-CN" dirty="0"/>
              <a:t>*</a:t>
            </a:r>
            <a:r>
              <a:rPr lang="zh-CN" altLang="en-US" dirty="0"/>
              <a:t>的题已经分享过类似的或者原题</a:t>
            </a:r>
            <a:endParaRPr lang="en-US" altLang="zh-CN" dirty="0"/>
          </a:p>
          <a:p>
            <a:r>
              <a:rPr lang="zh-CN" altLang="en-US" dirty="0"/>
              <a:t>标</a:t>
            </a:r>
            <a:r>
              <a:rPr lang="en-US" altLang="zh-CN" dirty="0"/>
              <a:t>#</a:t>
            </a:r>
            <a:r>
              <a:rPr lang="zh-CN" altLang="en-US" dirty="0"/>
              <a:t>的题难度较大，或者涉及一些超纲</a:t>
            </a:r>
            <a:r>
              <a:rPr lang="en-US" altLang="zh-CN" dirty="0"/>
              <a:t>(NOIP)</a:t>
            </a:r>
            <a:r>
              <a:rPr lang="zh-CN" altLang="en-US" dirty="0"/>
              <a:t>算法</a:t>
            </a:r>
            <a:endParaRPr lang="en-US" altLang="zh-CN" dirty="0"/>
          </a:p>
        </p:txBody>
      </p:sp>
      <p:sp>
        <p:nvSpPr>
          <p:cNvPr id="4" name="内容占位符 2">
            <a:extLst>
              <a:ext uri="{FF2B5EF4-FFF2-40B4-BE49-F238E27FC236}">
                <a16:creationId xmlns:a16="http://schemas.microsoft.com/office/drawing/2014/main" id="{06D05D20-C59D-4624-1549-1FFF0B30A388}"/>
              </a:ext>
            </a:extLst>
          </p:cNvPr>
          <p:cNvSpPr txBox="1">
            <a:spLocks/>
          </p:cNvSpPr>
          <p:nvPr/>
        </p:nvSpPr>
        <p:spPr>
          <a:xfrm>
            <a:off x="4169888" y="1518816"/>
            <a:ext cx="35175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dirty="0"/>
              <a:t>4</a:t>
            </a:r>
            <a:r>
              <a:rPr lang="zh-CN" altLang="en-US" dirty="0"/>
              <a:t>）模型转换</a:t>
            </a:r>
            <a:endParaRPr lang="en-US" altLang="zh-CN" dirty="0"/>
          </a:p>
          <a:p>
            <a:pPr marL="0" indent="0">
              <a:buNone/>
            </a:pPr>
            <a:endParaRPr lang="en-US" altLang="zh-CN" dirty="0"/>
          </a:p>
          <a:p>
            <a:r>
              <a:rPr lang="en-US" altLang="zh-CN" dirty="0"/>
              <a:t>5</a:t>
            </a:r>
            <a:r>
              <a:rPr lang="zh-CN" altLang="en-US" dirty="0"/>
              <a:t>）笛卡尔树</a:t>
            </a:r>
            <a:r>
              <a:rPr lang="en-US" altLang="zh-CN" dirty="0"/>
              <a:t>?</a:t>
            </a:r>
          </a:p>
          <a:p>
            <a:endParaRPr lang="en-US" altLang="zh-CN" dirty="0"/>
          </a:p>
          <a:p>
            <a:r>
              <a:rPr lang="en-US" altLang="zh-CN" dirty="0"/>
              <a:t>6</a:t>
            </a:r>
            <a:r>
              <a:rPr lang="zh-CN" altLang="en-US" dirty="0"/>
              <a:t>）树点覆盖去重</a:t>
            </a:r>
            <a:endParaRPr lang="en-US" altLang="zh-CN" dirty="0"/>
          </a:p>
        </p:txBody>
      </p:sp>
      <p:sp>
        <p:nvSpPr>
          <p:cNvPr id="5" name="内容占位符 2">
            <a:extLst>
              <a:ext uri="{FF2B5EF4-FFF2-40B4-BE49-F238E27FC236}">
                <a16:creationId xmlns:a16="http://schemas.microsoft.com/office/drawing/2014/main" id="{50620241-885A-8D7C-FCE9-07A6B6CAF1EC}"/>
              </a:ext>
            </a:extLst>
          </p:cNvPr>
          <p:cNvSpPr txBox="1">
            <a:spLocks/>
          </p:cNvSpPr>
          <p:nvPr/>
        </p:nvSpPr>
        <p:spPr>
          <a:xfrm>
            <a:off x="8007478" y="2185856"/>
            <a:ext cx="35175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zh-CN" altLang="en-US" dirty="0"/>
          </a:p>
        </p:txBody>
      </p:sp>
      <p:sp>
        <p:nvSpPr>
          <p:cNvPr id="6" name="内容占位符 2">
            <a:extLst>
              <a:ext uri="{FF2B5EF4-FFF2-40B4-BE49-F238E27FC236}">
                <a16:creationId xmlns:a16="http://schemas.microsoft.com/office/drawing/2014/main" id="{707D00DE-FC92-F825-FDB0-3D0D1E6D003D}"/>
              </a:ext>
            </a:extLst>
          </p:cNvPr>
          <p:cNvSpPr txBox="1">
            <a:spLocks/>
          </p:cNvSpPr>
          <p:nvPr/>
        </p:nvSpPr>
        <p:spPr>
          <a:xfrm>
            <a:off x="8044238" y="908446"/>
            <a:ext cx="35175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altLang="zh-CN" dirty="0"/>
          </a:p>
          <a:p>
            <a:r>
              <a:rPr lang="en-US" altLang="zh-CN" dirty="0"/>
              <a:t>7</a:t>
            </a:r>
            <a:r>
              <a:rPr lang="zh-CN" altLang="en-US" dirty="0"/>
              <a:t>）</a:t>
            </a:r>
            <a:r>
              <a:rPr lang="en-US" altLang="zh-CN" dirty="0"/>
              <a:t>(</a:t>
            </a:r>
            <a:r>
              <a:rPr lang="zh-CN" altLang="en-US" dirty="0"/>
              <a:t>树上</a:t>
            </a:r>
            <a:r>
              <a:rPr lang="en-US" altLang="zh-CN" dirty="0"/>
              <a:t>)</a:t>
            </a:r>
            <a:r>
              <a:rPr lang="zh-CN" altLang="en-US" dirty="0"/>
              <a:t>分治</a:t>
            </a:r>
            <a:endParaRPr lang="en-US" altLang="zh-CN" dirty="0"/>
          </a:p>
          <a:p>
            <a:endParaRPr lang="en-US" altLang="zh-CN" dirty="0"/>
          </a:p>
          <a:p>
            <a:r>
              <a:rPr lang="en-US" altLang="zh-CN" dirty="0"/>
              <a:t>8</a:t>
            </a:r>
            <a:r>
              <a:rPr lang="zh-CN" altLang="en-US" dirty="0"/>
              <a:t>）性质分析题</a:t>
            </a:r>
            <a:endParaRPr lang="en-US" altLang="zh-CN" dirty="0"/>
          </a:p>
        </p:txBody>
      </p:sp>
      <p:sp>
        <p:nvSpPr>
          <p:cNvPr id="7" name="内容占位符 2">
            <a:extLst>
              <a:ext uri="{FF2B5EF4-FFF2-40B4-BE49-F238E27FC236}">
                <a16:creationId xmlns:a16="http://schemas.microsoft.com/office/drawing/2014/main" id="{A590291A-DCC9-C3C4-69F7-FB5131A9D4A2}"/>
              </a:ext>
            </a:extLst>
          </p:cNvPr>
          <p:cNvSpPr txBox="1">
            <a:spLocks/>
          </p:cNvSpPr>
          <p:nvPr/>
        </p:nvSpPr>
        <p:spPr>
          <a:xfrm>
            <a:off x="448703" y="1510391"/>
            <a:ext cx="35175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dirty="0"/>
              <a:t>1</a:t>
            </a:r>
            <a:r>
              <a:rPr lang="zh-CN" altLang="en-US" dirty="0"/>
              <a:t>）树的直径</a:t>
            </a:r>
            <a:endParaRPr lang="en-US" altLang="zh-CN" dirty="0"/>
          </a:p>
          <a:p>
            <a:endParaRPr lang="en-US" altLang="zh-CN" dirty="0"/>
          </a:p>
          <a:p>
            <a:r>
              <a:rPr lang="en-US" altLang="zh-CN" dirty="0"/>
              <a:t>2</a:t>
            </a:r>
            <a:r>
              <a:rPr lang="zh-CN" altLang="en-US" dirty="0"/>
              <a:t>）树的重心</a:t>
            </a:r>
            <a:endParaRPr lang="en-US" altLang="zh-CN" dirty="0"/>
          </a:p>
          <a:p>
            <a:endParaRPr lang="en-US" altLang="zh-CN" dirty="0"/>
          </a:p>
          <a:p>
            <a:r>
              <a:rPr lang="en-US" altLang="zh-CN" dirty="0"/>
              <a:t>3</a:t>
            </a:r>
            <a:r>
              <a:rPr lang="zh-CN" altLang="en-US" dirty="0"/>
              <a:t>）树形</a:t>
            </a:r>
            <a:r>
              <a:rPr lang="en-US" altLang="zh-CN" dirty="0" err="1"/>
              <a:t>dp</a:t>
            </a:r>
            <a:endParaRPr lang="zh-CN" altLang="en-US" dirty="0"/>
          </a:p>
        </p:txBody>
      </p:sp>
    </p:spTree>
    <p:extLst>
      <p:ext uri="{BB962C8B-B14F-4D97-AF65-F5344CB8AC3E}">
        <p14:creationId xmlns:p14="http://schemas.microsoft.com/office/powerpoint/2010/main" val="3656081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0ED1B-BBB4-5BB2-D5BD-1AEE1886AC06}"/>
              </a:ext>
            </a:extLst>
          </p:cNvPr>
          <p:cNvSpPr>
            <a:spLocks noGrp="1"/>
          </p:cNvSpPr>
          <p:nvPr>
            <p:ph type="title"/>
          </p:nvPr>
        </p:nvSpPr>
        <p:spPr/>
        <p:txBody>
          <a:bodyPr/>
          <a:lstStyle/>
          <a:p>
            <a:r>
              <a:rPr lang="en-US" altLang="zh-CN" dirty="0"/>
              <a:t>[</a:t>
            </a:r>
            <a:r>
              <a:rPr lang="en-US" altLang="zh-CN" dirty="0" err="1"/>
              <a:t>BalticOI</a:t>
            </a:r>
            <a:r>
              <a:rPr lang="en-US" altLang="zh-CN" dirty="0"/>
              <a:t> 2016] </a:t>
            </a:r>
            <a:r>
              <a:rPr lang="zh-CN" altLang="en-US" dirty="0"/>
              <a:t>交换</a:t>
            </a:r>
          </a:p>
        </p:txBody>
      </p:sp>
      <p:sp>
        <p:nvSpPr>
          <p:cNvPr id="3" name="内容占位符 2">
            <a:extLst>
              <a:ext uri="{FF2B5EF4-FFF2-40B4-BE49-F238E27FC236}">
                <a16:creationId xmlns:a16="http://schemas.microsoft.com/office/drawing/2014/main" id="{92B24CF9-F34A-B9DF-D5AA-B4AD76374F0F}"/>
              </a:ext>
            </a:extLst>
          </p:cNvPr>
          <p:cNvSpPr>
            <a:spLocks noGrp="1"/>
          </p:cNvSpPr>
          <p:nvPr>
            <p:ph idx="1"/>
          </p:nvPr>
        </p:nvSpPr>
        <p:spPr/>
        <p:txBody>
          <a:bodyPr/>
          <a:lstStyle/>
          <a:p>
            <a:r>
              <a:rPr lang="zh-CN" altLang="en-US" dirty="0"/>
              <a:t>做法</a:t>
            </a:r>
            <a:r>
              <a:rPr lang="en-US" altLang="zh-CN" dirty="0"/>
              <a:t>1</a:t>
            </a:r>
            <a:r>
              <a:rPr lang="zh-CN" altLang="en-US" dirty="0"/>
              <a:t>：</a:t>
            </a:r>
            <a:endParaRPr lang="en-US" altLang="zh-CN" dirty="0"/>
          </a:p>
          <a:p>
            <a:r>
              <a:rPr lang="zh-CN" altLang="en-US" dirty="0"/>
              <a:t>记</a:t>
            </a:r>
            <a:r>
              <a:rPr lang="en-US" altLang="zh-CN" dirty="0"/>
              <a:t>f[x][</a:t>
            </a:r>
            <a:r>
              <a:rPr lang="en-US" altLang="zh-CN" dirty="0" err="1"/>
              <a:t>i</a:t>
            </a:r>
            <a:r>
              <a:rPr lang="en-US" altLang="zh-CN" dirty="0"/>
              <a:t>]</a:t>
            </a:r>
            <a:r>
              <a:rPr lang="zh-CN" altLang="en-US" dirty="0"/>
              <a:t>代表在</a:t>
            </a:r>
            <a:r>
              <a:rPr lang="en-US" altLang="zh-CN" dirty="0"/>
              <a:t>x</a:t>
            </a:r>
            <a:r>
              <a:rPr lang="zh-CN" altLang="en-US" dirty="0"/>
              <a:t>为根的子树内，权值为</a:t>
            </a:r>
            <a:r>
              <a:rPr lang="en-US" altLang="zh-CN" dirty="0" err="1"/>
              <a:t>i</a:t>
            </a:r>
            <a:r>
              <a:rPr lang="zh-CN" altLang="en-US" dirty="0"/>
              <a:t>的点在满足子树字典序最小时，放在距</a:t>
            </a:r>
            <a:r>
              <a:rPr lang="en-US" altLang="zh-CN" dirty="0"/>
              <a:t>x</a:t>
            </a:r>
            <a:r>
              <a:rPr lang="zh-CN" altLang="en-US" dirty="0"/>
              <a:t>多少层的位置。</a:t>
            </a:r>
            <a:endParaRPr lang="en-US" altLang="zh-CN" dirty="0"/>
          </a:p>
          <a:p>
            <a:r>
              <a:rPr lang="zh-CN" altLang="en-US" dirty="0"/>
              <a:t>分类讨论</a:t>
            </a:r>
            <a:r>
              <a:rPr lang="en-US" altLang="zh-CN" dirty="0"/>
              <a:t>+ODT</a:t>
            </a:r>
            <a:r>
              <a:rPr lang="zh-CN" altLang="en-US" dirty="0"/>
              <a:t>优化。</a:t>
            </a:r>
            <a:endParaRPr lang="en-US" altLang="zh-CN" dirty="0"/>
          </a:p>
          <a:p>
            <a:endParaRPr lang="en-US" altLang="zh-CN" dirty="0"/>
          </a:p>
          <a:p>
            <a:r>
              <a:rPr lang="zh-CN" altLang="en-US" dirty="0"/>
              <a:t>做法</a:t>
            </a:r>
            <a:r>
              <a:rPr lang="en-US" altLang="zh-CN" dirty="0"/>
              <a:t>2</a:t>
            </a:r>
            <a:r>
              <a:rPr lang="zh-CN" altLang="en-US" dirty="0"/>
              <a:t>：</a:t>
            </a:r>
            <a:endParaRPr lang="en-US" altLang="zh-CN" dirty="0"/>
          </a:p>
          <a:p>
            <a:r>
              <a:rPr lang="zh-CN" altLang="en-US" dirty="0"/>
              <a:t>在每个节点上维护对应的信息。因为深度只有</a:t>
            </a:r>
            <a:r>
              <a:rPr lang="en-US" altLang="zh-CN" dirty="0"/>
              <a:t>log</a:t>
            </a:r>
            <a:r>
              <a:rPr lang="zh-CN" altLang="en-US" dirty="0"/>
              <a:t>，直接按照下标编号遍历祖先，判断即可。</a:t>
            </a:r>
          </a:p>
        </p:txBody>
      </p:sp>
    </p:spTree>
    <p:extLst>
      <p:ext uri="{BB962C8B-B14F-4D97-AF65-F5344CB8AC3E}">
        <p14:creationId xmlns:p14="http://schemas.microsoft.com/office/powerpoint/2010/main" val="2816474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FC8C7-9E14-60E7-A86A-EE2DD3877CD8}"/>
              </a:ext>
            </a:extLst>
          </p:cNvPr>
          <p:cNvSpPr>
            <a:spLocks noGrp="1"/>
          </p:cNvSpPr>
          <p:nvPr>
            <p:ph type="title"/>
          </p:nvPr>
        </p:nvSpPr>
        <p:spPr/>
        <p:txBody>
          <a:bodyPr/>
          <a:lstStyle/>
          <a:p>
            <a:r>
              <a:rPr lang="en-US" altLang="zh-CN" dirty="0"/>
              <a:t>PROBLEM7</a:t>
            </a:r>
            <a:endParaRPr lang="zh-CN" altLang="en-US" dirty="0"/>
          </a:p>
        </p:txBody>
      </p:sp>
      <p:sp>
        <p:nvSpPr>
          <p:cNvPr id="3" name="内容占位符 2">
            <a:extLst>
              <a:ext uri="{FF2B5EF4-FFF2-40B4-BE49-F238E27FC236}">
                <a16:creationId xmlns:a16="http://schemas.microsoft.com/office/drawing/2014/main" id="{894595B6-7817-EC66-BFE3-C3C5B7D00FB4}"/>
              </a:ext>
            </a:extLst>
          </p:cNvPr>
          <p:cNvSpPr>
            <a:spLocks noGrp="1"/>
          </p:cNvSpPr>
          <p:nvPr>
            <p:ph idx="1"/>
          </p:nvPr>
        </p:nvSpPr>
        <p:spPr/>
        <p:txBody>
          <a:bodyPr/>
          <a:lstStyle/>
          <a:p>
            <a:r>
              <a:rPr lang="zh-CN" altLang="en-US" dirty="0"/>
              <a:t>有</a:t>
            </a:r>
            <a:r>
              <a:rPr lang="en-US" altLang="zh-CN" dirty="0"/>
              <a:t>n</a:t>
            </a:r>
            <a:r>
              <a:rPr lang="zh-CN" altLang="en-US" dirty="0"/>
              <a:t>个炸弹，从左到右编号为</a:t>
            </a:r>
            <a:r>
              <a:rPr lang="en-US" altLang="zh-CN" dirty="0"/>
              <a:t>1~n</a:t>
            </a:r>
            <a:r>
              <a:rPr lang="zh-CN" altLang="en-US" dirty="0"/>
              <a:t>。第</a:t>
            </a:r>
            <a:r>
              <a:rPr lang="en-US" altLang="zh-CN" dirty="0" err="1"/>
              <a:t>i</a:t>
            </a:r>
            <a:r>
              <a:rPr lang="zh-CN" altLang="en-US" dirty="0"/>
              <a:t>个炸弹在第</a:t>
            </a:r>
            <a:r>
              <a:rPr lang="en-US" altLang="zh-CN" dirty="0"/>
              <a:t>t[</a:t>
            </a:r>
            <a:r>
              <a:rPr lang="en-US" altLang="zh-CN" dirty="0" err="1"/>
              <a:t>i</a:t>
            </a:r>
            <a:r>
              <a:rPr lang="en-US" altLang="zh-CN" dirty="0"/>
              <a:t>]</a:t>
            </a:r>
            <a:r>
              <a:rPr lang="zh-CN" altLang="en-US" dirty="0"/>
              <a:t>个时刻点爆炸，如果第</a:t>
            </a:r>
            <a:r>
              <a:rPr lang="en-US" altLang="zh-CN" dirty="0" err="1"/>
              <a:t>i</a:t>
            </a:r>
            <a:r>
              <a:rPr lang="zh-CN" altLang="en-US" dirty="0"/>
              <a:t>个炸弹爆炸，第</a:t>
            </a:r>
            <a:r>
              <a:rPr lang="en-US" altLang="zh-CN" dirty="0"/>
              <a:t>i+1</a:t>
            </a:r>
            <a:r>
              <a:rPr lang="zh-CN" altLang="en-US" dirty="0"/>
              <a:t>个炸弹会在第</a:t>
            </a:r>
            <a:r>
              <a:rPr lang="en-US" altLang="zh-CN" dirty="0"/>
              <a:t>t[</a:t>
            </a:r>
            <a:r>
              <a:rPr lang="en-US" altLang="zh-CN" dirty="0" err="1"/>
              <a:t>i</a:t>
            </a:r>
            <a:r>
              <a:rPr lang="en-US" altLang="zh-CN" dirty="0"/>
              <a:t>]+1</a:t>
            </a:r>
            <a:r>
              <a:rPr lang="zh-CN" altLang="en-US" dirty="0"/>
              <a:t>个时刻点爆炸</a:t>
            </a:r>
            <a:r>
              <a:rPr lang="en-US" altLang="zh-CN" dirty="0"/>
              <a:t>(</a:t>
            </a:r>
            <a:r>
              <a:rPr lang="zh-CN" altLang="en-US" dirty="0"/>
              <a:t>如果</a:t>
            </a:r>
            <a:r>
              <a:rPr lang="en-US" altLang="zh-CN" dirty="0"/>
              <a:t>t[</a:t>
            </a:r>
            <a:r>
              <a:rPr lang="en-US" altLang="zh-CN" dirty="0" err="1"/>
              <a:t>i</a:t>
            </a:r>
            <a:r>
              <a:rPr lang="en-US" altLang="zh-CN" dirty="0"/>
              <a:t>]+1&gt;=t[</a:t>
            </a:r>
            <a:r>
              <a:rPr lang="en-US" altLang="zh-CN" dirty="0" err="1"/>
              <a:t>i</a:t>
            </a:r>
            <a:r>
              <a:rPr lang="en-US" altLang="zh-CN" dirty="0"/>
              <a:t>])</a:t>
            </a:r>
            <a:r>
              <a:rPr lang="zh-CN" altLang="en-US" dirty="0"/>
              <a:t>。</a:t>
            </a:r>
            <a:endParaRPr lang="en-US" altLang="zh-CN" dirty="0"/>
          </a:p>
          <a:p>
            <a:r>
              <a:rPr lang="zh-CN" altLang="en-US" dirty="0"/>
              <a:t>可以放</a:t>
            </a:r>
            <a:r>
              <a:rPr lang="en-US" altLang="zh-CN" dirty="0"/>
              <a:t>D</a:t>
            </a:r>
            <a:r>
              <a:rPr lang="zh-CN" altLang="en-US" dirty="0"/>
              <a:t>个隔板，如果在第</a:t>
            </a:r>
            <a:r>
              <a:rPr lang="en-US" altLang="zh-CN" dirty="0" err="1"/>
              <a:t>i</a:t>
            </a:r>
            <a:r>
              <a:rPr lang="zh-CN" altLang="en-US" dirty="0"/>
              <a:t>个炸弹和第</a:t>
            </a:r>
            <a:r>
              <a:rPr lang="en-US" altLang="zh-CN" dirty="0"/>
              <a:t>i+1</a:t>
            </a:r>
            <a:r>
              <a:rPr lang="zh-CN" altLang="en-US" dirty="0"/>
              <a:t>个炸弹中间放一个隔板，那么当第</a:t>
            </a:r>
            <a:r>
              <a:rPr lang="en-US" altLang="zh-CN" dirty="0" err="1"/>
              <a:t>i</a:t>
            </a:r>
            <a:r>
              <a:rPr lang="zh-CN" altLang="en-US" dirty="0"/>
              <a:t>个炸弹的爆炸时，第</a:t>
            </a:r>
            <a:r>
              <a:rPr lang="en-US" altLang="zh-CN" dirty="0"/>
              <a:t>i+1</a:t>
            </a:r>
            <a:r>
              <a:rPr lang="zh-CN" altLang="en-US" dirty="0"/>
              <a:t>个炸弹不会连锁爆炸，而会等到第</a:t>
            </a:r>
            <a:r>
              <a:rPr lang="en-US" altLang="zh-CN" dirty="0"/>
              <a:t>t[i+1]</a:t>
            </a:r>
            <a:r>
              <a:rPr lang="zh-CN" altLang="en-US" dirty="0"/>
              <a:t>个时刻点再爆炸。</a:t>
            </a:r>
            <a:endParaRPr lang="en-US" altLang="zh-CN" dirty="0"/>
          </a:p>
          <a:p>
            <a:r>
              <a:rPr lang="zh-CN" altLang="en-US" dirty="0"/>
              <a:t>给定</a:t>
            </a:r>
            <a:r>
              <a:rPr lang="en-US" altLang="zh-CN" dirty="0"/>
              <a:t>T</a:t>
            </a:r>
            <a:r>
              <a:rPr lang="zh-CN" altLang="en-US" dirty="0"/>
              <a:t>，求再第</a:t>
            </a:r>
            <a:r>
              <a:rPr lang="en-US" altLang="zh-CN" dirty="0"/>
              <a:t>T</a:t>
            </a:r>
            <a:r>
              <a:rPr lang="zh-CN" altLang="en-US" dirty="0"/>
              <a:t>个时刻点以前，最少有多少个炸弹爆炸。</a:t>
            </a:r>
            <a:endParaRPr lang="en-US" altLang="zh-CN" dirty="0"/>
          </a:p>
          <a:p>
            <a:endParaRPr lang="en-US" altLang="zh-CN" dirty="0"/>
          </a:p>
          <a:p>
            <a:r>
              <a:rPr lang="en-US" altLang="zh-CN" dirty="0"/>
              <a:t>1&lt;=D&lt;N&lt;=2,000,000</a:t>
            </a:r>
            <a:r>
              <a:rPr lang="zh-CN" altLang="en-US" dirty="0"/>
              <a:t>，</a:t>
            </a:r>
            <a:r>
              <a:rPr lang="en-US" altLang="zh-CN" dirty="0"/>
              <a:t>1&lt;=</a:t>
            </a:r>
            <a:r>
              <a:rPr lang="en-US" altLang="zh-CN" dirty="0" err="1"/>
              <a:t>T,t</a:t>
            </a:r>
            <a:r>
              <a:rPr lang="en-US" altLang="zh-CN" dirty="0"/>
              <a:t>[</a:t>
            </a:r>
            <a:r>
              <a:rPr lang="en-US" altLang="zh-CN" dirty="0" err="1"/>
              <a:t>i</a:t>
            </a:r>
            <a:r>
              <a:rPr lang="en-US" altLang="zh-CN" dirty="0"/>
              <a:t>]&lt;=1,000,000,000</a:t>
            </a:r>
          </a:p>
          <a:p>
            <a:endParaRPr lang="zh-CN" altLang="en-US" dirty="0"/>
          </a:p>
        </p:txBody>
      </p:sp>
    </p:spTree>
    <p:extLst>
      <p:ext uri="{BB962C8B-B14F-4D97-AF65-F5344CB8AC3E}">
        <p14:creationId xmlns:p14="http://schemas.microsoft.com/office/powerpoint/2010/main" val="2613901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710D-251B-B17C-2220-376E64F5728E}"/>
              </a:ext>
            </a:extLst>
          </p:cNvPr>
          <p:cNvSpPr>
            <a:spLocks noGrp="1"/>
          </p:cNvSpPr>
          <p:nvPr>
            <p:ph type="title"/>
          </p:nvPr>
        </p:nvSpPr>
        <p:spPr/>
        <p:txBody>
          <a:bodyPr/>
          <a:lstStyle/>
          <a:p>
            <a:r>
              <a:rPr lang="en-US" altLang="zh-CN" dirty="0"/>
              <a:t>[</a:t>
            </a:r>
            <a:r>
              <a:rPr lang="en-US" altLang="zh-CN" dirty="0" err="1"/>
              <a:t>BalticOI</a:t>
            </a:r>
            <a:r>
              <a:rPr lang="en-US" altLang="zh-CN" dirty="0"/>
              <a:t> 2021] The short shank; Redemption</a:t>
            </a:r>
            <a:endParaRPr lang="zh-CN" altLang="en-US" dirty="0"/>
          </a:p>
        </p:txBody>
      </p:sp>
      <p:sp>
        <p:nvSpPr>
          <p:cNvPr id="3" name="内容占位符 2">
            <a:extLst>
              <a:ext uri="{FF2B5EF4-FFF2-40B4-BE49-F238E27FC236}">
                <a16:creationId xmlns:a16="http://schemas.microsoft.com/office/drawing/2014/main" id="{AC93DC52-027F-654A-F917-5F795F0D4AA8}"/>
              </a:ext>
            </a:extLst>
          </p:cNvPr>
          <p:cNvSpPr>
            <a:spLocks noGrp="1"/>
          </p:cNvSpPr>
          <p:nvPr>
            <p:ph idx="1"/>
          </p:nvPr>
        </p:nvSpPr>
        <p:spPr/>
        <p:txBody>
          <a:bodyPr/>
          <a:lstStyle/>
          <a:p>
            <a:r>
              <a:rPr lang="zh-CN" altLang="en-US" dirty="0"/>
              <a:t>记</a:t>
            </a:r>
            <a:r>
              <a:rPr lang="en-US" altLang="zh-CN" dirty="0"/>
              <a:t>f[</a:t>
            </a:r>
            <a:r>
              <a:rPr lang="en-US" altLang="zh-CN" dirty="0" err="1"/>
              <a:t>i</a:t>
            </a:r>
            <a:r>
              <a:rPr lang="en-US" altLang="zh-CN" dirty="0"/>
              <a:t>]</a:t>
            </a:r>
            <a:r>
              <a:rPr lang="zh-CN" altLang="en-US" dirty="0"/>
              <a:t>代表为</a:t>
            </a:r>
            <a:r>
              <a:rPr lang="en-US" altLang="zh-CN" dirty="0" err="1"/>
              <a:t>i</a:t>
            </a:r>
            <a:r>
              <a:rPr lang="zh-CN" altLang="en-US" dirty="0"/>
              <a:t>让第</a:t>
            </a:r>
            <a:r>
              <a:rPr lang="en-US" altLang="zh-CN" dirty="0" err="1"/>
              <a:t>i</a:t>
            </a:r>
            <a:r>
              <a:rPr lang="zh-CN" altLang="en-US" dirty="0"/>
              <a:t>个炸弹不爆炸，则至少需要在</a:t>
            </a:r>
            <a:r>
              <a:rPr lang="en-US" altLang="zh-CN" dirty="0"/>
              <a:t>f[</a:t>
            </a:r>
            <a:r>
              <a:rPr lang="en-US" altLang="zh-CN" dirty="0" err="1"/>
              <a:t>i</a:t>
            </a:r>
            <a:r>
              <a:rPr lang="en-US" altLang="zh-CN" dirty="0"/>
              <a:t>]</a:t>
            </a:r>
            <a:r>
              <a:rPr lang="zh-CN" altLang="en-US" dirty="0"/>
              <a:t>以后放一块隔板。</a:t>
            </a:r>
            <a:r>
              <a:rPr lang="en-US" altLang="zh-CN" dirty="0"/>
              <a:t>(</a:t>
            </a:r>
            <a:r>
              <a:rPr lang="zh-CN" altLang="en-US" dirty="0"/>
              <a:t>如果一定会爆炸，则不考虑</a:t>
            </a:r>
            <a:r>
              <a:rPr lang="en-US" altLang="zh-CN" dirty="0"/>
              <a:t>)</a:t>
            </a:r>
          </a:p>
          <a:p>
            <a:r>
              <a:rPr lang="zh-CN" altLang="en-US" dirty="0"/>
              <a:t>可以发现，</a:t>
            </a:r>
            <a:r>
              <a:rPr lang="en-US" altLang="zh-CN" dirty="0"/>
              <a:t>[f[</a:t>
            </a:r>
            <a:r>
              <a:rPr lang="en-US" altLang="zh-CN" dirty="0" err="1"/>
              <a:t>i</a:t>
            </a:r>
            <a:r>
              <a:rPr lang="en-US" altLang="zh-CN" dirty="0"/>
              <a:t>],</a:t>
            </a:r>
            <a:r>
              <a:rPr lang="en-US" altLang="zh-CN" dirty="0" err="1"/>
              <a:t>i</a:t>
            </a:r>
            <a:r>
              <a:rPr lang="en-US" altLang="zh-CN" dirty="0"/>
              <a:t>]</a:t>
            </a:r>
            <a:r>
              <a:rPr lang="zh-CN" altLang="en-US" dirty="0"/>
              <a:t>构成了若干个包含或者不交的区间。</a:t>
            </a:r>
            <a:endParaRPr lang="en-US" altLang="zh-CN" dirty="0"/>
          </a:p>
          <a:p>
            <a:r>
              <a:rPr lang="zh-CN" altLang="en-US" dirty="0"/>
              <a:t>现在相当于与在区间上选</a:t>
            </a:r>
            <a:r>
              <a:rPr lang="en-US" altLang="zh-CN" dirty="0"/>
              <a:t>D</a:t>
            </a:r>
            <a:r>
              <a:rPr lang="zh-CN" altLang="en-US" dirty="0"/>
              <a:t>个点，使得包含这</a:t>
            </a:r>
            <a:r>
              <a:rPr lang="en-US" altLang="zh-CN" dirty="0"/>
              <a:t>D</a:t>
            </a:r>
            <a:r>
              <a:rPr lang="zh-CN" altLang="en-US" dirty="0"/>
              <a:t>个点的区间数量最多。</a:t>
            </a:r>
            <a:endParaRPr lang="en-US" altLang="zh-CN" dirty="0"/>
          </a:p>
          <a:p>
            <a:r>
              <a:rPr lang="zh-CN" altLang="en-US" dirty="0"/>
              <a:t>由于区间不交，可以建成树。</a:t>
            </a:r>
            <a:endParaRPr lang="en-US" altLang="zh-CN" dirty="0"/>
          </a:p>
          <a:p>
            <a:r>
              <a:rPr lang="zh-CN" altLang="en-US" dirty="0"/>
              <a:t>为了让区间的数量最多，相当于长链剖分后选择最长的</a:t>
            </a:r>
            <a:r>
              <a:rPr lang="en-US" altLang="zh-CN" dirty="0"/>
              <a:t>D</a:t>
            </a:r>
            <a:r>
              <a:rPr lang="zh-CN" altLang="en-US" dirty="0"/>
              <a:t>条。</a:t>
            </a:r>
            <a:endParaRPr lang="en-US" altLang="zh-CN" dirty="0"/>
          </a:p>
        </p:txBody>
      </p:sp>
    </p:spTree>
    <p:extLst>
      <p:ext uri="{BB962C8B-B14F-4D97-AF65-F5344CB8AC3E}">
        <p14:creationId xmlns:p14="http://schemas.microsoft.com/office/powerpoint/2010/main" val="591797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29CDA-4ECF-C8C7-964A-D93F1A419A5D}"/>
              </a:ext>
            </a:extLst>
          </p:cNvPr>
          <p:cNvSpPr>
            <a:spLocks noGrp="1"/>
          </p:cNvSpPr>
          <p:nvPr>
            <p:ph type="title"/>
          </p:nvPr>
        </p:nvSpPr>
        <p:spPr/>
        <p:txBody>
          <a:bodyPr/>
          <a:lstStyle/>
          <a:p>
            <a:r>
              <a:rPr lang="en-US" altLang="zh-CN" dirty="0"/>
              <a:t>PROBLEM8</a:t>
            </a:r>
            <a:endParaRPr lang="zh-CN" altLang="en-US" dirty="0"/>
          </a:p>
        </p:txBody>
      </p:sp>
      <p:sp>
        <p:nvSpPr>
          <p:cNvPr id="3" name="内容占位符 2">
            <a:extLst>
              <a:ext uri="{FF2B5EF4-FFF2-40B4-BE49-F238E27FC236}">
                <a16:creationId xmlns:a16="http://schemas.microsoft.com/office/drawing/2014/main" id="{70F2C1CE-12D4-946E-E160-CF5C264033B8}"/>
              </a:ext>
            </a:extLst>
          </p:cNvPr>
          <p:cNvSpPr>
            <a:spLocks noGrp="1"/>
          </p:cNvSpPr>
          <p:nvPr>
            <p:ph idx="1"/>
          </p:nvPr>
        </p:nvSpPr>
        <p:spPr/>
        <p:txBody>
          <a:bodyPr/>
          <a:lstStyle/>
          <a:p>
            <a:r>
              <a:rPr lang="zh-CN" altLang="en-US" dirty="0"/>
              <a:t>黑板上写了</a:t>
            </a:r>
            <a:r>
              <a:rPr lang="en-US" altLang="zh-CN" dirty="0"/>
              <a:t>n</a:t>
            </a:r>
            <a:r>
              <a:rPr lang="zh-CN" altLang="en-US" dirty="0"/>
              <a:t>个</a:t>
            </a:r>
            <a:r>
              <a:rPr lang="en-US" altLang="zh-CN" dirty="0"/>
              <a:t>0</a:t>
            </a:r>
            <a:r>
              <a:rPr lang="zh-CN" altLang="en-US" dirty="0"/>
              <a:t>和</a:t>
            </a:r>
            <a:r>
              <a:rPr lang="en-US" altLang="zh-CN" dirty="0"/>
              <a:t>m</a:t>
            </a:r>
            <a:r>
              <a:rPr lang="zh-CN" altLang="en-US" dirty="0"/>
              <a:t>个</a:t>
            </a:r>
            <a:r>
              <a:rPr lang="en-US" altLang="zh-CN" dirty="0"/>
              <a:t>1</a:t>
            </a:r>
            <a:r>
              <a:rPr lang="zh-CN" altLang="en-US" dirty="0"/>
              <a:t>。从这个状态开始，我们将重复如下的操作：</a:t>
            </a:r>
            <a:endParaRPr lang="en-US" altLang="zh-CN" dirty="0"/>
          </a:p>
          <a:p>
            <a:r>
              <a:rPr lang="zh-CN" altLang="en-US" dirty="0"/>
              <a:t>选择</a:t>
            </a:r>
            <a:r>
              <a:rPr lang="en-US" altLang="zh-CN" dirty="0"/>
              <a:t>k</a:t>
            </a:r>
            <a:r>
              <a:rPr lang="zh-CN" altLang="en-US" dirty="0"/>
              <a:t>个黑板上的有理数并且擦掉他们，然后再黑板上写一个新的数字，这个数字等于选出的</a:t>
            </a:r>
            <a:r>
              <a:rPr lang="en-US" altLang="zh-CN" dirty="0"/>
              <a:t>k</a:t>
            </a:r>
            <a:r>
              <a:rPr lang="zh-CN" altLang="en-US" dirty="0"/>
              <a:t>个数字的平均数</a:t>
            </a:r>
            <a:r>
              <a:rPr lang="en-US" altLang="zh-CN" dirty="0"/>
              <a:t>(n-m+1</a:t>
            </a:r>
            <a:r>
              <a:rPr lang="zh-CN" altLang="en-US" dirty="0"/>
              <a:t>能被</a:t>
            </a:r>
            <a:r>
              <a:rPr lang="en-US" altLang="zh-CN" dirty="0"/>
              <a:t>k-1</a:t>
            </a:r>
            <a:r>
              <a:rPr lang="zh-CN" altLang="en-US" dirty="0"/>
              <a:t>整除</a:t>
            </a:r>
            <a:r>
              <a:rPr lang="en-US" altLang="zh-CN" dirty="0"/>
              <a:t>)</a:t>
            </a:r>
            <a:r>
              <a:rPr lang="zh-CN" altLang="en-US" dirty="0"/>
              <a:t>。</a:t>
            </a:r>
            <a:endParaRPr lang="en-US" altLang="zh-CN" dirty="0"/>
          </a:p>
          <a:p>
            <a:r>
              <a:rPr lang="zh-CN" altLang="en-US" dirty="0"/>
              <a:t>如果一直重复这个操作，最后将会只有一个有理数留在黑板上。</a:t>
            </a:r>
            <a:endParaRPr lang="en-US" altLang="zh-CN" dirty="0"/>
          </a:p>
          <a:p>
            <a:r>
              <a:rPr lang="zh-CN" altLang="en-US" dirty="0"/>
              <a:t>求最后留在黑板上的数会有多少种可能的值，答案</a:t>
            </a:r>
            <a:r>
              <a:rPr lang="en-US" altLang="zh-CN" dirty="0"/>
              <a:t> mod 1e9+7 </a:t>
            </a:r>
            <a:r>
              <a:rPr lang="zh-CN" altLang="en-US" dirty="0"/>
              <a:t>。</a:t>
            </a:r>
            <a:endParaRPr lang="en-US" altLang="zh-CN" dirty="0"/>
          </a:p>
          <a:p>
            <a:r>
              <a:rPr lang="en-US" altLang="zh-CN" dirty="0"/>
              <a:t>1&lt;=</a:t>
            </a:r>
            <a:r>
              <a:rPr lang="en-US" altLang="zh-CN" dirty="0" err="1"/>
              <a:t>n,m,k</a:t>
            </a:r>
            <a:r>
              <a:rPr lang="en-US" altLang="zh-CN" dirty="0"/>
              <a:t>&lt;=2,000</a:t>
            </a:r>
            <a:r>
              <a:rPr lang="zh-CN" altLang="en-US" dirty="0"/>
              <a:t>，</a:t>
            </a:r>
            <a:r>
              <a:rPr lang="en-US" altLang="zh-CN" dirty="0"/>
              <a:t>n-m+1 is divisible by k-1</a:t>
            </a:r>
          </a:p>
        </p:txBody>
      </p:sp>
    </p:spTree>
    <p:extLst>
      <p:ext uri="{BB962C8B-B14F-4D97-AF65-F5344CB8AC3E}">
        <p14:creationId xmlns:p14="http://schemas.microsoft.com/office/powerpoint/2010/main" val="1799846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4DD39-85E3-B76A-E3D4-BB493E5A6DBF}"/>
              </a:ext>
            </a:extLst>
          </p:cNvPr>
          <p:cNvSpPr>
            <a:spLocks noGrp="1"/>
          </p:cNvSpPr>
          <p:nvPr>
            <p:ph type="title"/>
          </p:nvPr>
        </p:nvSpPr>
        <p:spPr/>
        <p:txBody>
          <a:bodyPr>
            <a:normAutofit/>
          </a:bodyPr>
          <a:lstStyle/>
          <a:p>
            <a:r>
              <a:rPr lang="en-US" altLang="zh-CN" dirty="0"/>
              <a:t>[AGC009E] Eternal Average</a:t>
            </a:r>
            <a:endParaRPr lang="zh-CN" altLang="en-US" dirty="0"/>
          </a:p>
        </p:txBody>
      </p:sp>
      <p:sp>
        <p:nvSpPr>
          <p:cNvPr id="3" name="内容占位符 2">
            <a:extLst>
              <a:ext uri="{FF2B5EF4-FFF2-40B4-BE49-F238E27FC236}">
                <a16:creationId xmlns:a16="http://schemas.microsoft.com/office/drawing/2014/main" id="{81120BB4-8EB2-6A90-DF24-1D6F12314A24}"/>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A23B081A-29E8-5EA6-1863-1CA3C3C9C7BD}"/>
              </a:ext>
            </a:extLst>
          </p:cNvPr>
          <p:cNvPicPr>
            <a:picLocks noChangeAspect="1"/>
          </p:cNvPicPr>
          <p:nvPr/>
        </p:nvPicPr>
        <p:blipFill rotWithShape="1">
          <a:blip r:embed="rId2"/>
          <a:srcRect r="12621"/>
          <a:stretch/>
        </p:blipFill>
        <p:spPr>
          <a:xfrm>
            <a:off x="5606823" y="2960472"/>
            <a:ext cx="5692895" cy="2652732"/>
          </a:xfrm>
          <a:prstGeom prst="rect">
            <a:avLst/>
          </a:prstGeom>
        </p:spPr>
      </p:pic>
      <p:pic>
        <p:nvPicPr>
          <p:cNvPr id="7" name="图片 6">
            <a:extLst>
              <a:ext uri="{FF2B5EF4-FFF2-40B4-BE49-F238E27FC236}">
                <a16:creationId xmlns:a16="http://schemas.microsoft.com/office/drawing/2014/main" id="{421D3C05-70F9-6946-F627-E16A33DAA2D4}"/>
              </a:ext>
            </a:extLst>
          </p:cNvPr>
          <p:cNvPicPr>
            <a:picLocks noChangeAspect="1"/>
          </p:cNvPicPr>
          <p:nvPr/>
        </p:nvPicPr>
        <p:blipFill rotWithShape="1">
          <a:blip r:embed="rId3"/>
          <a:srcRect l="4254" t="-563" r="6758" b="563"/>
          <a:stretch/>
        </p:blipFill>
        <p:spPr>
          <a:xfrm>
            <a:off x="480765" y="1977009"/>
            <a:ext cx="5590095" cy="4619659"/>
          </a:xfrm>
          <a:prstGeom prst="rect">
            <a:avLst/>
          </a:prstGeom>
        </p:spPr>
      </p:pic>
    </p:spTree>
    <p:extLst>
      <p:ext uri="{BB962C8B-B14F-4D97-AF65-F5344CB8AC3E}">
        <p14:creationId xmlns:p14="http://schemas.microsoft.com/office/powerpoint/2010/main" val="2978616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27F8B-2AE5-384A-92EB-F05354BA9800}"/>
              </a:ext>
            </a:extLst>
          </p:cNvPr>
          <p:cNvSpPr>
            <a:spLocks noGrp="1"/>
          </p:cNvSpPr>
          <p:nvPr>
            <p:ph type="title"/>
          </p:nvPr>
        </p:nvSpPr>
        <p:spPr/>
        <p:txBody>
          <a:bodyPr/>
          <a:lstStyle/>
          <a:p>
            <a:r>
              <a:rPr lang="en-US" altLang="zh-CN" dirty="0"/>
              <a:t>[AGC009E] Eternal Average</a:t>
            </a:r>
            <a:endParaRPr lang="zh-CN" altLang="en-US" dirty="0"/>
          </a:p>
        </p:txBody>
      </p:sp>
      <p:sp>
        <p:nvSpPr>
          <p:cNvPr id="3" name="内容占位符 2">
            <a:extLst>
              <a:ext uri="{FF2B5EF4-FFF2-40B4-BE49-F238E27FC236}">
                <a16:creationId xmlns:a16="http://schemas.microsoft.com/office/drawing/2014/main" id="{6047838A-50A6-0653-DB64-51BBA75ACA8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7F259A02-E14F-CAD6-6BD1-10690F560372}"/>
              </a:ext>
            </a:extLst>
          </p:cNvPr>
          <p:cNvPicPr>
            <a:picLocks noChangeAspect="1"/>
          </p:cNvPicPr>
          <p:nvPr/>
        </p:nvPicPr>
        <p:blipFill>
          <a:blip r:embed="rId2"/>
          <a:stretch>
            <a:fillRect/>
          </a:stretch>
        </p:blipFill>
        <p:spPr>
          <a:xfrm>
            <a:off x="430362" y="1883748"/>
            <a:ext cx="6186533" cy="4881598"/>
          </a:xfrm>
          <a:prstGeom prst="rect">
            <a:avLst/>
          </a:prstGeom>
        </p:spPr>
      </p:pic>
    </p:spTree>
    <p:extLst>
      <p:ext uri="{BB962C8B-B14F-4D97-AF65-F5344CB8AC3E}">
        <p14:creationId xmlns:p14="http://schemas.microsoft.com/office/powerpoint/2010/main" val="217827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B055B-24EB-536A-3475-F55A7652439A}"/>
              </a:ext>
            </a:extLst>
          </p:cNvPr>
          <p:cNvSpPr>
            <a:spLocks noGrp="1"/>
          </p:cNvSpPr>
          <p:nvPr>
            <p:ph type="title"/>
          </p:nvPr>
        </p:nvSpPr>
        <p:spPr/>
        <p:txBody>
          <a:bodyPr/>
          <a:lstStyle/>
          <a:p>
            <a:r>
              <a:rPr lang="zh-CN" altLang="en-US" dirty="0"/>
              <a:t>模型转换</a:t>
            </a:r>
          </a:p>
        </p:txBody>
      </p:sp>
      <p:sp>
        <p:nvSpPr>
          <p:cNvPr id="3" name="内容占位符 2">
            <a:extLst>
              <a:ext uri="{FF2B5EF4-FFF2-40B4-BE49-F238E27FC236}">
                <a16:creationId xmlns:a16="http://schemas.microsoft.com/office/drawing/2014/main" id="{4BADE3E3-2AFD-75AB-9DA0-B8AAEB153FA8}"/>
              </a:ext>
            </a:extLst>
          </p:cNvPr>
          <p:cNvSpPr>
            <a:spLocks noGrp="1"/>
          </p:cNvSpPr>
          <p:nvPr>
            <p:ph idx="1"/>
          </p:nvPr>
        </p:nvSpPr>
        <p:spPr/>
        <p:txBody>
          <a:bodyPr>
            <a:normAutofit/>
          </a:bodyPr>
          <a:lstStyle/>
          <a:p>
            <a:r>
              <a:rPr lang="zh-CN" altLang="en-US" dirty="0"/>
              <a:t>这个就各凭智慧了吧</a:t>
            </a:r>
            <a:r>
              <a:rPr lang="en-US" altLang="zh-CN" dirty="0"/>
              <a:t>……</a:t>
            </a:r>
          </a:p>
          <a:p>
            <a:r>
              <a:rPr lang="zh-CN" altLang="en-US" dirty="0"/>
              <a:t>比如：</a:t>
            </a:r>
            <a:endParaRPr lang="en-US" altLang="zh-CN" dirty="0"/>
          </a:p>
          <a:p>
            <a:r>
              <a:rPr lang="en-US" altLang="zh-CN" dirty="0"/>
              <a:t>1</a:t>
            </a:r>
            <a:r>
              <a:rPr lang="zh-CN" altLang="en-US" dirty="0"/>
              <a:t>）</a:t>
            </a:r>
            <a:r>
              <a:rPr lang="en-US" altLang="zh-CN" dirty="0"/>
              <a:t>K</a:t>
            </a:r>
            <a:r>
              <a:rPr lang="zh-CN" altLang="en-US" dirty="0"/>
              <a:t>进制问题考虑转化成</a:t>
            </a:r>
            <a:r>
              <a:rPr lang="en-US" altLang="zh-CN" dirty="0"/>
              <a:t>K</a:t>
            </a:r>
            <a:r>
              <a:rPr lang="zh-CN" altLang="en-US" dirty="0"/>
              <a:t>叉树 </a:t>
            </a:r>
            <a:r>
              <a:rPr lang="en-US" altLang="zh-CN" dirty="0"/>
              <a:t>—— PROBLEM7</a:t>
            </a:r>
          </a:p>
          <a:p>
            <a:r>
              <a:rPr lang="en-US" altLang="zh-CN" dirty="0"/>
              <a:t>2</a:t>
            </a:r>
            <a:r>
              <a:rPr lang="zh-CN" altLang="en-US" dirty="0"/>
              <a:t>）</a:t>
            </a:r>
            <a:r>
              <a:rPr lang="en-US" altLang="zh-CN" dirty="0"/>
              <a:t>f[</a:t>
            </a:r>
            <a:r>
              <a:rPr lang="en-US" altLang="zh-CN" dirty="0" err="1"/>
              <a:t>i</a:t>
            </a:r>
            <a:r>
              <a:rPr lang="en-US" altLang="zh-CN" dirty="0"/>
              <a:t>]</a:t>
            </a:r>
            <a:r>
              <a:rPr lang="zh-CN" altLang="en-US" dirty="0"/>
              <a:t>为左边最小满足条件的点</a:t>
            </a:r>
            <a:r>
              <a:rPr lang="en-US" altLang="zh-CN" dirty="0"/>
              <a:t>/…</a:t>
            </a:r>
            <a:r>
              <a:rPr lang="zh-CN" altLang="en-US" dirty="0"/>
              <a:t>，然后发现为一棵树 </a:t>
            </a:r>
            <a:endParaRPr lang="en-US" altLang="zh-CN" dirty="0"/>
          </a:p>
          <a:p>
            <a:r>
              <a:rPr lang="en-US" altLang="zh-CN" dirty="0"/>
              <a:t>3</a:t>
            </a:r>
            <a:r>
              <a:rPr lang="zh-CN" altLang="en-US" dirty="0"/>
              <a:t>）区间满足包含或者不交 </a:t>
            </a:r>
            <a:r>
              <a:rPr lang="en-US" altLang="zh-CN" dirty="0"/>
              <a:t>—— PROBLEM8</a:t>
            </a:r>
          </a:p>
          <a:p>
            <a:r>
              <a:rPr lang="en-US" altLang="zh-CN" dirty="0"/>
              <a:t>3</a:t>
            </a:r>
            <a:r>
              <a:rPr lang="zh-CN" altLang="en-US" dirty="0"/>
              <a:t>）笛卡尔树在计数</a:t>
            </a:r>
            <a:r>
              <a:rPr lang="en-US" altLang="zh-CN" dirty="0"/>
              <a:t>/</a:t>
            </a:r>
            <a:r>
              <a:rPr lang="zh-CN" altLang="en-US" dirty="0"/>
              <a:t>概率与期望问题中</a:t>
            </a:r>
            <a:r>
              <a:rPr lang="en-US" altLang="zh-CN" dirty="0"/>
              <a:t>(</a:t>
            </a:r>
            <a:r>
              <a:rPr lang="zh-CN" altLang="en-US" dirty="0"/>
              <a:t>这个写在笛卡尔树部分</a:t>
            </a:r>
            <a:r>
              <a:rPr lang="en-US" altLang="zh-CN" dirty="0"/>
              <a:t>)</a:t>
            </a:r>
          </a:p>
          <a:p>
            <a:r>
              <a:rPr lang="en-US" altLang="zh-CN" dirty="0"/>
              <a:t>4</a:t>
            </a:r>
            <a:r>
              <a:rPr lang="zh-CN" altLang="en-US" dirty="0"/>
              <a:t>）</a:t>
            </a:r>
            <a:r>
              <a:rPr lang="en-US" altLang="zh-CN" dirty="0" err="1"/>
              <a:t>Prufer</a:t>
            </a:r>
            <a:r>
              <a:rPr lang="zh-CN" altLang="en-US" dirty="0"/>
              <a:t>序列的相关计数问题</a:t>
            </a:r>
            <a:r>
              <a:rPr lang="en-US" altLang="zh-CN" dirty="0"/>
              <a:t>(OI-WIKI)</a:t>
            </a:r>
          </a:p>
          <a:p>
            <a:r>
              <a:rPr lang="en-US" altLang="zh-CN" dirty="0"/>
              <a:t>5</a:t>
            </a:r>
            <a:r>
              <a:rPr lang="zh-CN" altLang="en-US" dirty="0"/>
              <a:t>）</a:t>
            </a:r>
            <a:r>
              <a:rPr lang="en-US" altLang="zh-CN" dirty="0" err="1"/>
              <a:t>dfs</a:t>
            </a:r>
            <a:r>
              <a:rPr lang="zh-CN" altLang="en-US" dirty="0"/>
              <a:t>序</a:t>
            </a:r>
            <a:r>
              <a:rPr lang="en-US" altLang="zh-CN" dirty="0"/>
              <a:t>/</a:t>
            </a:r>
            <a:r>
              <a:rPr lang="zh-CN" altLang="en-US" dirty="0"/>
              <a:t>欧拉序将树转化为序列问题</a:t>
            </a:r>
            <a:endParaRPr lang="en-US" altLang="zh-CN" dirty="0"/>
          </a:p>
          <a:p>
            <a:r>
              <a:rPr lang="en-US" altLang="zh-CN" dirty="0"/>
              <a:t>6</a:t>
            </a:r>
            <a:r>
              <a:rPr lang="zh-CN" altLang="en-US" dirty="0"/>
              <a:t>）一些类似于回合制游戏</a:t>
            </a:r>
            <a:r>
              <a:rPr lang="en-US" altLang="zh-CN" dirty="0"/>
              <a:t>(m</a:t>
            </a:r>
            <a:r>
              <a:rPr lang="zh-CN" altLang="en-US" dirty="0"/>
              <a:t>个人胜出一个</a:t>
            </a:r>
            <a:r>
              <a:rPr lang="en-US" altLang="zh-CN" dirty="0"/>
              <a:t>)</a:t>
            </a:r>
            <a:r>
              <a:rPr lang="zh-CN" altLang="en-US" dirty="0"/>
              <a:t>也可以从树的角度考虑，转化成</a:t>
            </a:r>
            <a:r>
              <a:rPr lang="en-US" altLang="zh-CN" dirty="0" err="1"/>
              <a:t>dp</a:t>
            </a:r>
            <a:r>
              <a:rPr lang="zh-CN" altLang="en-US" dirty="0"/>
              <a:t>问题解决</a:t>
            </a:r>
            <a:endParaRPr lang="en-US" altLang="zh-CN" dirty="0"/>
          </a:p>
        </p:txBody>
      </p:sp>
    </p:spTree>
    <p:extLst>
      <p:ext uri="{BB962C8B-B14F-4D97-AF65-F5344CB8AC3E}">
        <p14:creationId xmlns:p14="http://schemas.microsoft.com/office/powerpoint/2010/main" val="3959310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9F7E8-B05F-9F3E-9C76-FA704F9A8357}"/>
              </a:ext>
            </a:extLst>
          </p:cNvPr>
          <p:cNvSpPr>
            <a:spLocks noGrp="1"/>
          </p:cNvSpPr>
          <p:nvPr>
            <p:ph type="title"/>
          </p:nvPr>
        </p:nvSpPr>
        <p:spPr/>
        <p:txBody>
          <a:bodyPr/>
          <a:lstStyle/>
          <a:p>
            <a:r>
              <a:rPr lang="en-US" altLang="zh-CN" dirty="0"/>
              <a:t>PROBLEM9</a:t>
            </a:r>
            <a:endParaRPr lang="zh-CN" altLang="en-US" dirty="0"/>
          </a:p>
        </p:txBody>
      </p:sp>
      <p:sp>
        <p:nvSpPr>
          <p:cNvPr id="3" name="内容占位符 2">
            <a:extLst>
              <a:ext uri="{FF2B5EF4-FFF2-40B4-BE49-F238E27FC236}">
                <a16:creationId xmlns:a16="http://schemas.microsoft.com/office/drawing/2014/main" id="{6B3B038C-BCED-28EF-CA3F-3136B0CAECBF}"/>
              </a:ext>
            </a:extLst>
          </p:cNvPr>
          <p:cNvSpPr>
            <a:spLocks noGrp="1"/>
          </p:cNvSpPr>
          <p:nvPr>
            <p:ph idx="1"/>
          </p:nvPr>
        </p:nvSpPr>
        <p:spPr/>
        <p:txBody>
          <a:bodyPr/>
          <a:lstStyle/>
          <a:p>
            <a:r>
              <a:rPr lang="zh-CN" altLang="en-US" dirty="0"/>
              <a:t>一个</a:t>
            </a:r>
            <a:r>
              <a:rPr lang="en-US" altLang="zh-CN" dirty="0"/>
              <a:t> n*n </a:t>
            </a:r>
            <a:r>
              <a:rPr lang="zh-CN" altLang="en-US" dirty="0"/>
              <a:t>的网格图，从</a:t>
            </a:r>
            <a:r>
              <a:rPr lang="en-US" altLang="zh-CN" dirty="0" err="1"/>
              <a:t>i</a:t>
            </a:r>
            <a:r>
              <a:rPr lang="zh-CN" altLang="en-US" dirty="0"/>
              <a:t>列自下往上前</a:t>
            </a:r>
            <a:r>
              <a:rPr lang="en-US" altLang="zh-CN" dirty="0"/>
              <a:t>a[</a:t>
            </a:r>
            <a:r>
              <a:rPr lang="en-US" altLang="zh-CN" dirty="0" err="1"/>
              <a:t>i</a:t>
            </a:r>
            <a:r>
              <a:rPr lang="en-US" altLang="zh-CN" dirty="0"/>
              <a:t>]</a:t>
            </a:r>
            <a:r>
              <a:rPr lang="zh-CN" altLang="en-US" dirty="0"/>
              <a:t>个格子里都是小白船。另外有</a:t>
            </a:r>
            <a:r>
              <a:rPr lang="en-US" altLang="zh-CN" dirty="0"/>
              <a:t>m</a:t>
            </a:r>
            <a:r>
              <a:rPr lang="zh-CN" altLang="en-US" dirty="0"/>
              <a:t>颗星星，第</a:t>
            </a:r>
            <a:r>
              <a:rPr lang="en-US" altLang="zh-CN" dirty="0" err="1"/>
              <a:t>i</a:t>
            </a:r>
            <a:r>
              <a:rPr lang="zh-CN" altLang="en-US" dirty="0"/>
              <a:t>颗位于</a:t>
            </a:r>
            <a:r>
              <a:rPr lang="en-US" altLang="zh-CN" dirty="0"/>
              <a:t>(x[</a:t>
            </a:r>
            <a:r>
              <a:rPr lang="en-US" altLang="zh-CN" dirty="0" err="1"/>
              <a:t>i</a:t>
            </a:r>
            <a:r>
              <a:rPr lang="en-US" altLang="zh-CN" dirty="0"/>
              <a:t>],y[</a:t>
            </a:r>
            <a:r>
              <a:rPr lang="en-US" altLang="zh-CN" dirty="0" err="1"/>
              <a:t>i</a:t>
            </a:r>
            <a:r>
              <a:rPr lang="en-US" altLang="zh-CN" dirty="0"/>
              <a:t>])</a:t>
            </a:r>
            <a:r>
              <a:rPr lang="zh-CN" altLang="en-US" dirty="0"/>
              <a:t>。</a:t>
            </a:r>
            <a:endParaRPr lang="en-US" altLang="zh-CN" dirty="0"/>
          </a:p>
          <a:p>
            <a:r>
              <a:rPr lang="zh-CN" altLang="en-US" dirty="0"/>
              <a:t>满足一下条件的矩阵为星座：</a:t>
            </a:r>
            <a:endParaRPr lang="en-US" altLang="zh-CN" dirty="0"/>
          </a:p>
          <a:p>
            <a:r>
              <a:rPr lang="en-US" altLang="zh-CN" dirty="0"/>
              <a:t>1</a:t>
            </a:r>
            <a:r>
              <a:rPr lang="zh-CN" altLang="en-US" dirty="0"/>
              <a:t>）不包含小白船</a:t>
            </a:r>
            <a:endParaRPr lang="en-US" altLang="zh-CN" dirty="0"/>
          </a:p>
          <a:p>
            <a:r>
              <a:rPr lang="en-US" altLang="zh-CN" dirty="0"/>
              <a:t>2</a:t>
            </a:r>
            <a:r>
              <a:rPr lang="zh-CN" altLang="en-US" dirty="0"/>
              <a:t>）至少包含两颗星星。</a:t>
            </a:r>
            <a:endParaRPr lang="en-US" altLang="zh-CN" dirty="0"/>
          </a:p>
          <a:p>
            <a:r>
              <a:rPr lang="zh-CN" altLang="en-US" dirty="0"/>
              <a:t>现可以涂黑星星，涂黑一颗星星会使照片增加</a:t>
            </a:r>
            <a:r>
              <a:rPr lang="en-US" altLang="zh-CN" dirty="0"/>
              <a:t>c[</a:t>
            </a:r>
            <a:r>
              <a:rPr lang="en-US" altLang="zh-CN" dirty="0" err="1"/>
              <a:t>i</a:t>
            </a:r>
            <a:r>
              <a:rPr lang="en-US" altLang="zh-CN" dirty="0"/>
              <a:t>]</a:t>
            </a:r>
            <a:r>
              <a:rPr lang="zh-CN" altLang="en-US" dirty="0"/>
              <a:t>的不自然度。求不存在星座的最小不自然度。</a:t>
            </a:r>
            <a:endParaRPr lang="en-US" altLang="zh-CN" dirty="0"/>
          </a:p>
          <a:p>
            <a:r>
              <a:rPr lang="en-US" altLang="zh-CN" dirty="0"/>
              <a:t>1&lt;=</a:t>
            </a:r>
            <a:r>
              <a:rPr lang="en-US" altLang="zh-CN" dirty="0" err="1"/>
              <a:t>n,m</a:t>
            </a:r>
            <a:r>
              <a:rPr lang="en-US" altLang="zh-CN" dirty="0"/>
              <a:t>&lt;=200,000</a:t>
            </a:r>
            <a:endParaRPr lang="zh-CN" altLang="en-US" dirty="0"/>
          </a:p>
          <a:p>
            <a:pPr marL="0" indent="0">
              <a:buNone/>
            </a:pPr>
            <a:endParaRPr lang="zh-CN" altLang="en-US" dirty="0"/>
          </a:p>
        </p:txBody>
      </p:sp>
    </p:spTree>
    <p:extLst>
      <p:ext uri="{BB962C8B-B14F-4D97-AF65-F5344CB8AC3E}">
        <p14:creationId xmlns:p14="http://schemas.microsoft.com/office/powerpoint/2010/main" val="127542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82DC3-A9D3-7EA7-C235-7A700ADF2CC1}"/>
              </a:ext>
            </a:extLst>
          </p:cNvPr>
          <p:cNvSpPr>
            <a:spLocks noGrp="1"/>
          </p:cNvSpPr>
          <p:nvPr>
            <p:ph type="title"/>
          </p:nvPr>
        </p:nvSpPr>
        <p:spPr/>
        <p:txBody>
          <a:bodyPr/>
          <a:lstStyle/>
          <a:p>
            <a:r>
              <a:rPr lang="en-US" altLang="zh-CN" dirty="0"/>
              <a:t>[JOISC 2020] </a:t>
            </a:r>
            <a:r>
              <a:rPr lang="zh-CN" altLang="en-US" dirty="0"/>
              <a:t>星座 </a:t>
            </a:r>
            <a:r>
              <a:rPr lang="en-US" altLang="zh-CN" dirty="0"/>
              <a:t>3</a:t>
            </a:r>
            <a:endParaRPr lang="zh-CN" altLang="en-US" dirty="0"/>
          </a:p>
        </p:txBody>
      </p:sp>
      <p:sp>
        <p:nvSpPr>
          <p:cNvPr id="3" name="内容占位符 2">
            <a:extLst>
              <a:ext uri="{FF2B5EF4-FFF2-40B4-BE49-F238E27FC236}">
                <a16:creationId xmlns:a16="http://schemas.microsoft.com/office/drawing/2014/main" id="{CA16A9A3-8A96-FE88-2839-5773F45509D4}"/>
              </a:ext>
            </a:extLst>
          </p:cNvPr>
          <p:cNvSpPr>
            <a:spLocks noGrp="1"/>
          </p:cNvSpPr>
          <p:nvPr>
            <p:ph idx="1"/>
          </p:nvPr>
        </p:nvSpPr>
        <p:spPr/>
        <p:txBody>
          <a:bodyPr/>
          <a:lstStyle/>
          <a:p>
            <a:r>
              <a:rPr lang="zh-CN" altLang="en-US" dirty="0"/>
              <a:t>建笛卡尔树，每个点所代表的区间往上范围内只能有一颗星星。</a:t>
            </a:r>
            <a:endParaRPr lang="en-US" altLang="zh-CN" dirty="0"/>
          </a:p>
          <a:p>
            <a:r>
              <a:rPr lang="en-US" altLang="zh-CN" dirty="0"/>
              <a:t>f[x][h]</a:t>
            </a:r>
            <a:r>
              <a:rPr lang="zh-CN" altLang="en-US" dirty="0"/>
              <a:t>代表</a:t>
            </a:r>
            <a:r>
              <a:rPr lang="en-US" altLang="zh-CN" dirty="0"/>
              <a:t>x</a:t>
            </a:r>
            <a:r>
              <a:rPr lang="zh-CN" altLang="en-US" dirty="0"/>
              <a:t>的子树内最高的星星高度为</a:t>
            </a:r>
            <a:r>
              <a:rPr lang="en-US" altLang="zh-CN" dirty="0"/>
              <a:t>h</a:t>
            </a:r>
            <a:r>
              <a:rPr lang="zh-CN" altLang="en-US" dirty="0"/>
              <a:t>，最多能保留多少颗星星。</a:t>
            </a:r>
            <a:endParaRPr lang="en-US" altLang="zh-CN" dirty="0"/>
          </a:p>
          <a:p>
            <a:r>
              <a:rPr lang="zh-CN" altLang="en-US" dirty="0"/>
              <a:t>线段树合并维护</a:t>
            </a:r>
            <a:r>
              <a:rPr lang="en-US" altLang="zh-CN" dirty="0" err="1"/>
              <a:t>dp</a:t>
            </a:r>
            <a:r>
              <a:rPr lang="zh-CN" altLang="en-US" dirty="0"/>
              <a:t>即可。</a:t>
            </a:r>
            <a:endParaRPr lang="en-US" altLang="zh-CN" dirty="0"/>
          </a:p>
        </p:txBody>
      </p:sp>
    </p:spTree>
    <p:extLst>
      <p:ext uri="{BB962C8B-B14F-4D97-AF65-F5344CB8AC3E}">
        <p14:creationId xmlns:p14="http://schemas.microsoft.com/office/powerpoint/2010/main" val="1782034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3F199-EFF8-84E0-C47E-4AFFCADCA1A3}"/>
              </a:ext>
            </a:extLst>
          </p:cNvPr>
          <p:cNvSpPr>
            <a:spLocks noGrp="1"/>
          </p:cNvSpPr>
          <p:nvPr>
            <p:ph type="title"/>
          </p:nvPr>
        </p:nvSpPr>
        <p:spPr/>
        <p:txBody>
          <a:bodyPr/>
          <a:lstStyle/>
          <a:p>
            <a:r>
              <a:rPr lang="zh-CN" altLang="en-US" dirty="0"/>
              <a:t>笛卡尔树</a:t>
            </a:r>
          </a:p>
        </p:txBody>
      </p:sp>
      <p:sp>
        <p:nvSpPr>
          <p:cNvPr id="3" name="内容占位符 2">
            <a:extLst>
              <a:ext uri="{FF2B5EF4-FFF2-40B4-BE49-F238E27FC236}">
                <a16:creationId xmlns:a16="http://schemas.microsoft.com/office/drawing/2014/main" id="{EAC7F773-AB67-FF04-C9C9-4715F188CE43}"/>
              </a:ext>
            </a:extLst>
          </p:cNvPr>
          <p:cNvSpPr>
            <a:spLocks noGrp="1"/>
          </p:cNvSpPr>
          <p:nvPr>
            <p:ph idx="1"/>
          </p:nvPr>
        </p:nvSpPr>
        <p:spPr/>
        <p:txBody>
          <a:bodyPr/>
          <a:lstStyle/>
          <a:p>
            <a:r>
              <a:rPr lang="zh-CN" altLang="en-US" dirty="0"/>
              <a:t>最值相关问题</a:t>
            </a:r>
            <a:r>
              <a:rPr lang="en-US" altLang="zh-CN" dirty="0"/>
              <a:t>:</a:t>
            </a:r>
          </a:p>
          <a:p>
            <a:r>
              <a:rPr lang="en-US" altLang="zh-CN" dirty="0"/>
              <a:t>[JOISC 2020] </a:t>
            </a:r>
            <a:r>
              <a:rPr lang="zh-CN" altLang="en-US" dirty="0"/>
              <a:t>星座 </a:t>
            </a:r>
            <a:r>
              <a:rPr lang="en-US" altLang="zh-CN" dirty="0"/>
              <a:t>3</a:t>
            </a:r>
          </a:p>
          <a:p>
            <a:endParaRPr lang="en-US" altLang="zh-CN" dirty="0"/>
          </a:p>
          <a:p>
            <a:r>
              <a:rPr lang="zh-CN" altLang="en-US" dirty="0"/>
              <a:t>计数类问题：</a:t>
            </a:r>
            <a:endParaRPr lang="en-US" altLang="zh-CN" dirty="0"/>
          </a:p>
          <a:p>
            <a:r>
              <a:rPr lang="en-US" altLang="zh-CN" dirty="0"/>
              <a:t>[</a:t>
            </a:r>
            <a:r>
              <a:rPr lang="zh-CN" altLang="en-US" dirty="0"/>
              <a:t>集训队作业</a:t>
            </a:r>
            <a:r>
              <a:rPr lang="en-US" altLang="zh-CN" dirty="0"/>
              <a:t>2018] count</a:t>
            </a:r>
          </a:p>
          <a:p>
            <a:r>
              <a:rPr lang="en-US" altLang="zh-CN" dirty="0"/>
              <a:t>[AGC028B] REMOVING BLOCKS</a:t>
            </a:r>
            <a:endParaRPr lang="zh-CN" altLang="en-US" dirty="0"/>
          </a:p>
        </p:txBody>
      </p:sp>
    </p:spTree>
    <p:extLst>
      <p:ext uri="{BB962C8B-B14F-4D97-AF65-F5344CB8AC3E}">
        <p14:creationId xmlns:p14="http://schemas.microsoft.com/office/powerpoint/2010/main" val="101747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77E98-D5BF-9BA2-1C98-8BF565AC19C9}"/>
              </a:ext>
            </a:extLst>
          </p:cNvPr>
          <p:cNvSpPr>
            <a:spLocks noGrp="1"/>
          </p:cNvSpPr>
          <p:nvPr>
            <p:ph type="title"/>
          </p:nvPr>
        </p:nvSpPr>
        <p:spPr/>
        <p:txBody>
          <a:bodyPr/>
          <a:lstStyle/>
          <a:p>
            <a:r>
              <a:rPr lang="en-US" altLang="zh-CN" dirty="0"/>
              <a:t>PROBLEM1</a:t>
            </a:r>
            <a:endParaRPr lang="zh-CN" altLang="en-US" dirty="0"/>
          </a:p>
        </p:txBody>
      </p:sp>
      <p:sp>
        <p:nvSpPr>
          <p:cNvPr id="3" name="内容占位符 2">
            <a:extLst>
              <a:ext uri="{FF2B5EF4-FFF2-40B4-BE49-F238E27FC236}">
                <a16:creationId xmlns:a16="http://schemas.microsoft.com/office/drawing/2014/main" id="{8AA21AF1-5AA7-6277-A2BF-9B0D884F64EE}"/>
              </a:ext>
            </a:extLst>
          </p:cNvPr>
          <p:cNvSpPr>
            <a:spLocks noGrp="1"/>
          </p:cNvSpPr>
          <p:nvPr>
            <p:ph idx="1"/>
          </p:nvPr>
        </p:nvSpPr>
        <p:spPr/>
        <p:txBody>
          <a:bodyPr/>
          <a:lstStyle/>
          <a:p>
            <a:r>
              <a:rPr lang="zh-CN" altLang="en-US" dirty="0"/>
              <a:t>给定一棵</a:t>
            </a:r>
            <a:r>
              <a:rPr lang="en-US" altLang="zh-CN" dirty="0"/>
              <a:t>n</a:t>
            </a:r>
            <a:r>
              <a:rPr lang="zh-CN" altLang="en-US" dirty="0"/>
              <a:t>个点的树，现可以加入恰好</a:t>
            </a:r>
            <a:r>
              <a:rPr lang="en-US" altLang="zh-CN" dirty="0"/>
              <a:t>k</a:t>
            </a:r>
            <a:r>
              <a:rPr lang="zh-CN" altLang="en-US" dirty="0"/>
              <a:t>条边</a:t>
            </a:r>
            <a:r>
              <a:rPr lang="en-US" altLang="zh-CN" dirty="0"/>
              <a:t>(</a:t>
            </a:r>
            <a:r>
              <a:rPr lang="zh-CN" altLang="en-US" dirty="0"/>
              <a:t>可以为自环</a:t>
            </a:r>
            <a:r>
              <a:rPr lang="en-US" altLang="zh-CN" dirty="0"/>
              <a:t>)</a:t>
            </a:r>
            <a:r>
              <a:rPr lang="zh-CN" altLang="en-US" dirty="0"/>
              <a:t>。</a:t>
            </a:r>
            <a:endParaRPr lang="en-US" altLang="zh-CN" dirty="0"/>
          </a:p>
          <a:p>
            <a:r>
              <a:rPr lang="zh-CN" altLang="en-US" dirty="0"/>
              <a:t>一条</a:t>
            </a:r>
            <a:r>
              <a:rPr lang="en-US" altLang="zh-CN" dirty="0"/>
              <a:t>“</a:t>
            </a:r>
            <a:r>
              <a:rPr lang="zh-CN" altLang="en-US" dirty="0"/>
              <a:t>合法的路径</a:t>
            </a:r>
            <a:r>
              <a:rPr lang="en-US" altLang="zh-CN" dirty="0"/>
              <a:t>”</a:t>
            </a:r>
            <a:r>
              <a:rPr lang="zh-CN" altLang="en-US" dirty="0"/>
              <a:t>需要满足：</a:t>
            </a:r>
            <a:endParaRPr lang="en-US" altLang="zh-CN" dirty="0"/>
          </a:p>
          <a:p>
            <a:r>
              <a:rPr lang="en-US" altLang="zh-CN" dirty="0"/>
              <a:t>1</a:t>
            </a:r>
            <a:r>
              <a:rPr lang="zh-CN" altLang="en-US" dirty="0"/>
              <a:t>）从</a:t>
            </a:r>
            <a:r>
              <a:rPr lang="en-US" altLang="zh-CN" dirty="0"/>
              <a:t>1</a:t>
            </a:r>
            <a:r>
              <a:rPr lang="zh-CN" altLang="en-US" dirty="0"/>
              <a:t>号点出发，遍历所有点再回到</a:t>
            </a:r>
            <a:r>
              <a:rPr lang="en-US" altLang="zh-CN" dirty="0"/>
              <a:t>1</a:t>
            </a:r>
            <a:r>
              <a:rPr lang="zh-CN" altLang="en-US" dirty="0"/>
              <a:t>号点</a:t>
            </a:r>
            <a:endParaRPr lang="en-US" altLang="zh-CN" dirty="0"/>
          </a:p>
          <a:p>
            <a:r>
              <a:rPr lang="en-US" altLang="zh-CN" dirty="0"/>
              <a:t>2</a:t>
            </a:r>
            <a:r>
              <a:rPr lang="zh-CN" altLang="en-US" dirty="0"/>
              <a:t>）恰好经过新加入的边一次。</a:t>
            </a:r>
            <a:endParaRPr lang="en-US" altLang="zh-CN" dirty="0"/>
          </a:p>
          <a:p>
            <a:r>
              <a:rPr lang="zh-CN" altLang="en-US" dirty="0"/>
              <a:t>求</a:t>
            </a:r>
            <a:r>
              <a:rPr lang="en-US" altLang="zh-CN" dirty="0"/>
              <a:t>“</a:t>
            </a:r>
            <a:r>
              <a:rPr lang="zh-CN" altLang="en-US" dirty="0"/>
              <a:t>合法的路径</a:t>
            </a:r>
            <a:r>
              <a:rPr lang="en-US" altLang="zh-CN" dirty="0"/>
              <a:t>”</a:t>
            </a:r>
            <a:r>
              <a:rPr lang="zh-CN" altLang="en-US" dirty="0"/>
              <a:t>长度的最小值。</a:t>
            </a:r>
            <a:endParaRPr lang="en-US" altLang="zh-CN" dirty="0"/>
          </a:p>
          <a:p>
            <a:endParaRPr lang="en-US" altLang="zh-CN" dirty="0"/>
          </a:p>
          <a:p>
            <a:r>
              <a:rPr lang="en-US" altLang="zh-CN" dirty="0"/>
              <a:t>3&lt;=n&lt;=100,000</a:t>
            </a:r>
            <a:r>
              <a:rPr lang="zh-CN" altLang="en-US" dirty="0"/>
              <a:t>，</a:t>
            </a:r>
            <a:r>
              <a:rPr lang="en-US" altLang="zh-CN" dirty="0"/>
              <a:t>1&lt;=k&lt;=2</a:t>
            </a:r>
          </a:p>
        </p:txBody>
      </p:sp>
    </p:spTree>
    <p:extLst>
      <p:ext uri="{BB962C8B-B14F-4D97-AF65-F5344CB8AC3E}">
        <p14:creationId xmlns:p14="http://schemas.microsoft.com/office/powerpoint/2010/main" val="2160158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919F9-2C79-1460-4C1F-59B1318AC218}"/>
              </a:ext>
            </a:extLst>
          </p:cNvPr>
          <p:cNvSpPr>
            <a:spLocks noGrp="1"/>
          </p:cNvSpPr>
          <p:nvPr>
            <p:ph type="title"/>
          </p:nvPr>
        </p:nvSpPr>
        <p:spPr/>
        <p:txBody>
          <a:bodyPr/>
          <a:lstStyle/>
          <a:p>
            <a:r>
              <a:rPr lang="zh-CN" altLang="en-US" dirty="0"/>
              <a:t>树点覆盖去重</a:t>
            </a:r>
          </a:p>
        </p:txBody>
      </p:sp>
      <p:sp>
        <p:nvSpPr>
          <p:cNvPr id="3" name="内容占位符 2">
            <a:extLst>
              <a:ext uri="{FF2B5EF4-FFF2-40B4-BE49-F238E27FC236}">
                <a16:creationId xmlns:a16="http://schemas.microsoft.com/office/drawing/2014/main" id="{9811D092-0F53-6B65-0D87-CC78AB8D80C7}"/>
              </a:ext>
            </a:extLst>
          </p:cNvPr>
          <p:cNvSpPr>
            <a:spLocks noGrp="1"/>
          </p:cNvSpPr>
          <p:nvPr>
            <p:ph idx="1"/>
          </p:nvPr>
        </p:nvSpPr>
        <p:spPr/>
        <p:txBody>
          <a:bodyPr/>
          <a:lstStyle/>
          <a:p>
            <a:r>
              <a:rPr lang="en-US" altLang="zh-CN" dirty="0"/>
              <a:t>[CF1045D] Interstellar battle</a:t>
            </a:r>
          </a:p>
          <a:p>
            <a:r>
              <a:rPr lang="en-US" altLang="zh-CN" dirty="0"/>
              <a:t>[</a:t>
            </a:r>
            <a:r>
              <a:rPr lang="zh-CN" altLang="en-US" dirty="0"/>
              <a:t>集训队互测</a:t>
            </a:r>
            <a:r>
              <a:rPr lang="en-US" altLang="zh-CN" dirty="0"/>
              <a:t>2018] </a:t>
            </a:r>
            <a:r>
              <a:rPr lang="zh-CN" altLang="en-US" dirty="0"/>
              <a:t>完美的集合</a:t>
            </a:r>
            <a:r>
              <a:rPr lang="en-US" altLang="zh-CN" dirty="0"/>
              <a:t>#</a:t>
            </a:r>
          </a:p>
          <a:p>
            <a:r>
              <a:rPr lang="en-US" altLang="zh-CN" dirty="0"/>
              <a:t>[CC-BTREE] Union on Tree#</a:t>
            </a:r>
          </a:p>
        </p:txBody>
      </p:sp>
    </p:spTree>
    <p:extLst>
      <p:ext uri="{BB962C8B-B14F-4D97-AF65-F5344CB8AC3E}">
        <p14:creationId xmlns:p14="http://schemas.microsoft.com/office/powerpoint/2010/main" val="463765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DB014-FC85-8630-6C8C-95805020CC45}"/>
              </a:ext>
            </a:extLst>
          </p:cNvPr>
          <p:cNvSpPr>
            <a:spLocks noGrp="1"/>
          </p:cNvSpPr>
          <p:nvPr>
            <p:ph type="title"/>
          </p:nvPr>
        </p:nvSpPr>
        <p:spPr/>
        <p:txBody>
          <a:bodyPr/>
          <a:lstStyle/>
          <a:p>
            <a:r>
              <a:rPr lang="zh-CN" altLang="en-US" dirty="0"/>
              <a:t>分治</a:t>
            </a:r>
          </a:p>
        </p:txBody>
      </p:sp>
      <p:sp>
        <p:nvSpPr>
          <p:cNvPr id="3" name="内容占位符 2">
            <a:extLst>
              <a:ext uri="{FF2B5EF4-FFF2-40B4-BE49-F238E27FC236}">
                <a16:creationId xmlns:a16="http://schemas.microsoft.com/office/drawing/2014/main" id="{556AA732-8F75-A222-2D7C-5B6D22936ABB}"/>
              </a:ext>
            </a:extLst>
          </p:cNvPr>
          <p:cNvSpPr>
            <a:spLocks noGrp="1"/>
          </p:cNvSpPr>
          <p:nvPr>
            <p:ph idx="1"/>
          </p:nvPr>
        </p:nvSpPr>
        <p:spPr/>
        <p:txBody>
          <a:bodyPr/>
          <a:lstStyle/>
          <a:p>
            <a:r>
              <a:rPr lang="zh-CN" altLang="en-US" dirty="0"/>
              <a:t>点分治</a:t>
            </a:r>
            <a:endParaRPr lang="en-US" altLang="zh-CN" dirty="0"/>
          </a:p>
          <a:p>
            <a:r>
              <a:rPr lang="zh-CN" altLang="en-US" dirty="0"/>
              <a:t>边分治</a:t>
            </a:r>
            <a:endParaRPr lang="en-US" altLang="zh-CN" dirty="0"/>
          </a:p>
          <a:p>
            <a:r>
              <a:rPr lang="zh-CN" altLang="en-US" dirty="0"/>
              <a:t>点分树</a:t>
            </a:r>
            <a:endParaRPr lang="en-US" altLang="zh-CN" dirty="0"/>
          </a:p>
          <a:p>
            <a:r>
              <a:rPr lang="zh-CN" altLang="en-US" dirty="0"/>
              <a:t>动态点分治：</a:t>
            </a:r>
            <a:r>
              <a:rPr lang="en-US" altLang="zh-CN" dirty="0"/>
              <a:t>[ZJOI2015] </a:t>
            </a:r>
            <a:r>
              <a:rPr lang="zh-CN" altLang="en-US" dirty="0"/>
              <a:t>幻想乡战略游戏</a:t>
            </a:r>
            <a:r>
              <a:rPr lang="en-US" altLang="zh-CN" dirty="0"/>
              <a:t>#</a:t>
            </a:r>
            <a:endParaRPr lang="zh-CN" altLang="en-US" dirty="0"/>
          </a:p>
        </p:txBody>
      </p:sp>
    </p:spTree>
    <p:extLst>
      <p:ext uri="{BB962C8B-B14F-4D97-AF65-F5344CB8AC3E}">
        <p14:creationId xmlns:p14="http://schemas.microsoft.com/office/powerpoint/2010/main" val="948737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064E7-04C9-78A4-61F1-9F3C35AA54AF}"/>
              </a:ext>
            </a:extLst>
          </p:cNvPr>
          <p:cNvSpPr>
            <a:spLocks noGrp="1"/>
          </p:cNvSpPr>
          <p:nvPr>
            <p:ph type="title"/>
          </p:nvPr>
        </p:nvSpPr>
        <p:spPr/>
        <p:txBody>
          <a:bodyPr/>
          <a:lstStyle/>
          <a:p>
            <a:r>
              <a:rPr lang="zh-CN" altLang="en-US" dirty="0"/>
              <a:t>性质分析</a:t>
            </a:r>
          </a:p>
        </p:txBody>
      </p:sp>
      <p:sp>
        <p:nvSpPr>
          <p:cNvPr id="3" name="内容占位符 2">
            <a:extLst>
              <a:ext uri="{FF2B5EF4-FFF2-40B4-BE49-F238E27FC236}">
                <a16:creationId xmlns:a16="http://schemas.microsoft.com/office/drawing/2014/main" id="{13F0F87E-47B4-A652-6062-33F8A388CD9C}"/>
              </a:ext>
            </a:extLst>
          </p:cNvPr>
          <p:cNvSpPr>
            <a:spLocks noGrp="1"/>
          </p:cNvSpPr>
          <p:nvPr>
            <p:ph idx="1"/>
          </p:nvPr>
        </p:nvSpPr>
        <p:spPr/>
        <p:txBody>
          <a:bodyPr/>
          <a:lstStyle/>
          <a:p>
            <a:r>
              <a:rPr lang="en-US" altLang="zh-CN" dirty="0"/>
              <a:t>[AHOI2022] </a:t>
            </a:r>
            <a:r>
              <a:rPr lang="zh-CN" altLang="en-US" dirty="0"/>
              <a:t>钥匙</a:t>
            </a:r>
            <a:endParaRPr lang="en-US" altLang="zh-CN" dirty="0"/>
          </a:p>
          <a:p>
            <a:r>
              <a:rPr lang="en-US" altLang="zh-CN" dirty="0"/>
              <a:t>[CF1654G] Snowy Mountain</a:t>
            </a:r>
          </a:p>
          <a:p>
            <a:r>
              <a:rPr lang="en-US" altLang="zh-CN" dirty="0"/>
              <a:t>[CF671D] Roads in </a:t>
            </a:r>
            <a:r>
              <a:rPr lang="en-US" altLang="zh-CN" dirty="0" err="1"/>
              <a:t>Yusland</a:t>
            </a:r>
            <a:endParaRPr lang="en-US" altLang="zh-CN" dirty="0"/>
          </a:p>
        </p:txBody>
      </p:sp>
    </p:spTree>
    <p:extLst>
      <p:ext uri="{BB962C8B-B14F-4D97-AF65-F5344CB8AC3E}">
        <p14:creationId xmlns:p14="http://schemas.microsoft.com/office/powerpoint/2010/main" val="2375958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724A995-69E0-8995-800B-387AAE73B431}"/>
              </a:ext>
            </a:extLst>
          </p:cNvPr>
          <p:cNvSpPr>
            <a:spLocks noGrp="1"/>
          </p:cNvSpPr>
          <p:nvPr>
            <p:ph type="title"/>
          </p:nvPr>
        </p:nvSpPr>
        <p:spPr/>
        <p:txBody>
          <a:bodyPr/>
          <a:lstStyle/>
          <a:p>
            <a:r>
              <a:rPr lang="en-US" altLang="zh-CN" dirty="0"/>
              <a:t>THANKS</a:t>
            </a:r>
            <a:endParaRPr lang="zh-CN" altLang="en-US" dirty="0"/>
          </a:p>
        </p:txBody>
      </p:sp>
      <p:sp>
        <p:nvSpPr>
          <p:cNvPr id="7" name="文本占位符 6">
            <a:extLst>
              <a:ext uri="{FF2B5EF4-FFF2-40B4-BE49-F238E27FC236}">
                <a16:creationId xmlns:a16="http://schemas.microsoft.com/office/drawing/2014/main" id="{1AC2610B-5E5F-6452-1DEE-01EDC8951322}"/>
              </a:ext>
            </a:extLst>
          </p:cNvPr>
          <p:cNvSpPr>
            <a:spLocks noGrp="1"/>
          </p:cNvSpPr>
          <p:nvPr>
            <p:ph type="body" idx="1"/>
          </p:nvPr>
        </p:nvSpPr>
        <p:spPr/>
        <p:txBody>
          <a:bodyPr/>
          <a:lstStyle/>
          <a:p>
            <a:r>
              <a:rPr lang="en-US" altLang="zh-CN" dirty="0"/>
              <a:t>The END</a:t>
            </a:r>
            <a:endParaRPr lang="zh-CN" altLang="en-US" dirty="0"/>
          </a:p>
        </p:txBody>
      </p:sp>
    </p:spTree>
    <p:extLst>
      <p:ext uri="{BB962C8B-B14F-4D97-AF65-F5344CB8AC3E}">
        <p14:creationId xmlns:p14="http://schemas.microsoft.com/office/powerpoint/2010/main" val="305083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24F83-3706-709A-D467-BFC79C07A24C}"/>
              </a:ext>
            </a:extLst>
          </p:cNvPr>
          <p:cNvSpPr>
            <a:spLocks noGrp="1"/>
          </p:cNvSpPr>
          <p:nvPr>
            <p:ph type="title"/>
          </p:nvPr>
        </p:nvSpPr>
        <p:spPr/>
        <p:txBody>
          <a:bodyPr/>
          <a:lstStyle/>
          <a:p>
            <a:r>
              <a:rPr lang="en-US" altLang="zh-CN" dirty="0"/>
              <a:t>[</a:t>
            </a:r>
            <a:r>
              <a:rPr lang="zh-CN" altLang="en-US" dirty="0"/>
              <a:t>第四届“图灵杯”</a:t>
            </a:r>
            <a:r>
              <a:rPr lang="en-US" altLang="zh-CN" dirty="0"/>
              <a:t>] </a:t>
            </a:r>
            <a:r>
              <a:rPr lang="zh-CN" altLang="en-US" dirty="0"/>
              <a:t>树的重心</a:t>
            </a:r>
          </a:p>
        </p:txBody>
      </p:sp>
      <p:sp>
        <p:nvSpPr>
          <p:cNvPr id="3" name="内容占位符 2">
            <a:extLst>
              <a:ext uri="{FF2B5EF4-FFF2-40B4-BE49-F238E27FC236}">
                <a16:creationId xmlns:a16="http://schemas.microsoft.com/office/drawing/2014/main" id="{917F426F-0B37-7F4A-A925-A14B12EDB1FD}"/>
              </a:ext>
            </a:extLst>
          </p:cNvPr>
          <p:cNvSpPr>
            <a:spLocks noGrp="1"/>
          </p:cNvSpPr>
          <p:nvPr>
            <p:ph idx="1"/>
          </p:nvPr>
        </p:nvSpPr>
        <p:spPr/>
        <p:txBody>
          <a:bodyPr/>
          <a:lstStyle/>
          <a:p>
            <a:r>
              <a:rPr lang="zh-CN" altLang="en-US" dirty="0"/>
              <a:t>有一棵</a:t>
            </a:r>
            <a:r>
              <a:rPr lang="en-US" altLang="zh-CN" dirty="0"/>
              <a:t>n</a:t>
            </a:r>
            <a:r>
              <a:rPr lang="zh-CN" altLang="en-US" dirty="0"/>
              <a:t>个节点的树。现在断掉若干条边得到一棵新的树。定义一棵树的代价为每个联通块里的所有重心的编号的和</a:t>
            </a:r>
            <a:r>
              <a:rPr lang="en-US" altLang="zh-CN" dirty="0"/>
              <a:t>(</a:t>
            </a:r>
            <a:r>
              <a:rPr lang="zh-CN" altLang="en-US" dirty="0"/>
              <a:t>如果一个连通块里有两个重心，那么都会被算进答案</a:t>
            </a:r>
            <a:r>
              <a:rPr lang="en-US" altLang="zh-CN" dirty="0"/>
              <a:t>)</a:t>
            </a:r>
            <a:r>
              <a:rPr lang="zh-CN" altLang="en-US" dirty="0"/>
              <a:t>。</a:t>
            </a:r>
            <a:endParaRPr lang="en-US" altLang="zh-CN" dirty="0"/>
          </a:p>
          <a:p>
            <a:r>
              <a:rPr lang="zh-CN" altLang="en-US" dirty="0"/>
              <a:t>要求</a:t>
            </a:r>
            <a:r>
              <a:rPr lang="en-US" altLang="zh-CN" dirty="0"/>
              <a:t>2^(n-1)</a:t>
            </a:r>
            <a:r>
              <a:rPr lang="zh-CN" altLang="en-US" dirty="0"/>
              <a:t>种断边方案的代价的和，答案对</a:t>
            </a:r>
            <a:r>
              <a:rPr lang="en-US" altLang="zh-CN" dirty="0"/>
              <a:t>998244353</a:t>
            </a:r>
            <a:r>
              <a:rPr lang="zh-CN" altLang="en-US" dirty="0"/>
              <a:t>取模。</a:t>
            </a:r>
            <a:endParaRPr lang="en-US" altLang="zh-CN" dirty="0"/>
          </a:p>
          <a:p>
            <a:endParaRPr lang="en-US" altLang="zh-CN" dirty="0"/>
          </a:p>
          <a:p>
            <a:r>
              <a:rPr lang="en-US" altLang="zh-CN" dirty="0"/>
              <a:t>n&lt;=3000</a:t>
            </a:r>
            <a:endParaRPr lang="zh-CN" altLang="en-US" dirty="0"/>
          </a:p>
        </p:txBody>
      </p:sp>
    </p:spTree>
    <p:extLst>
      <p:ext uri="{BB962C8B-B14F-4D97-AF65-F5344CB8AC3E}">
        <p14:creationId xmlns:p14="http://schemas.microsoft.com/office/powerpoint/2010/main" val="1452114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F0E8C-45F4-3736-B771-C01158613671}"/>
              </a:ext>
            </a:extLst>
          </p:cNvPr>
          <p:cNvSpPr>
            <a:spLocks noGrp="1"/>
          </p:cNvSpPr>
          <p:nvPr>
            <p:ph type="title"/>
          </p:nvPr>
        </p:nvSpPr>
        <p:spPr/>
        <p:txBody>
          <a:bodyPr/>
          <a:lstStyle/>
          <a:p>
            <a:r>
              <a:rPr lang="en-US" altLang="zh-CN" dirty="0"/>
              <a:t>[AHOI2022] </a:t>
            </a:r>
            <a:r>
              <a:rPr lang="zh-CN" altLang="en-US" dirty="0"/>
              <a:t>钥匙</a:t>
            </a:r>
          </a:p>
        </p:txBody>
      </p:sp>
      <p:sp>
        <p:nvSpPr>
          <p:cNvPr id="3" name="内容占位符 2">
            <a:extLst>
              <a:ext uri="{FF2B5EF4-FFF2-40B4-BE49-F238E27FC236}">
                <a16:creationId xmlns:a16="http://schemas.microsoft.com/office/drawing/2014/main" id="{213B39D9-EDDA-4FD5-6C26-93C0E5C1F1F8}"/>
              </a:ext>
            </a:extLst>
          </p:cNvPr>
          <p:cNvSpPr>
            <a:spLocks noGrp="1"/>
          </p:cNvSpPr>
          <p:nvPr>
            <p:ph idx="1"/>
          </p:nvPr>
        </p:nvSpPr>
        <p:spPr/>
        <p:txBody>
          <a:bodyPr/>
          <a:lstStyle/>
          <a:p>
            <a:r>
              <a:rPr lang="zh-CN" altLang="en-US" dirty="0"/>
              <a:t>给定一棵</a:t>
            </a:r>
            <a:r>
              <a:rPr lang="en-US" altLang="zh-CN" dirty="0"/>
              <a:t>n</a:t>
            </a:r>
            <a:r>
              <a:rPr lang="zh-CN" altLang="en-US" dirty="0"/>
              <a:t>个点的树，每个点上都有钥匙或者宝箱。钥匙和宝箱有颜色，颜色为</a:t>
            </a:r>
            <a:r>
              <a:rPr lang="en-US" altLang="zh-CN" dirty="0" err="1"/>
              <a:t>i</a:t>
            </a:r>
            <a:r>
              <a:rPr lang="zh-CN" altLang="en-US" dirty="0"/>
              <a:t>的钥匙只能打开颜色为</a:t>
            </a:r>
            <a:r>
              <a:rPr lang="en-US" altLang="zh-CN" dirty="0" err="1"/>
              <a:t>i</a:t>
            </a:r>
            <a:r>
              <a:rPr lang="zh-CN" altLang="en-US" dirty="0"/>
              <a:t>的宝箱，钥匙在打开宝箱后会损坏。</a:t>
            </a:r>
            <a:endParaRPr lang="en-US" altLang="zh-CN" dirty="0"/>
          </a:p>
          <a:p>
            <a:r>
              <a:rPr lang="zh-CN" altLang="en-US" dirty="0"/>
              <a:t>同一种颜色的钥匙最多只有</a:t>
            </a:r>
            <a:r>
              <a:rPr lang="en-US" altLang="zh-CN" dirty="0"/>
              <a:t>5</a:t>
            </a:r>
            <a:r>
              <a:rPr lang="zh-CN" altLang="en-US" dirty="0"/>
              <a:t>把。</a:t>
            </a:r>
            <a:endParaRPr lang="en-US" altLang="zh-CN" dirty="0"/>
          </a:p>
          <a:p>
            <a:r>
              <a:rPr lang="zh-CN" altLang="en-US" dirty="0"/>
              <a:t>小</a:t>
            </a:r>
            <a:r>
              <a:rPr lang="en-US" altLang="zh-CN" dirty="0"/>
              <a:t>R</a:t>
            </a:r>
            <a:r>
              <a:rPr lang="zh-CN" altLang="en-US" dirty="0"/>
              <a:t>规划了</a:t>
            </a:r>
            <a:r>
              <a:rPr lang="en-US" altLang="zh-CN" dirty="0"/>
              <a:t>m</a:t>
            </a:r>
            <a:r>
              <a:rPr lang="zh-CN" altLang="en-US" dirty="0"/>
              <a:t>次旅行，第</a:t>
            </a:r>
            <a:r>
              <a:rPr lang="en-US" altLang="zh-CN" dirty="0" err="1"/>
              <a:t>i</a:t>
            </a:r>
            <a:r>
              <a:rPr lang="zh-CN" altLang="en-US" dirty="0"/>
              <a:t>次旅行的起点为</a:t>
            </a:r>
            <a:r>
              <a:rPr lang="en-US" altLang="zh-CN" dirty="0"/>
              <a:t>s[</a:t>
            </a:r>
            <a:r>
              <a:rPr lang="en-US" altLang="zh-CN" dirty="0" err="1"/>
              <a:t>i</a:t>
            </a:r>
            <a:r>
              <a:rPr lang="en-US" altLang="zh-CN" dirty="0"/>
              <a:t>]</a:t>
            </a:r>
            <a:r>
              <a:rPr lang="zh-CN" altLang="en-US" dirty="0"/>
              <a:t>，终点为</a:t>
            </a:r>
            <a:r>
              <a:rPr lang="en-US" altLang="zh-CN" dirty="0"/>
              <a:t>e[</a:t>
            </a:r>
            <a:r>
              <a:rPr lang="en-US" altLang="zh-CN" dirty="0" err="1"/>
              <a:t>i</a:t>
            </a:r>
            <a:r>
              <a:rPr lang="en-US" altLang="zh-CN" dirty="0"/>
              <a:t>]</a:t>
            </a:r>
            <a:r>
              <a:rPr lang="zh-CN" altLang="en-US" dirty="0"/>
              <a:t>。小</a:t>
            </a:r>
            <a:r>
              <a:rPr lang="en-US" altLang="zh-CN" dirty="0"/>
              <a:t>R</a:t>
            </a:r>
            <a:r>
              <a:rPr lang="zh-CN" altLang="en-US" dirty="0"/>
              <a:t>沿最短路从</a:t>
            </a:r>
            <a:r>
              <a:rPr lang="en-US" altLang="zh-CN" dirty="0"/>
              <a:t>s[</a:t>
            </a:r>
            <a:r>
              <a:rPr lang="en-US" altLang="zh-CN" dirty="0" err="1"/>
              <a:t>i</a:t>
            </a:r>
            <a:r>
              <a:rPr lang="en-US" altLang="zh-CN" dirty="0"/>
              <a:t>]</a:t>
            </a:r>
            <a:r>
              <a:rPr lang="zh-CN" altLang="en-US" dirty="0"/>
              <a:t>走到</a:t>
            </a:r>
            <a:r>
              <a:rPr lang="en-US" altLang="zh-CN" dirty="0"/>
              <a:t>e[</a:t>
            </a:r>
            <a:r>
              <a:rPr lang="en-US" altLang="zh-CN" dirty="0" err="1"/>
              <a:t>i</a:t>
            </a:r>
            <a:r>
              <a:rPr lang="en-US" altLang="zh-CN" dirty="0"/>
              <a:t>]</a:t>
            </a:r>
            <a:r>
              <a:rPr lang="zh-CN" altLang="en-US" dirty="0"/>
              <a:t>，当走到有钥匙的点时，可以将钥匙放入背包；当走到有宝箱的点时，如果拥有对应颜色的钥匙，可以打开这个宝箱并获得一枚金币。求每次旅行最多能获得多少枚金币</a:t>
            </a:r>
            <a:r>
              <a:rPr lang="en-US" altLang="zh-CN" dirty="0"/>
              <a:t>(</a:t>
            </a:r>
            <a:r>
              <a:rPr lang="zh-CN" altLang="en-US" dirty="0"/>
              <a:t>旅行之间相互独立</a:t>
            </a:r>
            <a:r>
              <a:rPr lang="en-US" altLang="zh-CN" dirty="0"/>
              <a:t>)</a:t>
            </a:r>
            <a:r>
              <a:rPr lang="zh-CN" altLang="en-US" dirty="0"/>
              <a:t>。</a:t>
            </a:r>
            <a:endParaRPr lang="en-US" altLang="zh-CN" dirty="0"/>
          </a:p>
          <a:p>
            <a:r>
              <a:rPr lang="en-US" altLang="zh-CN" dirty="0"/>
              <a:t>1&lt;=n&lt;=500,000</a:t>
            </a:r>
            <a:r>
              <a:rPr lang="zh-CN" altLang="en-US" dirty="0"/>
              <a:t>，</a:t>
            </a:r>
            <a:r>
              <a:rPr lang="en-US" altLang="zh-CN" dirty="0"/>
              <a:t>1&lt;=m&lt;=1,000,000</a:t>
            </a:r>
          </a:p>
        </p:txBody>
      </p:sp>
    </p:spTree>
    <p:extLst>
      <p:ext uri="{BB962C8B-B14F-4D97-AF65-F5344CB8AC3E}">
        <p14:creationId xmlns:p14="http://schemas.microsoft.com/office/powerpoint/2010/main" val="1434062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1BBA8-ADC3-AA74-3A17-EA1133AE0CF7}"/>
              </a:ext>
            </a:extLst>
          </p:cNvPr>
          <p:cNvSpPr>
            <a:spLocks noGrp="1"/>
          </p:cNvSpPr>
          <p:nvPr>
            <p:ph type="title"/>
          </p:nvPr>
        </p:nvSpPr>
        <p:spPr/>
        <p:txBody>
          <a:bodyPr/>
          <a:lstStyle/>
          <a:p>
            <a:r>
              <a:rPr lang="en-US" altLang="zh-CN" dirty="0"/>
              <a:t>[CEOI2019] Magic Tree*</a:t>
            </a:r>
            <a:endParaRPr lang="zh-CN" altLang="en-US" dirty="0"/>
          </a:p>
        </p:txBody>
      </p:sp>
      <p:sp>
        <p:nvSpPr>
          <p:cNvPr id="3" name="内容占位符 2">
            <a:extLst>
              <a:ext uri="{FF2B5EF4-FFF2-40B4-BE49-F238E27FC236}">
                <a16:creationId xmlns:a16="http://schemas.microsoft.com/office/drawing/2014/main" id="{436D3D7C-7D59-679D-8E57-B2D84B614DE5}"/>
              </a:ext>
            </a:extLst>
          </p:cNvPr>
          <p:cNvSpPr>
            <a:spLocks noGrp="1"/>
          </p:cNvSpPr>
          <p:nvPr>
            <p:ph idx="1"/>
          </p:nvPr>
        </p:nvSpPr>
        <p:spPr/>
        <p:txBody>
          <a:bodyPr/>
          <a:lstStyle/>
          <a:p>
            <a:r>
              <a:rPr lang="zh-CN" altLang="en-US" dirty="0"/>
              <a:t>给定一棵</a:t>
            </a:r>
            <a:r>
              <a:rPr lang="en-US" altLang="zh-CN" dirty="0"/>
              <a:t>n</a:t>
            </a:r>
            <a:r>
              <a:rPr lang="zh-CN" altLang="en-US" dirty="0"/>
              <a:t>个点的树，树上有许多果实。</a:t>
            </a:r>
            <a:endParaRPr lang="en-US" altLang="zh-CN" dirty="0"/>
          </a:p>
          <a:p>
            <a:r>
              <a:rPr lang="zh-CN" altLang="en-US" dirty="0"/>
              <a:t>第</a:t>
            </a:r>
            <a:r>
              <a:rPr lang="en-US" altLang="zh-CN" dirty="0" err="1"/>
              <a:t>i</a:t>
            </a:r>
            <a:r>
              <a:rPr lang="zh-CN" altLang="en-US" dirty="0"/>
              <a:t>个果实会在第</a:t>
            </a:r>
            <a:r>
              <a:rPr lang="en-US" altLang="zh-CN" dirty="0"/>
              <a:t>d[</a:t>
            </a:r>
            <a:r>
              <a:rPr lang="en-US" altLang="zh-CN" dirty="0" err="1"/>
              <a:t>i</a:t>
            </a:r>
            <a:r>
              <a:rPr lang="en-US" altLang="zh-CN" dirty="0"/>
              <a:t>]</a:t>
            </a:r>
            <a:r>
              <a:rPr lang="zh-CN" altLang="en-US" dirty="0"/>
              <a:t>天在节点</a:t>
            </a:r>
            <a:r>
              <a:rPr lang="en-US" altLang="zh-CN" dirty="0"/>
              <a:t>v[</a:t>
            </a:r>
            <a:r>
              <a:rPr lang="en-US" altLang="zh-CN" dirty="0" err="1"/>
              <a:t>i</a:t>
            </a:r>
            <a:r>
              <a:rPr lang="en-US" altLang="zh-CN" dirty="0"/>
              <a:t>]</a:t>
            </a:r>
            <a:r>
              <a:rPr lang="zh-CN" altLang="en-US" dirty="0"/>
              <a:t>成熟，并且在收获后可获得</a:t>
            </a:r>
            <a:r>
              <a:rPr lang="en-US" altLang="zh-CN" dirty="0"/>
              <a:t>w[</a:t>
            </a:r>
            <a:r>
              <a:rPr lang="en-US" altLang="zh-CN" dirty="0" err="1"/>
              <a:t>i</a:t>
            </a:r>
            <a:r>
              <a:rPr lang="en-US" altLang="zh-CN" dirty="0"/>
              <a:t>]</a:t>
            </a:r>
            <a:r>
              <a:rPr lang="zh-CN" altLang="en-US" dirty="0"/>
              <a:t>的果汁。</a:t>
            </a:r>
            <a:endParaRPr lang="en-US" altLang="zh-CN" dirty="0"/>
          </a:p>
          <a:p>
            <a:r>
              <a:rPr lang="zh-CN" altLang="en-US" dirty="0"/>
              <a:t>第</a:t>
            </a:r>
            <a:r>
              <a:rPr lang="en-US" altLang="zh-CN" dirty="0" err="1"/>
              <a:t>i</a:t>
            </a:r>
            <a:r>
              <a:rPr lang="zh-CN" altLang="en-US" dirty="0"/>
              <a:t>个果实仅能在第</a:t>
            </a:r>
            <a:r>
              <a:rPr lang="en-US" altLang="zh-CN" dirty="0"/>
              <a:t>d[</a:t>
            </a:r>
            <a:r>
              <a:rPr lang="en-US" altLang="zh-CN" dirty="0" err="1"/>
              <a:t>i</a:t>
            </a:r>
            <a:r>
              <a:rPr lang="en-US" altLang="zh-CN" dirty="0"/>
              <a:t>]</a:t>
            </a:r>
            <a:r>
              <a:rPr lang="zh-CN" altLang="en-US" dirty="0"/>
              <a:t>天收获。</a:t>
            </a:r>
            <a:endParaRPr lang="en-US" altLang="zh-CN" dirty="0"/>
          </a:p>
          <a:p>
            <a:r>
              <a:rPr lang="zh-CN" altLang="en-US" dirty="0"/>
              <a:t>收获的方式是断掉这棵树的一条边，这会获得在这条边上作为儿子的那个点的子树上当天成熟的果实的果汁。</a:t>
            </a:r>
            <a:endParaRPr lang="en-US" altLang="zh-CN" dirty="0"/>
          </a:p>
          <a:p>
            <a:r>
              <a:rPr lang="zh-CN" altLang="en-US" dirty="0"/>
              <a:t>求最多能获得多少果汁。</a:t>
            </a:r>
            <a:endParaRPr lang="en-US" altLang="zh-CN" dirty="0"/>
          </a:p>
          <a:p>
            <a:r>
              <a:rPr lang="en-US" altLang="zh-CN" dirty="0"/>
              <a:t>2&lt;=n&lt;=200000</a:t>
            </a:r>
            <a:r>
              <a:rPr lang="zh-CN" altLang="en-US" dirty="0"/>
              <a:t>，</a:t>
            </a:r>
            <a:r>
              <a:rPr lang="en-US" altLang="zh-CN" dirty="0"/>
              <a:t>v[</a:t>
            </a:r>
            <a:r>
              <a:rPr lang="en-US" altLang="zh-CN" dirty="0" err="1"/>
              <a:t>i</a:t>
            </a:r>
            <a:r>
              <a:rPr lang="en-US" altLang="zh-CN" dirty="0"/>
              <a:t>]</a:t>
            </a:r>
            <a:r>
              <a:rPr lang="zh-CN" altLang="en-US" dirty="0"/>
              <a:t>互不相同</a:t>
            </a:r>
          </a:p>
        </p:txBody>
      </p:sp>
    </p:spTree>
    <p:extLst>
      <p:ext uri="{BB962C8B-B14F-4D97-AF65-F5344CB8AC3E}">
        <p14:creationId xmlns:p14="http://schemas.microsoft.com/office/powerpoint/2010/main" val="367733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420D9-99B6-B343-B8DE-B9AB36A3497D}"/>
              </a:ext>
            </a:extLst>
          </p:cNvPr>
          <p:cNvSpPr>
            <a:spLocks noGrp="1"/>
          </p:cNvSpPr>
          <p:nvPr>
            <p:ph type="title"/>
          </p:nvPr>
        </p:nvSpPr>
        <p:spPr/>
        <p:txBody>
          <a:bodyPr/>
          <a:lstStyle/>
          <a:p>
            <a:r>
              <a:rPr lang="en-US" altLang="zh-CN" dirty="0"/>
              <a:t>[APIO2010] </a:t>
            </a:r>
            <a:r>
              <a:rPr lang="zh-CN" altLang="en-US" dirty="0"/>
              <a:t>巡逻</a:t>
            </a:r>
          </a:p>
        </p:txBody>
      </p:sp>
      <p:sp>
        <p:nvSpPr>
          <p:cNvPr id="3" name="内容占位符 2">
            <a:extLst>
              <a:ext uri="{FF2B5EF4-FFF2-40B4-BE49-F238E27FC236}">
                <a16:creationId xmlns:a16="http://schemas.microsoft.com/office/drawing/2014/main" id="{0E58C72F-64FB-53D3-6E15-DBB26BCCA8DA}"/>
              </a:ext>
            </a:extLst>
          </p:cNvPr>
          <p:cNvSpPr>
            <a:spLocks noGrp="1"/>
          </p:cNvSpPr>
          <p:nvPr>
            <p:ph idx="1"/>
          </p:nvPr>
        </p:nvSpPr>
        <p:spPr/>
        <p:txBody>
          <a:bodyPr/>
          <a:lstStyle/>
          <a:p>
            <a:r>
              <a:rPr lang="en-US" altLang="zh-CN" dirty="0"/>
              <a:t>k=1</a:t>
            </a:r>
            <a:r>
              <a:rPr lang="zh-CN" altLang="en-US" dirty="0"/>
              <a:t>？</a:t>
            </a:r>
            <a:endParaRPr lang="en-US" altLang="zh-CN" dirty="0"/>
          </a:p>
          <a:p>
            <a:r>
              <a:rPr lang="en-US" altLang="zh-CN" dirty="0"/>
              <a:t>Ans=2*(n-1)-</a:t>
            </a:r>
            <a:r>
              <a:rPr lang="zh-CN" altLang="en-US" dirty="0"/>
              <a:t>直径长度</a:t>
            </a:r>
            <a:r>
              <a:rPr lang="en-US" altLang="zh-CN" dirty="0"/>
              <a:t>+1</a:t>
            </a:r>
          </a:p>
          <a:p>
            <a:endParaRPr lang="en-US" altLang="zh-CN" dirty="0"/>
          </a:p>
          <a:p>
            <a:r>
              <a:rPr lang="en-US" altLang="zh-CN" dirty="0"/>
              <a:t>k=2</a:t>
            </a:r>
            <a:r>
              <a:rPr lang="zh-CN" altLang="en-US" dirty="0"/>
              <a:t>？</a:t>
            </a:r>
            <a:endParaRPr lang="en-US" altLang="zh-CN" dirty="0"/>
          </a:p>
          <a:p>
            <a:r>
              <a:rPr lang="zh-CN" altLang="en-US" dirty="0"/>
              <a:t>将直径的所有边的边权都设为</a:t>
            </a:r>
            <a:r>
              <a:rPr lang="en-US" altLang="zh-CN" dirty="0"/>
              <a:t>-1</a:t>
            </a:r>
            <a:r>
              <a:rPr lang="zh-CN" altLang="en-US" dirty="0"/>
              <a:t>，再求一遍直径</a:t>
            </a:r>
            <a:r>
              <a:rPr lang="en-US" altLang="zh-CN" dirty="0"/>
              <a:t>(</a:t>
            </a:r>
            <a:r>
              <a:rPr lang="zh-CN" altLang="en-US" dirty="0"/>
              <a:t>相当于可反悔</a:t>
            </a:r>
            <a:r>
              <a:rPr lang="en-US" altLang="zh-CN" dirty="0"/>
              <a:t>)</a:t>
            </a:r>
          </a:p>
          <a:p>
            <a:r>
              <a:rPr lang="en-US" altLang="zh-CN" dirty="0"/>
              <a:t>Ans=2*(n-1)-</a:t>
            </a:r>
            <a:r>
              <a:rPr lang="zh-CN" altLang="en-US" dirty="0"/>
              <a:t>原图直径</a:t>
            </a:r>
            <a:r>
              <a:rPr lang="en-US" altLang="zh-CN" dirty="0"/>
              <a:t>-</a:t>
            </a:r>
            <a:r>
              <a:rPr lang="zh-CN" altLang="en-US" dirty="0"/>
              <a:t>新图直径</a:t>
            </a:r>
            <a:r>
              <a:rPr lang="en-US" altLang="zh-CN" dirty="0"/>
              <a:t>+2</a:t>
            </a:r>
          </a:p>
          <a:p>
            <a:endParaRPr lang="en-US" altLang="zh-CN" dirty="0"/>
          </a:p>
          <a:p>
            <a:endParaRPr lang="en-US" altLang="zh-CN" dirty="0"/>
          </a:p>
        </p:txBody>
      </p:sp>
    </p:spTree>
    <p:extLst>
      <p:ext uri="{BB962C8B-B14F-4D97-AF65-F5344CB8AC3E}">
        <p14:creationId xmlns:p14="http://schemas.microsoft.com/office/powerpoint/2010/main" val="198405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9615B-868C-247F-0750-D22BF0711841}"/>
              </a:ext>
            </a:extLst>
          </p:cNvPr>
          <p:cNvSpPr>
            <a:spLocks noGrp="1"/>
          </p:cNvSpPr>
          <p:nvPr>
            <p:ph type="title"/>
          </p:nvPr>
        </p:nvSpPr>
        <p:spPr/>
        <p:txBody>
          <a:bodyPr/>
          <a:lstStyle/>
          <a:p>
            <a:r>
              <a:rPr lang="en-US" altLang="zh-CN" dirty="0"/>
              <a:t>ProbLEM2</a:t>
            </a:r>
            <a:endParaRPr lang="zh-CN" altLang="en-US" dirty="0"/>
          </a:p>
        </p:txBody>
      </p:sp>
      <p:sp>
        <p:nvSpPr>
          <p:cNvPr id="3" name="内容占位符 2">
            <a:extLst>
              <a:ext uri="{FF2B5EF4-FFF2-40B4-BE49-F238E27FC236}">
                <a16:creationId xmlns:a16="http://schemas.microsoft.com/office/drawing/2014/main" id="{8C4F03A1-7E2E-A93C-DBEB-1AEAA97385E6}"/>
              </a:ext>
            </a:extLst>
          </p:cNvPr>
          <p:cNvSpPr>
            <a:spLocks noGrp="1"/>
          </p:cNvSpPr>
          <p:nvPr>
            <p:ph idx="1"/>
          </p:nvPr>
        </p:nvSpPr>
        <p:spPr/>
        <p:txBody>
          <a:bodyPr/>
          <a:lstStyle/>
          <a:p>
            <a:r>
              <a:rPr lang="zh-CN" altLang="en-US" dirty="0"/>
              <a:t>给定一棵</a:t>
            </a:r>
            <a:r>
              <a:rPr lang="en-US" altLang="zh-CN" dirty="0"/>
              <a:t>n</a:t>
            </a:r>
            <a:r>
              <a:rPr lang="zh-CN" altLang="en-US" dirty="0"/>
              <a:t>个点的树，边有边权。</a:t>
            </a:r>
            <a:endParaRPr lang="en-US" altLang="zh-CN" dirty="0"/>
          </a:p>
          <a:p>
            <a:r>
              <a:rPr lang="zh-CN" altLang="en-US" dirty="0"/>
              <a:t>有</a:t>
            </a:r>
            <a:r>
              <a:rPr lang="en-US" altLang="zh-CN" dirty="0"/>
              <a:t>q</a:t>
            </a:r>
            <a:r>
              <a:rPr lang="zh-CN" altLang="en-US" dirty="0"/>
              <a:t>次修改，每次修改树上的一条边权。每次修改后，要求输出树的直径上的边权和。</a:t>
            </a:r>
            <a:endParaRPr lang="en-US" altLang="zh-CN" dirty="0"/>
          </a:p>
          <a:p>
            <a:r>
              <a:rPr lang="zh-CN" altLang="en-US" dirty="0"/>
              <a:t>强制在线。</a:t>
            </a:r>
            <a:endParaRPr lang="en-US" altLang="zh-CN" dirty="0"/>
          </a:p>
          <a:p>
            <a:endParaRPr lang="en-US" altLang="zh-CN" dirty="0"/>
          </a:p>
          <a:p>
            <a:r>
              <a:rPr lang="en-US" altLang="zh-CN" dirty="0" err="1"/>
              <a:t>n,q</a:t>
            </a:r>
            <a:r>
              <a:rPr lang="en-US" altLang="zh-CN" dirty="0"/>
              <a:t>&lt;=100,000</a:t>
            </a:r>
          </a:p>
          <a:p>
            <a:endParaRPr lang="zh-CN" altLang="en-US" dirty="0"/>
          </a:p>
        </p:txBody>
      </p:sp>
    </p:spTree>
    <p:extLst>
      <p:ext uri="{BB962C8B-B14F-4D97-AF65-F5344CB8AC3E}">
        <p14:creationId xmlns:p14="http://schemas.microsoft.com/office/powerpoint/2010/main" val="70575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9615B-868C-247F-0750-D22BF0711841}"/>
              </a:ext>
            </a:extLst>
          </p:cNvPr>
          <p:cNvSpPr>
            <a:spLocks noGrp="1"/>
          </p:cNvSpPr>
          <p:nvPr>
            <p:ph type="title"/>
          </p:nvPr>
        </p:nvSpPr>
        <p:spPr/>
        <p:txBody>
          <a:bodyPr/>
          <a:lstStyle/>
          <a:p>
            <a:pPr algn="l"/>
            <a:r>
              <a:rPr lang="en-US" altLang="zh-CN" b="1" i="0" dirty="0">
                <a:solidFill>
                  <a:srgbClr val="FFFFFF"/>
                </a:solidFill>
                <a:effectLst/>
                <a:latin typeface="-apple-system"/>
              </a:rPr>
              <a:t>[CEOI2019] Dynamic Diameter</a:t>
            </a:r>
          </a:p>
        </p:txBody>
      </p:sp>
      <p:sp>
        <p:nvSpPr>
          <p:cNvPr id="3" name="内容占位符 2">
            <a:extLst>
              <a:ext uri="{FF2B5EF4-FFF2-40B4-BE49-F238E27FC236}">
                <a16:creationId xmlns:a16="http://schemas.microsoft.com/office/drawing/2014/main" id="{8C4F03A1-7E2E-A93C-DBEB-1AEAA97385E6}"/>
              </a:ext>
            </a:extLst>
          </p:cNvPr>
          <p:cNvSpPr>
            <a:spLocks noGrp="1"/>
          </p:cNvSpPr>
          <p:nvPr>
            <p:ph idx="1"/>
          </p:nvPr>
        </p:nvSpPr>
        <p:spPr/>
        <p:txBody>
          <a:bodyPr/>
          <a:lstStyle/>
          <a:p>
            <a:r>
              <a:rPr lang="zh-CN" altLang="en-US" dirty="0"/>
              <a:t>由欧拉序转换为区间最值问题。</a:t>
            </a:r>
            <a:endParaRPr lang="en-US" altLang="zh-CN" dirty="0"/>
          </a:p>
          <a:p>
            <a:r>
              <a:rPr lang="en-US" altLang="zh-CN" dirty="0"/>
              <a:t>Max{dis[a]+dis[b]-2*dis[c]}</a:t>
            </a:r>
            <a:r>
              <a:rPr lang="zh-CN" altLang="en-US" dirty="0"/>
              <a:t>，其中</a:t>
            </a:r>
            <a:r>
              <a:rPr lang="en-US" altLang="zh-CN" dirty="0"/>
              <a:t>a&lt;c&lt;b</a:t>
            </a:r>
          </a:p>
          <a:p>
            <a:r>
              <a:rPr lang="en-US" altLang="zh-CN" dirty="0"/>
              <a:t>dis[x]</a:t>
            </a:r>
            <a:r>
              <a:rPr lang="zh-CN" altLang="en-US" dirty="0"/>
              <a:t>代表</a:t>
            </a:r>
            <a:r>
              <a:rPr lang="en-US" altLang="zh-CN" dirty="0" err="1"/>
              <a:t>pnts</a:t>
            </a:r>
            <a:r>
              <a:rPr lang="en-US" altLang="zh-CN" dirty="0"/>
              <a:t>[x]</a:t>
            </a:r>
            <a:r>
              <a:rPr lang="zh-CN" altLang="en-US" dirty="0"/>
              <a:t>到根的路径</a:t>
            </a:r>
            <a:endParaRPr lang="en-US" altLang="zh-CN" dirty="0"/>
          </a:p>
          <a:p>
            <a:r>
              <a:rPr lang="zh-CN" altLang="en-US" dirty="0"/>
              <a:t>修改一条边即区间修改。</a:t>
            </a:r>
            <a:endParaRPr lang="en-US" altLang="zh-CN" dirty="0"/>
          </a:p>
          <a:p>
            <a:endParaRPr lang="en-US" altLang="zh-CN" dirty="0"/>
          </a:p>
          <a:p>
            <a:r>
              <a:rPr lang="zh-CN" altLang="en-US" dirty="0"/>
              <a:t>动态树的直径模板。</a:t>
            </a:r>
            <a:endParaRPr lang="en-US" altLang="zh-CN" dirty="0"/>
          </a:p>
        </p:txBody>
      </p:sp>
    </p:spTree>
    <p:extLst>
      <p:ext uri="{BB962C8B-B14F-4D97-AF65-F5344CB8AC3E}">
        <p14:creationId xmlns:p14="http://schemas.microsoft.com/office/powerpoint/2010/main" val="408681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D80F7-C896-4824-C245-54E3883C8A24}"/>
              </a:ext>
            </a:extLst>
          </p:cNvPr>
          <p:cNvSpPr>
            <a:spLocks noGrp="1"/>
          </p:cNvSpPr>
          <p:nvPr>
            <p:ph type="title"/>
          </p:nvPr>
        </p:nvSpPr>
        <p:spPr/>
        <p:txBody>
          <a:bodyPr/>
          <a:lstStyle/>
          <a:p>
            <a:r>
              <a:rPr lang="en-US" altLang="zh-CN" dirty="0"/>
              <a:t>ProBLEM3*</a:t>
            </a:r>
            <a:endParaRPr lang="zh-CN" altLang="en-US" dirty="0"/>
          </a:p>
        </p:txBody>
      </p:sp>
      <p:sp>
        <p:nvSpPr>
          <p:cNvPr id="3" name="内容占位符 2">
            <a:extLst>
              <a:ext uri="{FF2B5EF4-FFF2-40B4-BE49-F238E27FC236}">
                <a16:creationId xmlns:a16="http://schemas.microsoft.com/office/drawing/2014/main" id="{10275C67-2472-6AD3-9F75-CD93F84FB205}"/>
              </a:ext>
            </a:extLst>
          </p:cNvPr>
          <p:cNvSpPr>
            <a:spLocks noGrp="1"/>
          </p:cNvSpPr>
          <p:nvPr>
            <p:ph idx="1"/>
          </p:nvPr>
        </p:nvSpPr>
        <p:spPr/>
        <p:txBody>
          <a:bodyPr/>
          <a:lstStyle/>
          <a:p>
            <a:r>
              <a:rPr lang="zh-CN" altLang="en-US" dirty="0"/>
              <a:t>给定一棵</a:t>
            </a:r>
            <a:r>
              <a:rPr lang="en-US" altLang="zh-CN" dirty="0"/>
              <a:t>n</a:t>
            </a:r>
            <a:r>
              <a:rPr lang="zh-CN" altLang="en-US" dirty="0"/>
              <a:t>个点的树，</a:t>
            </a:r>
            <a:r>
              <a:rPr lang="en-US" altLang="zh-CN" dirty="0"/>
              <a:t>m</a:t>
            </a:r>
            <a:r>
              <a:rPr lang="zh-CN" altLang="en-US" dirty="0"/>
              <a:t>次操作，维护一个初始为空的路径集合</a:t>
            </a:r>
            <a:r>
              <a:rPr lang="en-US" altLang="zh-CN" dirty="0"/>
              <a:t>P</a:t>
            </a:r>
            <a:r>
              <a:rPr lang="zh-CN" altLang="en-US" dirty="0"/>
              <a:t>。</a:t>
            </a:r>
            <a:endParaRPr lang="en-US" altLang="zh-CN" dirty="0"/>
          </a:p>
          <a:p>
            <a:r>
              <a:rPr lang="zh-CN" altLang="en-US" dirty="0"/>
              <a:t>定义树上一条路径的“</a:t>
            </a:r>
            <a:r>
              <a:rPr lang="en-US" altLang="zh-CN" dirty="0"/>
              <a:t>d</a:t>
            </a:r>
            <a:r>
              <a:rPr lang="zh-CN" altLang="en-US" dirty="0"/>
              <a:t>邻居”为：所有点</a:t>
            </a:r>
            <a:r>
              <a:rPr lang="en-US" altLang="zh-CN" dirty="0"/>
              <a:t>x</a:t>
            </a:r>
            <a:r>
              <a:rPr lang="zh-CN" altLang="en-US" dirty="0"/>
              <a:t>满足在路径上存在一个点</a:t>
            </a:r>
            <a:r>
              <a:rPr lang="en-US" altLang="zh-CN" dirty="0"/>
              <a:t>y</a:t>
            </a:r>
            <a:r>
              <a:rPr lang="zh-CN" altLang="en-US" dirty="0"/>
              <a:t>，使得</a:t>
            </a:r>
            <a:r>
              <a:rPr lang="en-US" altLang="zh-CN" dirty="0"/>
              <a:t>dis(</a:t>
            </a:r>
            <a:r>
              <a:rPr lang="en-US" altLang="zh-CN" dirty="0" err="1"/>
              <a:t>x,y</a:t>
            </a:r>
            <a:r>
              <a:rPr lang="en-US" altLang="zh-CN" dirty="0"/>
              <a:t>)&lt;=d</a:t>
            </a:r>
            <a:r>
              <a:rPr lang="zh-CN" altLang="en-US" dirty="0"/>
              <a:t>的点</a:t>
            </a:r>
            <a:r>
              <a:rPr lang="en-US" altLang="zh-CN" dirty="0"/>
              <a:t>x</a:t>
            </a:r>
            <a:r>
              <a:rPr lang="zh-CN" altLang="en-US" dirty="0"/>
              <a:t>的集合。</a:t>
            </a:r>
            <a:endParaRPr lang="en-US" altLang="zh-CN" dirty="0"/>
          </a:p>
          <a:p>
            <a:r>
              <a:rPr lang="zh-CN" altLang="en-US" b="0" dirty="0"/>
              <a:t>操作分为三种：</a:t>
            </a:r>
            <a:endParaRPr lang="en-US" altLang="zh-CN" b="0" dirty="0"/>
          </a:p>
          <a:p>
            <a:r>
              <a:rPr lang="en-US" altLang="zh-CN" dirty="0"/>
              <a:t>1.</a:t>
            </a:r>
            <a:r>
              <a:rPr lang="zh-CN" altLang="en-US" dirty="0"/>
              <a:t>输入</a:t>
            </a:r>
            <a:r>
              <a:rPr lang="en-US" altLang="zh-CN" dirty="0" err="1"/>
              <a:t>u,v</a:t>
            </a:r>
            <a:r>
              <a:rPr lang="zh-CN" altLang="en-US" dirty="0"/>
              <a:t>，在</a:t>
            </a:r>
            <a:r>
              <a:rPr lang="en-US" altLang="zh-CN" dirty="0"/>
              <a:t>P</a:t>
            </a:r>
            <a:r>
              <a:rPr lang="zh-CN" altLang="en-US" dirty="0"/>
              <a:t>中加入</a:t>
            </a:r>
            <a:r>
              <a:rPr lang="en-US" altLang="zh-CN" dirty="0"/>
              <a:t>u</a:t>
            </a:r>
            <a:r>
              <a:rPr lang="zh-CN" altLang="en-US" dirty="0"/>
              <a:t>到</a:t>
            </a:r>
            <a:r>
              <a:rPr lang="en-US" altLang="zh-CN" dirty="0"/>
              <a:t>v</a:t>
            </a:r>
            <a:r>
              <a:rPr lang="zh-CN" altLang="en-US" dirty="0"/>
              <a:t>的路径。</a:t>
            </a:r>
            <a:endParaRPr lang="en-US" altLang="zh-CN" dirty="0"/>
          </a:p>
          <a:p>
            <a:r>
              <a:rPr lang="en-US" altLang="zh-CN" b="0" dirty="0"/>
              <a:t>2.</a:t>
            </a:r>
            <a:r>
              <a:rPr lang="zh-CN" altLang="en-US" b="0" dirty="0"/>
              <a:t>输入</a:t>
            </a:r>
            <a:r>
              <a:rPr lang="en-US" altLang="zh-CN" b="0" dirty="0" err="1"/>
              <a:t>u,v</a:t>
            </a:r>
            <a:r>
              <a:rPr lang="zh-CN" altLang="en-US" dirty="0"/>
              <a:t>，删除</a:t>
            </a:r>
            <a:r>
              <a:rPr lang="en-US" altLang="zh-CN" dirty="0"/>
              <a:t>P</a:t>
            </a:r>
            <a:r>
              <a:rPr lang="zh-CN" altLang="en-US" dirty="0"/>
              <a:t>中一条</a:t>
            </a:r>
            <a:r>
              <a:rPr lang="en-US" altLang="zh-CN" dirty="0"/>
              <a:t>u</a:t>
            </a:r>
            <a:r>
              <a:rPr lang="zh-CN" altLang="en-US" dirty="0"/>
              <a:t>到</a:t>
            </a:r>
            <a:r>
              <a:rPr lang="en-US" altLang="zh-CN" dirty="0"/>
              <a:t>v</a:t>
            </a:r>
            <a:r>
              <a:rPr lang="zh-CN" altLang="en-US" dirty="0"/>
              <a:t>的路径</a:t>
            </a:r>
            <a:r>
              <a:rPr lang="en-US" altLang="zh-CN" dirty="0"/>
              <a:t>(</a:t>
            </a:r>
            <a:r>
              <a:rPr lang="zh-CN" altLang="en-US" dirty="0"/>
              <a:t>如有多条，删除其中一条</a:t>
            </a:r>
            <a:r>
              <a:rPr lang="en-US" altLang="zh-CN" dirty="0"/>
              <a:t>)</a:t>
            </a:r>
            <a:r>
              <a:rPr lang="zh-CN" altLang="en-US" dirty="0"/>
              <a:t>。</a:t>
            </a:r>
            <a:endParaRPr lang="en-US" altLang="zh-CN" dirty="0"/>
          </a:p>
          <a:p>
            <a:r>
              <a:rPr lang="en-US" altLang="zh-CN" b="0" dirty="0"/>
              <a:t>3.</a:t>
            </a:r>
            <a:r>
              <a:rPr lang="zh-CN" altLang="en-US" b="0" dirty="0"/>
              <a:t>输入</a:t>
            </a:r>
            <a:r>
              <a:rPr lang="en-US" altLang="zh-CN" b="0" dirty="0"/>
              <a:t>d</a:t>
            </a:r>
            <a:r>
              <a:rPr lang="zh-CN" altLang="en-US" b="0" dirty="0"/>
              <a:t>，询问</a:t>
            </a:r>
            <a:r>
              <a:rPr lang="en-US" altLang="zh-CN" b="0" dirty="0"/>
              <a:t>P</a:t>
            </a:r>
            <a:r>
              <a:rPr lang="zh-CN" altLang="en-US" b="0" dirty="0"/>
              <a:t>中所有路径的</a:t>
            </a:r>
            <a:r>
              <a:rPr lang="en-US" altLang="zh-CN" b="0" dirty="0"/>
              <a:t>d</a:t>
            </a:r>
            <a:r>
              <a:rPr lang="zh-CN" altLang="en-US" dirty="0"/>
              <a:t>邻居的交集是否为空，若不为空输出</a:t>
            </a:r>
            <a:r>
              <a:rPr lang="en-US" altLang="zh-CN" dirty="0"/>
              <a:t>Yes</a:t>
            </a:r>
            <a:r>
              <a:rPr lang="zh-CN" altLang="en-US" dirty="0"/>
              <a:t>，否则输出</a:t>
            </a:r>
            <a:r>
              <a:rPr lang="en-US" altLang="zh-CN" dirty="0"/>
              <a:t>No</a:t>
            </a:r>
            <a:r>
              <a:rPr lang="zh-CN" altLang="en-US" dirty="0"/>
              <a:t>。</a:t>
            </a:r>
            <a:endParaRPr lang="en-US" altLang="zh-CN" dirty="0"/>
          </a:p>
          <a:p>
            <a:endParaRPr lang="en-US" altLang="zh-CN" b="0" dirty="0"/>
          </a:p>
          <a:p>
            <a:r>
              <a:rPr lang="en-US" altLang="zh-CN" b="0" dirty="0" err="1"/>
              <a:t>n,q</a:t>
            </a:r>
            <a:r>
              <a:rPr lang="en-US" altLang="zh-CN" dirty="0"/>
              <a:t>&lt;=200,000</a:t>
            </a:r>
            <a:endParaRPr lang="en-US" altLang="zh-CN" b="0" dirty="0"/>
          </a:p>
        </p:txBody>
      </p:sp>
    </p:spTree>
    <p:extLst>
      <p:ext uri="{BB962C8B-B14F-4D97-AF65-F5344CB8AC3E}">
        <p14:creationId xmlns:p14="http://schemas.microsoft.com/office/powerpoint/2010/main" val="398106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6F4C0-D230-291D-5E19-9040B1C6DBDC}"/>
              </a:ext>
            </a:extLst>
          </p:cNvPr>
          <p:cNvSpPr>
            <a:spLocks noGrp="1"/>
          </p:cNvSpPr>
          <p:nvPr>
            <p:ph type="title"/>
          </p:nvPr>
        </p:nvSpPr>
        <p:spPr/>
        <p:txBody>
          <a:bodyPr/>
          <a:lstStyle/>
          <a:p>
            <a:r>
              <a:rPr lang="en-US" altLang="zh-CN" sz="2800" dirty="0"/>
              <a:t>[CF1464F] My Beautiful Madness*</a:t>
            </a:r>
            <a:endParaRPr lang="zh-CN" altLang="en-US" dirty="0"/>
          </a:p>
        </p:txBody>
      </p:sp>
      <p:sp>
        <p:nvSpPr>
          <p:cNvPr id="3" name="内容占位符 2">
            <a:extLst>
              <a:ext uri="{FF2B5EF4-FFF2-40B4-BE49-F238E27FC236}">
                <a16:creationId xmlns:a16="http://schemas.microsoft.com/office/drawing/2014/main" id="{65A0F58A-8911-DB62-8176-2EC8B96133AC}"/>
              </a:ext>
            </a:extLst>
          </p:cNvPr>
          <p:cNvSpPr>
            <a:spLocks noGrp="1"/>
          </p:cNvSpPr>
          <p:nvPr>
            <p:ph idx="1"/>
          </p:nvPr>
        </p:nvSpPr>
        <p:spPr/>
        <p:txBody>
          <a:bodyPr/>
          <a:lstStyle/>
          <a:p>
            <a:r>
              <a:rPr lang="zh-CN" altLang="en-US" dirty="0"/>
              <a:t>这道题</a:t>
            </a:r>
            <a:r>
              <a:rPr lang="en-US" altLang="zh-CN" dirty="0"/>
              <a:t>7</a:t>
            </a:r>
            <a:r>
              <a:rPr lang="zh-CN" altLang="en-US" dirty="0"/>
              <a:t>月</a:t>
            </a:r>
            <a:r>
              <a:rPr lang="en-US" altLang="zh-CN" dirty="0"/>
              <a:t>26</a:t>
            </a:r>
            <a:r>
              <a:rPr lang="zh-CN" altLang="en-US" dirty="0"/>
              <a:t>日分享过了，但感觉很有价值就又放上来了</a:t>
            </a:r>
            <a:r>
              <a:rPr lang="en-US" altLang="zh-CN" dirty="0"/>
              <a:t>……</a:t>
            </a:r>
          </a:p>
          <a:p>
            <a:endParaRPr lang="en-US" altLang="zh-CN" dirty="0"/>
          </a:p>
          <a:p>
            <a:r>
              <a:rPr lang="zh-CN" altLang="en-US" dirty="0"/>
              <a:t>处理路径问题：拿</a:t>
            </a:r>
            <a:r>
              <a:rPr lang="en-US" altLang="zh-CN" dirty="0"/>
              <a:t>LCA</a:t>
            </a:r>
            <a:r>
              <a:rPr lang="zh-CN" altLang="en-US" dirty="0"/>
              <a:t>或端点代表一条路径，然后分类讨论。</a:t>
            </a:r>
            <a:endParaRPr lang="en-US" altLang="zh-CN" dirty="0"/>
          </a:p>
          <a:p>
            <a:endParaRPr lang="en-US" altLang="zh-CN" dirty="0"/>
          </a:p>
          <a:p>
            <a:r>
              <a:rPr lang="zh-CN" altLang="en-US" dirty="0"/>
              <a:t>对于这道题，考虑用</a:t>
            </a:r>
            <a:r>
              <a:rPr lang="en-US" altLang="zh-CN" dirty="0"/>
              <a:t>LCA</a:t>
            </a:r>
            <a:r>
              <a:rPr lang="zh-CN" altLang="en-US" dirty="0"/>
              <a:t>表示一条路径</a:t>
            </a:r>
            <a:endParaRPr lang="en-US" altLang="zh-CN" dirty="0"/>
          </a:p>
        </p:txBody>
      </p:sp>
    </p:spTree>
    <p:extLst>
      <p:ext uri="{BB962C8B-B14F-4D97-AF65-F5344CB8AC3E}">
        <p14:creationId xmlns:p14="http://schemas.microsoft.com/office/powerpoint/2010/main" val="129492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6F4C0-D230-291D-5E19-9040B1C6DBDC}"/>
              </a:ext>
            </a:extLst>
          </p:cNvPr>
          <p:cNvSpPr>
            <a:spLocks noGrp="1"/>
          </p:cNvSpPr>
          <p:nvPr>
            <p:ph type="title"/>
          </p:nvPr>
        </p:nvSpPr>
        <p:spPr/>
        <p:txBody>
          <a:bodyPr/>
          <a:lstStyle/>
          <a:p>
            <a:r>
              <a:rPr lang="en-US" altLang="zh-CN" sz="2800" dirty="0"/>
              <a:t>[CF1464F] My Beautiful Madness*</a:t>
            </a:r>
            <a:endParaRPr lang="zh-CN" altLang="en-US" dirty="0"/>
          </a:p>
        </p:txBody>
      </p:sp>
      <p:sp>
        <p:nvSpPr>
          <p:cNvPr id="3" name="内容占位符 2">
            <a:extLst>
              <a:ext uri="{FF2B5EF4-FFF2-40B4-BE49-F238E27FC236}">
                <a16:creationId xmlns:a16="http://schemas.microsoft.com/office/drawing/2014/main" id="{65A0F58A-8911-DB62-8176-2EC8B96133AC}"/>
              </a:ext>
            </a:extLst>
          </p:cNvPr>
          <p:cNvSpPr>
            <a:spLocks noGrp="1"/>
          </p:cNvSpPr>
          <p:nvPr>
            <p:ph idx="1"/>
          </p:nvPr>
        </p:nvSpPr>
        <p:spPr/>
        <p:txBody>
          <a:bodyPr/>
          <a:lstStyle/>
          <a:p>
            <a:r>
              <a:rPr lang="zh-CN" altLang="en-US" sz="1800" dirty="0"/>
              <a:t>如果确定当前的路径集合，如何判断？</a:t>
            </a:r>
            <a:endParaRPr lang="en-US" altLang="zh-CN" sz="1800" dirty="0"/>
          </a:p>
          <a:p>
            <a:pPr>
              <a:lnSpc>
                <a:spcPct val="150000"/>
              </a:lnSpc>
            </a:pPr>
            <a:r>
              <a:rPr lang="zh-CN" altLang="en-US" sz="1800" dirty="0"/>
              <a:t>记最深的一个</a:t>
            </a:r>
            <a:r>
              <a:rPr lang="en-US" altLang="zh-CN" sz="1800" dirty="0" err="1"/>
              <a:t>Lca</a:t>
            </a:r>
            <a:r>
              <a:rPr lang="zh-CN" altLang="en-US" sz="1800" dirty="0"/>
              <a:t>为</a:t>
            </a:r>
            <a:r>
              <a:rPr lang="en-US" altLang="zh-CN" sz="1800" dirty="0"/>
              <a:t>x</a:t>
            </a:r>
            <a:r>
              <a:rPr lang="zh-CN" altLang="en-US" sz="1800" dirty="0"/>
              <a:t>，</a:t>
            </a:r>
            <a:r>
              <a:rPr lang="en-US" altLang="zh-CN" sz="1800" dirty="0"/>
              <a:t>x</a:t>
            </a:r>
            <a:r>
              <a:rPr lang="zh-CN" altLang="en-US" sz="1800" dirty="0"/>
              <a:t>向上走</a:t>
            </a:r>
            <a:r>
              <a:rPr lang="en-US" altLang="zh-CN" sz="1800" dirty="0"/>
              <a:t>d</a:t>
            </a:r>
            <a:r>
              <a:rPr lang="zh-CN" altLang="en-US" sz="1800" dirty="0"/>
              <a:t>步，走到的点为</a:t>
            </a:r>
            <a:r>
              <a:rPr lang="en-US" altLang="zh-CN" sz="1800" dirty="0"/>
              <a:t>u</a:t>
            </a:r>
            <a:r>
              <a:rPr lang="zh-CN" altLang="en-US" sz="1800" dirty="0"/>
              <a:t>，</a:t>
            </a:r>
            <a:r>
              <a:rPr lang="en-US" altLang="zh-CN" sz="1800" dirty="0"/>
              <a:t>u</a:t>
            </a:r>
            <a:r>
              <a:rPr lang="zh-CN" altLang="en-US" sz="1800" dirty="0"/>
              <a:t>向上走</a:t>
            </a:r>
            <a:r>
              <a:rPr lang="en-US" altLang="zh-CN" sz="1800" dirty="0"/>
              <a:t>d</a:t>
            </a:r>
            <a:r>
              <a:rPr lang="zh-CN" altLang="en-US" sz="1800" dirty="0"/>
              <a:t>步走到的点为</a:t>
            </a:r>
            <a:r>
              <a:rPr lang="en-US" altLang="zh-CN" sz="1800" dirty="0"/>
              <a:t>v(</a:t>
            </a:r>
            <a:r>
              <a:rPr lang="zh-CN" altLang="en-US" sz="1800" dirty="0"/>
              <a:t>倍增</a:t>
            </a:r>
            <a:r>
              <a:rPr lang="en-US" altLang="zh-CN" dirty="0"/>
              <a:t>)</a:t>
            </a:r>
            <a:r>
              <a:rPr lang="zh-CN" altLang="en-US" sz="1800" dirty="0"/>
              <a:t>。</a:t>
            </a:r>
            <a:endParaRPr lang="en-US" altLang="zh-CN" sz="1800" dirty="0"/>
          </a:p>
          <a:p>
            <a:pPr>
              <a:lnSpc>
                <a:spcPct val="150000"/>
              </a:lnSpc>
            </a:pPr>
            <a:r>
              <a:rPr lang="zh-CN" altLang="en-US" sz="1800" dirty="0"/>
              <a:t>如果存在一条路径整条都不在</a:t>
            </a:r>
            <a:r>
              <a:rPr lang="en-US" altLang="zh-CN" sz="1800" dirty="0"/>
              <a:t>v</a:t>
            </a:r>
            <a:r>
              <a:rPr lang="zh-CN" altLang="en-US" sz="1800" dirty="0"/>
              <a:t>的子树内，则无解。</a:t>
            </a:r>
            <a:endParaRPr lang="en-US" altLang="zh-CN" sz="1800" dirty="0"/>
          </a:p>
          <a:p>
            <a:pPr>
              <a:lnSpc>
                <a:spcPct val="150000"/>
              </a:lnSpc>
            </a:pPr>
            <a:r>
              <a:rPr lang="zh-CN" altLang="en-US" sz="1800" dirty="0"/>
              <a:t>否则，对于所有在</a:t>
            </a:r>
            <a:r>
              <a:rPr lang="en-US" altLang="zh-CN" sz="1800" dirty="0"/>
              <a:t>v</a:t>
            </a:r>
            <a:r>
              <a:rPr lang="zh-CN" altLang="en-US" sz="1800" dirty="0"/>
              <a:t>的子树内的</a:t>
            </a:r>
            <a:r>
              <a:rPr lang="en-US" altLang="zh-CN" sz="1800" dirty="0" err="1"/>
              <a:t>Lca</a:t>
            </a:r>
            <a:r>
              <a:rPr lang="zh-CN" altLang="en-US" sz="1800" dirty="0"/>
              <a:t>求点对间最远距离，判断距离是否</a:t>
            </a:r>
            <a:r>
              <a:rPr lang="en-US" altLang="zh-CN" sz="1800" dirty="0"/>
              <a:t>&lt;=2d(</a:t>
            </a:r>
            <a:r>
              <a:rPr lang="zh-CN" altLang="en-US" sz="1800" dirty="0"/>
              <a:t>线段树</a:t>
            </a:r>
            <a:r>
              <a:rPr lang="en-US" altLang="zh-CN" sz="1800" dirty="0"/>
              <a:t>)</a:t>
            </a:r>
            <a:r>
              <a:rPr lang="zh-CN" altLang="en-US" sz="1800" dirty="0"/>
              <a:t>。</a:t>
            </a:r>
            <a:endParaRPr lang="en-US" altLang="zh-CN" sz="1800" dirty="0"/>
          </a:p>
        </p:txBody>
      </p:sp>
    </p:spTree>
    <p:extLst>
      <p:ext uri="{BB962C8B-B14F-4D97-AF65-F5344CB8AC3E}">
        <p14:creationId xmlns:p14="http://schemas.microsoft.com/office/powerpoint/2010/main" val="109314041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1316</TotalTime>
  <Words>2935</Words>
  <Application>Microsoft Office PowerPoint</Application>
  <PresentationFormat>宽屏</PresentationFormat>
  <Paragraphs>226</Paragraphs>
  <Slides>36</Slides>
  <Notes>3</Notes>
  <HiddenSlides>3</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36</vt:i4>
      </vt:variant>
    </vt:vector>
  </HeadingPairs>
  <TitlesOfParts>
    <vt:vector size="47" baseType="lpstr">
      <vt:lpstr>-apple-system</vt:lpstr>
      <vt:lpstr>等线</vt:lpstr>
      <vt:lpstr>Calibri</vt:lpstr>
      <vt:lpstr>Calibri Light</vt:lpstr>
      <vt:lpstr>Gill Sans MT</vt:lpstr>
      <vt:lpstr>Wingdings 2</vt:lpstr>
      <vt:lpstr>HDOfficeLightV0</vt:lpstr>
      <vt:lpstr>1_HDOfficeLightV0</vt:lpstr>
      <vt:lpstr>2_HDOfficeLightV0</vt:lpstr>
      <vt:lpstr>3_HDOfficeLightV0</vt:lpstr>
      <vt:lpstr>红利</vt:lpstr>
      <vt:lpstr>树上问题</vt:lpstr>
      <vt:lpstr>概览</vt:lpstr>
      <vt:lpstr>PROBLEM1</vt:lpstr>
      <vt:lpstr>[APIO2010] 巡逻</vt:lpstr>
      <vt:lpstr>ProbLEM2</vt:lpstr>
      <vt:lpstr>[CEOI2019] Dynamic Diameter</vt:lpstr>
      <vt:lpstr>ProBLEM3*</vt:lpstr>
      <vt:lpstr>[CF1464F] My Beautiful Madness*</vt:lpstr>
      <vt:lpstr>[CF1464F] My Beautiful Madness*</vt:lpstr>
      <vt:lpstr>树的直径</vt:lpstr>
      <vt:lpstr>PROBLEM4</vt:lpstr>
      <vt:lpstr>[雅礼集训2017] 跳蚤王国的宰相</vt:lpstr>
      <vt:lpstr>树的重心</vt:lpstr>
      <vt:lpstr>PROBLEM5</vt:lpstr>
      <vt:lpstr>[APIO2014] 连珠线</vt:lpstr>
      <vt:lpstr>[APIO2014] 连珠线</vt:lpstr>
      <vt:lpstr>树形dp</vt:lpstr>
      <vt:lpstr>PROBLEM6</vt:lpstr>
      <vt:lpstr>[BalticOI 2016] 交换</vt:lpstr>
      <vt:lpstr>[BalticOI 2016] 交换</vt:lpstr>
      <vt:lpstr>PROBLEM7</vt:lpstr>
      <vt:lpstr>[BalticOI 2021] The short shank; Redemption</vt:lpstr>
      <vt:lpstr>PROBLEM8</vt:lpstr>
      <vt:lpstr>[AGC009E] Eternal Average</vt:lpstr>
      <vt:lpstr>[AGC009E] Eternal Average</vt:lpstr>
      <vt:lpstr>模型转换</vt:lpstr>
      <vt:lpstr>PROBLEM9</vt:lpstr>
      <vt:lpstr>[JOISC 2020] 星座 3</vt:lpstr>
      <vt:lpstr>笛卡尔树</vt:lpstr>
      <vt:lpstr>树点覆盖去重</vt:lpstr>
      <vt:lpstr>分治</vt:lpstr>
      <vt:lpstr>性质分析</vt:lpstr>
      <vt:lpstr>THANKS</vt:lpstr>
      <vt:lpstr>[第四届“图灵杯”] 树的重心</vt:lpstr>
      <vt:lpstr>[AHOI2022] 钥匙</vt:lpstr>
      <vt:lpstr>[CEOI2019] Magic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树上问题</dc:title>
  <dc:creator>2175105122@qq.com</dc:creator>
  <cp:lastModifiedBy>2175105122@qq.com</cp:lastModifiedBy>
  <cp:revision>352</cp:revision>
  <dcterms:created xsi:type="dcterms:W3CDTF">2022-09-16T13:04:43Z</dcterms:created>
  <dcterms:modified xsi:type="dcterms:W3CDTF">2022-09-20T02:28:23Z</dcterms:modified>
</cp:coreProperties>
</file>