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7" r:id="rId3"/>
    <p:sldId id="585" r:id="rId5"/>
    <p:sldId id="637" r:id="rId6"/>
    <p:sldId id="616" r:id="rId7"/>
    <p:sldId id="597" r:id="rId8"/>
    <p:sldId id="638" r:id="rId9"/>
    <p:sldId id="639" r:id="rId10"/>
    <p:sldId id="645" r:id="rId11"/>
    <p:sldId id="642" r:id="rId12"/>
    <p:sldId id="64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C69D00-B5CC-3843-A403-C6DD68C2F86E}">
          <p14:sldIdLst>
            <p14:sldId id="257"/>
          </p14:sldIdLst>
        </p14:section>
        <p14:section name="DPOS详解" id="{61F71672-9CA7-F247-9634-E2A443942078}">
          <p14:sldIdLst>
            <p14:sldId id="585"/>
            <p14:sldId id="637"/>
            <p14:sldId id="616"/>
            <p14:sldId id="597"/>
            <p14:sldId id="638"/>
            <p14:sldId id="639"/>
            <p14:sldId id="645"/>
            <p14:sldId id="642"/>
            <p14:sldId id="64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7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3" autoAdjust="0"/>
    <p:restoredTop sz="55462" autoAdjust="0"/>
  </p:normalViewPr>
  <p:slideViewPr>
    <p:cSldViewPr snapToGrid="0">
      <p:cViewPr>
        <p:scale>
          <a:sx n="80" d="100"/>
          <a:sy n="80" d="100"/>
        </p:scale>
        <p:origin x="144" y="112"/>
      </p:cViewPr>
      <p:guideLst>
        <p:guide orient="horz" pos="2218"/>
        <p:guide pos="3856"/>
      </p:guideLst>
    </p:cSldViewPr>
  </p:slideViewPr>
  <p:outlineViewPr>
    <p:cViewPr>
      <p:scale>
        <a:sx n="33" d="100"/>
        <a:sy n="33" d="100"/>
      </p:scale>
      <p:origin x="0" y="-191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EC5F5-2289-4502-AE0C-4784906F06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CD1ED-899C-4304-BC09-E658248238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CD1ED-899C-4304-BC09-E658248238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pos</a:t>
            </a:r>
            <a:r>
              <a:rPr lang="zh-CN" altLang="en-US"/>
              <a:t>未被使用的币龄在记账完成后</a:t>
            </a:r>
            <a:r>
              <a:rPr lang="en-US" altLang="zh-CN"/>
              <a:t>,</a:t>
            </a:r>
            <a:r>
              <a:rPr lang="zh-CN" altLang="en-US"/>
              <a:t>会被清零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2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0" y="-9832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9" name="矩形 16"/>
          <p:cNvSpPr/>
          <p:nvPr userDrawn="1"/>
        </p:nvSpPr>
        <p:spPr>
          <a:xfrm>
            <a:off x="0" y="2055813"/>
            <a:ext cx="12192000" cy="2543175"/>
          </a:xfrm>
          <a:prstGeom prst="rect">
            <a:avLst/>
          </a:prstGeom>
          <a:solidFill>
            <a:srgbClr val="E74E3E"/>
          </a:solidFill>
          <a:ln w="12700">
            <a:noFill/>
            <a:miter/>
          </a:ln>
        </p:spPr>
        <p:txBody>
          <a:bodyPr anchor="ctr"/>
          <a:lstStyle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27DDD-306A-7A45-AD87-877CAC863E01}" type="datetime1">
              <a:rPr lang="en-US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大数据深度学习</a:t>
            </a:r>
            <a:r>
              <a:rPr lang="en-US" altLang="zh-CN" smtClean="0"/>
              <a:t>·</a:t>
            </a:r>
            <a:r>
              <a:rPr lang="zh-CN" altLang="en-US" smtClean="0"/>
              <a:t>编程实践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54E0-0C48-4246-B186-54B92EAE99EE}" type="datetime1">
              <a:rPr lang="en-US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大数据深度学习</a:t>
            </a:r>
            <a:r>
              <a:rPr lang="en-US" altLang="zh-CN" smtClean="0"/>
              <a:t>·</a:t>
            </a:r>
            <a:r>
              <a:rPr lang="zh-CN" altLang="en-US" smtClean="0"/>
              <a:t>编程实践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BE3A-D8C5-594F-87E8-CAA27F8BD590}" type="datetime1">
              <a:rPr lang="en-US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大数据深度学习</a:t>
            </a:r>
            <a:r>
              <a:rPr lang="en-US" altLang="zh-CN" smtClean="0"/>
              <a:t>·</a:t>
            </a:r>
            <a:r>
              <a:rPr lang="zh-CN" altLang="en-US" smtClean="0"/>
              <a:t>编程实践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dirty="0" smtClean="0"/>
              <a:t>Second level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Third level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Fourth level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4618-6631-324E-A016-CA1757377DCC}" type="datetime1">
              <a:rPr lang="en-US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大数据深度学习</a:t>
            </a:r>
            <a:r>
              <a:rPr lang="en-US" altLang="zh-CN" smtClean="0"/>
              <a:t>·</a:t>
            </a:r>
            <a:r>
              <a:rPr lang="zh-CN" altLang="en-US" smtClean="0"/>
              <a:t>编程实践</a:t>
            </a:r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1039061" y="6520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A2EF-3298-FC4B-AEE5-1FFF0F4F0FC9}" type="datetime1">
              <a:rPr lang="en-US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大数据深度学习</a:t>
            </a:r>
            <a:r>
              <a:rPr lang="en-US" altLang="zh-CN" dirty="0" smtClean="0"/>
              <a:t>·</a:t>
            </a:r>
            <a:r>
              <a:rPr lang="zh-CN" altLang="en-US" dirty="0" smtClean="0"/>
              <a:t>编程实践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011-3344-BA47-9E18-5672316A90D2}" type="datetime1">
              <a:rPr lang="en-US" altLang="zh-CN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大数据深度学习</a:t>
            </a:r>
            <a:r>
              <a:rPr lang="en-US" altLang="zh-CN" smtClean="0"/>
              <a:t>·</a:t>
            </a:r>
            <a:r>
              <a:rPr lang="zh-CN" altLang="en-US" smtClean="0"/>
              <a:t>编程实践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CE8E-00E7-D74B-AD6F-7DC8F2B7346A}" type="datetime1">
              <a:rPr lang="en-US" altLang="zh-CN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大数据深度学习</a:t>
            </a:r>
            <a:r>
              <a:rPr lang="en-US" altLang="zh-CN" smtClean="0"/>
              <a:t>·</a:t>
            </a:r>
            <a:r>
              <a:rPr lang="zh-CN" altLang="en-US" smtClean="0"/>
              <a:t>编程实践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3F30-AA5E-B34E-A6AD-A3A4913D036F}" type="datetime1">
              <a:rPr lang="en-US" altLang="zh-CN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大数据深度学习</a:t>
            </a:r>
            <a:r>
              <a:rPr lang="en-US" altLang="zh-CN" smtClean="0"/>
              <a:t>·</a:t>
            </a:r>
            <a:r>
              <a:rPr lang="zh-CN" altLang="en-US" smtClean="0"/>
              <a:t>编程实践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F6AD-1B0B-C348-B774-DFD2F821BF7E}" type="datetime1">
              <a:rPr lang="en-US" altLang="zh-CN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大数据深度学习</a:t>
            </a:r>
            <a:r>
              <a:rPr lang="en-US" altLang="zh-CN" smtClean="0"/>
              <a:t>·</a:t>
            </a:r>
            <a:r>
              <a:rPr lang="zh-CN" altLang="en-US" smtClean="0"/>
              <a:t>编程实践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BF15-92D3-0545-80AC-ECE1262A228C}" type="datetime1">
              <a:rPr lang="en-US" altLang="zh-CN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大数据深度学习</a:t>
            </a:r>
            <a:r>
              <a:rPr lang="en-US" altLang="zh-CN" smtClean="0"/>
              <a:t>·</a:t>
            </a:r>
            <a:r>
              <a:rPr lang="zh-CN" altLang="en-US" smtClean="0"/>
              <a:t>编程实践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6F25-5994-9A4E-85A4-0ABF9C622796}" type="datetime1">
              <a:rPr lang="en-US" altLang="zh-CN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大数据深度学习</a:t>
            </a:r>
            <a:r>
              <a:rPr lang="en-US" altLang="zh-CN" smtClean="0"/>
              <a:t>·</a:t>
            </a:r>
            <a:r>
              <a:rPr lang="zh-CN" altLang="en-US" smtClean="0"/>
              <a:t>编程实践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22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" name="矩形 16"/>
          <p:cNvSpPr/>
          <p:nvPr userDrawn="1"/>
        </p:nvSpPr>
        <p:spPr>
          <a:xfrm>
            <a:off x="0" y="-7937"/>
            <a:ext cx="12192000" cy="1071562"/>
          </a:xfrm>
          <a:prstGeom prst="rect">
            <a:avLst/>
          </a:prstGeom>
          <a:solidFill>
            <a:srgbClr val="E74E3E"/>
          </a:solidFill>
          <a:ln w="12700">
            <a:noFill/>
            <a:miter/>
          </a:ln>
        </p:spPr>
        <p:txBody>
          <a:bodyPr anchor="ctr"/>
          <a:lstStyle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88900"/>
            <a:ext cx="10515600" cy="877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1DDCF-0720-534D-9E3B-08CA0D9597B0}" type="datetime1">
              <a:rPr lang="en-US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大数据深度学习</a:t>
            </a:r>
            <a:r>
              <a:rPr lang="en-US" altLang="zh-CN" smtClean="0"/>
              <a:t>·</a:t>
            </a:r>
            <a:r>
              <a:rPr lang="zh-CN" altLang="en-US" smtClean="0"/>
              <a:t>编程实践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765" y="2679065"/>
            <a:ext cx="12045315" cy="1071245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EOS</a:t>
            </a:r>
            <a:r>
              <a:rPr lang="zh-CN" altLang="en-US" dirty="0" smtClean="0">
                <a:solidFill>
                  <a:schemeClr val="bg1"/>
                </a:solidFill>
              </a:rPr>
              <a:t>共识算法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7114" y="4807986"/>
            <a:ext cx="9144000" cy="1655762"/>
          </a:xfrm>
        </p:spPr>
        <p:txBody>
          <a:bodyPr>
            <a:normAutofit/>
          </a:bodyPr>
          <a:lstStyle/>
          <a:p>
            <a:endParaRPr lang="zh-CN" altLang="en-US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en-US" altLang="zh-CN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EOS</a:t>
            </a:r>
            <a:endParaRPr lang="en-US" altLang="zh-CN" sz="3100" b="1" dirty="0" smtClean="0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4020" y="815975"/>
            <a:ext cx="10553700" cy="9786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DPOS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在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eos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中的论战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5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01 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认为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DPOS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有中心化嫌疑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8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实际上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,dpos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要求股权池必须是活跃节点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8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并且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有很多后续的节点等待继承记账权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8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一旦作恶就被踢出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1371600" lvl="4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en-US" altLang="zh-CN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EOS</a:t>
            </a:r>
            <a:endParaRPr lang="en-US" altLang="zh-CN" sz="31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844" y="241300"/>
            <a:ext cx="11979965" cy="7200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DPos  股份授权证明系统采用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股份投票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的方式决定谁来生产区块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核心是   通过实施科技式的民主以抵消中心化所带来的负面影响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.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投票给代表  根据所得票数进行排名</a:t>
            </a:r>
            <a:endParaRPr lang="zh-CN" altLang="en-US" sz="28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缺点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代表们可能要去迎合票数比较多的土豪</a:t>
            </a:r>
            <a:endParaRPr lang="zh-CN" altLang="en-US" sz="28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票数和拥有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token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数量成正比</a:t>
            </a:r>
            <a:endParaRPr lang="zh-CN" altLang="en-US" sz="28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844" y="4593590"/>
            <a:ext cx="11979965" cy="4615815"/>
          </a:xfrm>
          <a:prstGeom prst="rect">
            <a:avLst/>
          </a:prstGeom>
        </p:spPr>
        <p:txBody>
          <a:bodyPr wrap="square">
            <a:spAutoFit/>
          </a:bodyPr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pow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工作量证明   获得更多算力 获得更多区块奖励和交易费用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en-US" altLang="zh-CN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EOS</a:t>
            </a:r>
            <a:endParaRPr lang="en-US" altLang="zh-CN" sz="31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2909" y="1143000"/>
            <a:ext cx="11979965" cy="4615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DPOS 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代表们拥有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选票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的人们挑选出区块生产者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POW 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拥有足够资金投入到挖矿设备上的人才具备区块生产的能力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en-US" altLang="zh-CN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EOS</a:t>
            </a:r>
            <a:endParaRPr lang="en-US" altLang="zh-CN" sz="31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2909" y="1143000"/>
            <a:ext cx="11979965" cy="6554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Delegated proof-of-stake 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分布式交易总账在实践中分为两个部分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: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6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01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选择一个独特的节点来产生一个区块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6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02 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使得交易总账不可逆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6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en-US" altLang="zh-CN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EOS</a:t>
            </a:r>
            <a:endParaRPr lang="en-US" altLang="zh-CN" sz="3100" b="1" dirty="0" smtClean="0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4020" y="815975"/>
            <a:ext cx="10095230" cy="11078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去中心化自治公司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5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去中心化表示每个股东按其持股比例拥有影响力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5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51%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股东投票将不可逆转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问题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: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如何及时高效达到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51%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5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每个股东将其投票权授予一名代表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5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获票数最多的前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N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位代表按既定时间表轮流产生区块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1371600" lvl="4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en-US" altLang="zh-CN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EOS</a:t>
            </a:r>
            <a:endParaRPr lang="en-US" altLang="zh-CN" sz="3100" b="1" dirty="0" smtClean="0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4020" y="815975"/>
            <a:ext cx="10095230" cy="8493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DPOS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优点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5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更快的交易确认速度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: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因为只需要代表们同意即可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5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高效节能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1371600" lvl="4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en-US" altLang="zh-CN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EOS</a:t>
            </a:r>
            <a:endParaRPr lang="en-US" altLang="zh-CN" sz="3100" b="1" dirty="0" smtClean="0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880" y="372110"/>
            <a:ext cx="10095230" cy="1172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一句话总结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DPOS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每个代表有能力决定哪些节点被信任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.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相比于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\pow  dpos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的优势在于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可以快速处理数据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甚至实现秒到账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数字资产交易速度也就加快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同时可以大幅降低维护区块链网络安全的费用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(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个人认为这里面也存在弊端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就是当代表节点数目固定且有限时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黑客攻击的成本也会降低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更容易受到大规模攻击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整个网络是不是就会更脆弱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)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1371600" lvl="4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en-US" altLang="zh-CN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EOS</a:t>
            </a:r>
            <a:endParaRPr lang="en-US" altLang="zh-CN" sz="3100" b="1" dirty="0" smtClean="0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880" y="372110"/>
            <a:ext cx="10095230" cy="1172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一句话总结</a:t>
            </a:r>
            <a:endParaRPr 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DPOS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每个代表有能力决定哪些节点被信任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.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相比于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\pow  dpos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的优势在于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可以快速处理数据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甚至实现秒到账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数字资产交易速度也就加快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同时可以大幅降低维护区块链网络安全的费用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(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个人认为这里面也存在弊端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就是当代表节点数目固定且有限时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黑客攻击的成本也会降低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更容易受到大规模攻击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整个网络是不是就会更脆弱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)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1371600" lvl="4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en-US" altLang="zh-CN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EOS</a:t>
            </a:r>
            <a:endParaRPr lang="en-US" altLang="zh-CN" sz="3100" b="1" dirty="0" smtClean="0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575" y="186055"/>
            <a:ext cx="11153775" cy="11725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DPOS</a:t>
            </a:r>
            <a:r>
              <a:rPr 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在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eos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中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5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DPOS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协议规定每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秒钟产生一个区块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5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区块生产者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(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代表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):21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个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5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代表们轮流产生新的区块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默认交易中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所有节点认为当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21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个生产者中的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15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个给出确认后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这一区块就是不可逆的了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.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并且不管长度如何都不会切换到不含这个区块的分支上去了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在分叉开始的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9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秒内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一个节点就可以警告用户他们处于分叉之中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连续丢失后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他们在分叉上的可确认率会持续上升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1371600" lvl="4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1009</Words>
  <Application>WPS 演示</Application>
  <PresentationFormat>宽屏</PresentationFormat>
  <Paragraphs>144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幼圆</vt:lpstr>
      <vt:lpstr>Calibri Light</vt:lpstr>
      <vt:lpstr>Calibri</vt:lpstr>
      <vt:lpstr>微软雅黑</vt:lpstr>
      <vt:lpstr>Arial Unicode MS</vt:lpstr>
      <vt:lpstr>Office 主题</vt:lpstr>
      <vt:lpstr>EOS共识算法</vt:lpstr>
      <vt:lpstr>EOS</vt:lpstr>
      <vt:lpstr>EOS</vt:lpstr>
      <vt:lpstr>EOS</vt:lpstr>
      <vt:lpstr>EOS</vt:lpstr>
      <vt:lpstr>EOS</vt:lpstr>
      <vt:lpstr>EOS</vt:lpstr>
      <vt:lpstr>EOS</vt:lpstr>
      <vt:lpstr>EOS</vt:lpstr>
      <vt:lpstr>EOS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SUN_tel:13027134349</cp:lastModifiedBy>
  <cp:revision>272</cp:revision>
  <dcterms:created xsi:type="dcterms:W3CDTF">2016-04-05T12:51:00Z</dcterms:created>
  <dcterms:modified xsi:type="dcterms:W3CDTF">2019-04-25T06:15:22Z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