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sldIdLst>
    <p:sldId id="257" r:id="rId3"/>
    <p:sldId id="664" r:id="rId5"/>
    <p:sldId id="651" r:id="rId6"/>
    <p:sldId id="652" r:id="rId7"/>
    <p:sldId id="653" r:id="rId8"/>
    <p:sldId id="654" r:id="rId9"/>
    <p:sldId id="655" r:id="rId10"/>
    <p:sldId id="656" r:id="rId11"/>
    <p:sldId id="657" r:id="rId12"/>
    <p:sldId id="658" r:id="rId13"/>
    <p:sldId id="659" r:id="rId14"/>
    <p:sldId id="660" r:id="rId15"/>
    <p:sldId id="661" r:id="rId16"/>
    <p:sldId id="662" r:id="rId17"/>
    <p:sldId id="663" r:id="rId18"/>
    <p:sldId id="665" r:id="rId19"/>
    <p:sldId id="666" r:id="rId20"/>
    <p:sldId id="667" r:id="rId21"/>
    <p:sldId id="668" r:id="rId22"/>
    <p:sldId id="669" r:id="rId23"/>
    <p:sldId id="670" r:id="rId24"/>
    <p:sldId id="671" r:id="rId25"/>
    <p:sldId id="672" r:id="rId26"/>
    <p:sldId id="677" r:id="rId27"/>
    <p:sldId id="679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FC69D00-B5CC-3843-A403-C6DD68C2F86E}">
          <p14:sldIdLst>
            <p14:sldId id="257"/>
            <p14:sldId id="664"/>
          </p14:sldIdLst>
        </p14:section>
        <p14:section name="Token Model and Resource Usage" id="{61F71672-9CA7-F247-9634-E2A443942078}">
          <p14:sldIdLst>
            <p14:sldId id="651"/>
            <p14:sldId id="652"/>
            <p14:sldId id="654"/>
            <p14:sldId id="655"/>
            <p14:sldId id="656"/>
            <p14:sldId id="657"/>
            <p14:sldId id="658"/>
            <p14:sldId id="659"/>
            <p14:sldId id="660"/>
            <p14:sldId id="661"/>
            <p14:sldId id="662"/>
            <p14:sldId id="663"/>
            <p14:sldId id="653"/>
          </p14:sldIdLst>
        </p14:section>
        <p14:section name="Governance" id="{008a9cac-0767-4549-96e8-8634468ed99b}">
          <p14:sldIdLst>
            <p14:sldId id="665"/>
            <p14:sldId id="666"/>
            <p14:sldId id="667"/>
            <p14:sldId id="668"/>
            <p14:sldId id="669"/>
            <p14:sldId id="670"/>
            <p14:sldId id="671"/>
            <p14:sldId id="672"/>
            <p14:sldId id="677"/>
            <p14:sldId id="67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07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73" autoAdjust="0"/>
    <p:restoredTop sz="55462" autoAdjust="0"/>
  </p:normalViewPr>
  <p:slideViewPr>
    <p:cSldViewPr snapToGrid="0">
      <p:cViewPr>
        <p:scale>
          <a:sx n="80" d="100"/>
          <a:sy n="80" d="100"/>
        </p:scale>
        <p:origin x="144" y="112"/>
      </p:cViewPr>
      <p:guideLst>
        <p:guide orient="horz" pos="2260"/>
        <p:guide pos="3840"/>
      </p:guideLst>
    </p:cSldViewPr>
  </p:slideViewPr>
  <p:outlineViewPr>
    <p:cViewPr>
      <p:scale>
        <a:sx n="33" d="100"/>
        <a:sy n="33" d="100"/>
      </p:scale>
      <p:origin x="0" y="-1919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DEC5F5-2289-4502-AE0C-4784906F069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7CD1ED-899C-4304-BC09-E6582482381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7CD1ED-899C-4304-BC09-E658248238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 b="1" dirty="0" smtClean="0">
                <a:solidFill>
                  <a:srgbClr val="2D65B4"/>
                </a:solidFill>
                <a:latin typeface="Arial" panose="020B0604020202020204" pitchFamily="34" charset="0"/>
                <a:sym typeface="+mn-ea"/>
              </a:rPr>
              <a:t>比如说因为bug的原因导致行为不正确或者资源消耗不在一个合理的范围内，</a:t>
            </a:r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侧链是什么？</a:t>
            </a:r>
            <a:endParaRPr lang="zh-CN" altLang="en-US"/>
          </a:p>
          <a:p>
            <a:r>
              <a:rPr lang="zh-CN" altLang="en-US"/>
              <a:t>侧链是由EOS源代码直接发起的独立公链，类似于一种硬分叉。这个是Block.One核心开发者已经宣布过是存在的，并且是开发计划的重要一部分。侧链有可以有自己的委员会，见证人以及计算资源，有自己的代币，这些代币有自己的增发方式，而且代币可以和EOS通过接口进行锚定去实现包括锁定在内的某种操作关联。还有计算资源提供者也会为侧链提供资源，为什么呢？因为这样他们也可以获取回报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子链是什么？</a:t>
            </a:r>
            <a:endParaRPr lang="zh-CN" altLang="en-US"/>
          </a:p>
          <a:p>
            <a:r>
              <a:rPr lang="zh-CN" altLang="en-US"/>
              <a:t>子链是主链通过逻辑方式形成的，这些子链共享见证人计算资源，通过跨链机制进行交互。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b="1" dirty="0" smtClean="0">
                <a:solidFill>
                  <a:srgbClr val="2D65B4"/>
                </a:solidFill>
                <a:latin typeface="Arial" panose="020B0604020202020204" pitchFamily="34" charset="0"/>
                <a:sym typeface="+mn-ea"/>
              </a:rPr>
              <a:t>如果某个链上的矿工不等到交易确认就接受输入这种情况，就像一个交易所接受了一笔存款而后又撤销这笔操作，这会影响这条链共识的有效性</a:t>
            </a:r>
            <a:r>
              <a:rPr lang="en-US" b="1" dirty="0" smtClean="0">
                <a:solidFill>
                  <a:srgbClr val="2D65B4"/>
                </a:solidFill>
                <a:latin typeface="Arial" panose="020B0604020202020204" pitchFamily="34" charset="0"/>
                <a:sym typeface="+mn-ea"/>
              </a:rPr>
              <a:t>.</a:t>
            </a:r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b="1" dirty="0" smtClean="0">
                <a:solidFill>
                  <a:srgbClr val="2D65B4"/>
                </a:solidFill>
                <a:latin typeface="Arial" panose="020B0604020202020204" pitchFamily="34" charset="0"/>
                <a:sym typeface="+mn-ea"/>
              </a:rPr>
              <a:t>如果某个链上的矿工不等到交易确认就接受输入这种情况，就像一个交易所接受了一笔存款而后又撤销这笔操作，这会影响这条链共识的有效性</a:t>
            </a:r>
            <a:r>
              <a:rPr lang="en-US" b="1" dirty="0" smtClean="0">
                <a:solidFill>
                  <a:srgbClr val="2D65B4"/>
                </a:solidFill>
                <a:latin typeface="Arial" panose="020B0604020202020204" pitchFamily="34" charset="0"/>
                <a:sym typeface="+mn-ea"/>
              </a:rPr>
              <a:t>.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22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>
          <a:xfrm>
            <a:off x="0" y="-9832"/>
            <a:ext cx="12192000" cy="685800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9" name="矩形 16"/>
          <p:cNvSpPr/>
          <p:nvPr userDrawn="1"/>
        </p:nvSpPr>
        <p:spPr>
          <a:xfrm>
            <a:off x="0" y="2055813"/>
            <a:ext cx="12192000" cy="2543175"/>
          </a:xfrm>
          <a:prstGeom prst="rect">
            <a:avLst/>
          </a:prstGeom>
          <a:solidFill>
            <a:srgbClr val="E74E3E"/>
          </a:solidFill>
          <a:ln w="12700">
            <a:noFill/>
            <a:miter/>
          </a:ln>
        </p:spPr>
        <p:txBody>
          <a:bodyPr anchor="ctr"/>
          <a:lstStyle/>
          <a:p>
            <a:pPr lvl="0" algn="ctr" eaLnBrk="1" hangingPunct="1"/>
            <a:endParaRPr lang="zh-CN" altLang="zh-CN" dirty="0">
              <a:solidFill>
                <a:srgbClr val="FFFFFF"/>
              </a:solidFill>
              <a:latin typeface="宋体" panose="02010600030101010101" pitchFamily="2" charset="-122"/>
              <a:ea typeface="幼圆" panose="020105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27DDD-306A-7A45-AD87-877CAC863E01}" type="datetime1">
              <a:rPr lang="en-US" altLang="zh-CN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大数据深度学习</a:t>
            </a:r>
            <a:r>
              <a:rPr lang="en-US" altLang="zh-CN" smtClean="0"/>
              <a:t>·</a:t>
            </a:r>
            <a:r>
              <a:rPr lang="zh-CN" altLang="en-US" smtClean="0"/>
              <a:t>编程实践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696CF-348D-4A1D-916F-49B03642E4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B54E0-0C48-4246-B186-54B92EAE99EE}" type="datetime1">
              <a:rPr lang="en-US" altLang="zh-CN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大数据深度学习</a:t>
            </a:r>
            <a:r>
              <a:rPr lang="en-US" altLang="zh-CN" smtClean="0"/>
              <a:t>·</a:t>
            </a:r>
            <a:r>
              <a:rPr lang="zh-CN" altLang="en-US" smtClean="0"/>
              <a:t>编程实践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696CF-348D-4A1D-916F-49B03642E4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EBE3A-D8C5-594F-87E8-CAA27F8BD590}" type="datetime1">
              <a:rPr lang="en-US" altLang="zh-CN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大数据深度学习</a:t>
            </a:r>
            <a:r>
              <a:rPr lang="en-US" altLang="zh-CN" smtClean="0"/>
              <a:t>·</a:t>
            </a:r>
            <a:r>
              <a:rPr lang="zh-CN" altLang="en-US" smtClean="0"/>
              <a:t>编程实践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696CF-348D-4A1D-916F-49B03642E4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dirty="0" smtClean="0"/>
              <a:t>Second level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Third level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Fourth level</a:t>
            </a:r>
            <a:endParaRPr lang="en-US" altLang="zh-CN" dirty="0" smtClean="0"/>
          </a:p>
          <a:p>
            <a:pPr lvl="4"/>
            <a:r>
              <a:rPr lang="en-US" altLang="zh-CN" dirty="0" smtClean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4618-6631-324E-A016-CA1757377DCC}" type="datetime1">
              <a:rPr lang="en-US" altLang="zh-CN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大数据深度学习</a:t>
            </a:r>
            <a:r>
              <a:rPr lang="en-US" altLang="zh-CN" smtClean="0"/>
              <a:t>·</a:t>
            </a:r>
            <a:r>
              <a:rPr lang="zh-CN" altLang="en-US" smtClean="0"/>
              <a:t>编程实践</a:t>
            </a:r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11039061" y="65200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4A2EF-3298-FC4B-AEE5-1FFF0F4F0FC9}" type="datetime1">
              <a:rPr lang="en-US" altLang="zh-CN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大数据深度学习</a:t>
            </a:r>
            <a:r>
              <a:rPr lang="en-US" altLang="zh-CN" dirty="0" smtClean="0"/>
              <a:t>·</a:t>
            </a:r>
            <a:r>
              <a:rPr lang="zh-CN" altLang="en-US" dirty="0" smtClean="0"/>
              <a:t>编程实践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696CF-348D-4A1D-916F-49B03642E4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5C011-3344-BA47-9E18-5672316A90D2}" type="datetime1">
              <a:rPr lang="en-US" altLang="zh-CN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大数据深度学习</a:t>
            </a:r>
            <a:r>
              <a:rPr lang="en-US" altLang="zh-CN" smtClean="0"/>
              <a:t>·</a:t>
            </a:r>
            <a:r>
              <a:rPr lang="zh-CN" altLang="en-US" smtClean="0"/>
              <a:t>编程实践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696CF-348D-4A1D-916F-49B03642E4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ACE8E-00E7-D74B-AD6F-7DC8F2B7346A}" type="datetime1">
              <a:rPr lang="en-US" altLang="zh-CN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大数据深度学习</a:t>
            </a:r>
            <a:r>
              <a:rPr lang="en-US" altLang="zh-CN" smtClean="0"/>
              <a:t>·</a:t>
            </a:r>
            <a:r>
              <a:rPr lang="zh-CN" altLang="en-US" smtClean="0"/>
              <a:t>编程实践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696CF-348D-4A1D-916F-49B03642E4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03F30-AA5E-B34E-A6AD-A3A4913D036F}" type="datetime1">
              <a:rPr lang="en-US" altLang="zh-CN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大数据深度学习</a:t>
            </a:r>
            <a:r>
              <a:rPr lang="en-US" altLang="zh-CN" smtClean="0"/>
              <a:t>·</a:t>
            </a:r>
            <a:r>
              <a:rPr lang="zh-CN" altLang="en-US" smtClean="0"/>
              <a:t>编程实践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696CF-348D-4A1D-916F-49B03642E4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F6AD-1B0B-C348-B774-DFD2F821BF7E}" type="datetime1">
              <a:rPr lang="en-US" altLang="zh-CN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大数据深度学习</a:t>
            </a:r>
            <a:r>
              <a:rPr lang="en-US" altLang="zh-CN" smtClean="0"/>
              <a:t>·</a:t>
            </a:r>
            <a:r>
              <a:rPr lang="zh-CN" altLang="en-US" smtClean="0"/>
              <a:t>编程实践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696CF-348D-4A1D-916F-49B03642E4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DBF15-92D3-0545-80AC-ECE1262A228C}" type="datetime1">
              <a:rPr lang="en-US" altLang="zh-CN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大数据深度学习</a:t>
            </a:r>
            <a:r>
              <a:rPr lang="en-US" altLang="zh-CN" smtClean="0"/>
              <a:t>·</a:t>
            </a:r>
            <a:r>
              <a:rPr lang="zh-CN" altLang="en-US" smtClean="0"/>
              <a:t>编程实践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696CF-348D-4A1D-916F-49B03642E4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E6F25-5994-9A4E-85A4-0ABF9C622796}" type="datetime1">
              <a:rPr lang="en-US" altLang="zh-CN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大数据深度学习</a:t>
            </a:r>
            <a:r>
              <a:rPr lang="en-US" altLang="zh-CN" smtClean="0"/>
              <a:t>·</a:t>
            </a:r>
            <a:r>
              <a:rPr lang="zh-CN" altLang="en-US" smtClean="0"/>
              <a:t>编程实践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696CF-348D-4A1D-916F-49B03642E4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22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7" name="矩形 16"/>
          <p:cNvSpPr/>
          <p:nvPr userDrawn="1"/>
        </p:nvSpPr>
        <p:spPr>
          <a:xfrm>
            <a:off x="0" y="-7937"/>
            <a:ext cx="12192000" cy="1071562"/>
          </a:xfrm>
          <a:prstGeom prst="rect">
            <a:avLst/>
          </a:prstGeom>
          <a:solidFill>
            <a:srgbClr val="E74E3E"/>
          </a:solidFill>
          <a:ln w="12700">
            <a:noFill/>
            <a:miter/>
          </a:ln>
        </p:spPr>
        <p:txBody>
          <a:bodyPr anchor="ctr"/>
          <a:lstStyle/>
          <a:p>
            <a:pPr lvl="0" algn="ctr" eaLnBrk="1" hangingPunct="1"/>
            <a:endParaRPr lang="zh-CN" altLang="zh-CN" dirty="0">
              <a:solidFill>
                <a:srgbClr val="FFFFFF"/>
              </a:solidFill>
              <a:latin typeface="宋体" panose="02010600030101010101" pitchFamily="2" charset="-122"/>
              <a:ea typeface="幼圆" panose="020105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88900"/>
            <a:ext cx="10515600" cy="8778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1DDCF-0720-534D-9E3B-08CA0D9597B0}" type="datetime1">
              <a:rPr lang="en-US" altLang="zh-CN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smtClean="0"/>
              <a:t>大数据深度学习</a:t>
            </a:r>
            <a:r>
              <a:rPr lang="en-US" altLang="zh-CN" smtClean="0"/>
              <a:t>·</a:t>
            </a:r>
            <a:r>
              <a:rPr lang="zh-CN" altLang="en-US" smtClean="0"/>
              <a:t>编程实践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696CF-348D-4A1D-916F-49B03642E4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025" y="1505075"/>
            <a:ext cx="12045244" cy="2387600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EOS  </a:t>
            </a:r>
            <a:r>
              <a:rPr lang="zh-CN" altLang="en-US" dirty="0" smtClean="0">
                <a:solidFill>
                  <a:schemeClr val="bg1"/>
                </a:solidFill>
              </a:rPr>
              <a:t>技术白皮书解读</a:t>
            </a:r>
            <a:endParaRPr lang="zh-CN" altLang="en-US" dirty="0" smtClean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37114" y="4807986"/>
            <a:ext cx="9144000" cy="1655762"/>
          </a:xfrm>
        </p:spPr>
        <p:txBody>
          <a:bodyPr>
            <a:normAutofit/>
          </a:bodyPr>
          <a:lstStyle/>
          <a:p>
            <a:endParaRPr lang="zh-CN" altLang="en-US" sz="2800" b="1" dirty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标题 1"/>
          <p:cNvSpPr>
            <a:spLocks noGrp="1"/>
          </p:cNvSpPr>
          <p:nvPr>
            <p:ph type="title" idx="4294967295"/>
          </p:nvPr>
        </p:nvSpPr>
        <p:spPr>
          <a:xfrm>
            <a:off x="488029" y="0"/>
            <a:ext cx="10021131" cy="1143000"/>
          </a:xfrm>
        </p:spPr>
        <p:txBody>
          <a:bodyPr>
            <a:normAutofit/>
          </a:bodyPr>
          <a:lstStyle/>
          <a:p>
            <a:r>
              <a:rPr lang="en-US" altLang="zh-CN" sz="4265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EOS</a:t>
            </a:r>
            <a:endParaRPr lang="en-US" altLang="zh-CN" sz="3100" b="1" dirty="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735" y="923925"/>
            <a:ext cx="12023725" cy="5262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对于</a:t>
            </a:r>
            <a:r>
              <a:rPr lang="en-US" altLang="zh-CN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Token</a:t>
            </a:r>
            <a:r>
              <a:rPr lang="zh-CN" altLang="en-US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持有者来说</a:t>
            </a:r>
            <a:r>
              <a:rPr lang="en-US" altLang="zh-CN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,</a:t>
            </a:r>
            <a:r>
              <a:rPr lang="zh-CN" altLang="en-US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闲置的资源如何处理</a:t>
            </a:r>
            <a:r>
              <a:rPr lang="en-US" altLang="zh-CN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?</a:t>
            </a:r>
            <a:endParaRPr lang="en-US" altLang="zh-CN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假如你持有1%的Token,你就能用1%的资源。EOS可以让你出租你的“Token的能力”。</a:t>
            </a:r>
            <a:endParaRPr lang="zh-CN" altLang="en-US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运行该区块的区块生产者将会识别这种容量授权并相应地分配带宽。</a:t>
            </a:r>
            <a:endParaRPr lang="zh-CN" altLang="en-US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lvl="5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6375" y="2054860"/>
            <a:ext cx="8542655" cy="12001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标题 1"/>
          <p:cNvSpPr>
            <a:spLocks noGrp="1"/>
          </p:cNvSpPr>
          <p:nvPr>
            <p:ph type="title" idx="4294967295"/>
          </p:nvPr>
        </p:nvSpPr>
        <p:spPr>
          <a:xfrm>
            <a:off x="488029" y="0"/>
            <a:ext cx="10021131" cy="1143000"/>
          </a:xfrm>
        </p:spPr>
        <p:txBody>
          <a:bodyPr>
            <a:normAutofit/>
          </a:bodyPr>
          <a:lstStyle/>
          <a:p>
            <a:r>
              <a:rPr lang="en-US" altLang="zh-CN" sz="4265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EOS</a:t>
            </a:r>
            <a:endParaRPr lang="en-US" altLang="zh-CN" sz="3100" b="1" dirty="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735" y="923925"/>
            <a:ext cx="12023725" cy="65544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涉及到资源使用</a:t>
            </a:r>
            <a:r>
              <a:rPr lang="en-US" altLang="zh-CN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,</a:t>
            </a:r>
            <a:r>
              <a:rPr lang="zh-CN" altLang="en-US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一定要保证资源使用量的稳定性</a:t>
            </a:r>
            <a:r>
              <a:rPr lang="en-US" altLang="zh-CN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,EOS</a:t>
            </a:r>
            <a:r>
              <a:rPr lang="zh-CN" altLang="en-US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如何保证的呢</a:t>
            </a:r>
            <a:r>
              <a:rPr lang="en-US" altLang="zh-CN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?</a:t>
            </a:r>
            <a:endParaRPr lang="en-US" altLang="zh-CN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应用程序可以用的带宽完全独立于任何Token的价格。只要持有一定数量的Token，就可以在固定的状态和带宽使用的情况下永久的用下去，开发者和用户不受Token市值波动的影响。</a:t>
            </a:r>
            <a:endParaRPr lang="zh-CN" altLang="en-US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lvl="5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9845" y="1641475"/>
            <a:ext cx="8818880" cy="29806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标题 1"/>
          <p:cNvSpPr>
            <a:spLocks noGrp="1"/>
          </p:cNvSpPr>
          <p:nvPr>
            <p:ph type="title" idx="4294967295"/>
          </p:nvPr>
        </p:nvSpPr>
        <p:spPr>
          <a:xfrm>
            <a:off x="488029" y="0"/>
            <a:ext cx="10021131" cy="1143000"/>
          </a:xfrm>
        </p:spPr>
        <p:txBody>
          <a:bodyPr>
            <a:normAutofit/>
          </a:bodyPr>
          <a:lstStyle/>
          <a:p>
            <a:r>
              <a:rPr lang="en-US" altLang="zh-CN" sz="4265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EOS</a:t>
            </a:r>
            <a:endParaRPr lang="en-US" altLang="zh-CN" sz="3100" b="1" dirty="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735" y="923925"/>
            <a:ext cx="12023725" cy="65544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涉及到资源使用</a:t>
            </a:r>
            <a:r>
              <a:rPr lang="en-US" altLang="zh-CN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,</a:t>
            </a:r>
            <a:r>
              <a:rPr lang="zh-CN" altLang="en-US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一定要保证资源使用量的稳定性</a:t>
            </a:r>
            <a:r>
              <a:rPr lang="en-US" altLang="zh-CN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,EOS</a:t>
            </a:r>
            <a:r>
              <a:rPr lang="zh-CN" altLang="en-US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如何保证的呢</a:t>
            </a:r>
            <a:r>
              <a:rPr lang="en-US" altLang="zh-CN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?</a:t>
            </a:r>
            <a:endParaRPr lang="en-US" altLang="zh-CN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应用程序可以用的带宽完全独立于任何Token的价格。只要持有一定数量的Token，就可以在固定的状态和带宽使用的情况下永久的用下去，开发者和用户不受Token市值波动的影响。</a:t>
            </a:r>
            <a:endParaRPr lang="zh-CN" altLang="en-US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lvl="5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9845" y="1641475"/>
            <a:ext cx="8818880" cy="29806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标题 1"/>
          <p:cNvSpPr>
            <a:spLocks noGrp="1"/>
          </p:cNvSpPr>
          <p:nvPr>
            <p:ph type="title" idx="4294967295"/>
          </p:nvPr>
        </p:nvSpPr>
        <p:spPr>
          <a:xfrm>
            <a:off x="488029" y="0"/>
            <a:ext cx="10021131" cy="1143000"/>
          </a:xfrm>
        </p:spPr>
        <p:txBody>
          <a:bodyPr>
            <a:normAutofit/>
          </a:bodyPr>
          <a:lstStyle/>
          <a:p>
            <a:r>
              <a:rPr lang="en-US" altLang="zh-CN" sz="4265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EOS</a:t>
            </a:r>
            <a:endParaRPr lang="en-US" altLang="zh-CN" sz="3100" b="1" dirty="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735" y="923925"/>
            <a:ext cx="12023725" cy="5262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状态存储成本</a:t>
            </a:r>
            <a:endParaRPr lang="zh-CN" altLang="en-US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个人解释</a:t>
            </a:r>
            <a:r>
              <a:rPr lang="en-US" altLang="zh-CN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:   带宽和计算</a:t>
            </a:r>
            <a:r>
              <a:rPr lang="zh-CN" altLang="en-US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资源应该是可以采用租借的方式</a:t>
            </a:r>
            <a:r>
              <a:rPr lang="en-US" altLang="zh-CN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,</a:t>
            </a:r>
            <a:r>
              <a:rPr lang="zh-CN" altLang="en-US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但是存储必须是开发者持有相应的</a:t>
            </a:r>
            <a:r>
              <a:rPr lang="en-US" altLang="zh-CN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token,</a:t>
            </a:r>
            <a:r>
              <a:rPr lang="zh-CN" altLang="en-US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来获取存储资源</a:t>
            </a:r>
            <a:r>
              <a:rPr lang="en-US" altLang="zh-CN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.</a:t>
            </a:r>
            <a:endParaRPr lang="en-US" altLang="zh-CN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lvl="5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68120" y="1725930"/>
            <a:ext cx="8714105" cy="1238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标题 1"/>
          <p:cNvSpPr>
            <a:spLocks noGrp="1"/>
          </p:cNvSpPr>
          <p:nvPr>
            <p:ph type="title" idx="4294967295"/>
          </p:nvPr>
        </p:nvSpPr>
        <p:spPr>
          <a:xfrm>
            <a:off x="488029" y="0"/>
            <a:ext cx="10021131" cy="1143000"/>
          </a:xfrm>
        </p:spPr>
        <p:txBody>
          <a:bodyPr>
            <a:normAutofit/>
          </a:bodyPr>
          <a:lstStyle/>
          <a:p>
            <a:r>
              <a:rPr lang="en-US" altLang="zh-CN" sz="4265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EOS</a:t>
            </a:r>
            <a:endParaRPr lang="en-US" altLang="zh-CN" sz="3100" b="1" dirty="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735" y="923925"/>
            <a:ext cx="12023725" cy="7847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Block Rewards</a:t>
            </a:r>
            <a:endParaRPr lang="zh-CN" altLang="en-US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EOS上不需要挖矿，由EOS直接发送奖励（Token）给区块生成者。每年Token的增长数控制在5%以内，相当于说Token数不是固定的，每年会增发5%。相比比特币固定的一共2100万个是不同的。</a:t>
            </a:r>
            <a:endParaRPr lang="zh-CN" altLang="en-US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lvl="5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37335" y="1884045"/>
            <a:ext cx="8704580" cy="16954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标题 1"/>
          <p:cNvSpPr>
            <a:spLocks noGrp="1"/>
          </p:cNvSpPr>
          <p:nvPr>
            <p:ph type="title" idx="4294967295"/>
          </p:nvPr>
        </p:nvSpPr>
        <p:spPr>
          <a:xfrm>
            <a:off x="488029" y="0"/>
            <a:ext cx="10021131" cy="1143000"/>
          </a:xfrm>
        </p:spPr>
        <p:txBody>
          <a:bodyPr>
            <a:normAutofit/>
          </a:bodyPr>
          <a:lstStyle/>
          <a:p>
            <a:r>
              <a:rPr lang="en-US" altLang="zh-CN" sz="4265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EOS</a:t>
            </a:r>
            <a:endParaRPr lang="en-US" altLang="zh-CN" sz="3100" b="1" dirty="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735" y="923925"/>
            <a:ext cx="12023725" cy="7847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Block Rewards</a:t>
            </a:r>
            <a:endParaRPr lang="zh-CN" altLang="en-US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EOS上不需要挖矿，由EOS直接发送奖励（Token）给区块生成者。每年Token的增长数控制在5%以内，相当于说Token数不是固定的，每年会增发5%。相比比特币固定的一共2100万个是不同的。</a:t>
            </a:r>
            <a:endParaRPr lang="zh-CN" altLang="en-US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lvl="5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37335" y="1884045"/>
            <a:ext cx="8704580" cy="16954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标题 1"/>
          <p:cNvSpPr>
            <a:spLocks noGrp="1"/>
          </p:cNvSpPr>
          <p:nvPr>
            <p:ph type="title" idx="4294967295"/>
          </p:nvPr>
        </p:nvSpPr>
        <p:spPr>
          <a:xfrm>
            <a:off x="488029" y="0"/>
            <a:ext cx="10021131" cy="1143000"/>
          </a:xfrm>
        </p:spPr>
        <p:txBody>
          <a:bodyPr>
            <a:normAutofit/>
          </a:bodyPr>
          <a:lstStyle/>
          <a:p>
            <a:r>
              <a:rPr lang="en-US" altLang="zh-CN" sz="4265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EOS</a:t>
            </a:r>
            <a:endParaRPr lang="en-US" altLang="zh-CN" sz="3100" b="1" dirty="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735" y="923925"/>
            <a:ext cx="12023725" cy="75704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Governance</a:t>
            </a:r>
            <a:endParaRPr lang="zh-CN" altLang="en-US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目的是为了防止分叉</a:t>
            </a:r>
            <a:r>
              <a:rPr lang="en-US" altLang="zh-CN" sz="24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,EOS</a:t>
            </a:r>
            <a:r>
              <a:rPr lang="zh-CN" altLang="en-US" sz="24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中所有的区块链变更都需要区块生产者同意，如果区块生产者拒绝Token持有人想要的变更，那么他将被投票出局，如果区块生产者的变更没有经过Token持有人的同意，那么其他非区块生产者的全节点会拒绝该改变。</a:t>
            </a:r>
            <a:endParaRPr lang="zh-CN" altLang="en-US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lvl="5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6210" y="1520825"/>
            <a:ext cx="8693150" cy="32226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标题 1"/>
          <p:cNvSpPr>
            <a:spLocks noGrp="1"/>
          </p:cNvSpPr>
          <p:nvPr>
            <p:ph type="title" idx="4294967295"/>
          </p:nvPr>
        </p:nvSpPr>
        <p:spPr>
          <a:xfrm>
            <a:off x="488029" y="0"/>
            <a:ext cx="10021131" cy="1143000"/>
          </a:xfrm>
        </p:spPr>
        <p:txBody>
          <a:bodyPr>
            <a:normAutofit/>
          </a:bodyPr>
          <a:lstStyle/>
          <a:p>
            <a:r>
              <a:rPr lang="en-US" altLang="zh-CN" sz="4265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EOS</a:t>
            </a:r>
            <a:endParaRPr lang="en-US" altLang="zh-CN" sz="3100" b="1" dirty="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735" y="923925"/>
            <a:ext cx="12023725" cy="91401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具体的方法</a:t>
            </a:r>
            <a:r>
              <a:rPr lang="en-US" altLang="zh-CN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:</a:t>
            </a:r>
            <a:endParaRPr lang="en-US" altLang="zh-CN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lvl="4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Freezing Accounts</a:t>
            </a:r>
            <a:endParaRPr lang="zh-CN" altLang="en-US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lvl="4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Changing Account Code</a:t>
            </a:r>
            <a:endParaRPr lang="zh-CN" altLang="en-US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lvl="4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Constitution</a:t>
            </a:r>
            <a:endParaRPr lang="zh-CN" altLang="en-US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lvl="4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Upgrading the Protocol &amp; Constitution</a:t>
            </a:r>
            <a:endParaRPr lang="zh-CN" altLang="en-US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lvl="5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标题 1"/>
          <p:cNvSpPr>
            <a:spLocks noGrp="1"/>
          </p:cNvSpPr>
          <p:nvPr>
            <p:ph type="title" idx="4294967295"/>
          </p:nvPr>
        </p:nvSpPr>
        <p:spPr>
          <a:xfrm>
            <a:off x="488029" y="0"/>
            <a:ext cx="10021131" cy="1143000"/>
          </a:xfrm>
        </p:spPr>
        <p:txBody>
          <a:bodyPr>
            <a:normAutofit/>
          </a:bodyPr>
          <a:lstStyle/>
          <a:p>
            <a:r>
              <a:rPr lang="en-US" altLang="zh-CN" sz="4265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EOS</a:t>
            </a:r>
            <a:endParaRPr lang="en-US" altLang="zh-CN" sz="3100" b="1" dirty="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735" y="923925"/>
            <a:ext cx="12023725" cy="7847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2D65B4"/>
                </a:solidFill>
                <a:latin typeface="Arial" panose="020B0604020202020204" pitchFamily="34" charset="0"/>
                <a:sym typeface="+mn-ea"/>
              </a:rPr>
              <a:t>Freezing Accounts</a:t>
            </a:r>
            <a:endParaRPr lang="zh-CN" altLang="en-US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lvl="2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一个智能合约可能会出现异常，这时候区块生产者就有权力冻结账户，冻结后这个账户所作的行为就没用了。</a:t>
            </a:r>
            <a:endParaRPr lang="zh-CN" altLang="en-US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lvl="2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当然也不是随便就能冻结，冻结账户需要21分之1</a:t>
            </a:r>
            <a:r>
              <a:rPr lang="en-US" altLang="zh-CN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5</a:t>
            </a:r>
            <a:r>
              <a:rPr lang="zh-CN" altLang="en-US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的区块生产者同意才行，如果区块生产者滥用权力，可以将他投票出局，这样被冻结的账户就会被解冻。</a:t>
            </a:r>
            <a:endParaRPr lang="zh-CN" altLang="en-US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lvl="5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标题 1"/>
          <p:cNvSpPr>
            <a:spLocks noGrp="1"/>
          </p:cNvSpPr>
          <p:nvPr>
            <p:ph type="title" idx="4294967295"/>
          </p:nvPr>
        </p:nvSpPr>
        <p:spPr>
          <a:xfrm>
            <a:off x="488029" y="0"/>
            <a:ext cx="10021131" cy="1143000"/>
          </a:xfrm>
        </p:spPr>
        <p:txBody>
          <a:bodyPr>
            <a:normAutofit/>
          </a:bodyPr>
          <a:lstStyle/>
          <a:p>
            <a:r>
              <a:rPr lang="en-US" altLang="zh-CN" sz="4265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EOS</a:t>
            </a:r>
            <a:endParaRPr lang="en-US" altLang="zh-CN" sz="3100" b="1" dirty="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735" y="923925"/>
            <a:ext cx="12023725" cy="7200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2D65B4"/>
                </a:solidFill>
                <a:latin typeface="Arial" panose="020B0604020202020204" pitchFamily="34" charset="0"/>
                <a:sym typeface="+mn-ea"/>
              </a:rPr>
              <a:t>Changing Account Code</a:t>
            </a:r>
            <a:endParaRPr lang="zh-CN" altLang="en-US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如果“冻结账户”已经不能解决问题，不可预知的代码（病毒）已经造成了破坏，此时EOS可以支持在不需要硬分叉的前提下修改账户代码。这有点类似于交易的回滚。当然与冻结账户类似，也需要21个中的1</a:t>
            </a:r>
            <a:r>
              <a:rPr lang="en-US" altLang="zh-CN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5</a:t>
            </a:r>
            <a:r>
              <a:rPr lang="zh-CN" altLang="en-US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个区块生产者同意才行。</a:t>
            </a:r>
            <a:endParaRPr lang="zh-CN" altLang="en-US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lvl="5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67560" y="2470785"/>
            <a:ext cx="8790305" cy="962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标题 1"/>
          <p:cNvSpPr>
            <a:spLocks noGrp="1"/>
          </p:cNvSpPr>
          <p:nvPr>
            <p:ph type="title" idx="4294967295"/>
          </p:nvPr>
        </p:nvSpPr>
        <p:spPr>
          <a:xfrm>
            <a:off x="488029" y="0"/>
            <a:ext cx="10021131" cy="1143000"/>
          </a:xfrm>
        </p:spPr>
        <p:txBody>
          <a:bodyPr>
            <a:normAutofit/>
          </a:bodyPr>
          <a:lstStyle/>
          <a:p>
            <a:r>
              <a:rPr lang="en-US" altLang="zh-CN" sz="4265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EOS</a:t>
            </a:r>
            <a:endParaRPr lang="en-US" altLang="zh-CN" sz="3100" b="1" dirty="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52909" y="1143000"/>
            <a:ext cx="11979965" cy="3969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Token Model and Resource Usage  令牌模型和资源使用     </a:t>
            </a:r>
            <a:endParaRPr lang="en-US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Governance                                        治理</a:t>
            </a:r>
            <a:endParaRPr lang="en-US" altLang="zh-CN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Scripts &amp; Virtual Machines                脚本和虚拟机</a:t>
            </a:r>
            <a:endParaRPr lang="en-US" altLang="zh-CN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Inter Blocakchain Communication    区块链间通信</a:t>
            </a:r>
            <a:endParaRPr lang="en-US" altLang="zh-CN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Conclusion                                           </a:t>
            </a:r>
            <a:endParaRPr lang="en-US" altLang="zh-CN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标题 1"/>
          <p:cNvSpPr>
            <a:spLocks noGrp="1"/>
          </p:cNvSpPr>
          <p:nvPr>
            <p:ph type="title" idx="4294967295"/>
          </p:nvPr>
        </p:nvSpPr>
        <p:spPr>
          <a:xfrm>
            <a:off x="488029" y="0"/>
            <a:ext cx="10021131" cy="1143000"/>
          </a:xfrm>
        </p:spPr>
        <p:txBody>
          <a:bodyPr>
            <a:normAutofit/>
          </a:bodyPr>
          <a:lstStyle/>
          <a:p>
            <a:r>
              <a:rPr lang="en-US" altLang="zh-CN" sz="4265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EOS</a:t>
            </a:r>
            <a:endParaRPr lang="en-US" altLang="zh-CN" sz="3100" b="1" dirty="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735" y="923925"/>
            <a:ext cx="12023725" cy="7200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Scripts &amp; Virtual Machines</a:t>
            </a:r>
            <a:endParaRPr lang="zh-CN" altLang="en-US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lvl="2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1.EOS操作系统将首先作为一个传递账户间已认证信息的平台</a:t>
            </a:r>
            <a:endParaRPr lang="zh-CN" altLang="en-US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lvl="2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2.脚本语言和虚拟机的实现将独立于EOS操作系统技术</a:t>
            </a:r>
            <a:endParaRPr lang="zh-CN" altLang="en-US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lvl="2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3.任何开发语言或虚拟机，只要有适当的、性能足够的沙箱，都可以通过API与EOS集成在一起。</a:t>
            </a:r>
            <a:endParaRPr lang="zh-CN" altLang="en-US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lvl="5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4770" y="1764665"/>
            <a:ext cx="8618855" cy="1133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标题 1"/>
          <p:cNvSpPr>
            <a:spLocks noGrp="1"/>
          </p:cNvSpPr>
          <p:nvPr>
            <p:ph type="title" idx="4294967295"/>
          </p:nvPr>
        </p:nvSpPr>
        <p:spPr>
          <a:xfrm>
            <a:off x="488029" y="0"/>
            <a:ext cx="10021131" cy="1143000"/>
          </a:xfrm>
        </p:spPr>
        <p:txBody>
          <a:bodyPr>
            <a:normAutofit/>
          </a:bodyPr>
          <a:lstStyle/>
          <a:p>
            <a:r>
              <a:rPr lang="en-US" altLang="zh-CN" sz="4265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EOS</a:t>
            </a:r>
            <a:endParaRPr lang="en-US" altLang="zh-CN" sz="3100" b="1" dirty="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735" y="923925"/>
            <a:ext cx="12023725" cy="7200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Schema Defined Actions</a:t>
            </a:r>
            <a:endParaRPr lang="zh-CN" altLang="en-US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账户和账户之间发送消息使用的是二进制的方式发送，这样更高效和易操作性</a:t>
            </a:r>
            <a:r>
              <a:rPr lang="en-US" altLang="zh-CN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;</a:t>
            </a:r>
            <a:endParaRPr lang="en-US" altLang="zh-CN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但是为了可读性</a:t>
            </a:r>
            <a:r>
              <a:rPr lang="en-US" altLang="zh-CN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,EOS</a:t>
            </a:r>
            <a:r>
              <a:rPr lang="zh-CN" altLang="en-US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支持数据可以转化为</a:t>
            </a:r>
            <a:r>
              <a:rPr lang="en-US" altLang="zh-CN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json</a:t>
            </a:r>
            <a:r>
              <a:rPr lang="zh-CN" altLang="en-US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格式的字符串</a:t>
            </a:r>
            <a:endParaRPr lang="zh-CN" altLang="en-US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lvl="5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05305" y="2265680"/>
            <a:ext cx="8580755" cy="752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标题 1"/>
          <p:cNvSpPr>
            <a:spLocks noGrp="1"/>
          </p:cNvSpPr>
          <p:nvPr>
            <p:ph type="title" idx="4294967295"/>
          </p:nvPr>
        </p:nvSpPr>
        <p:spPr>
          <a:xfrm>
            <a:off x="488029" y="0"/>
            <a:ext cx="10021131" cy="1143000"/>
          </a:xfrm>
        </p:spPr>
        <p:txBody>
          <a:bodyPr>
            <a:normAutofit/>
          </a:bodyPr>
          <a:lstStyle/>
          <a:p>
            <a:r>
              <a:rPr lang="en-US" altLang="zh-CN" sz="4265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EOS</a:t>
            </a:r>
            <a:endParaRPr lang="en-US" altLang="zh-CN" sz="3100" b="1" dirty="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735" y="923925"/>
            <a:ext cx="12023725" cy="7200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Schema Defined Database</a:t>
            </a:r>
            <a:endParaRPr lang="zh-CN" altLang="en-US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使用二进制存储，支持转换成</a:t>
            </a:r>
            <a:r>
              <a:rPr lang="en-US" altLang="zh-CN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JSON</a:t>
            </a:r>
            <a:r>
              <a:rPr lang="zh-CN" altLang="en-US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格式</a:t>
            </a:r>
            <a:r>
              <a:rPr lang="en-US" altLang="zh-CN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.</a:t>
            </a:r>
            <a:endParaRPr lang="en-US" altLang="zh-CN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同时具备JSON的人类可读性，以及二进制格式的高效率存储和易操作性。</a:t>
            </a:r>
            <a:endParaRPr lang="zh-CN" altLang="en-US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lvl="5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33245" y="2179955"/>
            <a:ext cx="8676005" cy="742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标题 1"/>
          <p:cNvSpPr>
            <a:spLocks noGrp="1"/>
          </p:cNvSpPr>
          <p:nvPr>
            <p:ph type="title" idx="4294967295"/>
          </p:nvPr>
        </p:nvSpPr>
        <p:spPr>
          <a:xfrm>
            <a:off x="488029" y="0"/>
            <a:ext cx="10021131" cy="1143000"/>
          </a:xfrm>
        </p:spPr>
        <p:txBody>
          <a:bodyPr>
            <a:normAutofit/>
          </a:bodyPr>
          <a:lstStyle/>
          <a:p>
            <a:r>
              <a:rPr lang="en-US" altLang="zh-CN" sz="4265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EOS</a:t>
            </a:r>
            <a:endParaRPr lang="en-US" altLang="zh-CN" sz="3100" b="1" dirty="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735" y="923925"/>
            <a:ext cx="12023725" cy="5908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Inter Blockchain Communication</a:t>
            </a:r>
            <a:endParaRPr lang="zh-CN" altLang="en-US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EOS可以支持跨链交互（支付、交易、转账、发消息），这个跨链包括子链和侧链（Side-Chain）。</a:t>
            </a:r>
            <a:endParaRPr lang="en-US" altLang="zh-CN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lvl="5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4775" y="1999615"/>
            <a:ext cx="8771255" cy="1181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标题 1"/>
          <p:cNvSpPr>
            <a:spLocks noGrp="1"/>
          </p:cNvSpPr>
          <p:nvPr>
            <p:ph type="title" idx="4294967295"/>
          </p:nvPr>
        </p:nvSpPr>
        <p:spPr>
          <a:xfrm>
            <a:off x="488029" y="0"/>
            <a:ext cx="10021131" cy="1143000"/>
          </a:xfrm>
        </p:spPr>
        <p:txBody>
          <a:bodyPr>
            <a:normAutofit/>
          </a:bodyPr>
          <a:lstStyle/>
          <a:p>
            <a:r>
              <a:rPr lang="en-US" altLang="zh-CN" sz="4265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EOS</a:t>
            </a:r>
            <a:endParaRPr lang="en-US" altLang="zh-CN" sz="3100" b="1" dirty="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735" y="923925"/>
            <a:ext cx="12023725" cy="7200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Latency of Interchain Communication</a:t>
            </a:r>
            <a:endParaRPr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当与另一个区块链外部通信时，区块生产者(矿工)不会随便接受另一方的输入，必须等待其他区块链不可逆地确认之后，才会接受其为有效的输入。</a:t>
            </a:r>
            <a:endParaRPr lang="zh-CN" altLang="en-US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EOS.IO软件同时使用DPOS和BFT来提供快速的不可逆性。</a:t>
            </a:r>
            <a:endParaRPr lang="zh-CN" altLang="en-US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lvl="5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19910" y="1978660"/>
            <a:ext cx="8552180" cy="16097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标题 1"/>
          <p:cNvSpPr>
            <a:spLocks noGrp="1"/>
          </p:cNvSpPr>
          <p:nvPr>
            <p:ph type="title" idx="4294967295"/>
          </p:nvPr>
        </p:nvSpPr>
        <p:spPr>
          <a:xfrm>
            <a:off x="488029" y="0"/>
            <a:ext cx="10021131" cy="1143000"/>
          </a:xfrm>
        </p:spPr>
        <p:txBody>
          <a:bodyPr>
            <a:normAutofit/>
          </a:bodyPr>
          <a:lstStyle/>
          <a:p>
            <a:r>
              <a:rPr lang="en-US" altLang="zh-CN" sz="4265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EOS</a:t>
            </a:r>
            <a:r>
              <a:rPr lang="zh-CN" altLang="en-US" sz="4265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数据结构</a:t>
            </a:r>
            <a:endParaRPr lang="zh-CN" altLang="en-US" sz="4265" b="1" dirty="0" smtClean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735" y="923925"/>
            <a:ext cx="12023725" cy="8493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BLOCK</a:t>
            </a:r>
            <a:endParaRPr lang="en-US" altLang="zh-CN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previous </a:t>
            </a:r>
            <a:r>
              <a:rPr lang="zh-CN" altLang="en-US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为指向前一个区块的</a:t>
            </a:r>
            <a:r>
              <a:rPr lang="en-US" altLang="zh-CN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hash</a:t>
            </a:r>
            <a:r>
              <a:rPr lang="zh-CN" altLang="en-US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值</a:t>
            </a:r>
            <a:endParaRPr lang="zh-CN" altLang="en-US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timestamp</a:t>
            </a:r>
            <a:r>
              <a:rPr lang="zh-CN" altLang="en-US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为时间戳</a:t>
            </a:r>
            <a:r>
              <a:rPr lang="en-US" altLang="zh-CN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,</a:t>
            </a:r>
            <a:r>
              <a:rPr lang="zh-CN" altLang="en-US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区块生成时间</a:t>
            </a:r>
            <a:endParaRPr lang="zh-CN" altLang="en-US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transaction_mroot   </a:t>
            </a:r>
            <a:r>
              <a:rPr lang="zh-CN" altLang="en-US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该区块内</a:t>
            </a:r>
            <a:endParaRPr lang="zh-CN" altLang="en-US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所有交易的</a:t>
            </a:r>
            <a:r>
              <a:rPr lang="en-US" altLang="zh-CN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Merkle</a:t>
            </a:r>
            <a:r>
              <a:rPr lang="zh-CN" altLang="en-US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根</a:t>
            </a:r>
            <a:r>
              <a:rPr lang="en-US" altLang="zh-CN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,</a:t>
            </a:r>
            <a:r>
              <a:rPr lang="zh-CN" altLang="en-US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用于快速验证交易的</a:t>
            </a:r>
            <a:endParaRPr lang="zh-CN" altLang="en-US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完整性</a:t>
            </a:r>
            <a:endParaRPr lang="zh-CN" altLang="en-US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producer</a:t>
            </a:r>
            <a:endParaRPr lang="en-US" altLang="zh-CN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new_producers  </a:t>
            </a:r>
            <a:r>
              <a:rPr lang="zh-CN" altLang="en-US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记录了未来的心区块生成者</a:t>
            </a:r>
            <a:endParaRPr lang="zh-CN" altLang="en-US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lvl="5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79970" y="1191260"/>
            <a:ext cx="4580890" cy="44761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标题 1"/>
          <p:cNvSpPr>
            <a:spLocks noGrp="1"/>
          </p:cNvSpPr>
          <p:nvPr>
            <p:ph type="title" idx="4294967295"/>
          </p:nvPr>
        </p:nvSpPr>
        <p:spPr>
          <a:xfrm>
            <a:off x="488029" y="0"/>
            <a:ext cx="10021131" cy="1143000"/>
          </a:xfrm>
        </p:spPr>
        <p:txBody>
          <a:bodyPr>
            <a:normAutofit/>
          </a:bodyPr>
          <a:lstStyle/>
          <a:p>
            <a:r>
              <a:rPr lang="en-US" altLang="zh-CN" sz="4265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EOS</a:t>
            </a:r>
            <a:endParaRPr lang="en-US" altLang="zh-CN" sz="3100" b="1" dirty="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53110" y="1143000"/>
            <a:ext cx="11410315" cy="3738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lvl="3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应用程序可以使用三类资源</a:t>
            </a:r>
            <a:r>
              <a:rPr lang="en-US" altLang="zh-CN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:</a:t>
            </a:r>
            <a:endParaRPr lang="en-US" altLang="zh-CN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lvl="6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带宽和日志存储（磁盘）;</a:t>
            </a:r>
            <a:endParaRPr lang="en-US" altLang="zh-CN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lvl="6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计算和计算积压（CPU）; </a:t>
            </a:r>
            <a:endParaRPr lang="en-US" altLang="zh-CN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lvl="6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状态存储</a:t>
            </a:r>
            <a:r>
              <a:rPr lang="zh-CN" altLang="en-US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器</a:t>
            </a:r>
            <a:r>
              <a:rPr lang="en-US" altLang="zh-CN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（RAM）。</a:t>
            </a:r>
            <a:endParaRPr lang="en-US" altLang="zh-CN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lvl="5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标题 1"/>
          <p:cNvSpPr>
            <a:spLocks noGrp="1"/>
          </p:cNvSpPr>
          <p:nvPr>
            <p:ph type="title" idx="4294967295"/>
          </p:nvPr>
        </p:nvSpPr>
        <p:spPr>
          <a:xfrm>
            <a:off x="488029" y="0"/>
            <a:ext cx="10021131" cy="1143000"/>
          </a:xfrm>
        </p:spPr>
        <p:txBody>
          <a:bodyPr>
            <a:normAutofit/>
          </a:bodyPr>
          <a:lstStyle/>
          <a:p>
            <a:r>
              <a:rPr lang="en-US" altLang="zh-CN" sz="4265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EOS</a:t>
            </a:r>
            <a:endParaRPr lang="en-US" altLang="zh-CN" sz="3100" b="1" dirty="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88315" y="1993900"/>
            <a:ext cx="11410315" cy="3322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2D65B4"/>
                </a:solidFill>
                <a:latin typeface="Arial" panose="020B0604020202020204" pitchFamily="34" charset="0"/>
                <a:sym typeface="+mn-ea"/>
              </a:rPr>
              <a:t>所有的区块链资源都是有限的，所以需要系统有一个机制来防止被滥用。</a:t>
            </a:r>
            <a:endParaRPr lang="zh-CN" altLang="en-US" sz="2800" b="1" dirty="0" smtClean="0">
              <a:solidFill>
                <a:srgbClr val="2D65B4"/>
              </a:solidFill>
              <a:latin typeface="Arial" panose="020B0604020202020204" pitchFamily="34" charset="0"/>
              <a:sym typeface="+mn-ea"/>
            </a:endParaRPr>
          </a:p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2D65B4"/>
                </a:solidFill>
                <a:latin typeface="Arial" panose="020B0604020202020204" pitchFamily="34" charset="0"/>
                <a:sym typeface="+mn-ea"/>
              </a:rPr>
              <a:t>例如：比特币和以太坊是用手续费和Gas来防止资源被无限使用的</a:t>
            </a:r>
            <a:endParaRPr lang="zh-CN" altLang="en-US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那么</a:t>
            </a:r>
            <a:r>
              <a:rPr lang="en-US" altLang="zh-CN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EOS</a:t>
            </a:r>
            <a:r>
              <a:rPr lang="zh-CN" altLang="en-US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是采用什么样的方式去限制资源的使用的呢</a:t>
            </a:r>
            <a:r>
              <a:rPr lang="en-US" altLang="zh-CN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?</a:t>
            </a:r>
            <a:endParaRPr lang="en-US" altLang="zh-CN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lvl="5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标题 1"/>
          <p:cNvSpPr>
            <a:spLocks noGrp="1"/>
          </p:cNvSpPr>
          <p:nvPr>
            <p:ph type="title" idx="4294967295"/>
          </p:nvPr>
        </p:nvSpPr>
        <p:spPr>
          <a:xfrm>
            <a:off x="488029" y="0"/>
            <a:ext cx="10021131" cy="1143000"/>
          </a:xfrm>
        </p:spPr>
        <p:txBody>
          <a:bodyPr>
            <a:normAutofit/>
          </a:bodyPr>
          <a:lstStyle/>
          <a:p>
            <a:r>
              <a:rPr lang="en-US" altLang="zh-CN" sz="4265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EOS</a:t>
            </a:r>
            <a:endParaRPr lang="en-US" altLang="zh-CN" sz="3100" b="1" dirty="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9225" y="2625090"/>
            <a:ext cx="11410315" cy="5031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lvl="3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在区块链中</a:t>
            </a:r>
            <a:r>
              <a:rPr lang="en-US" altLang="zh-CN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,区块生产者（矿工）可以发布他们可用的带宽、计算资源和状态存储资源的容量。</a:t>
            </a:r>
            <a:endParaRPr lang="en-US" altLang="zh-CN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lvl="3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每个用户对资源的使用是有一定的限制的</a:t>
            </a:r>
            <a:r>
              <a:rPr lang="en-US" altLang="zh-CN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,</a:t>
            </a:r>
            <a:r>
              <a:rPr lang="zh-CN" altLang="en-US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而</a:t>
            </a:r>
            <a:r>
              <a:rPr lang="en-US" altLang="zh-CN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token</a:t>
            </a:r>
            <a:r>
              <a:rPr lang="zh-CN" altLang="en-US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机制就是用于限制资源的使用的</a:t>
            </a:r>
            <a:endParaRPr lang="en-US" altLang="zh-CN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lvl="8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lvl="6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lvl="5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8315" y="1341755"/>
            <a:ext cx="11071225" cy="12833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标题 1"/>
          <p:cNvSpPr>
            <a:spLocks noGrp="1"/>
          </p:cNvSpPr>
          <p:nvPr>
            <p:ph type="title" idx="4294967295"/>
          </p:nvPr>
        </p:nvSpPr>
        <p:spPr>
          <a:xfrm>
            <a:off x="488029" y="0"/>
            <a:ext cx="10021131" cy="1143000"/>
          </a:xfrm>
        </p:spPr>
        <p:txBody>
          <a:bodyPr>
            <a:normAutofit/>
          </a:bodyPr>
          <a:lstStyle/>
          <a:p>
            <a:r>
              <a:rPr lang="en-US" altLang="zh-CN" sz="4265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EOS</a:t>
            </a:r>
            <a:endParaRPr lang="en-US" altLang="zh-CN" sz="3100" b="1" dirty="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53110" y="1143000"/>
            <a:ext cx="11410315" cy="4615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每个用户对资源的使用率跟Token持有的比例成正比</a:t>
            </a:r>
            <a:r>
              <a:rPr lang="en-US" altLang="zh-CN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,持有1%的Token的账户可以使用1%的状态存储资源。</a:t>
            </a:r>
            <a:endParaRPr lang="en-US" altLang="zh-CN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假如你持有1%的Token，那么在瞬时资源的使用上，你最少可以使用到1%，如果系统比较空闲，那么你可以使用的更多，如果系统非常繁忙，那么系统至少可以保证有1%的资源是专门给你提供的。</a:t>
            </a:r>
            <a:endParaRPr lang="en-US" altLang="zh-CN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lvl="5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标题 1"/>
          <p:cNvSpPr>
            <a:spLocks noGrp="1"/>
          </p:cNvSpPr>
          <p:nvPr>
            <p:ph type="title" idx="4294967295"/>
          </p:nvPr>
        </p:nvSpPr>
        <p:spPr>
          <a:xfrm>
            <a:off x="488029" y="0"/>
            <a:ext cx="10021131" cy="1143000"/>
          </a:xfrm>
        </p:spPr>
        <p:txBody>
          <a:bodyPr>
            <a:normAutofit/>
          </a:bodyPr>
          <a:lstStyle/>
          <a:p>
            <a:r>
              <a:rPr lang="en-US" altLang="zh-CN" sz="4265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EOS</a:t>
            </a:r>
            <a:endParaRPr lang="en-US" altLang="zh-CN" sz="3100" b="1" dirty="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49730" y="3085465"/>
            <a:ext cx="11410315" cy="1383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那么你用了多少资源</a:t>
            </a:r>
            <a:r>
              <a:rPr lang="en-US" altLang="zh-CN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,EOS</a:t>
            </a:r>
            <a:r>
              <a:rPr lang="zh-CN" altLang="en-US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是怎么算的呢</a:t>
            </a:r>
            <a:r>
              <a:rPr lang="en-US" altLang="zh-CN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?</a:t>
            </a:r>
            <a:endParaRPr lang="en-US" altLang="zh-CN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lvl="5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标题 1"/>
          <p:cNvSpPr>
            <a:spLocks noGrp="1"/>
          </p:cNvSpPr>
          <p:nvPr>
            <p:ph type="title" idx="4294967295"/>
          </p:nvPr>
        </p:nvSpPr>
        <p:spPr>
          <a:xfrm>
            <a:off x="488029" y="0"/>
            <a:ext cx="10021131" cy="1143000"/>
          </a:xfrm>
        </p:spPr>
        <p:txBody>
          <a:bodyPr>
            <a:normAutofit/>
          </a:bodyPr>
          <a:lstStyle/>
          <a:p>
            <a:r>
              <a:rPr lang="en-US" altLang="zh-CN" sz="4265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EOS</a:t>
            </a:r>
            <a:endParaRPr lang="en-US" altLang="zh-CN" sz="3100" b="1" dirty="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53110" y="1143000"/>
            <a:ext cx="11410315" cy="5908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Objective and Subjective Measurements   客观和主观测量</a:t>
            </a:r>
            <a:endParaRPr lang="zh-CN" altLang="en-US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 关于怎么限制资源的使用，EOS的做法是，全部由区块生产者自己决定。既可以使用系统默认的按照消息或存储容量来衡量使用了多少，也可以按照自己的算法和估计来衡量。</a:t>
            </a:r>
            <a:endParaRPr lang="zh-CN" altLang="en-US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lvl="5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4590" y="2060575"/>
            <a:ext cx="9744710" cy="21755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标题 1"/>
          <p:cNvSpPr>
            <a:spLocks noGrp="1"/>
          </p:cNvSpPr>
          <p:nvPr>
            <p:ph type="title" idx="4294967295"/>
          </p:nvPr>
        </p:nvSpPr>
        <p:spPr>
          <a:xfrm>
            <a:off x="488029" y="0"/>
            <a:ext cx="10021131" cy="1143000"/>
          </a:xfrm>
        </p:spPr>
        <p:txBody>
          <a:bodyPr>
            <a:normAutofit/>
          </a:bodyPr>
          <a:lstStyle/>
          <a:p>
            <a:r>
              <a:rPr lang="en-US" altLang="zh-CN" sz="4265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EOS</a:t>
            </a:r>
            <a:endParaRPr lang="en-US" altLang="zh-CN" sz="3100" b="1" dirty="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735" y="923925"/>
            <a:ext cx="12023725" cy="6277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在应用程序中</a:t>
            </a:r>
            <a:r>
              <a:rPr lang="en-US" altLang="zh-CN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,</a:t>
            </a:r>
            <a:r>
              <a:rPr lang="zh-CN" altLang="en-US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使用相应的资源</a:t>
            </a:r>
            <a:r>
              <a:rPr lang="en-US" altLang="zh-CN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,</a:t>
            </a:r>
            <a:r>
              <a:rPr lang="zh-CN" altLang="en-US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用户的付费机制</a:t>
            </a:r>
            <a:endParaRPr lang="zh-CN" altLang="en-US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 </a:t>
            </a:r>
            <a:r>
              <a:rPr lang="zh-CN" altLang="en-US" sz="24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理解</a:t>
            </a:r>
            <a:r>
              <a:rPr lang="en-US" altLang="zh-CN" sz="24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:</a:t>
            </a:r>
            <a:r>
              <a:rPr lang="zh-CN" altLang="en-US" sz="24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类似于</a:t>
            </a:r>
            <a:r>
              <a:rPr lang="en-US" altLang="zh-CN" sz="24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IOS</a:t>
            </a:r>
            <a:r>
              <a:rPr lang="zh-CN" altLang="en-US" sz="24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的应用</a:t>
            </a:r>
            <a:r>
              <a:rPr lang="en-US" altLang="zh-CN" sz="24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,</a:t>
            </a:r>
            <a:r>
              <a:rPr lang="zh-CN" altLang="en-US" sz="24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有免费的</a:t>
            </a:r>
            <a:r>
              <a:rPr lang="en-US" altLang="zh-CN" sz="24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,</a:t>
            </a:r>
            <a:r>
              <a:rPr lang="zh-CN" altLang="en-US" sz="24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也有付费的</a:t>
            </a:r>
            <a:r>
              <a:rPr lang="en-US" altLang="zh-CN" sz="24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,</a:t>
            </a:r>
            <a:r>
              <a:rPr lang="zh-CN" altLang="en-US" sz="24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在</a:t>
            </a:r>
            <a:r>
              <a:rPr lang="en-US" altLang="zh-CN" sz="24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EOS</a:t>
            </a:r>
            <a:r>
              <a:rPr lang="zh-CN" altLang="en-US" sz="24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未来的</a:t>
            </a:r>
            <a:r>
              <a:rPr lang="en-US" altLang="zh-CN" sz="24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DAPP</a:t>
            </a:r>
            <a:r>
              <a:rPr lang="zh-CN" altLang="en-US" sz="24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中</a:t>
            </a:r>
            <a:r>
              <a:rPr lang="en-US" altLang="zh-CN" sz="24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,</a:t>
            </a:r>
            <a:r>
              <a:rPr lang="zh-CN" altLang="en-US" sz="24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应用的付费策略也是如此</a:t>
            </a:r>
            <a:r>
              <a:rPr lang="en-US" altLang="zh-CN" sz="24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. </a:t>
            </a:r>
            <a:r>
              <a:rPr lang="zh-CN" altLang="en-US" sz="24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用户的付费策略由</a:t>
            </a:r>
            <a:r>
              <a:rPr lang="en-US" altLang="zh-CN" sz="24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EOS DAPP</a:t>
            </a:r>
            <a:r>
              <a:rPr lang="zh-CN" altLang="en-US" sz="24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的开发者决定</a:t>
            </a:r>
            <a:r>
              <a:rPr lang="en-US" altLang="zh-CN" sz="24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.EOS</a:t>
            </a:r>
            <a:r>
              <a:rPr lang="zh-CN" altLang="en-US" sz="24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不会强制应用的收费策略</a:t>
            </a:r>
            <a:r>
              <a:rPr lang="en-US" altLang="zh-CN" sz="24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.</a:t>
            </a:r>
            <a:endParaRPr lang="en-US" altLang="zh-CN" sz="24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4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从最终用户的角度来看，它是免费的，但从区块链的角度来看，它是开发者支付的。</a:t>
            </a:r>
            <a:endParaRPr lang="zh-CN" altLang="en-US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lvl="5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52270" y="1574800"/>
            <a:ext cx="8856980" cy="25730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2726</Words>
  <Application>WPS 演示</Application>
  <PresentationFormat>宽屏</PresentationFormat>
  <Paragraphs>269</Paragraphs>
  <Slides>25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4" baseType="lpstr">
      <vt:lpstr>Arial</vt:lpstr>
      <vt:lpstr>宋体</vt:lpstr>
      <vt:lpstr>Wingdings</vt:lpstr>
      <vt:lpstr>幼圆</vt:lpstr>
      <vt:lpstr>Calibri Light</vt:lpstr>
      <vt:lpstr>Calibri</vt:lpstr>
      <vt:lpstr>微软雅黑</vt:lpstr>
      <vt:lpstr>Arial Unicode MS</vt:lpstr>
      <vt:lpstr>Office 主题</vt:lpstr>
      <vt:lpstr>EOS  技术白皮书解读</vt:lpstr>
      <vt:lpstr>EOS</vt:lpstr>
      <vt:lpstr>EOS</vt:lpstr>
      <vt:lpstr>EOS</vt:lpstr>
      <vt:lpstr>EOS</vt:lpstr>
      <vt:lpstr>EOS</vt:lpstr>
      <vt:lpstr>EOS</vt:lpstr>
      <vt:lpstr>EOS</vt:lpstr>
      <vt:lpstr>EOS</vt:lpstr>
      <vt:lpstr>EOS</vt:lpstr>
      <vt:lpstr>EOS</vt:lpstr>
      <vt:lpstr>EOS</vt:lpstr>
      <vt:lpstr>EOS</vt:lpstr>
      <vt:lpstr>EOS</vt:lpstr>
      <vt:lpstr>EOS</vt:lpstr>
      <vt:lpstr>EOS</vt:lpstr>
      <vt:lpstr>EOS</vt:lpstr>
      <vt:lpstr>EOS</vt:lpstr>
      <vt:lpstr>EOS</vt:lpstr>
      <vt:lpstr>EOS</vt:lpstr>
      <vt:lpstr>EOS</vt:lpstr>
      <vt:lpstr>EOS</vt:lpstr>
      <vt:lpstr>EOS</vt:lpstr>
      <vt:lpstr>EOS</vt:lpstr>
      <vt:lpstr>EOS数据结构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SUN_tel:13027134349</cp:lastModifiedBy>
  <cp:revision>270</cp:revision>
  <dcterms:created xsi:type="dcterms:W3CDTF">2016-04-05T12:51:00Z</dcterms:created>
  <dcterms:modified xsi:type="dcterms:W3CDTF">2019-04-25T06:12:49Z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2052-11.1.0.8567</vt:lpwstr>
  </property>
</Properties>
</file>