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1120" r:id="rId3"/>
    <p:sldId id="1172" r:id="rId5"/>
    <p:sldId id="1255" r:id="rId6"/>
    <p:sldId id="1256" r:id="rId7"/>
    <p:sldId id="1298" r:id="rId8"/>
    <p:sldId id="1258" r:id="rId9"/>
    <p:sldId id="1164" r:id="rId10"/>
    <p:sldId id="1283" r:id="rId11"/>
    <p:sldId id="1178" r:id="rId12"/>
    <p:sldId id="1168" r:id="rId13"/>
    <p:sldId id="1202" r:id="rId14"/>
    <p:sldId id="1272" r:id="rId15"/>
    <p:sldId id="1273" r:id="rId16"/>
    <p:sldId id="1282" r:id="rId17"/>
    <p:sldId id="1216" r:id="rId18"/>
    <p:sldId id="1259" r:id="rId19"/>
    <p:sldId id="1231" r:id="rId20"/>
    <p:sldId id="1165" r:id="rId21"/>
    <p:sldId id="1271" r:id="rId22"/>
    <p:sldId id="1296" r:id="rId23"/>
    <p:sldId id="1297"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f7fd25d1-bf8e-47fa-853f-42813ef7c4e5}">
          <p14:sldIdLst>
            <p14:sldId id="1120"/>
            <p14:sldId id="1172"/>
            <p14:sldId id="1255"/>
            <p14:sldId id="1256"/>
            <p14:sldId id="1298"/>
            <p14:sldId id="1258"/>
            <p14:sldId id="1164"/>
            <p14:sldId id="1283"/>
            <p14:sldId id="1178"/>
            <p14:sldId id="1168"/>
            <p14:sldId id="1202"/>
            <p14:sldId id="1272"/>
            <p14:sldId id="1273"/>
            <p14:sldId id="1282"/>
            <p14:sldId id="1216"/>
            <p14:sldId id="1259"/>
            <p14:sldId id="1231"/>
            <p14:sldId id="1165"/>
            <p14:sldId id="1296"/>
            <p14:sldId id="1297"/>
            <p14:sldId id="1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62" autoAdjust="0"/>
    <p:restoredTop sz="99408" autoAdjust="0"/>
  </p:normalViewPr>
  <p:slideViewPr>
    <p:cSldViewPr>
      <p:cViewPr varScale="1">
        <p:scale>
          <a:sx n="92" d="100"/>
          <a:sy n="92" d="100"/>
        </p:scale>
        <p:origin x="1236" y="78"/>
      </p:cViewPr>
      <p:guideLst>
        <p:guide orient="horz" pos="1620"/>
        <p:guide pos="2916"/>
        <p:guide orient="horz" pos="210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1D7C1F-6EE1-4B8E-B12D-DDF92F764A7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69925D-18B4-4239-8344-6011D5E45980}"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E6B69C55-DA54-4007-9E19-596DC3F345E3}"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D10E1B2E-53B1-4719-8417-EB351FFEF081}" type="slidenum">
              <a:rPr lang="zh-CN" altLang="en-US"/>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3884613" y="8685213"/>
            <a:ext cx="2971800" cy="457200"/>
          </a:xfrm>
          <a:prstGeom prst="rect">
            <a:avLst/>
          </a:prstGeom>
          <a:noFill/>
          <a:ln w="9525">
            <a:noFill/>
            <a:miter lim="800000"/>
          </a:ln>
        </p:spPr>
        <p:txBody>
          <a:bodyPr lIns="87303" tIns="43652" rIns="87303" bIns="43652" anchor="b"/>
          <a:lstStyle/>
          <a:p>
            <a:pPr algn="r" defTabSz="873125"/>
            <a:fld id="{8DB5CB3B-B894-4512-9C05-F8606CCCEF4A}" type="slidenum">
              <a:rPr lang="en-US" altLang="zh-CN" sz="1100">
                <a:latin typeface="Calibri" panose="020F0502020204030204" pitchFamily="34" charset="0"/>
              </a:rPr>
            </a:fld>
            <a:endParaRPr lang="en-US" altLang="zh-CN" sz="1100">
              <a:latin typeface="Calibri" panose="020F0502020204030204" pitchFamily="34" charset="0"/>
            </a:endParaRPr>
          </a:p>
        </p:txBody>
      </p:sp>
      <p:sp>
        <p:nvSpPr>
          <p:cNvPr id="8806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ln>
        </p:spPr>
      </p:sp>
      <p:sp>
        <p:nvSpPr>
          <p:cNvPr id="88068" name="Rectangle 3"/>
          <p:cNvSpPr>
            <a:spLocks noGrp="1" noChangeArrowheads="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 name="灯片编号占位符 1"/>
          <p:cNvSpPr>
            <a:spLocks noGrp="1"/>
          </p:cNvSpPr>
          <p:nvPr>
            <p:ph type="sldNum" sz="quarter" idx="10"/>
          </p:nvPr>
        </p:nvSpPr>
        <p:spPr/>
        <p:txBody>
          <a:bodyPr/>
          <a:lstStyle/>
          <a:p>
            <a:pPr>
              <a:defRPr/>
            </a:pPr>
            <a:fld id="{D10E1B2E-53B1-4719-8417-EB351FFEF08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ln>
        </p:spPr>
      </p:sp>
      <p:sp>
        <p:nvSpPr>
          <p:cNvPr id="952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 name="灯片编号占位符 3"/>
          <p:cNvSpPr>
            <a:spLocks noGrp="1"/>
          </p:cNvSpPr>
          <p:nvPr>
            <p:ph type="sldNum" sz="quarter" idx="5"/>
          </p:nvPr>
        </p:nvSpPr>
        <p:spPr/>
        <p:txBody>
          <a:bodyPr/>
          <a:lstStyle/>
          <a:p>
            <a:pPr>
              <a:defRPr/>
            </a:pPr>
            <a:fld id="{DF968B5D-1B58-4BA1-8329-54FACF5A44A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ln>
        </p:spPr>
      </p:sp>
      <p:sp>
        <p:nvSpPr>
          <p:cNvPr id="952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 name="灯片编号占位符 3"/>
          <p:cNvSpPr>
            <a:spLocks noGrp="1"/>
          </p:cNvSpPr>
          <p:nvPr>
            <p:ph type="sldNum" sz="quarter" idx="5"/>
          </p:nvPr>
        </p:nvSpPr>
        <p:spPr/>
        <p:txBody>
          <a:bodyPr/>
          <a:lstStyle/>
          <a:p>
            <a:pPr>
              <a:defRPr/>
            </a:pPr>
            <a:fld id="{DF968B5D-1B58-4BA1-8329-54FACF5A44A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ln>
        </p:spPr>
      </p:sp>
      <p:sp>
        <p:nvSpPr>
          <p:cNvPr id="952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 name="灯片编号占位符 3"/>
          <p:cNvSpPr>
            <a:spLocks noGrp="1"/>
          </p:cNvSpPr>
          <p:nvPr>
            <p:ph type="sldNum" sz="quarter" idx="5"/>
          </p:nvPr>
        </p:nvSpPr>
        <p:spPr/>
        <p:txBody>
          <a:bodyPr/>
          <a:lstStyle/>
          <a:p>
            <a:pPr>
              <a:defRPr/>
            </a:pPr>
            <a:fld id="{DF968B5D-1B58-4BA1-8329-54FACF5A44A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ln>
        </p:spPr>
      </p:sp>
      <p:sp>
        <p:nvSpPr>
          <p:cNvPr id="952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 name="灯片编号占位符 3"/>
          <p:cNvSpPr>
            <a:spLocks noGrp="1"/>
          </p:cNvSpPr>
          <p:nvPr>
            <p:ph type="sldNum" sz="quarter" idx="5"/>
          </p:nvPr>
        </p:nvSpPr>
        <p:spPr/>
        <p:txBody>
          <a:bodyPr/>
          <a:lstStyle/>
          <a:p>
            <a:pPr>
              <a:defRPr/>
            </a:pPr>
            <a:fld id="{DF968B5D-1B58-4BA1-8329-54FACF5A44A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D10E1B2E-53B1-4719-8417-EB351FFEF081}"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a:defRPr/>
            </a:pPr>
            <a:fld id="{D10E1B2E-53B1-4719-8417-EB351FFEF081}"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幻灯片图像占位符 1"/>
          <p:cNvSpPr>
            <a:spLocks noGrp="1" noRot="1" noChangeAspect="1" noTextEdit="1"/>
          </p:cNvSpPr>
          <p:nvPr>
            <p:ph type="sldImg"/>
          </p:nvPr>
        </p:nvSpPr>
        <p:spPr/>
      </p:sp>
      <p:sp>
        <p:nvSpPr>
          <p:cNvPr id="154626" name="备注占位符 2"/>
          <p:cNvSpPr>
            <a:spLocks noGrp="1"/>
          </p:cNvSpPr>
          <p:nvPr>
            <p:ph type="body"/>
          </p:nvPr>
        </p:nvSpPr>
        <p:spPr/>
        <p:txBody>
          <a:bodyPr wrap="square" lIns="91440" tIns="45720" rIns="91440" bIns="45720" anchor="ctr"/>
          <a:p>
            <a:pPr lvl="0"/>
            <a:endParaRPr lang="zh-CN" altLang="en-US" dirty="0"/>
          </a:p>
        </p:txBody>
      </p:sp>
      <p:sp>
        <p:nvSpPr>
          <p:cNvPr id="15462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dirty="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a:xfrm>
            <a:off x="6974904" y="6121101"/>
            <a:ext cx="2133600" cy="476251"/>
          </a:xfrm>
        </p:spPr>
        <p:txBody>
          <a:bodyPr/>
          <a:lstStyle>
            <a:lvl1pPr>
              <a:defRPr/>
            </a:lvl1pPr>
          </a:lstStyle>
          <a:p>
            <a:pPr>
              <a:defRPr/>
            </a:pPr>
            <a:fld id="{C5F7F23B-041F-4B54-9D3E-B5E72F41A0EC}" type="slidenum">
              <a:rPr lang="zh-CN" altLang="zh-CN" smtClean="0"/>
            </a:fld>
            <a:endParaRPr lang="zh-CN"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p:txBody>
          <a:bodyPr/>
          <a:lstStyle>
            <a:lvl1pPr>
              <a:defRPr/>
            </a:lvl1pPr>
          </a:lstStyle>
          <a:p>
            <a:pPr>
              <a:defRPr/>
            </a:pPr>
            <a:fld id="{4B391319-86B2-4647-96AF-690C8C591528}" type="slidenum">
              <a:rPr lang="zh-CN" altLang="zh-CN"/>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p:txBody>
          <a:bodyPr/>
          <a:lstStyle>
            <a:lvl1pPr>
              <a:defRPr/>
            </a:lvl1pPr>
          </a:lstStyle>
          <a:p>
            <a:pPr>
              <a:defRPr/>
            </a:pPr>
            <a:fld id="{3BC46E60-C56F-40F0-B1DA-50B36752826F}" type="slidenum">
              <a:rPr lang="zh-CN" altLang="zh-CN"/>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a:xfrm>
            <a:off x="6995962" y="6121101"/>
            <a:ext cx="2133600" cy="476251"/>
          </a:xfrm>
        </p:spPr>
        <p:txBody>
          <a:bodyPr/>
          <a:lstStyle>
            <a:lvl1pPr>
              <a:defRPr/>
            </a:lvl1pPr>
          </a:lstStyle>
          <a:p>
            <a:pPr>
              <a:defRPr/>
            </a:pPr>
            <a:fld id="{EDD2E2E6-5DDF-4C1D-A754-7199F84872FD}" type="slidenum">
              <a:rPr lang="zh-CN" altLang="zh-CN" smtClean="0"/>
            </a:fld>
            <a:endParaRPr lang="zh-CN"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p:txBody>
          <a:bodyPr/>
          <a:lstStyle>
            <a:lvl1pPr>
              <a:defRPr/>
            </a:lvl1pPr>
          </a:lstStyle>
          <a:p>
            <a:pPr>
              <a:defRPr/>
            </a:pPr>
            <a:fld id="{43E660A1-3121-4F21-9607-AC957CFDA445}" type="slidenum">
              <a:rPr lang="zh-CN" altLang="zh-CN"/>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zh-CN" altLang="zh-CN"/>
          </a:p>
        </p:txBody>
      </p:sp>
      <p:sp>
        <p:nvSpPr>
          <p:cNvPr id="6" name="Rectangle 6"/>
          <p:cNvSpPr>
            <a:spLocks noGrp="1" noChangeArrowheads="1"/>
          </p:cNvSpPr>
          <p:nvPr>
            <p:ph type="ftr" sz="quarter" idx="11"/>
          </p:nvPr>
        </p:nvSpPr>
        <p:spPr/>
        <p:txBody>
          <a:bodyPr/>
          <a:lstStyle>
            <a:lvl1pPr>
              <a:defRPr/>
            </a:lvl1pPr>
          </a:lstStyle>
          <a:p>
            <a:pPr>
              <a:defRPr/>
            </a:pPr>
            <a:endParaRPr lang="zh-CN" altLang="zh-CN"/>
          </a:p>
        </p:txBody>
      </p:sp>
      <p:sp>
        <p:nvSpPr>
          <p:cNvPr id="7" name="Rectangle 7"/>
          <p:cNvSpPr>
            <a:spLocks noGrp="1" noChangeArrowheads="1"/>
          </p:cNvSpPr>
          <p:nvPr>
            <p:ph type="sldNum" sz="quarter" idx="12"/>
          </p:nvPr>
        </p:nvSpPr>
        <p:spPr/>
        <p:txBody>
          <a:bodyPr/>
          <a:lstStyle>
            <a:lvl1pPr>
              <a:defRPr/>
            </a:lvl1pPr>
          </a:lstStyle>
          <a:p>
            <a:pPr>
              <a:defRPr/>
            </a:pPr>
            <a:fld id="{7A513B7F-16D7-48FE-AC66-A961E32E5F52}" type="slidenum">
              <a:rPr lang="zh-CN" altLang="zh-CN"/>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zh-CN" altLang="zh-CN"/>
          </a:p>
        </p:txBody>
      </p:sp>
      <p:sp>
        <p:nvSpPr>
          <p:cNvPr id="8" name="Rectangle 6"/>
          <p:cNvSpPr>
            <a:spLocks noGrp="1" noChangeArrowheads="1"/>
          </p:cNvSpPr>
          <p:nvPr>
            <p:ph type="ftr" sz="quarter" idx="11"/>
          </p:nvPr>
        </p:nvSpPr>
        <p:spPr/>
        <p:txBody>
          <a:bodyPr/>
          <a:lstStyle>
            <a:lvl1pPr>
              <a:defRPr/>
            </a:lvl1pPr>
          </a:lstStyle>
          <a:p>
            <a:pPr>
              <a:defRPr/>
            </a:pPr>
            <a:endParaRPr lang="zh-CN" altLang="zh-CN"/>
          </a:p>
        </p:txBody>
      </p:sp>
      <p:sp>
        <p:nvSpPr>
          <p:cNvPr id="9" name="Rectangle 7"/>
          <p:cNvSpPr>
            <a:spLocks noGrp="1" noChangeArrowheads="1"/>
          </p:cNvSpPr>
          <p:nvPr>
            <p:ph type="sldNum" sz="quarter" idx="12"/>
          </p:nvPr>
        </p:nvSpPr>
        <p:spPr/>
        <p:txBody>
          <a:bodyPr/>
          <a:lstStyle>
            <a:lvl1pPr>
              <a:defRPr/>
            </a:lvl1pPr>
          </a:lstStyle>
          <a:p>
            <a:pPr>
              <a:defRPr/>
            </a:pPr>
            <a:fld id="{B44C807D-1350-46DA-9616-F8703009D4C4}" type="slidenum">
              <a:rPr lang="zh-CN" altLang="zh-CN"/>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zh-CN" altLang="zh-CN"/>
          </a:p>
        </p:txBody>
      </p:sp>
      <p:sp>
        <p:nvSpPr>
          <p:cNvPr id="4" name="Rectangle 6"/>
          <p:cNvSpPr>
            <a:spLocks noGrp="1" noChangeArrowheads="1"/>
          </p:cNvSpPr>
          <p:nvPr>
            <p:ph type="ftr" sz="quarter" idx="11"/>
          </p:nvPr>
        </p:nvSpPr>
        <p:spPr/>
        <p:txBody>
          <a:bodyPr/>
          <a:lstStyle>
            <a:lvl1pPr>
              <a:defRPr/>
            </a:lvl1pPr>
          </a:lstStyle>
          <a:p>
            <a:pPr>
              <a:defRPr/>
            </a:pPr>
            <a:endParaRPr lang="zh-CN" altLang="zh-CN"/>
          </a:p>
        </p:txBody>
      </p:sp>
      <p:sp>
        <p:nvSpPr>
          <p:cNvPr id="5" name="Rectangle 7"/>
          <p:cNvSpPr>
            <a:spLocks noGrp="1" noChangeArrowheads="1"/>
          </p:cNvSpPr>
          <p:nvPr>
            <p:ph type="sldNum" sz="quarter" idx="12"/>
          </p:nvPr>
        </p:nvSpPr>
        <p:spPr/>
        <p:txBody>
          <a:bodyPr/>
          <a:lstStyle>
            <a:lvl1pPr>
              <a:defRPr/>
            </a:lvl1pPr>
          </a:lstStyle>
          <a:p>
            <a:pPr>
              <a:defRPr/>
            </a:pPr>
            <a:fld id="{0614EF67-7E46-48B7-B6D2-8DAA05FEE7AA}" type="slidenum">
              <a:rPr lang="zh-CN" altLang="zh-CN"/>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zh-CN" altLang="zh-CN"/>
          </a:p>
        </p:txBody>
      </p:sp>
      <p:sp>
        <p:nvSpPr>
          <p:cNvPr id="3" name="Rectangle 6"/>
          <p:cNvSpPr>
            <a:spLocks noGrp="1" noChangeArrowheads="1"/>
          </p:cNvSpPr>
          <p:nvPr>
            <p:ph type="ftr" sz="quarter" idx="11"/>
          </p:nvPr>
        </p:nvSpPr>
        <p:spPr/>
        <p:txBody>
          <a:bodyPr/>
          <a:lstStyle>
            <a:lvl1pPr>
              <a:defRPr/>
            </a:lvl1pPr>
          </a:lstStyle>
          <a:p>
            <a:pPr>
              <a:defRPr/>
            </a:pPr>
            <a:endParaRPr lang="zh-CN" altLang="zh-CN"/>
          </a:p>
        </p:txBody>
      </p:sp>
      <p:sp>
        <p:nvSpPr>
          <p:cNvPr id="4" name="Rectangle 7"/>
          <p:cNvSpPr>
            <a:spLocks noGrp="1" noChangeArrowheads="1"/>
          </p:cNvSpPr>
          <p:nvPr>
            <p:ph type="sldNum" sz="quarter" idx="12"/>
          </p:nvPr>
        </p:nvSpPr>
        <p:spPr>
          <a:xfrm>
            <a:off x="7010400" y="6121101"/>
            <a:ext cx="2133600" cy="476251"/>
          </a:xfrm>
        </p:spPr>
        <p:txBody>
          <a:bodyPr/>
          <a:lstStyle>
            <a:lvl1pPr>
              <a:defRPr/>
            </a:lvl1pPr>
          </a:lstStyle>
          <a:p>
            <a:pPr>
              <a:defRPr/>
            </a:pPr>
            <a:fld id="{5F28571D-D698-48D6-965C-57C81C10E2F4}" type="slidenum">
              <a:rPr lang="zh-CN" altLang="zh-CN" smtClean="0"/>
            </a:fld>
            <a:endParaRPr lang="zh-CN"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zh-CN" altLang="zh-CN"/>
          </a:p>
        </p:txBody>
      </p:sp>
      <p:sp>
        <p:nvSpPr>
          <p:cNvPr id="6" name="Rectangle 6"/>
          <p:cNvSpPr>
            <a:spLocks noGrp="1" noChangeArrowheads="1"/>
          </p:cNvSpPr>
          <p:nvPr>
            <p:ph type="ftr" sz="quarter" idx="11"/>
          </p:nvPr>
        </p:nvSpPr>
        <p:spPr/>
        <p:txBody>
          <a:bodyPr/>
          <a:lstStyle>
            <a:lvl1pPr>
              <a:defRPr/>
            </a:lvl1pPr>
          </a:lstStyle>
          <a:p>
            <a:pPr>
              <a:defRPr/>
            </a:pPr>
            <a:endParaRPr lang="zh-CN" altLang="zh-CN"/>
          </a:p>
        </p:txBody>
      </p:sp>
      <p:sp>
        <p:nvSpPr>
          <p:cNvPr id="7" name="Rectangle 7"/>
          <p:cNvSpPr>
            <a:spLocks noGrp="1" noChangeArrowheads="1"/>
          </p:cNvSpPr>
          <p:nvPr>
            <p:ph type="sldNum" sz="quarter" idx="12"/>
          </p:nvPr>
        </p:nvSpPr>
        <p:spPr/>
        <p:txBody>
          <a:bodyPr/>
          <a:lstStyle>
            <a:lvl1pPr>
              <a:defRPr/>
            </a:lvl1pPr>
          </a:lstStyle>
          <a:p>
            <a:pPr>
              <a:defRPr/>
            </a:pPr>
            <a:fld id="{A2EC1EF9-9C30-4E81-8981-51DC1EE3C1EB}" type="slidenum">
              <a:rPr lang="zh-CN" altLang="zh-CN"/>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zh-CN" altLang="zh-CN"/>
          </a:p>
        </p:txBody>
      </p:sp>
      <p:sp>
        <p:nvSpPr>
          <p:cNvPr id="6" name="Rectangle 6"/>
          <p:cNvSpPr>
            <a:spLocks noGrp="1" noChangeArrowheads="1"/>
          </p:cNvSpPr>
          <p:nvPr>
            <p:ph type="ftr" sz="quarter" idx="11"/>
          </p:nvPr>
        </p:nvSpPr>
        <p:spPr/>
        <p:txBody>
          <a:bodyPr/>
          <a:lstStyle>
            <a:lvl1pPr>
              <a:defRPr/>
            </a:lvl1pPr>
          </a:lstStyle>
          <a:p>
            <a:pPr>
              <a:defRPr/>
            </a:pPr>
            <a:endParaRPr lang="zh-CN" altLang="zh-CN"/>
          </a:p>
        </p:txBody>
      </p:sp>
      <p:sp>
        <p:nvSpPr>
          <p:cNvPr id="7" name="Rectangle 7"/>
          <p:cNvSpPr>
            <a:spLocks noGrp="1" noChangeArrowheads="1"/>
          </p:cNvSpPr>
          <p:nvPr>
            <p:ph type="sldNum" sz="quarter" idx="12"/>
          </p:nvPr>
        </p:nvSpPr>
        <p:spPr/>
        <p:txBody>
          <a:bodyPr/>
          <a:lstStyle>
            <a:lvl1pPr>
              <a:defRPr/>
            </a:lvl1pPr>
          </a:lstStyle>
          <a:p>
            <a:pPr>
              <a:defRPr/>
            </a:pPr>
            <a:fld id="{AA50EF39-E46F-4DD9-8979-4312F346AC06}" type="slidenum">
              <a:rPr lang="zh-CN" altLang="zh-CN"/>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pic>
        <p:nvPicPr>
          <p:cNvPr id="171010" name="Picture 2"/>
          <p:cNvPicPr>
            <a:picLocks noChangeAspect="1" noChangeArrowheads="1"/>
          </p:cNvPicPr>
          <p:nvPr/>
        </p:nvPicPr>
        <p:blipFill>
          <a:blip r:embed="rId13" cstate="print"/>
          <a:srcRect/>
          <a:stretch>
            <a:fillRect/>
          </a:stretch>
        </p:blipFill>
        <p:spPr bwMode="auto">
          <a:xfrm>
            <a:off x="2" y="1"/>
            <a:ext cx="9161463" cy="6894513"/>
          </a:xfrm>
          <a:prstGeom prst="rect">
            <a:avLst/>
          </a:prstGeom>
          <a:noFill/>
          <a:ln w="9525">
            <a:noFill/>
            <a:miter lim="800000"/>
            <a:headEnd/>
            <a:tailEnd/>
          </a:ln>
          <a:effectLst/>
        </p:spPr>
      </p:pic>
      <p:sp>
        <p:nvSpPr>
          <p:cNvPr id="2051" name="Rectangle 3"/>
          <p:cNvSpPr>
            <a:spLocks noGrp="1" noChangeArrowheads="1"/>
          </p:cNvSpPr>
          <p:nvPr>
            <p:ph type="title"/>
          </p:nvPr>
        </p:nvSpPr>
        <p:spPr bwMode="auto">
          <a:xfrm>
            <a:off x="457200" y="274639"/>
            <a:ext cx="8229600" cy="1143000"/>
          </a:xfrm>
          <a:prstGeom prst="rect">
            <a:avLst/>
          </a:prstGeom>
          <a:noFill/>
          <a:ln w="9525">
            <a:noFill/>
            <a:miter lim="800000"/>
          </a:ln>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2052" name="Rectangle 4"/>
          <p:cNvSpPr>
            <a:spLocks noGrp="1" noChangeArrowheads="1"/>
          </p:cNvSpPr>
          <p:nvPr>
            <p:ph type="body" idx="1"/>
          </p:nvPr>
        </p:nvSpPr>
        <p:spPr bwMode="auto">
          <a:xfrm>
            <a:off x="457200" y="1600201"/>
            <a:ext cx="8229600" cy="4525963"/>
          </a:xfrm>
          <a:prstGeom prst="rect">
            <a:avLst/>
          </a:prstGeom>
          <a:noFill/>
          <a:ln w="9525">
            <a:noFill/>
            <a:miter lim="800000"/>
          </a:ln>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029" name="Rectangle 5"/>
          <p:cNvSpPr>
            <a:spLocks noGrp="1" noChangeArrowheads="1"/>
          </p:cNvSpPr>
          <p:nvPr>
            <p:ph type="dt" sz="half" idx="2"/>
          </p:nvPr>
        </p:nvSpPr>
        <p:spPr bwMode="auto">
          <a:xfrm>
            <a:off x="457200" y="6245225"/>
            <a:ext cx="2133600" cy="476251"/>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defRPr>
            </a:lvl1pPr>
          </a:lstStyle>
          <a:p>
            <a:pPr>
              <a:defRPr/>
            </a:pPr>
            <a:endParaRPr lang="zh-CN" altLang="zh-CN"/>
          </a:p>
        </p:txBody>
      </p:sp>
      <p:sp>
        <p:nvSpPr>
          <p:cNvPr id="1030" name="Rectangle 6"/>
          <p:cNvSpPr>
            <a:spLocks noGrp="1" noChangeArrowheads="1"/>
          </p:cNvSpPr>
          <p:nvPr>
            <p:ph type="ftr" sz="quarter" idx="3"/>
          </p:nvPr>
        </p:nvSpPr>
        <p:spPr bwMode="auto">
          <a:xfrm>
            <a:off x="3124200" y="6245225"/>
            <a:ext cx="2895600" cy="476251"/>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defRPr>
            </a:lvl1pPr>
          </a:lstStyle>
          <a:p>
            <a:pPr>
              <a:defRPr/>
            </a:pPr>
            <a:endParaRPr lang="zh-CN" altLang="zh-CN"/>
          </a:p>
        </p:txBody>
      </p:sp>
      <p:sp>
        <p:nvSpPr>
          <p:cNvPr id="1031" name="Rectangle 7"/>
          <p:cNvSpPr>
            <a:spLocks noGrp="1" noChangeArrowheads="1"/>
          </p:cNvSpPr>
          <p:nvPr>
            <p:ph type="sldNum" sz="quarter" idx="4"/>
          </p:nvPr>
        </p:nvSpPr>
        <p:spPr bwMode="auto">
          <a:xfrm>
            <a:off x="6974904" y="6117299"/>
            <a:ext cx="2133600" cy="476251"/>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defRPr>
            </a:lvl1pPr>
          </a:lstStyle>
          <a:p>
            <a:pPr>
              <a:defRPr/>
            </a:pPr>
            <a:fld id="{F21D4177-997E-46FB-B8C6-70DC0E0D3D6E}" type="slidenum">
              <a:rPr lang="zh-CN" altLang="zh-CN" smtClean="0"/>
            </a:fld>
            <a:endParaRPr lang="zh-CN"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wmf"/><Relationship Id="rId3" Type="http://schemas.openxmlformats.org/officeDocument/2006/relationships/oleObject" Target="../embeddings/oleObject2.bin"/><Relationship Id="rId2" Type="http://schemas.openxmlformats.org/officeDocument/2006/relationships/image" Target="../media/image8.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7.wmf"/><Relationship Id="rId1"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4098"/>
          <p:cNvSpPr txBox="1">
            <a:spLocks noChangeArrowheads="1"/>
          </p:cNvSpPr>
          <p:nvPr/>
        </p:nvSpPr>
        <p:spPr bwMode="auto">
          <a:xfrm>
            <a:off x="463233" y="3645024"/>
            <a:ext cx="675005" cy="276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solidFill>
                  <a:schemeClr val="bg2"/>
                </a:solidFill>
                <a:latin typeface="微软雅黑" panose="020B0503020204020204" pitchFamily="34" charset="-122"/>
                <a:ea typeface="微软雅黑" panose="020B0503020204020204" pitchFamily="34" charset="-122"/>
              </a:rPr>
              <a:t>制作</a:t>
            </a:r>
            <a:r>
              <a:rPr lang="zh-CN" altLang="en-US" sz="1600" b="1" dirty="0" smtClean="0">
                <a:solidFill>
                  <a:schemeClr val="bg2"/>
                </a:solidFill>
                <a:latin typeface="微软雅黑" panose="020B0503020204020204" pitchFamily="34" charset="-122"/>
                <a:ea typeface="微软雅黑" panose="020B0503020204020204" pitchFamily="34" charset="-122"/>
              </a:rPr>
              <a:t>：李思龙</a:t>
            </a:r>
            <a:endParaRPr lang="en-US" altLang="zh-CN" sz="1600" b="1" dirty="0" smtClean="0">
              <a:solidFill>
                <a:schemeClr val="bg2"/>
              </a:solidFill>
              <a:latin typeface="微软雅黑" panose="020B0503020204020204" pitchFamily="34" charset="-122"/>
              <a:ea typeface="微软雅黑" panose="020B0503020204020204" pitchFamily="34" charset="-122"/>
            </a:endParaRPr>
          </a:p>
          <a:p>
            <a:pPr eaLnBrk="1" hangingPunct="1"/>
            <a:r>
              <a:rPr lang="zh-CN" altLang="en-US" sz="1600" b="1" dirty="0" smtClean="0">
                <a:solidFill>
                  <a:schemeClr val="bg2"/>
                </a:solidFill>
                <a:latin typeface="微软雅黑" panose="020B0503020204020204" pitchFamily="34" charset="-122"/>
                <a:ea typeface="微软雅黑" panose="020B0503020204020204" pitchFamily="34" charset="-122"/>
              </a:rPr>
              <a:t>时间</a:t>
            </a:r>
            <a:r>
              <a:rPr lang="zh-CN" altLang="en-US" sz="1600" b="1" dirty="0">
                <a:solidFill>
                  <a:schemeClr val="bg2"/>
                </a:solidFill>
                <a:latin typeface="微软雅黑" panose="020B0503020204020204" pitchFamily="34" charset="-122"/>
                <a:ea typeface="微软雅黑" panose="020B0503020204020204" pitchFamily="34" charset="-122"/>
              </a:rPr>
              <a:t>：</a:t>
            </a:r>
            <a:endParaRPr lang="zh-CN" altLang="en-US" sz="1600" b="1" dirty="0">
              <a:solidFill>
                <a:schemeClr val="bg2"/>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ctrTitle"/>
          </p:nvPr>
        </p:nvSpPr>
        <p:spPr>
          <a:xfrm>
            <a:off x="5375910" y="4184015"/>
            <a:ext cx="3856355" cy="804545"/>
          </a:xfrm>
        </p:spPr>
        <p:txBody>
          <a:bodyPr/>
          <a:lstStyle/>
          <a:p>
            <a:r>
              <a:rPr lang="en-US" altLang="zh-CN" sz="3600"/>
              <a:t>TRDP</a:t>
            </a:r>
            <a:r>
              <a:rPr lang="zh-CN" altLang="en-US" sz="3600"/>
              <a:t>协议培训</a:t>
            </a:r>
            <a:endParaRPr lang="zh-CN" altLang="en-US" sz="360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日期占位符 3"/>
          <p:cNvSpPr txBox="1"/>
          <p:nvPr/>
        </p:nvSpPr>
        <p:spPr bwMode="auto">
          <a:xfrm>
            <a:off x="115745" y="6129381"/>
            <a:ext cx="1097061" cy="476251"/>
          </a:xfrm>
          <a:prstGeom prst="rect">
            <a:avLst/>
          </a:prstGeom>
          <a:noFill/>
          <a:ln w="9525">
            <a:noFill/>
            <a:miter lim="800000"/>
          </a:ln>
          <a:effec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灯片编号占位符 11"/>
          <p:cNvSpPr>
            <a:spLocks noGrp="1"/>
          </p:cNvSpPr>
          <p:nvPr>
            <p:ph type="sldNum" sz="quarter" idx="12"/>
          </p:nvPr>
        </p:nvSpPr>
        <p:spPr/>
        <p:txBody>
          <a:bodyPr/>
          <a:lstStyle/>
          <a:p>
            <a:pPr>
              <a:defRPr/>
            </a:pPr>
            <a:fld id="{5F28571D-D698-48D6-965C-57C81C10E2F4}" type="slidenum">
              <a:rPr lang="zh-CN" altLang="zh-CN" smtClean="0"/>
            </a:fld>
            <a:endParaRPr lang="zh-CN" altLang="zh-CN" dirty="0"/>
          </a:p>
        </p:txBody>
      </p:sp>
      <p:sp>
        <p:nvSpPr>
          <p:cNvPr id="3" name="文本框 2"/>
          <p:cNvSpPr txBox="1"/>
          <p:nvPr/>
        </p:nvSpPr>
        <p:spPr>
          <a:xfrm>
            <a:off x="116205" y="1212215"/>
            <a:ext cx="9027795" cy="4246245"/>
          </a:xfrm>
          <a:prstGeom prst="rect">
            <a:avLst/>
          </a:prstGeom>
          <a:noFill/>
        </p:spPr>
        <p:txBody>
          <a:bodyPr wrap="square" rtlCol="0">
            <a:spAutoFit/>
          </a:bodyPr>
          <a:lstStyle/>
          <a:p>
            <a:pPr marL="285750" indent="-285750">
              <a:lnSpc>
                <a:spcPct val="150000"/>
              </a:lnSpc>
              <a:buClr>
                <a:srgbClr val="92D050"/>
              </a:buClr>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角色</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t>1</a:t>
            </a:r>
            <a:r>
              <a:rPr lang="zh-CN" altLang="en-US" dirty="0" smtClean="0"/>
              <a:t>）发布者（</a:t>
            </a:r>
            <a:r>
              <a:rPr lang="en-US" altLang="zh-CN" dirty="0" smtClean="0"/>
              <a:t>publisher </a:t>
            </a:r>
            <a:r>
              <a:rPr lang="zh-CN" altLang="en-US" dirty="0" smtClean="0"/>
              <a:t>）：过程数据的源（</a:t>
            </a:r>
            <a:r>
              <a:rPr lang="en-US" altLang="zh-CN" dirty="0" smtClean="0"/>
              <a:t>source</a:t>
            </a:r>
            <a:r>
              <a:rPr lang="zh-CN" altLang="en-US" dirty="0" smtClean="0"/>
              <a:t>）；</a:t>
            </a:r>
            <a:endParaRPr lang="en-US" altLang="zh-CN" dirty="0" smtClean="0"/>
          </a:p>
          <a:p>
            <a:pPr>
              <a:lnSpc>
                <a:spcPct val="150000"/>
              </a:lnSpc>
            </a:pPr>
            <a:r>
              <a:rPr lang="en-US" altLang="zh-CN" dirty="0" smtClean="0"/>
              <a:t>2</a:t>
            </a:r>
            <a:r>
              <a:rPr lang="zh-CN" altLang="en-US" dirty="0" smtClean="0"/>
              <a:t>）订阅者（</a:t>
            </a:r>
            <a:r>
              <a:rPr lang="en-US" altLang="zh-CN" dirty="0" smtClean="0"/>
              <a:t>subscriber</a:t>
            </a:r>
            <a:r>
              <a:rPr lang="zh-CN" altLang="en-US" dirty="0" smtClean="0"/>
              <a:t>）：过程数据的宿（</a:t>
            </a:r>
            <a:r>
              <a:rPr lang="en-US" altLang="zh-CN" dirty="0" smtClean="0"/>
              <a:t>sink</a:t>
            </a:r>
            <a:r>
              <a:rPr lang="zh-CN" altLang="en-US" dirty="0" smtClean="0"/>
              <a:t>）；</a:t>
            </a:r>
            <a:endParaRPr lang="en-US" altLang="zh-CN" dirty="0" smtClean="0"/>
          </a:p>
          <a:p>
            <a:pPr>
              <a:lnSpc>
                <a:spcPct val="150000"/>
              </a:lnSpc>
            </a:pPr>
            <a:r>
              <a:rPr lang="en-US" altLang="zh-CN" dirty="0" smtClean="0"/>
              <a:t>3</a:t>
            </a:r>
            <a:r>
              <a:rPr lang="zh-CN" altLang="en-US" dirty="0" smtClean="0"/>
              <a:t>）请求者（</a:t>
            </a:r>
            <a:r>
              <a:rPr lang="en-US" altLang="zh-CN" dirty="0" smtClean="0"/>
              <a:t>requester</a:t>
            </a:r>
            <a:r>
              <a:rPr lang="zh-CN" altLang="en-US" dirty="0" smtClean="0"/>
              <a:t>）：过程数据的请求者。</a:t>
            </a:r>
            <a:endParaRPr lang="zh-CN" altLang="en-US" dirty="0" smtClean="0"/>
          </a:p>
          <a:p>
            <a:pPr>
              <a:lnSpc>
                <a:spcPct val="150000"/>
              </a:lnSpc>
            </a:pPr>
            <a:endParaRPr lang="zh-CN" altLang="en-US" dirty="0" smtClean="0"/>
          </a:p>
          <a:p>
            <a:pPr marL="285750" indent="-285750">
              <a:lnSpc>
                <a:spcPct val="150000"/>
              </a:lnSpc>
              <a:buClr>
                <a:srgbClr val="92D050"/>
              </a:buClr>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模式</a:t>
            </a:r>
            <a:endParaRPr lang="zh-CN" altLang="en-US"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t>1</a:t>
            </a:r>
            <a:r>
              <a:rPr lang="zh-CN" altLang="en-US" dirty="0" smtClean="0"/>
              <a:t>）推</a:t>
            </a:r>
            <a:r>
              <a:rPr lang="zh-CN" altLang="en-US" dirty="0" smtClean="0"/>
              <a:t>模式</a:t>
            </a:r>
            <a:r>
              <a:rPr lang="en-US" altLang="zh-CN" dirty="0" smtClean="0"/>
              <a:t>(push)</a:t>
            </a:r>
            <a:r>
              <a:rPr lang="zh-CN" altLang="en-US" dirty="0" smtClean="0"/>
              <a:t>：不</a:t>
            </a:r>
            <a:r>
              <a:rPr lang="zh-CN" altLang="en-US" dirty="0" smtClean="0"/>
              <a:t>需确认应答的数据推送，即</a:t>
            </a:r>
            <a:r>
              <a:rPr lang="zh-CN" altLang="en-US" dirty="0" smtClean="0"/>
              <a:t>发布者周期性</a:t>
            </a:r>
            <a:r>
              <a:rPr lang="zh-CN" altLang="en-US" dirty="0" smtClean="0"/>
              <a:t>的将数据发送到一个或多个目的订阅者，订阅者直接接受数据，无需给出应答；</a:t>
            </a:r>
            <a:endParaRPr lang="zh-CN" altLang="en-US" dirty="0" smtClean="0"/>
          </a:p>
          <a:p>
            <a:pPr>
              <a:lnSpc>
                <a:spcPct val="150000"/>
              </a:lnSpc>
            </a:pPr>
            <a:r>
              <a:rPr lang="en-US" altLang="zh-CN" dirty="0" smtClean="0"/>
              <a:t>2</a:t>
            </a:r>
            <a:r>
              <a:rPr lang="zh-CN" altLang="en-US" dirty="0" smtClean="0"/>
              <a:t>）拉模</a:t>
            </a:r>
            <a:r>
              <a:rPr lang="zh-CN" altLang="en-US" dirty="0" smtClean="0"/>
              <a:t>式</a:t>
            </a:r>
            <a:r>
              <a:rPr lang="en-US" altLang="zh-CN" dirty="0" smtClean="0"/>
              <a:t>(pull)</a:t>
            </a:r>
            <a:r>
              <a:rPr lang="zh-CN" altLang="en-US" dirty="0"/>
              <a:t>：需确认应答的数据推</a:t>
            </a:r>
            <a:r>
              <a:rPr lang="zh-CN" altLang="en-US" dirty="0" smtClean="0"/>
              <a:t>送，即请求者</a:t>
            </a:r>
            <a:r>
              <a:rPr lang="zh-CN" altLang="en-US" dirty="0" smtClean="0"/>
              <a:t>周期</a:t>
            </a:r>
            <a:r>
              <a:rPr lang="zh-CN" altLang="en-US" dirty="0" smtClean="0"/>
              <a:t>的</a:t>
            </a:r>
            <a:r>
              <a:rPr lang="zh-CN" altLang="en-US" dirty="0" smtClean="0"/>
              <a:t>将请求发送</a:t>
            </a:r>
            <a:r>
              <a:rPr lang="zh-CN" altLang="en-US" dirty="0" smtClean="0"/>
              <a:t>到一个或者多</a:t>
            </a:r>
            <a:r>
              <a:rPr lang="zh-CN" altLang="en-US" dirty="0" smtClean="0"/>
              <a:t>个发布者，发布者需给</a:t>
            </a:r>
            <a:r>
              <a:rPr lang="zh-CN" altLang="en-US" dirty="0" smtClean="0"/>
              <a:t>出应答，将相应数据</a:t>
            </a:r>
            <a:r>
              <a:rPr lang="zh-CN" altLang="en-US" dirty="0" smtClean="0"/>
              <a:t>发送到一个或多个订阅者。</a:t>
            </a:r>
            <a:endParaRPr lang="en-US" altLang="zh-CN"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F28571D-D698-48D6-965C-57C81C10E2F4}" type="slidenum">
              <a:rPr lang="zh-CN" altLang="zh-CN" smtClean="0"/>
            </a:fld>
            <a:endParaRPr lang="zh-CN" altLang="zh-CN" dirty="0"/>
          </a:p>
        </p:txBody>
      </p:sp>
      <p:sp>
        <p:nvSpPr>
          <p:cNvPr id="9" name="矩形 8"/>
          <p:cNvSpPr/>
          <p:nvPr/>
        </p:nvSpPr>
        <p:spPr>
          <a:xfrm>
            <a:off x="113030" y="1187450"/>
            <a:ext cx="8532495" cy="1753235"/>
          </a:xfrm>
          <a:prstGeom prst="rect">
            <a:avLst/>
          </a:prstGeom>
        </p:spPr>
        <p:txBody>
          <a:bodyPr wrap="square">
            <a:spAutoFit/>
          </a:bodyPr>
          <a:lstStyle/>
          <a:p>
            <a:pPr marL="285750" indent="-285750">
              <a:lnSpc>
                <a:spcPct val="150000"/>
              </a:lnSpc>
              <a:buClr>
                <a:srgbClr val="92D050"/>
              </a:buClr>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推通信模式</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Clr>
                <a:srgbClr val="92D050"/>
              </a:buClr>
              <a:buFont typeface="+mj-lt"/>
              <a:buAutoNum type="alphaLcParenR"/>
            </a:pPr>
            <a:r>
              <a:rPr lang="zh-CN" altLang="en-US" dirty="0" smtClean="0">
                <a:latin typeface="微软雅黑" panose="020B0503020204020204" pitchFamily="34" charset="-122"/>
                <a:ea typeface="微软雅黑" panose="020B0503020204020204" pitchFamily="34" charset="-122"/>
              </a:rPr>
              <a:t>点对点</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周期性不应答，源</a:t>
            </a:r>
            <a:r>
              <a:rPr lang="zh-CN" altLang="en-US" dirty="0">
                <a:latin typeface="微软雅黑" panose="020B0503020204020204" pitchFamily="34" charset="-122"/>
                <a:ea typeface="微软雅黑" panose="020B0503020204020204" pitchFamily="34" charset="-122"/>
              </a:rPr>
              <a:t>端知道接收</a:t>
            </a:r>
            <a:r>
              <a:rPr lang="zh-CN" altLang="en-US" dirty="0" smtClean="0">
                <a:latin typeface="微软雅黑" panose="020B0503020204020204" pitchFamily="34" charset="-122"/>
                <a:ea typeface="微软雅黑" panose="020B0503020204020204" pitchFamily="34" charset="-122"/>
              </a:rPr>
              <a:t>端，单</a:t>
            </a:r>
            <a:r>
              <a:rPr lang="zh-CN" altLang="en-US" dirty="0" smtClean="0">
                <a:latin typeface="微软雅黑" panose="020B0503020204020204" pitchFamily="34" charset="-122"/>
                <a:ea typeface="微软雅黑" panose="020B0503020204020204" pitchFamily="34" charset="-122"/>
              </a:rPr>
              <a:t>播</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Clr>
                <a:srgbClr val="92D050"/>
              </a:buClr>
              <a:buFont typeface="+mj-lt"/>
              <a:buAutoNum type="alphaLcParenR"/>
            </a:pPr>
            <a:r>
              <a:rPr lang="zh-CN" altLang="en-US" dirty="0" smtClean="0">
                <a:latin typeface="微软雅黑" panose="020B0503020204020204" pitchFamily="34" charset="-122"/>
                <a:ea typeface="微软雅黑" panose="020B0503020204020204" pitchFamily="34" charset="-122"/>
              </a:rPr>
              <a:t>点</a:t>
            </a:r>
            <a:r>
              <a:rPr lang="zh-CN" altLang="en-US" dirty="0">
                <a:latin typeface="微软雅黑" panose="020B0503020204020204" pitchFamily="34" charset="-122"/>
                <a:ea typeface="微软雅黑" panose="020B0503020204020204" pitchFamily="34" charset="-122"/>
              </a:rPr>
              <a:t>对多点，</a:t>
            </a:r>
            <a:r>
              <a:rPr lang="zh-CN" altLang="en-US" dirty="0" smtClean="0">
                <a:latin typeface="微软雅黑" panose="020B0503020204020204" pitchFamily="34" charset="-122"/>
                <a:ea typeface="微软雅黑" panose="020B0503020204020204" pitchFamily="34" charset="-122"/>
              </a:rPr>
              <a:t>周期性</a:t>
            </a:r>
            <a:r>
              <a:rPr lang="zh-CN" altLang="en-US" dirty="0">
                <a:latin typeface="微软雅黑" panose="020B0503020204020204" pitchFamily="34" charset="-122"/>
                <a:ea typeface="微软雅黑" panose="020B0503020204020204" pitchFamily="34" charset="-122"/>
              </a:rPr>
              <a:t>不</a:t>
            </a:r>
            <a:r>
              <a:rPr lang="zh-CN" altLang="en-US" dirty="0" smtClean="0">
                <a:latin typeface="微软雅黑" panose="020B0503020204020204" pitchFamily="34" charset="-122"/>
                <a:ea typeface="微软雅黑" panose="020B0503020204020204" pitchFamily="34" charset="-122"/>
              </a:rPr>
              <a:t>应答，源</a:t>
            </a:r>
            <a:r>
              <a:rPr lang="zh-CN" altLang="en-US" dirty="0">
                <a:latin typeface="微软雅黑" panose="020B0503020204020204" pitchFamily="34" charset="-122"/>
                <a:ea typeface="微软雅黑" panose="020B0503020204020204" pitchFamily="34" charset="-122"/>
              </a:rPr>
              <a:t>端知道接收</a:t>
            </a:r>
            <a:r>
              <a:rPr lang="zh-CN" altLang="en-US" dirty="0" smtClean="0">
                <a:latin typeface="微软雅黑" panose="020B0503020204020204" pitchFamily="34" charset="-122"/>
                <a:ea typeface="微软雅黑" panose="020B0503020204020204" pitchFamily="34" charset="-122"/>
              </a:rPr>
              <a:t>端，常用于冗余组，单</a:t>
            </a:r>
            <a:r>
              <a:rPr lang="zh-CN" altLang="en-US" dirty="0" smtClean="0">
                <a:latin typeface="微软雅黑" panose="020B0503020204020204" pitchFamily="34" charset="-122"/>
                <a:ea typeface="微软雅黑" panose="020B0503020204020204" pitchFamily="34" charset="-122"/>
              </a:rPr>
              <a:t>播；</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Clr>
                <a:srgbClr val="92D050"/>
              </a:buClr>
              <a:buFont typeface="+mj-lt"/>
              <a:buAutoNum type="alphaLcParenR"/>
            </a:pPr>
            <a:r>
              <a:rPr lang="zh-CN" altLang="en-US" dirty="0" smtClean="0">
                <a:latin typeface="微软雅黑" panose="020B0503020204020204" pitchFamily="34" charset="-122"/>
                <a:ea typeface="微软雅黑" panose="020B0503020204020204" pitchFamily="34" charset="-122"/>
              </a:rPr>
              <a:t>点</a:t>
            </a:r>
            <a:r>
              <a:rPr lang="zh-CN" altLang="en-US" dirty="0">
                <a:latin typeface="微软雅黑" panose="020B0503020204020204" pitchFamily="34" charset="-122"/>
                <a:ea typeface="微软雅黑" panose="020B0503020204020204" pitchFamily="34" charset="-122"/>
              </a:rPr>
              <a:t>对多点，周期性</a:t>
            </a:r>
            <a:r>
              <a:rPr lang="zh-CN" altLang="en-US" dirty="0" smtClean="0">
                <a:latin typeface="微软雅黑" panose="020B0503020204020204" pitchFamily="34" charset="-122"/>
                <a:ea typeface="微软雅黑" panose="020B0503020204020204" pitchFamily="34" charset="-122"/>
              </a:rPr>
              <a:t>不应答，源</a:t>
            </a:r>
            <a:r>
              <a:rPr lang="zh-CN" altLang="en-US" dirty="0">
                <a:latin typeface="微软雅黑" panose="020B0503020204020204" pitchFamily="34" charset="-122"/>
                <a:ea typeface="微软雅黑" panose="020B0503020204020204" pitchFamily="34" charset="-122"/>
              </a:rPr>
              <a:t>端不知道接收</a:t>
            </a:r>
            <a:r>
              <a:rPr lang="zh-CN" altLang="en-US" dirty="0" smtClean="0">
                <a:latin typeface="微软雅黑" panose="020B0503020204020204" pitchFamily="34" charset="-122"/>
                <a:ea typeface="微软雅黑" panose="020B0503020204020204" pitchFamily="34" charset="-122"/>
              </a:rPr>
              <a:t>端，</a:t>
            </a:r>
            <a:r>
              <a:rPr lang="zh-CN" altLang="en-US" dirty="0" smtClean="0">
                <a:latin typeface="微软雅黑" panose="020B0503020204020204" pitchFamily="34" charset="-122"/>
                <a:ea typeface="微软雅黑" panose="020B0503020204020204" pitchFamily="34" charset="-122"/>
              </a:rPr>
              <a:t>组播。</a:t>
            </a:r>
            <a:endParaRPr lang="en-US" altLang="zh-CN" dirty="0" smtClean="0">
              <a:latin typeface="微软雅黑" panose="020B0503020204020204" pitchFamily="34" charset="-122"/>
              <a:ea typeface="微软雅黑" panose="020B0503020204020204" pitchFamily="34" charset="-122"/>
            </a:endParaRPr>
          </a:p>
        </p:txBody>
      </p:sp>
      <p:graphicFrame>
        <p:nvGraphicFramePr>
          <p:cNvPr id="15" name="对象 14"/>
          <p:cNvGraphicFramePr/>
          <p:nvPr/>
        </p:nvGraphicFramePr>
        <p:xfrm>
          <a:off x="226060" y="4660900"/>
          <a:ext cx="2998470" cy="1649095"/>
        </p:xfrm>
        <a:graphic>
          <a:graphicData uri="http://schemas.openxmlformats.org/presentationml/2006/ole">
            <mc:AlternateContent xmlns:mc="http://schemas.openxmlformats.org/markup-compatibility/2006">
              <mc:Choice xmlns:v="urn:schemas-microsoft-com:vml" Requires="v">
                <p:oleObj spid="_x0000_s1159" name="" r:id="rId1" imgW="4543425" imgH="2667000" progId="Paint.Picture">
                  <p:embed/>
                </p:oleObj>
              </mc:Choice>
              <mc:Fallback>
                <p:oleObj name="" r:id="rId1" imgW="4543425" imgH="2667000" progId="Paint.Picture">
                  <p:embed/>
                  <p:pic>
                    <p:nvPicPr>
                      <p:cNvPr id="0" name="图片 15"/>
                      <p:cNvPicPr/>
                      <p:nvPr/>
                    </p:nvPicPr>
                    <p:blipFill>
                      <a:blip r:embed="rId2"/>
                      <a:stretch>
                        <a:fillRect/>
                      </a:stretch>
                    </p:blipFill>
                    <p:spPr>
                      <a:xfrm>
                        <a:off x="226060" y="4660900"/>
                        <a:ext cx="2998470" cy="1649095"/>
                      </a:xfrm>
                      <a:prstGeom prst="rect">
                        <a:avLst/>
                      </a:prstGeom>
                    </p:spPr>
                  </p:pic>
                </p:oleObj>
              </mc:Fallback>
            </mc:AlternateContent>
          </a:graphicData>
        </a:graphic>
      </p:graphicFrame>
      <p:graphicFrame>
        <p:nvGraphicFramePr>
          <p:cNvPr id="17" name="对象 16"/>
          <p:cNvGraphicFramePr/>
          <p:nvPr/>
        </p:nvGraphicFramePr>
        <p:xfrm>
          <a:off x="226060" y="3014345"/>
          <a:ext cx="2999105" cy="1572260"/>
        </p:xfrm>
        <a:graphic>
          <a:graphicData uri="http://schemas.openxmlformats.org/presentationml/2006/ole">
            <mc:AlternateContent xmlns:mc="http://schemas.openxmlformats.org/markup-compatibility/2006">
              <mc:Choice xmlns:v="urn:schemas-microsoft-com:vml" Requires="v">
                <p:oleObj spid="_x0000_s1160" name="" r:id="rId3" imgW="3638550" imgH="2362200" progId="Paint.Picture">
                  <p:embed/>
                </p:oleObj>
              </mc:Choice>
              <mc:Fallback>
                <p:oleObj name="" r:id="rId3" imgW="3638550" imgH="2362200" progId="Paint.Picture">
                  <p:embed/>
                  <p:pic>
                    <p:nvPicPr>
                      <p:cNvPr id="0" name="图片 17"/>
                      <p:cNvPicPr/>
                      <p:nvPr/>
                    </p:nvPicPr>
                    <p:blipFill>
                      <a:blip r:embed="rId4"/>
                      <a:stretch>
                        <a:fillRect/>
                      </a:stretch>
                    </p:blipFill>
                    <p:spPr>
                      <a:xfrm>
                        <a:off x="226060" y="3014345"/>
                        <a:ext cx="2999105" cy="1572260"/>
                      </a:xfrm>
                      <a:prstGeom prst="rect">
                        <a:avLst/>
                      </a:prstGeom>
                    </p:spPr>
                  </p:pic>
                </p:oleObj>
              </mc:Fallback>
            </mc:AlternateContent>
          </a:graphicData>
        </a:graphic>
      </p:graphicFrame>
      <p:pic>
        <p:nvPicPr>
          <p:cNvPr id="3" name="图片 2"/>
          <p:cNvPicPr>
            <a:picLocks noChangeAspect="1"/>
          </p:cNvPicPr>
          <p:nvPr/>
        </p:nvPicPr>
        <p:blipFill>
          <a:blip r:embed="rId5"/>
          <a:stretch>
            <a:fillRect/>
          </a:stretch>
        </p:blipFill>
        <p:spPr>
          <a:xfrm>
            <a:off x="3315335" y="3014345"/>
            <a:ext cx="5828665" cy="329628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F28571D-D698-48D6-965C-57C81C10E2F4}" type="slidenum">
              <a:rPr lang="zh-CN" altLang="zh-CN" smtClean="0"/>
            </a:fld>
            <a:endParaRPr lang="zh-CN" altLang="zh-CN" dirty="0"/>
          </a:p>
        </p:txBody>
      </p:sp>
      <p:sp>
        <p:nvSpPr>
          <p:cNvPr id="9" name="矩形 8"/>
          <p:cNvSpPr/>
          <p:nvPr/>
        </p:nvSpPr>
        <p:spPr>
          <a:xfrm>
            <a:off x="113030" y="1187450"/>
            <a:ext cx="8532495" cy="1337945"/>
          </a:xfrm>
          <a:prstGeom prst="rect">
            <a:avLst/>
          </a:prstGeom>
        </p:spPr>
        <p:txBody>
          <a:bodyPr wrap="square">
            <a:spAutoFit/>
          </a:bodyPr>
          <a:lstStyle/>
          <a:p>
            <a:pPr marL="285750" indent="-285750">
              <a:lnSpc>
                <a:spcPct val="150000"/>
              </a:lnSpc>
              <a:buClr>
                <a:srgbClr val="92D050"/>
              </a:buClr>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拉通信模式</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Clr>
                <a:srgbClr val="92D050"/>
              </a:buClr>
              <a:buFont typeface="+mj-lt"/>
              <a:buAutoNum type="alphaLcParenR"/>
            </a:pPr>
            <a:r>
              <a:rPr lang="zh-CN" altLang="en-US" dirty="0">
                <a:latin typeface="微软雅黑" panose="020B0503020204020204" pitchFamily="34" charset="-122"/>
                <a:ea typeface="微软雅黑" panose="020B0503020204020204" pitchFamily="34" charset="-122"/>
              </a:rPr>
              <a:t>点对点，无确认，接收端知道源端；</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Clr>
                <a:srgbClr val="92D050"/>
              </a:buClr>
              <a:buFont typeface="+mj-lt"/>
              <a:buAutoNum type="alphaLcParenR"/>
            </a:pPr>
            <a:r>
              <a:rPr lang="zh-CN" altLang="en-US" dirty="0">
                <a:latin typeface="微软雅黑" panose="020B0503020204020204" pitchFamily="34" charset="-122"/>
                <a:ea typeface="微软雅黑" panose="020B0503020204020204" pitchFamily="34" charset="-122"/>
              </a:rPr>
              <a:t>多点对点，无确认，接收端不知道源端</a:t>
            </a:r>
            <a:endParaRPr lang="zh-CN" altLang="en-US" dirty="0">
              <a:latin typeface="微软雅黑" panose="020B0503020204020204" pitchFamily="34" charset="-122"/>
              <a:ea typeface="微软雅黑" panose="020B0503020204020204" pitchFamily="34" charset="-122"/>
            </a:endParaRPr>
          </a:p>
        </p:txBody>
      </p:sp>
      <p:pic>
        <p:nvPicPr>
          <p:cNvPr id="4" name="图片 8"/>
          <p:cNvPicPr>
            <a:picLocks noChangeAspect="1"/>
          </p:cNvPicPr>
          <p:nvPr/>
        </p:nvPicPr>
        <p:blipFill>
          <a:blip r:embed="rId1"/>
          <a:stretch>
            <a:fillRect/>
          </a:stretch>
        </p:blipFill>
        <p:spPr>
          <a:xfrm>
            <a:off x="113030" y="2773680"/>
            <a:ext cx="4504055" cy="3611880"/>
          </a:xfrm>
          <a:prstGeom prst="rect">
            <a:avLst/>
          </a:prstGeom>
          <a:noFill/>
          <a:ln>
            <a:noFill/>
          </a:ln>
        </p:spPr>
      </p:pic>
      <p:pic>
        <p:nvPicPr>
          <p:cNvPr id="5" name="图片 9"/>
          <p:cNvPicPr>
            <a:picLocks noChangeAspect="1"/>
          </p:cNvPicPr>
          <p:nvPr/>
        </p:nvPicPr>
        <p:blipFill>
          <a:blip r:embed="rId2"/>
          <a:stretch>
            <a:fillRect/>
          </a:stretch>
        </p:blipFill>
        <p:spPr>
          <a:xfrm>
            <a:off x="4410075" y="2774315"/>
            <a:ext cx="4147185" cy="361124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a:defRPr/>
            </a:pPr>
            <a:fld id="{5F28571D-D698-48D6-965C-57C81C10E2F4}" type="slidenum">
              <a:rPr lang="zh-CN" altLang="zh-CN" smtClean="0"/>
            </a:fld>
            <a:endParaRPr lang="zh-CN" altLang="zh-CN" dirty="0"/>
          </a:p>
        </p:txBody>
      </p:sp>
      <p:pic>
        <p:nvPicPr>
          <p:cNvPr id="16" name="图片 10"/>
          <p:cNvPicPr>
            <a:picLocks noChangeAspect="1"/>
          </p:cNvPicPr>
          <p:nvPr/>
        </p:nvPicPr>
        <p:blipFill>
          <a:blip r:embed="rId1"/>
          <a:stretch>
            <a:fillRect/>
          </a:stretch>
        </p:blipFill>
        <p:spPr>
          <a:xfrm>
            <a:off x="457835" y="2348865"/>
            <a:ext cx="3956050" cy="4141470"/>
          </a:xfrm>
          <a:prstGeom prst="rect">
            <a:avLst/>
          </a:prstGeom>
          <a:noFill/>
          <a:ln>
            <a:noFill/>
          </a:ln>
        </p:spPr>
      </p:pic>
      <p:pic>
        <p:nvPicPr>
          <p:cNvPr id="13" name="图片 7"/>
          <p:cNvPicPr>
            <a:picLocks noChangeAspect="1"/>
          </p:cNvPicPr>
          <p:nvPr/>
        </p:nvPicPr>
        <p:blipFill>
          <a:blip r:embed="rId2"/>
          <a:stretch>
            <a:fillRect/>
          </a:stretch>
        </p:blipFill>
        <p:spPr>
          <a:xfrm>
            <a:off x="4351655" y="2349500"/>
            <a:ext cx="4293870" cy="4140835"/>
          </a:xfrm>
          <a:prstGeom prst="rect">
            <a:avLst/>
          </a:prstGeom>
          <a:noFill/>
          <a:ln>
            <a:noFill/>
          </a:ln>
        </p:spPr>
      </p:pic>
      <p:sp>
        <p:nvSpPr>
          <p:cNvPr id="9" name="矩形 8"/>
          <p:cNvSpPr/>
          <p:nvPr/>
        </p:nvSpPr>
        <p:spPr>
          <a:xfrm>
            <a:off x="113030" y="1187450"/>
            <a:ext cx="8532495" cy="922020"/>
          </a:xfrm>
          <a:prstGeom prst="rect">
            <a:avLst/>
          </a:prstGeom>
        </p:spPr>
        <p:txBody>
          <a:bodyPr wrap="square">
            <a:spAutoFit/>
          </a:bodyPr>
          <a:p>
            <a:pPr lvl="1" indent="0">
              <a:lnSpc>
                <a:spcPct val="150000"/>
              </a:lnSpc>
              <a:buClr>
                <a:srgbClr val="92D050"/>
              </a:buClr>
              <a:buFont typeface="+mj-lt"/>
              <a:buNone/>
            </a:pPr>
            <a:r>
              <a:rPr lang="en-US" altLang="zh-CN" dirty="0">
                <a:gradFill>
                  <a:gsLst>
                    <a:gs pos="0">
                      <a:srgbClr val="9EE256"/>
                    </a:gs>
                    <a:gs pos="100000">
                      <a:srgbClr val="52762D"/>
                    </a:gs>
                  </a:gsLst>
                  <a:lin scaled="0"/>
                </a:gradFill>
                <a:latin typeface="微软雅黑" panose="020B0503020204020204" pitchFamily="34" charset="-122"/>
                <a:ea typeface="微软雅黑" panose="020B0503020204020204" pitchFamily="34" charset="-122"/>
              </a:rPr>
              <a:t>c)</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点对多点，无确认，接收端知道源端</a:t>
            </a:r>
            <a:endParaRPr lang="zh-CN" altLang="en-US" dirty="0">
              <a:latin typeface="微软雅黑" panose="020B0503020204020204" pitchFamily="34" charset="-122"/>
              <a:ea typeface="微软雅黑" panose="020B0503020204020204" pitchFamily="34" charset="-122"/>
            </a:endParaRPr>
          </a:p>
          <a:p>
            <a:pPr lvl="1" indent="0">
              <a:lnSpc>
                <a:spcPct val="150000"/>
              </a:lnSpc>
              <a:buClr>
                <a:srgbClr val="92D050"/>
              </a:buClr>
              <a:buFont typeface="+mj-lt"/>
              <a:buNone/>
            </a:pPr>
            <a:r>
              <a:rPr lang="en-US" altLang="zh-CN" dirty="0">
                <a:solidFill>
                  <a:srgbClr val="92D050"/>
                </a:solidFill>
                <a:latin typeface="微软雅黑" panose="020B0503020204020204" pitchFamily="34" charset="-122"/>
                <a:ea typeface="微软雅黑" panose="020B0503020204020204" pitchFamily="34" charset="-122"/>
              </a:rPr>
              <a:t>d) </a:t>
            </a:r>
            <a:r>
              <a:rPr lang="zh-CN" altLang="en-US" dirty="0">
                <a:latin typeface="微软雅黑" panose="020B0503020204020204" pitchFamily="34" charset="-122"/>
                <a:ea typeface="微软雅黑" panose="020B0503020204020204" pitchFamily="34" charset="-122"/>
              </a:rPr>
              <a:t>多点对多点，无确认，接收端不知道源端</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a:defRPr/>
            </a:pPr>
            <a:fld id="{5F28571D-D698-48D6-965C-57C81C10E2F4}" type="slidenum">
              <a:rPr lang="zh-CN" altLang="zh-CN" smtClean="0"/>
            </a:fld>
            <a:endParaRPr lang="zh-CN" altLang="zh-CN" dirty="0"/>
          </a:p>
        </p:txBody>
      </p:sp>
      <p:pic>
        <p:nvPicPr>
          <p:cNvPr id="3" name="图片 2"/>
          <p:cNvPicPr>
            <a:picLocks noChangeAspect="1"/>
          </p:cNvPicPr>
          <p:nvPr/>
        </p:nvPicPr>
        <p:blipFill>
          <a:blip r:embed="rId1"/>
          <a:stretch>
            <a:fillRect/>
          </a:stretch>
        </p:blipFill>
        <p:spPr>
          <a:xfrm>
            <a:off x="128905" y="1299210"/>
            <a:ext cx="8790940" cy="51873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F28571D-D698-48D6-965C-57C81C10E2F4}" type="slidenum">
              <a:rPr lang="zh-CN" altLang="zh-CN" smtClean="0"/>
            </a:fld>
            <a:endParaRPr lang="zh-CN" altLang="zh-CN" dirty="0"/>
          </a:p>
        </p:txBody>
      </p:sp>
      <p:sp>
        <p:nvSpPr>
          <p:cNvPr id="3" name="文本框 2"/>
          <p:cNvSpPr txBox="1"/>
          <p:nvPr/>
        </p:nvSpPr>
        <p:spPr>
          <a:xfrm>
            <a:off x="3943350" y="1996440"/>
            <a:ext cx="5200650" cy="3599815"/>
          </a:xfrm>
          <a:prstGeom prst="rect">
            <a:avLst/>
          </a:prstGeom>
          <a:noFill/>
        </p:spPr>
        <p:txBody>
          <a:bodyPr wrap="square" rtlCol="0">
            <a:spAutoFit/>
          </a:bodyPr>
          <a:lstStyle/>
          <a:p>
            <a:r>
              <a:rPr lang="en-US" altLang="zh-CN" sz="1200" dirty="0"/>
              <a:t>1</a:t>
            </a:r>
            <a:r>
              <a:rPr lang="zh-CN" altLang="en-US" sz="1200" dirty="0"/>
              <a:t>）序号计数器：报文的序号，每发送一个报文，计数器加</a:t>
            </a:r>
            <a:r>
              <a:rPr lang="en-US" altLang="zh-CN" sz="1200" dirty="0"/>
              <a:t>1</a:t>
            </a:r>
            <a:r>
              <a:rPr lang="zh-CN" altLang="en-US" sz="1200" dirty="0"/>
              <a:t>。</a:t>
            </a:r>
            <a:endParaRPr lang="zh-CN" altLang="en-US" sz="1200" dirty="0"/>
          </a:p>
          <a:p>
            <a:r>
              <a:rPr lang="en-US" altLang="zh-CN" sz="1200" dirty="0"/>
              <a:t>2</a:t>
            </a:r>
            <a:r>
              <a:rPr lang="zh-CN" altLang="en-US" sz="1200" dirty="0"/>
              <a:t>）协议版本：报文协议的版本号。</a:t>
            </a:r>
            <a:endParaRPr lang="en-US" altLang="zh-CN" sz="1200" dirty="0"/>
          </a:p>
          <a:p>
            <a:r>
              <a:rPr lang="en-US" altLang="zh-CN" sz="1200" dirty="0"/>
              <a:t>3</a:t>
            </a:r>
            <a:r>
              <a:rPr lang="zh-CN" altLang="en-US" sz="1200" dirty="0"/>
              <a:t>）通信模式：推模式标识，固定为</a:t>
            </a:r>
            <a:r>
              <a:rPr lang="en-US" altLang="zh-CN" sz="1200" dirty="0"/>
              <a:t>0x5064</a:t>
            </a:r>
            <a:r>
              <a:rPr lang="zh-CN" altLang="en-US" sz="1200" dirty="0"/>
              <a:t>。</a:t>
            </a:r>
            <a:endParaRPr lang="en-US" altLang="zh-CN" sz="1200" dirty="0"/>
          </a:p>
          <a:p>
            <a:r>
              <a:rPr lang="en-US" altLang="zh-CN" sz="1200" dirty="0"/>
              <a:t>4</a:t>
            </a:r>
            <a:r>
              <a:rPr lang="zh-CN" altLang="en-US" sz="1200" dirty="0"/>
              <a:t>）通信端口：通信端口号，应用程序不得使用 ComIds 1..999。</a:t>
            </a:r>
            <a:endParaRPr lang="zh-CN" altLang="en-US" sz="1200" dirty="0"/>
          </a:p>
          <a:p>
            <a:r>
              <a:rPr lang="en-US" altLang="zh-CN" sz="1200" dirty="0"/>
              <a:t>5</a:t>
            </a:r>
            <a:r>
              <a:rPr lang="zh-CN" altLang="en-US" sz="1200" dirty="0"/>
              <a:t>）列车静态序列拓扑：用于标识静态网络拓扑的序列，随列车网络组成不同而改变，编组内通信为</a:t>
            </a:r>
            <a:r>
              <a:rPr lang="en-US" altLang="zh-CN" sz="1200" dirty="0"/>
              <a:t>0</a:t>
            </a:r>
            <a:r>
              <a:rPr lang="zh-CN" altLang="en-US" sz="1200" dirty="0"/>
              <a:t>，跨编组通信时为当前网络的</a:t>
            </a:r>
            <a:r>
              <a:rPr lang="en-US" altLang="zh-CN" sz="1200" dirty="0" err="1"/>
              <a:t>etbTopCnt</a:t>
            </a:r>
            <a:r>
              <a:rPr lang="zh-CN" altLang="en-US" sz="1200" dirty="0"/>
              <a:t>。</a:t>
            </a:r>
            <a:endParaRPr lang="en-US" altLang="zh-CN" sz="1200" dirty="0"/>
          </a:p>
          <a:p>
            <a:r>
              <a:rPr lang="en-US" altLang="zh-CN" sz="1200" dirty="0"/>
              <a:t>6</a:t>
            </a:r>
            <a:r>
              <a:rPr lang="zh-CN" altLang="en-US" sz="1200" dirty="0"/>
              <a:t>）列车运行拓扑序列：用于标识运行状态下网络拓扑的序列，随列车运行方向不同而改变，编组内通信为</a:t>
            </a:r>
            <a:r>
              <a:rPr lang="en-US" altLang="zh-CN" sz="1200" dirty="0"/>
              <a:t>0</a:t>
            </a:r>
            <a:r>
              <a:rPr lang="zh-CN" altLang="en-US" sz="1200" dirty="0"/>
              <a:t>，跨编组通信时为当前网络的</a:t>
            </a:r>
            <a:r>
              <a:rPr lang="en-US" altLang="zh-CN" sz="1200" dirty="0" err="1"/>
              <a:t>opTrnTopoCnt</a:t>
            </a:r>
            <a:r>
              <a:rPr lang="zh-CN" altLang="en-US" sz="1200" dirty="0"/>
              <a:t>。</a:t>
            </a:r>
            <a:endParaRPr lang="en-US" altLang="zh-CN" sz="1200" dirty="0"/>
          </a:p>
          <a:p>
            <a:r>
              <a:rPr lang="en-US" altLang="zh-CN" sz="1200" dirty="0"/>
              <a:t>7)</a:t>
            </a:r>
            <a:r>
              <a:rPr lang="zh-CN" altLang="zh-CN" sz="1200" dirty="0"/>
              <a:t>应用数据长度：实际应用的长度，不包括报文首部，也不包括末尾添</a:t>
            </a:r>
            <a:r>
              <a:rPr lang="en-US" altLang="zh-CN" sz="1200" dirty="0"/>
              <a:t>0</a:t>
            </a:r>
            <a:r>
              <a:rPr lang="zh-CN" altLang="en-US" sz="1200" dirty="0"/>
              <a:t>补充至</a:t>
            </a:r>
            <a:r>
              <a:rPr lang="en-US" altLang="zh-CN" sz="1200" dirty="0"/>
              <a:t>4</a:t>
            </a:r>
            <a:r>
              <a:rPr lang="zh-CN" altLang="en-US" sz="1200" dirty="0"/>
              <a:t>字节整数倍的数据长度。</a:t>
            </a:r>
            <a:endParaRPr lang="zh-CN" altLang="en-US" sz="1200" dirty="0"/>
          </a:p>
          <a:p>
            <a:r>
              <a:rPr lang="en-US" altLang="zh-CN" sz="1200" dirty="0"/>
              <a:t>8</a:t>
            </a:r>
            <a:r>
              <a:rPr lang="zh-CN" altLang="en-US" sz="1200" dirty="0"/>
              <a:t>）保留：保留字段，用于后续扩展，目前固定为</a:t>
            </a:r>
            <a:r>
              <a:rPr lang="en-US" altLang="zh-CN" sz="1200" dirty="0"/>
              <a:t>0</a:t>
            </a:r>
            <a:r>
              <a:rPr lang="zh-CN" altLang="en-US" sz="1200" dirty="0"/>
              <a:t>。</a:t>
            </a:r>
            <a:endParaRPr lang="en-US" altLang="zh-CN" sz="1200" dirty="0"/>
          </a:p>
          <a:p>
            <a:r>
              <a:rPr lang="en-US" altLang="zh-CN" sz="1200" dirty="0"/>
              <a:t>9</a:t>
            </a:r>
            <a:r>
              <a:rPr lang="zh-CN" altLang="en-US" sz="1200" dirty="0"/>
              <a:t>）应答数据通信端口标识：拉模式通信情况下，应答数据需要传输的通讯端口标识；推模式下固定为</a:t>
            </a:r>
            <a:r>
              <a:rPr lang="en-US" altLang="zh-CN" sz="1200" dirty="0"/>
              <a:t>0</a:t>
            </a:r>
            <a:r>
              <a:rPr lang="zh-CN" altLang="en-US" sz="1200" dirty="0"/>
              <a:t>。</a:t>
            </a:r>
            <a:endParaRPr lang="en-US" altLang="zh-CN" sz="1200" dirty="0"/>
          </a:p>
          <a:p>
            <a:r>
              <a:rPr lang="en-US" altLang="zh-CN" sz="1200" dirty="0"/>
              <a:t>10</a:t>
            </a:r>
            <a:r>
              <a:rPr lang="zh-CN" altLang="en-US" sz="1200" dirty="0"/>
              <a:t>）应答数据通信</a:t>
            </a:r>
            <a:r>
              <a:rPr lang="en-US" altLang="zh-CN" sz="1200" dirty="0"/>
              <a:t>IP</a:t>
            </a:r>
            <a:r>
              <a:rPr lang="zh-CN" altLang="en-US" sz="1200" dirty="0"/>
              <a:t>地址：拉模式通讯情况下，应答数据需要传输的目的端</a:t>
            </a:r>
            <a:r>
              <a:rPr lang="en-US" altLang="zh-CN" sz="1200" dirty="0"/>
              <a:t>IP</a:t>
            </a:r>
            <a:r>
              <a:rPr lang="zh-CN" altLang="en-US" sz="1200" dirty="0"/>
              <a:t>地址；推模式下固定为</a:t>
            </a:r>
            <a:r>
              <a:rPr lang="en-US" altLang="zh-CN" sz="1200" dirty="0"/>
              <a:t>0</a:t>
            </a:r>
            <a:r>
              <a:rPr lang="zh-CN" altLang="en-US" sz="1200" dirty="0"/>
              <a:t>。</a:t>
            </a:r>
            <a:endParaRPr lang="en-US" altLang="zh-CN" sz="1200" dirty="0"/>
          </a:p>
          <a:p>
            <a:r>
              <a:rPr lang="en-US" altLang="zh-CN" sz="1200" dirty="0"/>
              <a:t>11</a:t>
            </a:r>
            <a:r>
              <a:rPr lang="zh-CN" altLang="en-US" sz="1200" dirty="0"/>
              <a:t>）首部检验和：过程数据报文首部校验和。</a:t>
            </a:r>
            <a:endParaRPr lang="zh-CN" altLang="en-US" sz="1200" dirty="0"/>
          </a:p>
          <a:p>
            <a:r>
              <a:rPr lang="en-US" altLang="zh-CN" sz="1200" dirty="0"/>
              <a:t>12</a:t>
            </a:r>
            <a:r>
              <a:rPr lang="zh-CN" altLang="en-US" sz="1200" dirty="0"/>
              <a:t>）应用数据：（</a:t>
            </a:r>
            <a:r>
              <a:rPr lang="en-US" altLang="zh-CN" sz="1200" dirty="0"/>
              <a:t>0-1432</a:t>
            </a:r>
            <a:r>
              <a:rPr lang="zh-CN" altLang="en-US" sz="1200" dirty="0"/>
              <a:t>字节）实际填充的应用数据，必须是</a:t>
            </a:r>
            <a:r>
              <a:rPr lang="en-US" altLang="zh-CN" sz="1200" dirty="0"/>
              <a:t>4</a:t>
            </a:r>
            <a:r>
              <a:rPr lang="zh-CN" altLang="en-US" sz="1200" dirty="0"/>
              <a:t>字节的整数倍，如果不是</a:t>
            </a:r>
            <a:r>
              <a:rPr lang="en-US" altLang="zh-CN" sz="1200" dirty="0"/>
              <a:t>4</a:t>
            </a:r>
            <a:r>
              <a:rPr lang="zh-CN" altLang="en-US" sz="1200" dirty="0"/>
              <a:t>字节的整数倍，末尾添</a:t>
            </a:r>
            <a:r>
              <a:rPr lang="en-US" altLang="zh-CN" sz="1200" dirty="0"/>
              <a:t>0</a:t>
            </a:r>
            <a:r>
              <a:rPr lang="zh-CN" altLang="en-US" sz="1200" dirty="0"/>
              <a:t>补充至</a:t>
            </a:r>
            <a:r>
              <a:rPr lang="en-US" altLang="zh-CN" sz="1200" dirty="0"/>
              <a:t>4</a:t>
            </a:r>
            <a:r>
              <a:rPr lang="zh-CN" altLang="en-US" sz="1200" dirty="0"/>
              <a:t>字节整数倍。</a:t>
            </a:r>
            <a:endParaRPr lang="zh-CN" altLang="en-US" sz="1200" dirty="0"/>
          </a:p>
        </p:txBody>
      </p:sp>
      <p:sp>
        <p:nvSpPr>
          <p:cNvPr id="14" name="TextBox 13"/>
          <p:cNvSpPr txBox="1"/>
          <p:nvPr/>
        </p:nvSpPr>
        <p:spPr>
          <a:xfrm>
            <a:off x="107504" y="1479660"/>
            <a:ext cx="2909570" cy="506730"/>
          </a:xfrm>
          <a:prstGeom prst="rect">
            <a:avLst/>
          </a:prstGeom>
          <a:noFill/>
        </p:spPr>
        <p:txBody>
          <a:bodyPr wrap="square" rtlCol="0">
            <a:spAutoFit/>
          </a:bodyPr>
          <a:lstStyle/>
          <a:p>
            <a:pPr marL="285750" indent="-285750">
              <a:lnSpc>
                <a:spcPct val="150000"/>
              </a:lnSpc>
              <a:buClr>
                <a:srgbClr val="92D05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过程</a:t>
            </a:r>
            <a:r>
              <a:rPr lang="zh-CN" altLang="en-US" dirty="0" smtClean="0">
                <a:latin typeface="微软雅黑" panose="020B0503020204020204" pitchFamily="34" charset="-122"/>
                <a:ea typeface="微软雅黑" panose="020B0503020204020204" pitchFamily="34" charset="-122"/>
              </a:rPr>
              <a:t>数据的报文格式</a:t>
            </a:r>
            <a:endParaRPr lang="en-US" altLang="zh-CN" dirty="0" smtClean="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0" y="1996441"/>
            <a:ext cx="3996129" cy="359981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a:defRPr/>
            </a:pPr>
            <a:fld id="{5F28571D-D698-48D6-965C-57C81C10E2F4}" type="slidenum">
              <a:rPr lang="zh-CN" altLang="zh-CN" smtClean="0"/>
            </a:fld>
            <a:endParaRPr lang="zh-CN" altLang="zh-CN" dirty="0"/>
          </a:p>
        </p:txBody>
      </p:sp>
      <p:sp>
        <p:nvSpPr>
          <p:cNvPr id="9" name="标题 8"/>
          <p:cNvSpPr>
            <a:spLocks noGrp="1"/>
          </p:cNvSpPr>
          <p:nvPr/>
        </p:nvSpPr>
        <p:spPr>
          <a:xfrm>
            <a:off x="757555" y="2130426"/>
            <a:ext cx="7772400" cy="147002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571500" indent="-571500" algn="ctr" eaLnBrk="1" hangingPunct="1">
              <a:buClr>
                <a:srgbClr val="FF0000"/>
              </a:buClr>
              <a:buSzTx/>
              <a:buFont typeface="Wingdings" panose="05000000000000000000" charset="0"/>
              <a:buChar char="u"/>
            </a:pPr>
            <a:endParaRPr lang="en-US" altLang="zh-CN" sz="3200" dirty="0" smtClean="0">
              <a:solidFill>
                <a:schemeClr val="tx1"/>
              </a:solidFill>
              <a:latin typeface="微软雅黑" panose="020B0503020204020204" pitchFamily="34" charset="-122"/>
              <a:ea typeface="微软雅黑" panose="020B0503020204020204" pitchFamily="34" charset="-122"/>
              <a:cs typeface="+mn-cs"/>
              <a:sym typeface="+mn-ea"/>
            </a:endParaRPr>
          </a:p>
          <a:p>
            <a:pPr marL="571500" indent="-571500" algn="ctr" eaLnBrk="1" hangingPunct="1">
              <a:buClr>
                <a:srgbClr val="FF0000"/>
              </a:buClr>
              <a:buSzTx/>
              <a:buFont typeface="Wingdings" panose="05000000000000000000" charset="0"/>
              <a:buChar char="u"/>
            </a:pPr>
            <a:r>
              <a:rPr lang="en-US" altLang="zh-CN" sz="3200" dirty="0" smtClean="0">
                <a:solidFill>
                  <a:schemeClr val="tx1"/>
                </a:solidFill>
                <a:latin typeface="微软雅黑" panose="020B0503020204020204" pitchFamily="34" charset="-122"/>
                <a:ea typeface="微软雅黑" panose="020B0503020204020204" pitchFamily="34" charset="-122"/>
                <a:cs typeface="+mn-cs"/>
                <a:sym typeface="+mn-ea"/>
              </a:rPr>
              <a:t>TRDP协议栈介绍</a:t>
            </a:r>
            <a:endParaRPr lang="en-US" altLang="zh-CN" sz="3200" dirty="0" smtClean="0">
              <a:solidFill>
                <a:schemeClr val="tx1"/>
              </a:solidFill>
              <a:latin typeface="微软雅黑" panose="020B0503020204020204" pitchFamily="34" charset="-122"/>
              <a:ea typeface="微软雅黑" panose="020B0503020204020204" pitchFamily="34" charset="-122"/>
              <a:cs typeface="+mn-cs"/>
            </a:endParaRPr>
          </a:p>
          <a:p>
            <a:pPr marL="0" indent="0">
              <a:buClr>
                <a:srgbClr val="FF0000"/>
              </a:buClr>
              <a:buFont typeface="Wingdings" panose="05000000000000000000" charset="0"/>
              <a:buNone/>
            </a:pPr>
            <a:br>
              <a:rPr lang="en-US" altLang="zh-CN" dirty="0" smtClean="0">
                <a:latin typeface="微软雅黑" panose="020B0503020204020204" pitchFamily="34" charset="-122"/>
                <a:ea typeface="微软雅黑" panose="020B0503020204020204" pitchFamily="34" charset="-122"/>
              </a:rPr>
            </a:b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F28571D-D698-48D6-965C-57C81C10E2F4}" type="slidenum">
              <a:rPr lang="zh-CN" altLang="zh-CN" smtClean="0"/>
            </a:fld>
            <a:endParaRPr lang="zh-CN" altLang="zh-CN" dirty="0"/>
          </a:p>
        </p:txBody>
      </p:sp>
      <p:sp>
        <p:nvSpPr>
          <p:cNvPr id="14" name="TextBox 13"/>
          <p:cNvSpPr txBox="1"/>
          <p:nvPr/>
        </p:nvSpPr>
        <p:spPr>
          <a:xfrm>
            <a:off x="155575" y="1170305"/>
            <a:ext cx="8832850" cy="1569660"/>
          </a:xfrm>
          <a:prstGeom prst="rect">
            <a:avLst/>
          </a:prstGeom>
          <a:noFill/>
        </p:spPr>
        <p:txBody>
          <a:bodyPr wrap="square" rtlCol="0">
            <a:spAutoFit/>
          </a:bodyPr>
          <a:lstStyle/>
          <a:p>
            <a:pPr marL="285750" indent="-285750">
              <a:lnSpc>
                <a:spcPct val="150000"/>
              </a:lnSpc>
              <a:buClr>
                <a:srgbClr val="92D050"/>
              </a:buClr>
              <a:buFont typeface="Wingdings" panose="05000000000000000000" pitchFamily="2" charset="2"/>
              <a:buChar char="u"/>
            </a:pPr>
            <a:r>
              <a:rPr lang="en-US" altLang="zh-CN" dirty="0" smtClean="0">
                <a:latin typeface="微软雅黑" panose="020B0503020204020204" pitchFamily="34" charset="-122"/>
                <a:ea typeface="微软雅黑" panose="020B0503020204020204" pitchFamily="34" charset="-122"/>
              </a:rPr>
              <a:t>TRDP</a:t>
            </a:r>
            <a:r>
              <a:rPr lang="zh-CN" altLang="en-US" dirty="0" smtClean="0">
                <a:latin typeface="微软雅黑" panose="020B0503020204020204" pitchFamily="34" charset="-122"/>
                <a:ea typeface="微软雅黑" panose="020B0503020204020204" pitchFamily="34" charset="-122"/>
              </a:rPr>
              <a:t>软件协议</a:t>
            </a:r>
            <a:r>
              <a:rPr lang="zh-CN" altLang="en-US" dirty="0" smtClean="0">
                <a:latin typeface="微软雅黑" panose="020B0503020204020204" pitchFamily="34" charset="-122"/>
                <a:ea typeface="微软雅黑" panose="020B0503020204020204" pitchFamily="34" charset="-122"/>
              </a:rPr>
              <a:t>栈</a:t>
            </a:r>
            <a:endParaRPr lang="en-US" altLang="zh-CN" dirty="0" smtClean="0">
              <a:latin typeface="微软雅黑" panose="020B0503020204020204" pitchFamily="34" charset="-122"/>
              <a:ea typeface="微软雅黑" panose="020B0503020204020204" pitchFamily="34" charset="-122"/>
            </a:endParaRPr>
          </a:p>
          <a:p>
            <a:pPr>
              <a:lnSpc>
                <a:spcPct val="150000"/>
              </a:lnSpc>
              <a:buClr>
                <a:srgbClr val="92D050"/>
              </a:buClr>
            </a:pPr>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TCNOPEN</a:t>
            </a:r>
            <a:r>
              <a:rPr lang="zh-CN" altLang="en-US" sz="1400" dirty="0" smtClean="0">
                <a:latin typeface="微软雅黑" panose="020B0503020204020204" pitchFamily="34" charset="-122"/>
                <a:ea typeface="微软雅黑" panose="020B0503020204020204" pitchFamily="34" charset="-122"/>
              </a:rPr>
              <a:t>开源项目提供了</a:t>
            </a:r>
            <a:r>
              <a:rPr lang="en-US" altLang="zh-CN" sz="1400" dirty="0" smtClean="0">
                <a:latin typeface="微软雅黑" panose="020B0503020204020204" pitchFamily="34" charset="-122"/>
                <a:ea typeface="微软雅黑" panose="020B0503020204020204" pitchFamily="34" charset="-122"/>
                <a:sym typeface="+mn-ea"/>
              </a:rPr>
              <a:t>TRDP</a:t>
            </a:r>
            <a:r>
              <a:rPr lang="zh-CN" altLang="en-US" sz="1400" dirty="0">
                <a:latin typeface="微软雅黑" panose="020B0503020204020204" pitchFamily="34" charset="-122"/>
                <a:ea typeface="微软雅黑" panose="020B0503020204020204" pitchFamily="34" charset="-122"/>
                <a:sym typeface="+mn-ea"/>
              </a:rPr>
              <a:t>协议</a:t>
            </a:r>
            <a:r>
              <a:rPr lang="zh-CN" altLang="en-US" sz="1400" dirty="0" smtClean="0">
                <a:latin typeface="微软雅黑" panose="020B0503020204020204" pitchFamily="34" charset="-122"/>
                <a:ea typeface="微软雅黑" panose="020B0503020204020204" pitchFamily="34" charset="-122"/>
                <a:sym typeface="+mn-ea"/>
              </a:rPr>
              <a:t>开发</a:t>
            </a:r>
            <a:r>
              <a:rPr lang="zh-CN" altLang="en-US" sz="1400" dirty="0" smtClean="0">
                <a:latin typeface="微软雅黑" panose="020B0503020204020204" pitchFamily="34" charset="-122"/>
                <a:ea typeface="微软雅黑" panose="020B0503020204020204" pitchFamily="34" charset="-122"/>
                <a:sym typeface="+mn-ea"/>
              </a:rPr>
              <a:t>的协议</a:t>
            </a:r>
            <a:r>
              <a:rPr lang="zh-CN" altLang="en-US" sz="1400" dirty="0" smtClean="0">
                <a:latin typeface="微软雅黑" panose="020B0503020204020204" pitchFamily="34" charset="-122"/>
                <a:ea typeface="微软雅黑" panose="020B0503020204020204" pitchFamily="34" charset="-122"/>
                <a:sym typeface="+mn-ea"/>
              </a:rPr>
              <a:t>栈</a:t>
            </a:r>
            <a:r>
              <a:rPr lang="zh-CN" altLang="en-US" sz="1400" dirty="0" smtClean="0">
                <a:latin typeface="微软雅黑" panose="020B0503020204020204" pitchFamily="34" charset="-122"/>
                <a:ea typeface="微软雅黑" panose="020B0503020204020204" pitchFamily="34" charset="-122"/>
              </a:rPr>
              <a:t>。，该协议栈对</a:t>
            </a:r>
            <a:r>
              <a:rPr lang="zh-CN" altLang="en-US" sz="1400" dirty="0" smtClean="0">
                <a:latin typeface="微软雅黑" panose="020B0503020204020204" pitchFamily="34" charset="-122"/>
                <a:ea typeface="微软雅黑" panose="020B0503020204020204" pitchFamily="34" charset="-122"/>
              </a:rPr>
              <a:t>上层应用提供了接口调用函数，内部实现了过程数据与消息数据通信</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Clr>
                <a:srgbClr val="92D050"/>
              </a:buClr>
              <a:buFont typeface="Wingdings" panose="05000000000000000000" pitchFamily="2" charset="2"/>
              <a:buChar char="u"/>
            </a:pPr>
            <a:r>
              <a:rPr lang="en-US" altLang="zh-CN" dirty="0" smtClean="0">
                <a:latin typeface="微软雅黑" panose="020B0503020204020204" pitchFamily="34" charset="-122"/>
                <a:ea typeface="微软雅黑" panose="020B0503020204020204" pitchFamily="34" charset="-122"/>
              </a:rPr>
              <a:t>TRDP</a:t>
            </a:r>
            <a:r>
              <a:rPr lang="zh-CN" altLang="en-US" dirty="0" smtClean="0">
                <a:latin typeface="微软雅黑" panose="020B0503020204020204" pitchFamily="34" charset="-122"/>
                <a:ea typeface="微软雅黑" panose="020B0503020204020204" pitchFamily="34" charset="-122"/>
              </a:rPr>
              <a:t>协议栈应用架构</a:t>
            </a:r>
            <a:endParaRPr lang="zh-CN" altLang="en-US" dirty="0">
              <a:latin typeface="微软雅黑" panose="020B0503020204020204" pitchFamily="34" charset="-122"/>
              <a:ea typeface="微软雅黑" panose="020B0503020204020204" pitchFamily="34" charset="-122"/>
            </a:endParaRPr>
          </a:p>
        </p:txBody>
      </p:sp>
      <p:graphicFrame>
        <p:nvGraphicFramePr>
          <p:cNvPr id="5" name="对象 4"/>
          <p:cNvGraphicFramePr/>
          <p:nvPr/>
        </p:nvGraphicFramePr>
        <p:xfrm>
          <a:off x="218440" y="2651730"/>
          <a:ext cx="3782060" cy="3784600"/>
        </p:xfrm>
        <a:graphic>
          <a:graphicData uri="http://schemas.openxmlformats.org/presentationml/2006/ole">
            <mc:AlternateContent xmlns:mc="http://schemas.openxmlformats.org/markup-compatibility/2006">
              <mc:Choice xmlns:v="urn:schemas-microsoft-com:vml" Requires="v">
                <p:oleObj spid="_x0000_s2118" name="" r:id="rId1" imgW="4867275" imgH="5457825" progId="Paint.Picture">
                  <p:embed/>
                </p:oleObj>
              </mc:Choice>
              <mc:Fallback>
                <p:oleObj name="" r:id="rId1" imgW="4867275" imgH="5457825" progId="Paint.Picture">
                  <p:embed/>
                  <p:pic>
                    <p:nvPicPr>
                      <p:cNvPr id="0" name="图片 5"/>
                      <p:cNvPicPr/>
                      <p:nvPr/>
                    </p:nvPicPr>
                    <p:blipFill>
                      <a:blip r:embed="rId2"/>
                      <a:stretch>
                        <a:fillRect/>
                      </a:stretch>
                    </p:blipFill>
                    <p:spPr>
                      <a:xfrm>
                        <a:off x="218440" y="2651730"/>
                        <a:ext cx="3782060" cy="3784600"/>
                      </a:xfrm>
                      <a:prstGeom prst="rect">
                        <a:avLst/>
                      </a:prstGeom>
                    </p:spPr>
                  </p:pic>
                </p:oleObj>
              </mc:Fallback>
            </mc:AlternateContent>
          </a:graphicData>
        </a:graphic>
      </p:graphicFrame>
      <p:sp>
        <p:nvSpPr>
          <p:cNvPr id="3" name="文本框 2"/>
          <p:cNvSpPr txBox="1"/>
          <p:nvPr/>
        </p:nvSpPr>
        <p:spPr>
          <a:xfrm>
            <a:off x="3923928" y="2651730"/>
            <a:ext cx="5023222" cy="3600986"/>
          </a:xfrm>
          <a:prstGeom prst="rect">
            <a:avLst/>
          </a:prstGeom>
          <a:noFill/>
        </p:spPr>
        <p:txBody>
          <a:bodyPr wrap="square" rtlCol="0">
            <a:spAutoFit/>
          </a:bodyPr>
          <a:lstStyle/>
          <a:p>
            <a:r>
              <a:rPr lang="zh-CN" altLang="en-US" sz="1200" dirty="0"/>
              <a:t>过程通信：主要负责处理网络上的过程数据交互。</a:t>
            </a:r>
            <a:endParaRPr lang="zh-CN" altLang="en-US" sz="1200" dirty="0"/>
          </a:p>
          <a:p>
            <a:endParaRPr lang="zh-CN" altLang="en-US" sz="1200" dirty="0"/>
          </a:p>
          <a:p>
            <a:r>
              <a:rPr lang="zh-CN" altLang="en-US" sz="1200" dirty="0"/>
              <a:t>消息通信：主要负责处理网络上的消息数据交互。</a:t>
            </a:r>
            <a:endParaRPr lang="zh-CN" altLang="en-US" sz="1200" dirty="0"/>
          </a:p>
          <a:p>
            <a:endParaRPr lang="zh-CN" altLang="en-US" sz="1200" dirty="0"/>
          </a:p>
          <a:p>
            <a:r>
              <a:rPr lang="en-US" altLang="zh-CN" sz="1200" dirty="0"/>
              <a:t>TRDP</a:t>
            </a:r>
            <a:r>
              <a:rPr lang="zh-CN" altLang="en-US" sz="1200" dirty="0"/>
              <a:t>执行：负责所有通信的流程控制，无论过程数据还是消息数据的具体处理流程都是通过</a:t>
            </a:r>
            <a:r>
              <a:rPr lang="en-US" altLang="zh-CN" sz="1200" dirty="0"/>
              <a:t>TRDP</a:t>
            </a:r>
            <a:r>
              <a:rPr lang="zh-CN" altLang="en-US" sz="1200" dirty="0"/>
              <a:t>执行模块来完成，对于过程数据提供了数据通知、请求、响应、确认、阻塞处理、通信序号过滤、</a:t>
            </a:r>
            <a:r>
              <a:rPr lang="en-US" altLang="zh-CN" sz="1200" dirty="0"/>
              <a:t>IP</a:t>
            </a:r>
            <a:r>
              <a:rPr lang="zh-CN" altLang="en-US" sz="1200" dirty="0"/>
              <a:t>地址过滤、对话处理等功能。对于消息数据</a:t>
            </a:r>
            <a:r>
              <a:rPr lang="en-US" altLang="zh-CN" sz="1200" dirty="0"/>
              <a:t>TRDP</a:t>
            </a:r>
            <a:r>
              <a:rPr lang="zh-CN" altLang="en-US" sz="1200" dirty="0"/>
              <a:t>执行提供了数据通知、请求、响应、确认、通信序号过滤、</a:t>
            </a:r>
            <a:r>
              <a:rPr lang="en-US" altLang="zh-CN" sz="1200" dirty="0"/>
              <a:t>IP</a:t>
            </a:r>
            <a:r>
              <a:rPr lang="zh-CN" altLang="en-US" sz="1200" dirty="0"/>
              <a:t>地址过滤、对话处理等功能。除了对过程数据和消息数据执行处理，</a:t>
            </a:r>
            <a:r>
              <a:rPr lang="en-US" altLang="zh-CN" sz="1200" dirty="0"/>
              <a:t>TRDP</a:t>
            </a:r>
            <a:r>
              <a:rPr lang="zh-CN" altLang="en-US" sz="1200" dirty="0"/>
              <a:t>执行还提供了通信调度、状态查询等辅助功能；</a:t>
            </a:r>
            <a:endParaRPr lang="zh-CN" altLang="en-US" sz="1200" dirty="0"/>
          </a:p>
          <a:p>
            <a:endParaRPr lang="zh-CN" altLang="en-US" sz="1200" dirty="0"/>
          </a:p>
          <a:p>
            <a:r>
              <a:rPr lang="zh-CN" altLang="en-US" sz="1200" dirty="0"/>
              <a:t>系统虚拟接口：是一个虚拟系统资源的函数库，对上层软件提供与系统无关的内存管理、网络接口、线程管理、队列和调试的函数接口。机车上的终端设备可能采用不同的操作系统实现。移植</a:t>
            </a:r>
            <a:r>
              <a:rPr lang="en-US" altLang="zh-CN" sz="1200" dirty="0"/>
              <a:t>TRDP</a:t>
            </a:r>
            <a:r>
              <a:rPr lang="zh-CN" altLang="en-US" sz="1200" dirty="0"/>
              <a:t>协议时，只需把系统虚拟接口中的函数转换成对应的系统资源即可。</a:t>
            </a:r>
            <a:endParaRPr lang="zh-CN" altLang="en-US" sz="1200" dirty="0"/>
          </a:p>
          <a:p>
            <a:endParaRPr lang="zh-CN" altLang="en-US" sz="1200" dirty="0"/>
          </a:p>
          <a:p>
            <a:r>
              <a:rPr lang="zh-CN" altLang="en-US" sz="1200" dirty="0"/>
              <a:t>功能软件包：提供了应用程序可能会用到的一些通信拓展功能，如文件传输、软件下载、</a:t>
            </a:r>
            <a:r>
              <a:rPr lang="en-US" altLang="zh-CN" sz="1200" dirty="0"/>
              <a:t>SDT</a:t>
            </a:r>
            <a:r>
              <a:rPr lang="zh-CN" altLang="en-US" sz="1200" dirty="0"/>
              <a:t>、调试消息记录等。</a:t>
            </a:r>
            <a:endParaRPr lang="zh-CN" altLang="en-US" sz="1200" dirty="0"/>
          </a:p>
          <a:p>
            <a:endParaRPr lang="zh-CN" altLang="en-US"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pPr>
              <a:defRPr/>
            </a:pPr>
            <a:fld id="{5F28571D-D698-48D6-965C-57C81C10E2F4}" type="slidenum">
              <a:rPr lang="zh-CN" altLang="zh-CN" smtClean="0"/>
            </a:fld>
            <a:endParaRPr lang="zh-CN" altLang="zh-CN" dirty="0"/>
          </a:p>
        </p:txBody>
      </p:sp>
      <p:pic>
        <p:nvPicPr>
          <p:cNvPr id="3" name="图片 2"/>
          <p:cNvPicPr>
            <a:picLocks noChangeAspect="1"/>
          </p:cNvPicPr>
          <p:nvPr/>
        </p:nvPicPr>
        <p:blipFill>
          <a:blip r:embed="rId1"/>
          <a:stretch>
            <a:fillRect/>
          </a:stretch>
        </p:blipFill>
        <p:spPr>
          <a:xfrm>
            <a:off x="200025" y="1144270"/>
            <a:ext cx="8743950" cy="531685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a:xfrm>
            <a:off x="280670" y="1223010"/>
            <a:ext cx="8514080" cy="5374005"/>
          </a:xfrm>
        </p:spPr>
        <p:txBody>
          <a:bodyPr/>
          <a:p>
            <a:pPr algn="l">
              <a:lnSpc>
                <a:spcPct val="150000"/>
              </a:lnSpc>
            </a:pPr>
            <a:r>
              <a:rPr lang="zh-CN" altLang="en-US" sz="1800" kern="1200" dirty="0" smtClean="0">
                <a:latin typeface="+mn-ea"/>
                <a:cs typeface="+mn-ea"/>
              </a:rPr>
              <a:t>①TRDP XML─负责对以太网通信 XML 配置文件读取。</a:t>
            </a:r>
            <a:endParaRPr lang="zh-CN" altLang="en-US" sz="1800" kern="1200" dirty="0" smtClean="0">
              <a:latin typeface="+mn-ea"/>
              <a:cs typeface="+mn-ea"/>
            </a:endParaRPr>
          </a:p>
          <a:p>
            <a:pPr algn="l">
              <a:lnSpc>
                <a:spcPct val="150000"/>
              </a:lnSpc>
            </a:pPr>
            <a:r>
              <a:rPr lang="zh-CN" altLang="en-US" sz="1800" kern="1200" dirty="0" smtClean="0">
                <a:latin typeface="+mn-ea"/>
                <a:cs typeface="+mn-ea"/>
              </a:rPr>
              <a:t>②TRDP Marshall─TRDP 用户数据的封装和解封。</a:t>
            </a:r>
            <a:endParaRPr lang="zh-CN" altLang="en-US" sz="1800" kern="1200" dirty="0" smtClean="0">
              <a:latin typeface="+mn-ea"/>
              <a:cs typeface="+mn-ea"/>
            </a:endParaRPr>
          </a:p>
          <a:p>
            <a:pPr algn="l">
              <a:lnSpc>
                <a:spcPct val="150000"/>
              </a:lnSpc>
            </a:pPr>
            <a:r>
              <a:rPr lang="zh-CN" altLang="en-US" sz="1800" kern="1200" dirty="0" smtClean="0">
                <a:latin typeface="+mn-ea"/>
                <a:cs typeface="+mn-ea"/>
              </a:rPr>
              <a:t>③TRDP DNR─负责 TRDP 通信的 URI 与 IP地址进行解析。</a:t>
            </a:r>
            <a:endParaRPr lang="zh-CN" altLang="en-US" sz="1800" kern="1200" dirty="0" smtClean="0">
              <a:latin typeface="+mn-ea"/>
              <a:cs typeface="+mn-ea"/>
            </a:endParaRPr>
          </a:p>
          <a:p>
            <a:pPr algn="l">
              <a:lnSpc>
                <a:spcPct val="150000"/>
              </a:lnSpc>
            </a:pPr>
            <a:r>
              <a:rPr lang="zh-CN" altLang="en-US" sz="1800" kern="1200" dirty="0" smtClean="0">
                <a:latin typeface="+mn-ea"/>
                <a:cs typeface="+mn-ea"/>
              </a:rPr>
              <a:t>④TRDP TTI─与 ETBN 节点进行通信，用于获取 ETBN 节点初运行后的特定信息。</a:t>
            </a:r>
            <a:endParaRPr lang="zh-CN" altLang="en-US" sz="1800" kern="1200" dirty="0" smtClean="0">
              <a:latin typeface="+mn-ea"/>
              <a:cs typeface="+mn-ea"/>
            </a:endParaRPr>
          </a:p>
          <a:p>
            <a:pPr algn="l">
              <a:lnSpc>
                <a:spcPct val="150000"/>
              </a:lnSpc>
            </a:pPr>
            <a:r>
              <a:rPr lang="zh-CN" altLang="en-US" sz="1800" kern="1200" dirty="0" smtClean="0">
                <a:latin typeface="+mn-ea"/>
                <a:cs typeface="+mn-ea"/>
              </a:rPr>
              <a:t>⑤TRDP CTRL─负责对 ETBN 节点进行控制管理。</a:t>
            </a:r>
            <a:endParaRPr lang="zh-CN" altLang="en-US" sz="1800" kern="1200" dirty="0" smtClean="0">
              <a:latin typeface="+mn-ea"/>
              <a:cs typeface="+mn-ea"/>
            </a:endParaRPr>
          </a:p>
          <a:p>
            <a:pPr algn="l">
              <a:lnSpc>
                <a:spcPct val="150000"/>
              </a:lnSpc>
            </a:pPr>
            <a:r>
              <a:rPr lang="zh-CN" altLang="en-US" sz="1800" kern="1200" dirty="0" smtClean="0">
                <a:latin typeface="+mn-ea"/>
                <a:cs typeface="+mn-ea"/>
              </a:rPr>
              <a:t>⑥TRDP LADDER─负责TRDP 通信的底层服务调用。</a:t>
            </a:r>
            <a:endParaRPr lang="zh-CN" altLang="en-US" sz="1800" kern="1200" dirty="0" smtClean="0">
              <a:latin typeface="+mn-ea"/>
              <a:cs typeface="+mn-ea"/>
            </a:endParaRPr>
          </a:p>
          <a:p>
            <a:pPr algn="l">
              <a:lnSpc>
                <a:spcPct val="150000"/>
              </a:lnSpc>
            </a:pPr>
            <a:r>
              <a:rPr lang="zh-CN" altLang="en-US" sz="1800" kern="1200" dirty="0" smtClean="0">
                <a:latin typeface="+mn-ea"/>
                <a:cs typeface="+mn-ea"/>
              </a:rPr>
              <a:t>⑦TRDP SDT─负责 TRDP 安全数据通信的应用实现。</a:t>
            </a:r>
            <a:endParaRPr lang="zh-CN" altLang="en-US" sz="1800" kern="1200" dirty="0" smtClean="0">
              <a:latin typeface="+mn-ea"/>
              <a:cs typeface="+mn-ea"/>
            </a:endParaRPr>
          </a:p>
          <a:p>
            <a:pPr algn="l">
              <a:lnSpc>
                <a:spcPct val="150000"/>
              </a:lnSpc>
            </a:pPr>
            <a:r>
              <a:rPr lang="zh-CN" altLang="en-US" sz="1800" kern="1200" dirty="0" smtClean="0">
                <a:latin typeface="+mn-ea"/>
                <a:cs typeface="+mn-ea"/>
              </a:rPr>
              <a:t>⑧TRDP SPY─支持对 TRDP 通信进行监视以及进行抓包分析。</a:t>
            </a:r>
            <a:endParaRPr lang="zh-CN" altLang="en-US" sz="1800" kern="1200" dirty="0" smtClean="0">
              <a:latin typeface="+mn-ea"/>
              <a:cs typeface="+mn-ea"/>
            </a:endParaRPr>
          </a:p>
          <a:p>
            <a:pPr algn="l">
              <a:lnSpc>
                <a:spcPct val="150000"/>
              </a:lnSpc>
            </a:pPr>
            <a:r>
              <a:rPr lang="zh-CN" altLang="en-US" sz="1800" kern="1200" dirty="0" smtClean="0">
                <a:latin typeface="+mn-ea"/>
                <a:cs typeface="+mn-ea"/>
              </a:rPr>
              <a:t>⑨Debug/Logging─对 TRDO通信过程进行记录和诊断。</a:t>
            </a:r>
            <a:endParaRPr lang="zh-CN" altLang="en-US" sz="1800" kern="1200" dirty="0" smtClean="0">
              <a:latin typeface="+mn-ea"/>
              <a:cs typeface="+mn-ea"/>
            </a:endParaRPr>
          </a:p>
          <a:p>
            <a:pPr algn="l">
              <a:lnSpc>
                <a:spcPct val="150000"/>
              </a:lnSpc>
            </a:pPr>
            <a:r>
              <a:rPr lang="zh-CN" altLang="en-US" sz="1800" kern="1200" dirty="0" smtClean="0">
                <a:latin typeface="+mn-ea"/>
                <a:cs typeface="+mn-ea"/>
              </a:rPr>
              <a:t>⑩Statistics─进行 TRDP 通信过程中的通信参数的统计汇总。 </a:t>
            </a:r>
            <a:endParaRPr lang="zh-CN" altLang="en-US" sz="1800" kern="1200" dirty="0" smtClean="0">
              <a:latin typeface="+mn-ea"/>
              <a:cs typeface="+mn-ea"/>
            </a:endParaRPr>
          </a:p>
        </p:txBody>
      </p:sp>
      <p:sp>
        <p:nvSpPr>
          <p:cNvPr id="2" name="灯片编号占位符 1"/>
          <p:cNvSpPr>
            <a:spLocks noGrp="1"/>
          </p:cNvSpPr>
          <p:nvPr>
            <p:ph type="sldNum" sz="quarter" idx="12"/>
          </p:nvPr>
        </p:nvSpPr>
        <p:spPr/>
        <p:txBody>
          <a:bodyPr/>
          <a:p>
            <a:pPr>
              <a:defRPr/>
            </a:pPr>
            <a:fld id="{5F28571D-D698-48D6-965C-57C81C10E2F4}" type="slidenum">
              <a:rPr lang="zh-CN" altLang="zh-CN" smtClean="0"/>
            </a:fld>
            <a:endParaRPr lang="zh-CN"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09518" y="1129832"/>
            <a:ext cx="7820082" cy="836613"/>
          </a:xfrm>
        </p:spPr>
        <p:txBody>
          <a:bodyPr/>
          <a:lstStyle/>
          <a:p>
            <a:pPr algn="just" eaLnBrk="1" hangingPunct="1"/>
            <a:r>
              <a:rPr lang="zh-CN" altLang="en-US" sz="2400" b="1" dirty="0">
                <a:solidFill>
                  <a:srgbClr val="FFC000"/>
                </a:solidFill>
                <a:latin typeface="微软雅黑" panose="020B0503020204020204" pitchFamily="34" charset="-122"/>
                <a:ea typeface="微软雅黑" panose="020B0503020204020204" pitchFamily="34" charset="-122"/>
              </a:rPr>
              <a:t>提纲</a:t>
            </a:r>
            <a:endParaRPr lang="zh-CN" altLang="en-US" sz="2400" dirty="0" smtClean="0">
              <a:solidFill>
                <a:srgbClr val="FFC000"/>
              </a:solidFill>
              <a:latin typeface="微软雅黑" panose="020B0503020204020204" pitchFamily="34" charset="-122"/>
              <a:ea typeface="微软雅黑" panose="020B0503020204020204" pitchFamily="34" charset="-122"/>
            </a:endParaRPr>
          </a:p>
        </p:txBody>
      </p:sp>
      <p:sp>
        <p:nvSpPr>
          <p:cNvPr id="15" name="日期占位符 3"/>
          <p:cNvSpPr txBox="1"/>
          <p:nvPr/>
        </p:nvSpPr>
        <p:spPr bwMode="auto">
          <a:xfrm>
            <a:off x="115745" y="6129381"/>
            <a:ext cx="1097061" cy="476251"/>
          </a:xfrm>
          <a:prstGeom prst="rect">
            <a:avLst/>
          </a:prstGeom>
          <a:noFill/>
          <a:ln w="9525">
            <a:noFill/>
            <a:miter lim="800000"/>
          </a:ln>
          <a:effec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TextBox 13"/>
          <p:cNvSpPr txBox="1"/>
          <p:nvPr/>
        </p:nvSpPr>
        <p:spPr>
          <a:xfrm>
            <a:off x="540463" y="1966749"/>
            <a:ext cx="7558191" cy="2168525"/>
          </a:xfrm>
          <a:prstGeom prst="rect">
            <a:avLst/>
          </a:prstGeom>
          <a:noFill/>
        </p:spPr>
        <p:txBody>
          <a:bodyPr wrap="square" rtlCol="0">
            <a:spAutoFit/>
          </a:bodyPr>
          <a:lstStyle/>
          <a:p>
            <a:pPr>
              <a:lnSpc>
                <a:spcPct val="150000"/>
              </a:lnSpc>
              <a:buClr>
                <a:srgbClr val="FF0000"/>
              </a:buClr>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背景介绍</a:t>
            </a:r>
            <a:endParaRPr lang="en-US" altLang="zh-CN" dirty="0" smtClean="0">
              <a:latin typeface="微软雅黑" panose="020B0503020204020204" pitchFamily="34" charset="-122"/>
              <a:ea typeface="微软雅黑" panose="020B0503020204020204" pitchFamily="34" charset="-122"/>
            </a:endParaRPr>
          </a:p>
          <a:p>
            <a:pPr>
              <a:lnSpc>
                <a:spcPct val="150000"/>
              </a:lnSpc>
              <a:buClr>
                <a:srgbClr val="FF0000"/>
              </a:buClr>
              <a:buFont typeface="Wingdings" panose="05000000000000000000" pitchFamily="2" charset="2"/>
              <a:buChar char="u"/>
            </a:pPr>
            <a:endParaRPr lang="en-US" altLang="zh-CN" dirty="0">
              <a:latin typeface="微软雅黑" panose="020B0503020204020204" pitchFamily="34" charset="-122"/>
              <a:ea typeface="微软雅黑" panose="020B0503020204020204" pitchFamily="34" charset="-122"/>
            </a:endParaRPr>
          </a:p>
          <a:p>
            <a:pPr>
              <a:lnSpc>
                <a:spcPct val="150000"/>
              </a:lnSpc>
              <a:buClr>
                <a:srgbClr val="FF0000"/>
              </a:buClr>
              <a:buFont typeface="Wingdings" panose="05000000000000000000" pitchFamily="2" charset="2"/>
              <a:buChar char="u"/>
            </a:pPr>
            <a:r>
              <a:rPr lang="en-US" altLang="zh-CN" dirty="0" smtClean="0">
                <a:latin typeface="微软雅黑" panose="020B0503020204020204" pitchFamily="34" charset="-122"/>
                <a:ea typeface="微软雅黑" panose="020B0503020204020204" pitchFamily="34" charset="-122"/>
              </a:rPr>
              <a:t>TRDP</a:t>
            </a:r>
            <a:r>
              <a:rPr lang="zh-CN" altLang="en-US" dirty="0" smtClean="0">
                <a:latin typeface="微软雅黑" panose="020B0503020204020204" pitchFamily="34" charset="-122"/>
                <a:ea typeface="微软雅黑" panose="020B0503020204020204" pitchFamily="34" charset="-122"/>
              </a:rPr>
              <a:t>协议介绍</a:t>
            </a:r>
            <a:endParaRPr lang="en-US" altLang="zh-CN" dirty="0" smtClean="0">
              <a:latin typeface="微软雅黑" panose="020B0503020204020204" pitchFamily="34" charset="-122"/>
              <a:ea typeface="微软雅黑" panose="020B0503020204020204" pitchFamily="34" charset="-122"/>
            </a:endParaRPr>
          </a:p>
          <a:p>
            <a:pPr>
              <a:lnSpc>
                <a:spcPct val="150000"/>
              </a:lnSpc>
              <a:buClr>
                <a:srgbClr val="FF0000"/>
              </a:buClr>
              <a:buFont typeface="Wingdings" panose="05000000000000000000" pitchFamily="2" charset="2"/>
              <a:buChar char="u"/>
            </a:pPr>
            <a:endParaRPr lang="en-US" altLang="zh-CN" dirty="0">
              <a:latin typeface="微软雅黑" panose="020B0503020204020204" pitchFamily="34" charset="-122"/>
              <a:ea typeface="微软雅黑" panose="020B0503020204020204" pitchFamily="34" charset="-122"/>
            </a:endParaRPr>
          </a:p>
          <a:p>
            <a:pPr>
              <a:lnSpc>
                <a:spcPct val="150000"/>
              </a:lnSpc>
              <a:buClr>
                <a:srgbClr val="FF0000"/>
              </a:buClr>
              <a:buFont typeface="Wingdings" panose="05000000000000000000" pitchFamily="2" charset="2"/>
              <a:buChar char="u"/>
            </a:pPr>
            <a:r>
              <a:rPr lang="en-US" altLang="zh-CN" dirty="0" smtClean="0">
                <a:latin typeface="微软雅黑" panose="020B0503020204020204" pitchFamily="34" charset="-122"/>
                <a:ea typeface="微软雅黑" panose="020B0503020204020204" pitchFamily="34" charset="-122"/>
              </a:rPr>
              <a:t>TRDP</a:t>
            </a:r>
            <a:r>
              <a:rPr lang="zh-CN" altLang="en-US" dirty="0" smtClean="0">
                <a:latin typeface="微软雅黑" panose="020B0503020204020204" pitchFamily="34" charset="-122"/>
                <a:ea typeface="微软雅黑" panose="020B0503020204020204" pitchFamily="34" charset="-122"/>
              </a:rPr>
              <a:t>协议栈介绍</a:t>
            </a:r>
            <a:endParaRPr lang="en-US" altLang="zh-CN" dirty="0" smtClean="0">
              <a:latin typeface="微软雅黑" panose="020B0503020204020204" pitchFamily="34" charset="-122"/>
              <a:ea typeface="微软雅黑" panose="020B0503020204020204" pitchFamily="34" charset="-122"/>
            </a:endParaRPr>
          </a:p>
        </p:txBody>
      </p:sp>
      <p:sp>
        <p:nvSpPr>
          <p:cNvPr id="16" name="灯片编号占位符 15"/>
          <p:cNvSpPr>
            <a:spLocks noGrp="1"/>
          </p:cNvSpPr>
          <p:nvPr>
            <p:ph type="sldNum" sz="quarter" idx="12"/>
          </p:nvPr>
        </p:nvSpPr>
        <p:spPr/>
        <p:txBody>
          <a:bodyPr/>
          <a:lstStyle/>
          <a:p>
            <a:pPr>
              <a:defRPr/>
            </a:pPr>
            <a:fld id="{5F28571D-D698-48D6-965C-57C81C10E2F4}" type="slidenum">
              <a:rPr lang="zh-CN" altLang="zh-CN" smtClean="0"/>
            </a:fld>
            <a:endParaRPr lang="zh-CN" altLang="zh-CN"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sz="1800" kern="1200" dirty="0" smtClean="0">
                <a:latin typeface="+mn-ea"/>
                <a:cs typeface="+mn-ea"/>
              </a:rPr>
              <a:t>总结</a:t>
            </a:r>
            <a:r>
              <a:rPr lang="en-US" altLang="zh-CN" sz="1800" kern="1200" dirty="0" smtClean="0">
                <a:latin typeface="+mn-ea"/>
                <a:cs typeface="+mn-ea"/>
              </a:rPr>
              <a:t>:</a:t>
            </a:r>
            <a:endParaRPr lang="zh-CN" altLang="en-US" sz="1800" kern="1200" dirty="0" smtClean="0">
              <a:latin typeface="+mn-ea"/>
              <a:cs typeface="+mn-ea"/>
            </a:endParaRPr>
          </a:p>
          <a:p>
            <a:pPr>
              <a:lnSpc>
                <a:spcPct val="150000"/>
              </a:lnSpc>
            </a:pPr>
            <a:r>
              <a:rPr lang="zh-CN" altLang="en-US" sz="1800" kern="1200" dirty="0" smtClean="0">
                <a:latin typeface="+mn-ea"/>
                <a:cs typeface="+mn-ea"/>
              </a:rPr>
              <a:t>介绍了两种数据类型</a:t>
            </a:r>
            <a:r>
              <a:rPr lang="en-US" altLang="zh-CN" sz="1800" kern="1200" dirty="0" smtClean="0">
                <a:latin typeface="+mn-ea"/>
                <a:cs typeface="+mn-ea"/>
              </a:rPr>
              <a:t>PD</a:t>
            </a:r>
            <a:r>
              <a:rPr lang="zh-CN" altLang="en-US" sz="1800" kern="1200" dirty="0" smtClean="0">
                <a:latin typeface="+mn-ea"/>
                <a:cs typeface="+mn-ea"/>
              </a:rPr>
              <a:t>、</a:t>
            </a:r>
            <a:r>
              <a:rPr lang="en-US" altLang="zh-CN" sz="1800" kern="1200" dirty="0" smtClean="0">
                <a:latin typeface="+mn-ea"/>
                <a:cs typeface="+mn-ea"/>
              </a:rPr>
              <a:t>MD</a:t>
            </a:r>
            <a:r>
              <a:rPr lang="zh-CN" altLang="en-US" sz="1800" kern="1200" dirty="0" smtClean="0">
                <a:latin typeface="+mn-ea"/>
                <a:cs typeface="+mn-ea"/>
              </a:rPr>
              <a:t>，三种角色</a:t>
            </a:r>
            <a:r>
              <a:rPr lang="en-US" altLang="zh-CN" sz="1800" kern="1200" dirty="0" smtClean="0">
                <a:latin typeface="+mn-ea"/>
                <a:cs typeface="+mn-ea"/>
              </a:rPr>
              <a:t>(</a:t>
            </a:r>
            <a:r>
              <a:rPr lang="zh-CN" altLang="en-US" sz="1800" kern="1200" dirty="0" smtClean="0">
                <a:latin typeface="+mn-ea"/>
                <a:cs typeface="+mn-ea"/>
              </a:rPr>
              <a:t>发布者、订阅者、请求者</a:t>
            </a:r>
            <a:r>
              <a:rPr lang="en-US" altLang="zh-CN" sz="1800" kern="1200" dirty="0" smtClean="0">
                <a:latin typeface="+mn-ea"/>
                <a:cs typeface="+mn-ea"/>
              </a:rPr>
              <a:t>)</a:t>
            </a:r>
            <a:r>
              <a:rPr lang="zh-CN" altLang="en-US" sz="1800" kern="1200" dirty="0" smtClean="0">
                <a:latin typeface="+mn-ea"/>
                <a:cs typeface="+mn-ea"/>
              </a:rPr>
              <a:t>以及两种动作</a:t>
            </a:r>
            <a:r>
              <a:rPr lang="en-US" altLang="zh-CN" sz="1800" kern="1200" dirty="0" smtClean="0">
                <a:latin typeface="+mn-ea"/>
                <a:cs typeface="+mn-ea"/>
              </a:rPr>
              <a:t>(PUSH</a:t>
            </a:r>
            <a:r>
              <a:rPr lang="zh-CN" altLang="en-US" sz="1800" kern="1200" dirty="0" smtClean="0">
                <a:latin typeface="+mn-ea"/>
                <a:cs typeface="+mn-ea"/>
              </a:rPr>
              <a:t>、</a:t>
            </a:r>
            <a:r>
              <a:rPr lang="en-US" altLang="zh-CN" sz="1800" kern="1200" dirty="0" smtClean="0">
                <a:latin typeface="+mn-ea"/>
                <a:cs typeface="+mn-ea"/>
              </a:rPr>
              <a:t>PULL)</a:t>
            </a:r>
            <a:r>
              <a:rPr lang="zh-CN" altLang="en-US" sz="1800" kern="1200" dirty="0" smtClean="0">
                <a:latin typeface="+mn-ea"/>
                <a:cs typeface="+mn-ea"/>
              </a:rPr>
              <a:t>。</a:t>
            </a:r>
            <a:endParaRPr lang="zh-CN" altLang="en-US" sz="1800" kern="1200" dirty="0" smtClean="0">
              <a:latin typeface="+mn-ea"/>
              <a:cs typeface="+mn-ea"/>
            </a:endParaRPr>
          </a:p>
          <a:p>
            <a:pPr>
              <a:lnSpc>
                <a:spcPct val="150000"/>
              </a:lnSpc>
            </a:pPr>
            <a:r>
              <a:rPr lang="zh-CN" altLang="en-US" sz="1800" kern="1200" dirty="0" smtClean="0">
                <a:latin typeface="+mn-ea"/>
                <a:cs typeface="+mn-ea"/>
              </a:rPr>
              <a:t>介绍了</a:t>
            </a:r>
            <a:r>
              <a:rPr lang="en-US" altLang="zh-CN" sz="1800" kern="1200" dirty="0" smtClean="0">
                <a:latin typeface="+mn-ea"/>
                <a:cs typeface="+mn-ea"/>
              </a:rPr>
              <a:t>PD</a:t>
            </a:r>
            <a:r>
              <a:rPr lang="zh-CN" altLang="en-US" sz="1800" kern="1200" dirty="0" smtClean="0">
                <a:latin typeface="+mn-ea"/>
                <a:cs typeface="+mn-ea"/>
              </a:rPr>
              <a:t>数据</a:t>
            </a:r>
            <a:r>
              <a:rPr lang="en-US" altLang="zh-CN" sz="1800" kern="1200" dirty="0" smtClean="0">
                <a:latin typeface="+mn-ea"/>
                <a:cs typeface="+mn-ea"/>
              </a:rPr>
              <a:t>PUSH</a:t>
            </a:r>
            <a:r>
              <a:rPr lang="zh-CN" altLang="en-US" sz="1800" kern="1200" dirty="0" smtClean="0">
                <a:latin typeface="+mn-ea"/>
                <a:cs typeface="+mn-ea"/>
              </a:rPr>
              <a:t>、</a:t>
            </a:r>
            <a:r>
              <a:rPr lang="en-US" altLang="zh-CN" sz="1800" kern="1200" dirty="0" smtClean="0">
                <a:latin typeface="+mn-ea"/>
                <a:cs typeface="+mn-ea"/>
              </a:rPr>
              <a:t>PULL</a:t>
            </a:r>
            <a:r>
              <a:rPr lang="zh-CN" altLang="en-US" sz="1800" kern="1200" dirty="0" smtClean="0">
                <a:latin typeface="+mn-ea"/>
                <a:cs typeface="+mn-ea"/>
              </a:rPr>
              <a:t>交互过程以及其报文结构。</a:t>
            </a:r>
            <a:endParaRPr lang="zh-CN" altLang="en-US" sz="1800" kern="1200" dirty="0" smtClean="0">
              <a:latin typeface="+mn-ea"/>
              <a:cs typeface="+mn-ea"/>
            </a:endParaRPr>
          </a:p>
          <a:p>
            <a:pPr>
              <a:lnSpc>
                <a:spcPct val="150000"/>
              </a:lnSpc>
            </a:pPr>
            <a:r>
              <a:rPr lang="zh-CN" altLang="en-US" sz="1800" kern="1200" dirty="0" smtClean="0">
                <a:latin typeface="+mn-ea"/>
                <a:cs typeface="+mn-ea"/>
              </a:rPr>
              <a:t>介绍了</a:t>
            </a:r>
            <a:r>
              <a:rPr lang="en-US" altLang="zh-CN" sz="1800" kern="1200" dirty="0" smtClean="0">
                <a:latin typeface="+mn-ea"/>
                <a:cs typeface="+mn-ea"/>
              </a:rPr>
              <a:t>TRDP</a:t>
            </a:r>
            <a:r>
              <a:rPr lang="zh-CN" altLang="en-US" sz="1800" kern="1200" dirty="0" smtClean="0">
                <a:latin typeface="+mn-ea"/>
                <a:cs typeface="+mn-ea"/>
              </a:rPr>
              <a:t>协议栈以及代码结构。</a:t>
            </a:r>
            <a:endParaRPr lang="zh-CN" altLang="en-US" sz="1800" kern="1200" dirty="0" smtClean="0">
              <a:latin typeface="+mn-ea"/>
              <a:cs typeface="+mn-ea"/>
            </a:endParaRPr>
          </a:p>
        </p:txBody>
      </p:sp>
      <p:sp>
        <p:nvSpPr>
          <p:cNvPr id="4" name="灯片编号占位符 3"/>
          <p:cNvSpPr>
            <a:spLocks noGrp="1"/>
          </p:cNvSpPr>
          <p:nvPr>
            <p:ph type="sldNum" sz="quarter" idx="12"/>
          </p:nvPr>
        </p:nvSpPr>
        <p:spPr/>
        <p:txBody>
          <a:bodyPr/>
          <a:p>
            <a:pPr>
              <a:defRPr/>
            </a:pPr>
            <a:fld id="{EDD2E2E6-5DDF-4C1D-A754-7199F84872FD}" type="slidenum">
              <a:rPr lang="zh-CN" altLang="zh-CN" smtClean="0"/>
            </a:fld>
            <a:endParaRPr lang="zh-CN"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 name="文本框 1"/>
          <p:cNvSpPr/>
          <p:nvPr/>
        </p:nvSpPr>
        <p:spPr>
          <a:xfrm>
            <a:off x="2951163" y="3430588"/>
            <a:ext cx="3602037" cy="1222375"/>
          </a:xfrm>
          <a:prstGeom prst="rect">
            <a:avLst/>
          </a:prstGeom>
          <a:noFill/>
          <a:ln w="9525">
            <a:noFill/>
          </a:ln>
        </p:spPr>
        <p:txBody>
          <a:bodyPr lIns="68580" tIns="34290" rIns="68580" bIns="34290" anchor="t">
            <a:spAutoFit/>
          </a:bodyPr>
          <a:p>
            <a:r>
              <a:rPr lang="en-US" altLang="zh-CN" sz="7500" dirty="0">
                <a:solidFill>
                  <a:srgbClr val="C00000"/>
                </a:solidFill>
                <a:latin typeface="Impact" panose="020B0806030902050204" pitchFamily="34" charset="0"/>
                <a:ea typeface="宋体" panose="02010600030101010101" pitchFamily="2" charset="-122"/>
                <a:sym typeface="Impact" panose="020B0806030902050204" pitchFamily="34" charset="0"/>
              </a:rPr>
              <a:t>THANKS</a:t>
            </a:r>
            <a:endParaRPr lang="zh-CN" altLang="en-US" sz="7500" dirty="0">
              <a:solidFill>
                <a:srgbClr val="C00000"/>
              </a:solidFill>
              <a:latin typeface="Impact" panose="020B0806030902050204" pitchFamily="34" charset="0"/>
              <a:ea typeface="宋体" panose="02010600030101010101" pitchFamily="2" charset="-122"/>
              <a:sym typeface="Impact" panose="020B0806030902050204" pitchFamily="34" charset="0"/>
            </a:endParaRPr>
          </a:p>
        </p:txBody>
      </p:sp>
      <p:sp>
        <p:nvSpPr>
          <p:cNvPr id="49" name="直接连接符 7"/>
          <p:cNvSpPr/>
          <p:nvPr/>
        </p:nvSpPr>
        <p:spPr>
          <a:xfrm>
            <a:off x="1517650" y="4940300"/>
            <a:ext cx="6053138" cy="0"/>
          </a:xfrm>
          <a:prstGeom prst="line">
            <a:avLst/>
          </a:prstGeom>
          <a:ln w="6350" cap="flat" cmpd="sng">
            <a:solidFill>
              <a:srgbClr val="D8D8D8"/>
            </a:solidFill>
            <a:prstDash val="solid"/>
            <a:round/>
            <a:headEnd type="none" w="med" len="med"/>
            <a:tailEnd type="none" w="med" len="med"/>
          </a:ln>
        </p:spPr>
      </p:sp>
      <p:sp>
        <p:nvSpPr>
          <p:cNvPr id="50" name="矩形 2"/>
          <p:cNvSpPr/>
          <p:nvPr/>
        </p:nvSpPr>
        <p:spPr>
          <a:xfrm>
            <a:off x="2601913" y="3241675"/>
            <a:ext cx="3778250" cy="1531938"/>
          </a:xfrm>
          <a:prstGeom prst="rect">
            <a:avLst/>
          </a:prstGeom>
          <a:noFill/>
          <a:ln w="25400" cap="rnd" cmpd="sng">
            <a:solidFill>
              <a:srgbClr val="C00000"/>
            </a:solidFill>
            <a:prstDash val="solid"/>
            <a:miter/>
            <a:headEnd type="none" w="med" len="med"/>
            <a:tailEnd type="none" w="med" len="med"/>
          </a:ln>
        </p:spPr>
        <p:txBody>
          <a:bodyPr lIns="68580" tIns="34290" rIns="68580" bIns="34290" anchor="ctr"/>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 name="矩形 50"/>
          <p:cNvSpPr/>
          <p:nvPr/>
        </p:nvSpPr>
        <p:spPr bwMode="auto">
          <a:xfrm rot="7655775">
            <a:off x="-344487" y="3860800"/>
            <a:ext cx="3598863" cy="17463"/>
          </a:xfrm>
          <a:prstGeom prst="rect">
            <a:avLst/>
          </a:prstGeom>
          <a:gradFill>
            <a:gsLst>
              <a:gs pos="0">
                <a:srgbClr val="C00000"/>
              </a:gs>
              <a:gs pos="61000">
                <a:srgbClr val="C00000">
                  <a:alpha val="78000"/>
                </a:srgbClr>
              </a:gs>
              <a:gs pos="100000">
                <a:srgbClr val="C00000">
                  <a:alpha val="0"/>
                </a:srgbClr>
              </a:gs>
            </a:gsLst>
            <a:lin ang="3600000" scaled="0"/>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2" name="矩形 51"/>
          <p:cNvSpPr/>
          <p:nvPr/>
        </p:nvSpPr>
        <p:spPr bwMode="auto">
          <a:xfrm rot="7655775">
            <a:off x="1007269" y="2751931"/>
            <a:ext cx="3600450" cy="17463"/>
          </a:xfrm>
          <a:prstGeom prst="rect">
            <a:avLst/>
          </a:prstGeom>
          <a:gradFill>
            <a:gsLst>
              <a:gs pos="0">
                <a:srgbClr val="C00000"/>
              </a:gs>
              <a:gs pos="61000">
                <a:srgbClr val="C00000">
                  <a:alpha val="78000"/>
                </a:srgbClr>
              </a:gs>
              <a:gs pos="100000">
                <a:srgbClr val="C00000">
                  <a:alpha val="0"/>
                </a:srgbClr>
              </a:gs>
            </a:gsLst>
            <a:lin ang="3600000" scaled="0"/>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 name="矩形 52"/>
          <p:cNvSpPr/>
          <p:nvPr/>
        </p:nvSpPr>
        <p:spPr bwMode="auto">
          <a:xfrm rot="7655775">
            <a:off x="5899150" y="3273425"/>
            <a:ext cx="3600450" cy="19050"/>
          </a:xfrm>
          <a:prstGeom prst="rect">
            <a:avLst/>
          </a:prstGeom>
          <a:gradFill>
            <a:gsLst>
              <a:gs pos="0">
                <a:srgbClr val="C00000"/>
              </a:gs>
              <a:gs pos="61000">
                <a:srgbClr val="C00000">
                  <a:alpha val="78000"/>
                </a:srgbClr>
              </a:gs>
              <a:gs pos="100000">
                <a:srgbClr val="C00000">
                  <a:alpha val="0"/>
                </a:srgbClr>
              </a:gs>
            </a:gsLst>
            <a:lin ang="3600000" scaled="0"/>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矩形 53"/>
          <p:cNvSpPr/>
          <p:nvPr/>
        </p:nvSpPr>
        <p:spPr bwMode="auto">
          <a:xfrm rot="7655775">
            <a:off x="4977606" y="3105944"/>
            <a:ext cx="3600450" cy="17463"/>
          </a:xfrm>
          <a:prstGeom prst="rect">
            <a:avLst/>
          </a:prstGeom>
          <a:gradFill>
            <a:gsLst>
              <a:gs pos="0">
                <a:srgbClr val="C00000"/>
              </a:gs>
              <a:gs pos="61000">
                <a:srgbClr val="C00000">
                  <a:alpha val="78000"/>
                </a:srgbClr>
              </a:gs>
              <a:gs pos="100000">
                <a:srgbClr val="C00000">
                  <a:alpha val="0"/>
                </a:srgbClr>
              </a:gs>
            </a:gsLst>
            <a:lin ang="3600000" scaled="0"/>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矩形 10"/>
          <p:cNvSpPr/>
          <p:nvPr/>
        </p:nvSpPr>
        <p:spPr>
          <a:xfrm>
            <a:off x="0" y="6457950"/>
            <a:ext cx="9144000" cy="4000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015"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0" y="6561138"/>
            <a:ext cx="9144000" cy="296863"/>
          </a:xfrm>
          <a:prstGeom prst="rect">
            <a:avLst/>
          </a:prstGeom>
          <a:solidFill>
            <a:srgbClr val="1830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015"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up)">
                                      <p:cBhvr>
                                        <p:cTn id="11" dur="500"/>
                                        <p:tgtEl>
                                          <p:spTgt spid="5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wipe(up)">
                                      <p:cBhvr>
                                        <p:cTn id="15" dur="500"/>
                                        <p:tgtEl>
                                          <p:spTgt spid="54"/>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up)">
                                      <p:cBhvr>
                                        <p:cTn id="19" dur="500"/>
                                        <p:tgtEl>
                                          <p:spTgt spid="5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up)">
                                      <p:cBhvr>
                                        <p:cTn id="23" dur="500"/>
                                        <p:tgtEl>
                                          <p:spTgt spid="50"/>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iterate type="lt">
                                    <p:tmPct val="10000"/>
                                  </p:iterate>
                                  <p:childTnLst>
                                    <p:set>
                                      <p:cBhvr>
                                        <p:cTn id="26" dur="1" fill="hold">
                                          <p:stCondLst>
                                            <p:cond delay="0"/>
                                          </p:stCondLst>
                                        </p:cTn>
                                        <p:tgtEl>
                                          <p:spTgt spid="48"/>
                                        </p:tgtEl>
                                        <p:attrNameLst>
                                          <p:attrName>style.visibility</p:attrName>
                                        </p:attrNameLst>
                                      </p:cBhvr>
                                      <p:to>
                                        <p:strVal val="visible"/>
                                      </p:to>
                                    </p:set>
                                    <p:anim calcmode="lin" valueType="num">
                                      <p:cBhvr>
                                        <p:cTn id="27" dur="2000" fill="hold"/>
                                        <p:tgtEl>
                                          <p:spTgt spid="48"/>
                                        </p:tgtEl>
                                        <p:attrNameLst>
                                          <p:attrName>ppt_w</p:attrName>
                                        </p:attrNameLst>
                                      </p:cBhvr>
                                      <p:tavLst>
                                        <p:tav tm="0">
                                          <p:val>
                                            <p:fltVal val="0.000000"/>
                                          </p:val>
                                        </p:tav>
                                        <p:tav tm="100000">
                                          <p:val>
                                            <p:strVal val="#ppt_w"/>
                                          </p:val>
                                        </p:tav>
                                      </p:tavLst>
                                    </p:anim>
                                    <p:anim calcmode="lin" valueType="num">
                                      <p:cBhvr>
                                        <p:cTn id="28" dur="2000" fill="hold"/>
                                        <p:tgtEl>
                                          <p:spTgt spid="48"/>
                                        </p:tgtEl>
                                        <p:attrNameLst>
                                          <p:attrName>ppt_h</p:attrName>
                                        </p:attrNameLst>
                                      </p:cBhvr>
                                      <p:tavLst>
                                        <p:tav tm="0">
                                          <p:val>
                                            <p:fltVal val="0.000000"/>
                                          </p:val>
                                        </p:tav>
                                        <p:tav tm="100000">
                                          <p:val>
                                            <p:strVal val="#ppt_h"/>
                                          </p:val>
                                        </p:tav>
                                      </p:tavLst>
                                    </p:anim>
                                    <p:anim calcmode="lin" valueType="num">
                                      <p:cBhvr>
                                        <p:cTn id="29" dur="2000" fill="hold"/>
                                        <p:tgtEl>
                                          <p:spTgt spid="48"/>
                                        </p:tgtEl>
                                        <p:attrNameLst>
                                          <p:attrName>style.rotation</p:attrName>
                                        </p:attrNameLst>
                                      </p:cBhvr>
                                      <p:tavLst>
                                        <p:tav tm="0">
                                          <p:val>
                                            <p:fltVal val="360.000000"/>
                                          </p:val>
                                        </p:tav>
                                        <p:tav tm="100000">
                                          <p:val>
                                            <p:fltVal val="0.000000"/>
                                          </p:val>
                                        </p:tav>
                                      </p:tavLst>
                                    </p:anim>
                                    <p:animEffect transition="in" filter="fade">
                                      <p:cBhvr>
                                        <p:cTn id="30" dur="2000"/>
                                        <p:tgtEl>
                                          <p:spTgt spid="48"/>
                                        </p:tgtEl>
                                      </p:cBhvr>
                                    </p:animEffect>
                                  </p:childTnLst>
                                </p:cTn>
                              </p:par>
                            </p:childTnLst>
                          </p:cTn>
                        </p:par>
                        <p:par>
                          <p:cTn id="31" fill="hold">
                            <p:stCondLst>
                              <p:cond delay="5500"/>
                            </p:stCondLst>
                            <p:childTnLst>
                              <p:par>
                                <p:cTn id="32" presetID="42" presetClass="entr" presetSubtype="0" fill="hold"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1000"/>
                                        <p:tgtEl>
                                          <p:spTgt spid="49"/>
                                        </p:tgtEl>
                                      </p:cBhvr>
                                    </p:animEffect>
                                    <p:anim calcmode="lin" valueType="num">
                                      <p:cBhvr>
                                        <p:cTn id="35" dur="1000" fill="hold"/>
                                        <p:tgtEl>
                                          <p:spTgt spid="49"/>
                                        </p:tgtEl>
                                        <p:attrNameLst>
                                          <p:attrName>ppt_x</p:attrName>
                                        </p:attrNameLst>
                                      </p:cBhvr>
                                      <p:tavLst>
                                        <p:tav tm="0">
                                          <p:val>
                                            <p:strVal val="#ppt_x"/>
                                          </p:val>
                                        </p:tav>
                                        <p:tav tm="100000">
                                          <p:val>
                                            <p:strVal val="#ppt_x"/>
                                          </p:val>
                                        </p:tav>
                                      </p:tavLst>
                                    </p:anim>
                                    <p:anim calcmode="lin" valueType="num">
                                      <p:cBhvr>
                                        <p:cTn id="36" dur="1000" fill="hold"/>
                                        <p:tgtEl>
                                          <p:spTgt spid="49"/>
                                        </p:tgtEl>
                                        <p:attrNameLst>
                                          <p:attrName>ppt_y</p:attrName>
                                        </p:attrNameLst>
                                      </p:cBhvr>
                                      <p:tavLst>
                                        <p:tav tm="0">
                                          <p:val>
                                            <p:strVal val="#ppt_y+.1"/>
                                          </p:val>
                                        </p:tav>
                                        <p:tav tm="100000">
                                          <p:val>
                                            <p:strVal val="#ppt_y"/>
                                          </p:val>
                                        </p:tav>
                                      </p:tavLst>
                                    </p:anim>
                                  </p:childTnLst>
                                </p:cTn>
                              </p:par>
                            </p:childTnLst>
                          </p:cTn>
                        </p:par>
                        <p:par>
                          <p:cTn id="37" fill="hold">
                            <p:stCondLst>
                              <p:cond delay="6500"/>
                            </p:stCondLst>
                            <p:childTnLst>
                              <p:par>
                                <p:cTn id="38" presetID="22" presetClass="entr" presetSubtype="8"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par>
                          <p:cTn id="41" fill="hold">
                            <p:stCondLst>
                              <p:cond delay="7000"/>
                            </p:stCondLst>
                            <p:childTnLst>
                              <p:par>
                                <p:cTn id="42" presetID="22" presetClass="entr" presetSubtype="8" fill="hold" grpId="0" nodeType="afterEffect" nodePh="1">
                                  <p:stCondLst>
                                    <p:cond delay="0"/>
                                  </p:stCondLst>
                                  <p:endCondLst>
                                    <p:cond delay="0"/>
                                  </p:endCondLst>
                                  <p:childTnLst>
                                    <p:set>
                                      <p:cBhvr>
                                        <p:cTn id="43" dur="1" fill="hold">
                                          <p:stCondLst>
                                            <p:cond delay="0"/>
                                          </p:stCondLst>
                                        </p:cTn>
                                        <p:tgtEl>
                                          <p:spTgt spid="11">
                                            <p:txEl>
                                              <p:charRg st="0" end="1"/>
                                            </p:txEl>
                                          </p:spTgt>
                                        </p:tgtEl>
                                        <p:attrNameLst>
                                          <p:attrName>style.visibility</p:attrName>
                                        </p:attrNameLst>
                                      </p:cBhvr>
                                      <p:to>
                                        <p:strVal val="visible"/>
                                      </p:to>
                                    </p:set>
                                    <p:animEffect transition="in" filter="wipe(left)">
                                      <p:cBhvr>
                                        <p:cTn id="44" dur="500"/>
                                        <p:tgtEl>
                                          <p:spTgt spid="11">
                                            <p:txEl>
                                              <p:charRg st="0" end="1"/>
                                            </p:txEl>
                                          </p:spTgt>
                                        </p:tgtEl>
                                      </p:cBhvr>
                                    </p:animEffect>
                                  </p:childTnLst>
                                </p:cTn>
                              </p:par>
                            </p:childTnLst>
                          </p:cTn>
                        </p:par>
                        <p:par>
                          <p:cTn id="45" fill="hold">
                            <p:stCondLst>
                              <p:cond delay="7500"/>
                            </p:stCondLst>
                            <p:childTnLst>
                              <p:par>
                                <p:cTn id="46" presetID="22" presetClass="entr" presetSubtype="8"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500"/>
                                        <p:tgtEl>
                                          <p:spTgt spid="12"/>
                                        </p:tgtEl>
                                      </p:cBhvr>
                                    </p:animEffect>
                                  </p:childTnLst>
                                </p:cTn>
                              </p:par>
                            </p:childTnLst>
                          </p:cTn>
                        </p:par>
                        <p:par>
                          <p:cTn id="49" fill="hold">
                            <p:stCondLst>
                              <p:cond delay="8000"/>
                            </p:stCondLst>
                            <p:childTnLst>
                              <p:par>
                                <p:cTn id="50" presetID="22" presetClass="entr" presetSubtype="8" fill="hold" grpId="0" nodeType="afterEffect" nodePh="1">
                                  <p:stCondLst>
                                    <p:cond delay="0"/>
                                  </p:stCondLst>
                                  <p:endCondLst>
                                    <p:cond delay="0"/>
                                  </p:endCondLst>
                                  <p:childTnLst>
                                    <p:set>
                                      <p:cBhvr>
                                        <p:cTn id="51" dur="1" fill="hold">
                                          <p:stCondLst>
                                            <p:cond delay="0"/>
                                          </p:stCondLst>
                                        </p:cTn>
                                        <p:tgtEl>
                                          <p:spTgt spid="12">
                                            <p:txEl>
                                              <p:charRg st="0" end="1"/>
                                            </p:txEl>
                                          </p:spTgt>
                                        </p:tgtEl>
                                        <p:attrNameLst>
                                          <p:attrName>style.visibility</p:attrName>
                                        </p:attrNameLst>
                                      </p:cBhvr>
                                      <p:to>
                                        <p:strVal val="visible"/>
                                      </p:to>
                                    </p:set>
                                    <p:animEffect transition="in" filter="wipe(left)">
                                      <p:cBhvr>
                                        <p:cTn id="52" dur="500"/>
                                        <p:tgtEl>
                                          <p:spTgt spid="12">
                                            <p:txEl>
                                              <p:charRg st="0"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bldLvl="0" animBg="1"/>
      <p:bldP spid="11" grpId="0" animBg="1" advAuto="1000" build="p"/>
      <p:bldP spid="12" grpId="0" animBg="1" advAuto="100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ctrTitle"/>
          </p:nvPr>
        </p:nvSpPr>
        <p:spPr/>
        <p:txBody>
          <a:bodyPr/>
          <a:p>
            <a:pPr marL="571500" indent="-571500">
              <a:buClr>
                <a:srgbClr val="FF0000"/>
              </a:buClr>
              <a:buFont typeface="Wingdings" panose="05000000000000000000" charset="0"/>
              <a:buChar char="u"/>
            </a:pPr>
            <a:r>
              <a:rPr lang="en-US" altLang="zh-CN" sz="3200" kern="1200" dirty="0" smtClean="0">
                <a:solidFill>
                  <a:schemeClr val="tx1"/>
                </a:solidFill>
                <a:latin typeface="微软雅黑" panose="020B0503020204020204" pitchFamily="34" charset="-122"/>
                <a:ea typeface="微软雅黑" panose="020B0503020204020204" pitchFamily="34" charset="-122"/>
                <a:cs typeface="+mn-cs"/>
              </a:rPr>
              <a:t>背景介绍</a:t>
            </a:r>
            <a:br>
              <a:rPr lang="en-US" altLang="zh-CN" dirty="0" smtClean="0">
                <a:latin typeface="微软雅黑" panose="020B0503020204020204" pitchFamily="34" charset="-122"/>
                <a:ea typeface="微软雅黑" panose="020B0503020204020204" pitchFamily="34" charset="-122"/>
              </a:rPr>
            </a:br>
            <a:endParaRPr lang="zh-CN" altLang="en-US"/>
          </a:p>
        </p:txBody>
      </p:sp>
      <p:sp>
        <p:nvSpPr>
          <p:cNvPr id="2" name="灯片编号占位符 1"/>
          <p:cNvSpPr>
            <a:spLocks noGrp="1"/>
          </p:cNvSpPr>
          <p:nvPr>
            <p:ph type="sldNum" sz="quarter" idx="12"/>
          </p:nvPr>
        </p:nvSpPr>
        <p:spPr/>
        <p:txBody>
          <a:bodyPr/>
          <a:p>
            <a:pPr>
              <a:defRPr/>
            </a:pPr>
            <a:fld id="{5F28571D-D698-48D6-965C-57C81C10E2F4}" type="slidenum">
              <a:rPr lang="zh-CN" altLang="zh-CN" smtClean="0"/>
            </a:fld>
            <a:endParaRPr lang="zh-CN"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副标题 17"/>
          <p:cNvSpPr>
            <a:spLocks noGrp="1"/>
          </p:cNvSpPr>
          <p:nvPr>
            <p:ph type="subTitle" idx="1"/>
          </p:nvPr>
        </p:nvSpPr>
        <p:spPr>
          <a:xfrm>
            <a:off x="477520" y="1299210"/>
            <a:ext cx="8221980" cy="4716780"/>
          </a:xfrm>
        </p:spPr>
        <p:txBody>
          <a:bodyPr/>
          <a:p>
            <a:pPr algn="l">
              <a:lnSpc>
                <a:spcPct val="150000"/>
              </a:lnSpc>
              <a:buClr>
                <a:srgbClr val="92D050"/>
              </a:buClr>
              <a:buFont typeface="Wingdings" panose="05000000000000000000" charset="0"/>
            </a:pPr>
            <a:r>
              <a:rPr lang="en-US" altLang="zh-CN" sz="2400"/>
              <a:t>	</a:t>
            </a:r>
            <a:r>
              <a:rPr lang="en-US" altLang="zh-CN" sz="1800" kern="1200" dirty="0" smtClean="0">
                <a:latin typeface="Arial" panose="020B0604020202020204" pitchFamily="34" charset="0"/>
                <a:ea typeface="宋体" panose="02010600030101010101" pitchFamily="2" charset="-122"/>
                <a:sym typeface="+mn-ea"/>
              </a:rPr>
              <a:t>随着基于通信的列车控制系统的不断发展应用，这些控制系统将具有越来越多样化的功能，由于TCN中的MVB总线和WTB总线其具有的列车网络通信速率只有1.5Mb/s和1Mb/s,这样无法满足未来的列车网络控制的要求，具有高宽带，大容量，高度可靠性以及成本低廉的高速列车通信网络将成为下一代列车总线的必然发展趋势。</a:t>
            </a:r>
            <a:endParaRPr lang="en-US" altLang="zh-CN" sz="1800" kern="1200" dirty="0" smtClean="0">
              <a:latin typeface="Arial" panose="020B0604020202020204" pitchFamily="34" charset="0"/>
              <a:ea typeface="宋体" panose="02010600030101010101" pitchFamily="2" charset="-122"/>
              <a:sym typeface="+mn-ea"/>
            </a:endParaRPr>
          </a:p>
        </p:txBody>
      </p:sp>
      <p:sp>
        <p:nvSpPr>
          <p:cNvPr id="4" name="灯片编号占位符 3"/>
          <p:cNvSpPr>
            <a:spLocks noGrp="1"/>
          </p:cNvSpPr>
          <p:nvPr>
            <p:ph type="sldNum" sz="quarter" idx="12"/>
          </p:nvPr>
        </p:nvSpPr>
        <p:spPr/>
        <p:txBody>
          <a:bodyPr/>
          <a:p>
            <a:pPr>
              <a:defRPr/>
            </a:pPr>
            <a:fld id="{EDD2E2E6-5DDF-4C1D-A754-7199F84872FD}" type="slidenum">
              <a:rPr lang="zh-CN" altLang="zh-CN" smtClean="0"/>
            </a:fld>
            <a:endParaRPr lang="zh-CN"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a:defRPr/>
            </a:pPr>
            <a:fld id="{EDD2E2E6-5DDF-4C1D-A754-7199F84872FD}" type="slidenum">
              <a:rPr lang="zh-CN" altLang="zh-CN" smtClean="0"/>
            </a:fld>
            <a:endParaRPr lang="zh-CN" altLang="zh-CN" dirty="0"/>
          </a:p>
        </p:txBody>
      </p:sp>
      <p:pic>
        <p:nvPicPr>
          <p:cNvPr id="6" name="图片 5"/>
          <p:cNvPicPr>
            <a:picLocks noChangeAspect="1"/>
          </p:cNvPicPr>
          <p:nvPr/>
        </p:nvPicPr>
        <p:blipFill>
          <a:blip r:embed="rId1"/>
          <a:stretch>
            <a:fillRect/>
          </a:stretch>
        </p:blipFill>
        <p:spPr>
          <a:xfrm>
            <a:off x="683895" y="5601335"/>
            <a:ext cx="7470140" cy="1090930"/>
          </a:xfrm>
          <a:prstGeom prst="rect">
            <a:avLst/>
          </a:prstGeom>
        </p:spPr>
      </p:pic>
      <p:pic>
        <p:nvPicPr>
          <p:cNvPr id="5" name="内容占位符 4"/>
          <p:cNvPicPr>
            <a:picLocks noChangeAspect="1"/>
          </p:cNvPicPr>
          <p:nvPr>
            <p:ph idx="1"/>
          </p:nvPr>
        </p:nvPicPr>
        <p:blipFill>
          <a:blip r:embed="rId2"/>
          <a:stretch>
            <a:fillRect/>
          </a:stretch>
        </p:blipFill>
        <p:spPr>
          <a:xfrm>
            <a:off x="575310" y="1183005"/>
            <a:ext cx="7578725" cy="45091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a:defRPr/>
            </a:pPr>
            <a:fld id="{5F28571D-D698-48D6-965C-57C81C10E2F4}" type="slidenum">
              <a:rPr lang="zh-CN" altLang="zh-CN" smtClean="0"/>
            </a:fld>
            <a:endParaRPr lang="zh-CN" altLang="zh-CN" dirty="0"/>
          </a:p>
        </p:txBody>
      </p:sp>
      <p:sp>
        <p:nvSpPr>
          <p:cNvPr id="9" name="标题 8"/>
          <p:cNvSpPr>
            <a:spLocks noGrp="1"/>
          </p:cNvSpPr>
          <p:nvPr/>
        </p:nvSpPr>
        <p:spPr>
          <a:xfrm>
            <a:off x="685800" y="2130426"/>
            <a:ext cx="7772400" cy="147002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Clr>
                <a:srgbClr val="FF0000"/>
              </a:buClr>
              <a:buFont typeface="Wingdings" panose="05000000000000000000" charset="0"/>
              <a:buNone/>
            </a:pPr>
            <a:br>
              <a:rPr lang="en-US" altLang="zh-CN" dirty="0" smtClean="0">
                <a:latin typeface="微软雅黑" panose="020B0503020204020204" pitchFamily="34" charset="-122"/>
                <a:ea typeface="微软雅黑" panose="020B0503020204020204" pitchFamily="34" charset="-122"/>
              </a:rPr>
            </a:br>
            <a:endParaRPr lang="zh-CN" altLang="en-US"/>
          </a:p>
        </p:txBody>
      </p:sp>
      <p:sp>
        <p:nvSpPr>
          <p:cNvPr id="3" name="文本框 2"/>
          <p:cNvSpPr txBox="1"/>
          <p:nvPr/>
        </p:nvSpPr>
        <p:spPr>
          <a:xfrm>
            <a:off x="2734945" y="2248535"/>
            <a:ext cx="3637280" cy="583565"/>
          </a:xfrm>
          <a:prstGeom prst="rect">
            <a:avLst/>
          </a:prstGeom>
          <a:noFill/>
        </p:spPr>
        <p:txBody>
          <a:bodyPr wrap="square" rtlCol="0" anchor="t">
            <a:spAutoFit/>
          </a:bodyPr>
          <a:p>
            <a:pPr marL="571500" indent="-571500">
              <a:buClr>
                <a:srgbClr val="FF0000"/>
              </a:buClr>
              <a:buFont typeface="Wingdings" panose="05000000000000000000" charset="0"/>
              <a:buChar char="u"/>
            </a:pPr>
            <a:r>
              <a:rPr lang="en-US" altLang="zh-CN" sz="3200" dirty="0" smtClean="0">
                <a:latin typeface="微软雅黑" panose="020B0503020204020204" pitchFamily="34" charset="-122"/>
                <a:ea typeface="微软雅黑" panose="020B0503020204020204" pitchFamily="34" charset="-122"/>
                <a:sym typeface="+mn-ea"/>
              </a:rPr>
              <a:t>TRDP</a:t>
            </a:r>
            <a:r>
              <a:rPr lang="zh-CN" altLang="en-US" sz="3200" dirty="0" smtClean="0">
                <a:latin typeface="微软雅黑" panose="020B0503020204020204" pitchFamily="34" charset="-122"/>
                <a:ea typeface="微软雅黑" panose="020B0503020204020204" pitchFamily="34" charset="-122"/>
                <a:sym typeface="+mn-ea"/>
              </a:rPr>
              <a:t>协议</a:t>
            </a:r>
            <a:r>
              <a:rPr lang="en-US" altLang="zh-CN" sz="3200" dirty="0" smtClean="0">
                <a:latin typeface="微软雅黑" panose="020B0503020204020204" pitchFamily="34" charset="-122"/>
                <a:ea typeface="微软雅黑" panose="020B0503020204020204" pitchFamily="34" charset="-122"/>
                <a:sym typeface="+mn-ea"/>
              </a:rPr>
              <a:t>介绍</a:t>
            </a:r>
            <a:endParaRPr lang="en-US" altLang="zh-CN" sz="3200" dirty="0" smtClean="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日期占位符 3"/>
          <p:cNvSpPr txBox="1"/>
          <p:nvPr/>
        </p:nvSpPr>
        <p:spPr bwMode="auto">
          <a:xfrm>
            <a:off x="115745" y="6129381"/>
            <a:ext cx="1097061" cy="476251"/>
          </a:xfrm>
          <a:prstGeom prst="rect">
            <a:avLst/>
          </a:prstGeom>
          <a:noFill/>
          <a:ln w="9525">
            <a:noFill/>
            <a:miter lim="800000"/>
          </a:ln>
          <a:effec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TextBox 13"/>
          <p:cNvSpPr txBox="1"/>
          <p:nvPr/>
        </p:nvSpPr>
        <p:spPr>
          <a:xfrm>
            <a:off x="671409" y="1301473"/>
            <a:ext cx="7558191" cy="1337945"/>
          </a:xfrm>
          <a:prstGeom prst="rect">
            <a:avLst/>
          </a:prstGeom>
          <a:noFill/>
        </p:spPr>
        <p:txBody>
          <a:bodyPr wrap="square" rtlCol="0">
            <a:spAutoFit/>
          </a:bodyPr>
          <a:lstStyle/>
          <a:p>
            <a:pPr>
              <a:lnSpc>
                <a:spcPct val="150000"/>
              </a:lnSpc>
              <a:buClr>
                <a:srgbClr val="92D050"/>
              </a:buClr>
            </a:pPr>
            <a:r>
              <a:rPr lang="en-US" altLang="zh-CN" dirty="0" smtClean="0"/>
              <a:t>TRDP</a:t>
            </a:r>
            <a:r>
              <a:rPr lang="zh-CN" altLang="en-US" dirty="0"/>
              <a:t>协议介绍列车实时数据协议</a:t>
            </a:r>
            <a:r>
              <a:rPr lang="en-US" altLang="zh-CN" dirty="0" err="1"/>
              <a:t>TRDP</a:t>
            </a:r>
            <a:r>
              <a:rPr lang="en-US" altLang="zh-CN" dirty="0"/>
              <a:t>(Train Real-time Data Protocol)</a:t>
            </a:r>
            <a:r>
              <a:rPr lang="zh-CN" altLang="en-US" dirty="0"/>
              <a:t>由</a:t>
            </a:r>
            <a:r>
              <a:rPr lang="en-US" altLang="zh-CN" dirty="0" err="1" smtClean="0"/>
              <a:t>IEC</a:t>
            </a:r>
            <a:r>
              <a:rPr lang="en-US" altLang="zh-CN" dirty="0" smtClean="0"/>
              <a:t> 61375-2-3[3</a:t>
            </a:r>
            <a:r>
              <a:rPr lang="en-US" altLang="zh-CN" dirty="0"/>
              <a:t>]</a:t>
            </a:r>
            <a:r>
              <a:rPr lang="zh-CN" altLang="en-US" dirty="0" smtClean="0"/>
              <a:t>定义，</a:t>
            </a:r>
            <a:r>
              <a:rPr lang="en-US" altLang="zh-CN" dirty="0" err="1" smtClean="0"/>
              <a:t>TRDP</a:t>
            </a:r>
            <a:r>
              <a:rPr lang="zh-CN" altLang="en-US" dirty="0"/>
              <a:t>协议位于</a:t>
            </a:r>
            <a:r>
              <a:rPr lang="en-US" altLang="zh-CN" dirty="0"/>
              <a:t>TCP/</a:t>
            </a:r>
            <a:r>
              <a:rPr lang="en-US" altLang="zh-CN" dirty="0" err="1"/>
              <a:t>UDP</a:t>
            </a:r>
            <a:r>
              <a:rPr lang="zh-CN" altLang="en-US" dirty="0"/>
              <a:t>传输层之上。</a:t>
            </a:r>
            <a:r>
              <a:rPr lang="en-US" altLang="zh-CN" dirty="0" err="1"/>
              <a:t>TRDP</a:t>
            </a:r>
            <a:r>
              <a:rPr lang="zh-CN" altLang="en-US" dirty="0"/>
              <a:t>主要用于过程数据</a:t>
            </a:r>
            <a:r>
              <a:rPr lang="en-US" altLang="zh-CN" dirty="0"/>
              <a:t>(Process Data)</a:t>
            </a:r>
            <a:r>
              <a:rPr lang="zh-CN" altLang="en-US" dirty="0"/>
              <a:t>和消息数据</a:t>
            </a:r>
            <a:r>
              <a:rPr lang="en-US" altLang="zh-CN" dirty="0"/>
              <a:t>(Message Data)</a:t>
            </a:r>
            <a:r>
              <a:rPr lang="zh-CN" altLang="en-US" dirty="0"/>
              <a:t>的传输</a:t>
            </a:r>
            <a:r>
              <a:rPr lang="zh-CN" altLang="en-US" dirty="0" smtClean="0"/>
              <a:t>。</a:t>
            </a:r>
            <a:r>
              <a:rPr lang="en-US" altLang="zh-CN" dirty="0" smtClean="0"/>
              <a:t>	</a:t>
            </a:r>
            <a:endParaRPr lang="zh-CN" altLang="en-US" dirty="0">
              <a:latin typeface="微软雅黑" panose="020B0503020204020204" pitchFamily="34" charset="-122"/>
              <a:ea typeface="微软雅黑" panose="020B0503020204020204" pitchFamily="34" charset="-122"/>
            </a:endParaRPr>
          </a:p>
        </p:txBody>
      </p:sp>
      <p:sp>
        <p:nvSpPr>
          <p:cNvPr id="16" name="灯片编号占位符 15"/>
          <p:cNvSpPr>
            <a:spLocks noGrp="1"/>
          </p:cNvSpPr>
          <p:nvPr>
            <p:ph type="sldNum" sz="quarter" idx="12"/>
          </p:nvPr>
        </p:nvSpPr>
        <p:spPr/>
        <p:txBody>
          <a:bodyPr/>
          <a:lstStyle/>
          <a:p>
            <a:pPr>
              <a:defRPr/>
            </a:pPr>
            <a:fld id="{5F28571D-D698-48D6-965C-57C81C10E2F4}" type="slidenum">
              <a:rPr lang="zh-CN" altLang="zh-CN" smtClean="0"/>
            </a:fld>
            <a:endParaRPr lang="zh-CN" altLang="zh-CN" dirty="0"/>
          </a:p>
        </p:txBody>
      </p:sp>
      <p:pic>
        <p:nvPicPr>
          <p:cNvPr id="6" name="图片 5"/>
          <p:cNvPicPr>
            <a:picLocks noChangeAspect="1"/>
          </p:cNvPicPr>
          <p:nvPr/>
        </p:nvPicPr>
        <p:blipFill>
          <a:blip r:embed="rId1"/>
          <a:stretch>
            <a:fillRect/>
          </a:stretch>
        </p:blipFill>
        <p:spPr>
          <a:xfrm>
            <a:off x="1691680" y="2948078"/>
            <a:ext cx="6082501" cy="3290266"/>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a:defRPr/>
            </a:pPr>
            <a:fld id="{5F28571D-D698-48D6-965C-57C81C10E2F4}" type="slidenum">
              <a:rPr lang="zh-CN" altLang="zh-CN" smtClean="0"/>
            </a:fld>
            <a:endParaRPr lang="zh-CN" altLang="zh-CN" dirty="0"/>
          </a:p>
        </p:txBody>
      </p:sp>
      <p:sp>
        <p:nvSpPr>
          <p:cNvPr id="3" name="文本框 2"/>
          <p:cNvSpPr txBox="1"/>
          <p:nvPr/>
        </p:nvSpPr>
        <p:spPr>
          <a:xfrm>
            <a:off x="269240" y="1330960"/>
            <a:ext cx="8502650" cy="922020"/>
          </a:xfrm>
          <a:prstGeom prst="rect">
            <a:avLst/>
          </a:prstGeom>
          <a:noFill/>
        </p:spPr>
        <p:txBody>
          <a:bodyPr wrap="square" rtlCol="0" anchor="t">
            <a:spAutoFit/>
          </a:bodyPr>
          <a:p>
            <a:pPr>
              <a:lnSpc>
                <a:spcPct val="150000"/>
              </a:lnSpc>
            </a:pPr>
            <a:r>
              <a:rPr lang="zh-CN" altLang="en-US"/>
              <a:t>TRDP 层应在上层（应用程序）上为 TRDP 用户提供过程数据和消息数据通信服务，为过程数据和消息数据通信抽象地定义了此服务接口</a:t>
            </a:r>
            <a:endParaRPr lang="zh-CN" altLang="en-US"/>
          </a:p>
        </p:txBody>
      </p:sp>
      <p:pic>
        <p:nvPicPr>
          <p:cNvPr id="4" name="图片 3"/>
          <p:cNvPicPr>
            <a:picLocks noChangeAspect="1"/>
          </p:cNvPicPr>
          <p:nvPr/>
        </p:nvPicPr>
        <p:blipFill>
          <a:blip r:embed="rId1"/>
          <a:stretch>
            <a:fillRect/>
          </a:stretch>
        </p:blipFill>
        <p:spPr>
          <a:xfrm>
            <a:off x="699135" y="2616200"/>
            <a:ext cx="7229475" cy="3505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p:cNvSpPr txBox="1"/>
          <p:nvPr/>
        </p:nvSpPr>
        <p:spPr>
          <a:xfrm>
            <a:off x="550521" y="1170371"/>
            <a:ext cx="8413967" cy="3415030"/>
          </a:xfrm>
          <a:prstGeom prst="rect">
            <a:avLst/>
          </a:prstGeom>
          <a:noFill/>
        </p:spPr>
        <p:txBody>
          <a:bodyPr wrap="square" rtlCol="0">
            <a:spAutoFit/>
          </a:bodyPr>
          <a:lstStyle/>
          <a:p>
            <a:pPr marL="285750" indent="-285750">
              <a:lnSpc>
                <a:spcPct val="150000"/>
              </a:lnSpc>
              <a:buClr>
                <a:srgbClr val="92D05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过程</a:t>
            </a:r>
            <a:r>
              <a:rPr lang="zh-CN" altLang="en-US" dirty="0" smtClean="0">
                <a:latin typeface="微软雅黑" panose="020B0503020204020204" pitchFamily="34" charset="-122"/>
                <a:ea typeface="微软雅黑" panose="020B0503020204020204" pitchFamily="34" charset="-122"/>
              </a:rPr>
              <a:t>数据（</a:t>
            </a:r>
            <a:r>
              <a:rPr lang="en-US" altLang="zh-CN" dirty="0" smtClean="0">
                <a:latin typeface="微软雅黑" panose="020B0503020204020204" pitchFamily="34" charset="-122"/>
                <a:ea typeface="微软雅黑" panose="020B0503020204020204" pitchFamily="34" charset="-122"/>
              </a:rPr>
              <a:t>Process Data</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buClr>
                <a:srgbClr val="92D050"/>
              </a:buClr>
            </a:pPr>
            <a:r>
              <a:rPr lang="en-US" altLang="zh-CN" dirty="0" smtClean="0">
                <a:latin typeface="微软雅黑" panose="020B0503020204020204" pitchFamily="34" charset="-122"/>
                <a:ea typeface="微软雅黑" panose="020B0503020204020204" pitchFamily="34" charset="-122"/>
              </a:rPr>
              <a:t>主要用于列车控制，传输命令和状态信息，数据量大，要求高可靠性、实时性和确定性，一般为周期性传送, </a:t>
            </a:r>
            <a:r>
              <a:rPr lang="zh-CN" altLang="en-US" dirty="0" smtClean="0">
                <a:latin typeface="微软雅黑" panose="020B0503020204020204" pitchFamily="34" charset="-122"/>
                <a:ea typeface="微软雅黑" panose="020B0503020204020204" pitchFamily="34" charset="-122"/>
                <a:sym typeface="+mn-ea"/>
              </a:rPr>
              <a:t>数据大小必须限制在</a:t>
            </a:r>
            <a:r>
              <a:rPr lang="en-US" altLang="zh-CN" dirty="0" smtClean="0">
                <a:latin typeface="微软雅黑" panose="020B0503020204020204" pitchFamily="34" charset="-122"/>
                <a:ea typeface="微软雅黑" panose="020B0503020204020204" pitchFamily="34" charset="-122"/>
                <a:sym typeface="+mn-ea"/>
              </a:rPr>
              <a:t>1436</a:t>
            </a:r>
            <a:r>
              <a:rPr lang="zh-CN" altLang="en-US" dirty="0" smtClean="0">
                <a:latin typeface="微软雅黑" panose="020B0503020204020204" pitchFamily="34" charset="-122"/>
                <a:ea typeface="微软雅黑" panose="020B0503020204020204" pitchFamily="34" charset="-122"/>
                <a:sym typeface="+mn-ea"/>
              </a:rPr>
              <a:t>字节之内</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Clr>
                <a:srgbClr val="92D05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消息</a:t>
            </a:r>
            <a:r>
              <a:rPr lang="zh-CN" altLang="en-US" dirty="0" smtClean="0">
                <a:latin typeface="微软雅黑" panose="020B0503020204020204" pitchFamily="34" charset="-122"/>
                <a:ea typeface="微软雅黑" panose="020B0503020204020204" pitchFamily="34" charset="-122"/>
              </a:rPr>
              <a:t>数据（</a:t>
            </a:r>
            <a:r>
              <a:rPr lang="en-US" altLang="zh-CN" dirty="0" smtClean="0">
                <a:latin typeface="微软雅黑" panose="020B0503020204020204" pitchFamily="34" charset="-122"/>
                <a:ea typeface="微软雅黑" panose="020B0503020204020204" pitchFamily="34" charset="-122"/>
              </a:rPr>
              <a:t>Message Data</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buClr>
                <a:srgbClr val="92D050"/>
              </a:buClr>
            </a:pPr>
            <a:r>
              <a:rPr lang="zh-CN" altLang="en-US" dirty="0" smtClean="0">
                <a:latin typeface="微软雅黑" panose="020B0503020204020204" pitchFamily="34" charset="-122"/>
                <a:ea typeface="微软雅黑" panose="020B0503020204020204" pitchFamily="34" charset="-122"/>
              </a:rPr>
              <a:t>主要负责处理网络上的消息数据交互</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sym typeface="+mn-ea"/>
              </a:rPr>
              <a:t>用于故障和诊断信息，数据量长短不一，一般都是按需传送，需要确保实时性。</a:t>
            </a:r>
            <a:r>
              <a:rPr lang="zh-CN" altLang="en-US" dirty="0" smtClean="0">
                <a:latin typeface="微软雅黑" panose="020B0503020204020204" pitchFamily="34" charset="-122"/>
                <a:ea typeface="微软雅黑" panose="020B0503020204020204" pitchFamily="34" charset="-122"/>
              </a:rPr>
              <a:t>一个终端设备可以使用触发的方式给另外一个终端或多个终端设备发送消息数据。使用</a:t>
            </a:r>
            <a:r>
              <a:rPr lang="en-US" altLang="zh-CN" dirty="0" smtClean="0">
                <a:latin typeface="微软雅黑" panose="020B0503020204020204" pitchFamily="34" charset="-122"/>
                <a:ea typeface="微软雅黑" panose="020B0503020204020204" pitchFamily="34" charset="-122"/>
              </a:rPr>
              <a:t>UDP</a:t>
            </a:r>
            <a:r>
              <a:rPr lang="zh-CN" altLang="en-US" dirty="0" smtClean="0">
                <a:latin typeface="微软雅黑" panose="020B0503020204020204" pitchFamily="34" charset="-122"/>
                <a:ea typeface="微软雅黑" panose="020B0503020204020204" pitchFamily="34" charset="-122"/>
              </a:rPr>
              <a:t>传输，数据长度不得超过</a:t>
            </a:r>
            <a:r>
              <a:rPr lang="en-US" altLang="zh-CN" dirty="0" smtClean="0">
                <a:latin typeface="微软雅黑" panose="020B0503020204020204" pitchFamily="34" charset="-122"/>
                <a:ea typeface="微软雅黑" panose="020B0503020204020204" pitchFamily="34" charset="-122"/>
              </a:rPr>
              <a:t>64KB</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TCP</a:t>
            </a:r>
            <a:r>
              <a:rPr lang="zh-CN" altLang="en-US" dirty="0" smtClean="0">
                <a:latin typeface="微软雅黑" panose="020B0503020204020204" pitchFamily="34" charset="-122"/>
                <a:ea typeface="微软雅黑" panose="020B0503020204020204" pitchFamily="34" charset="-122"/>
              </a:rPr>
              <a:t>传输，数据长度不得超过</a:t>
            </a:r>
            <a:r>
              <a:rPr lang="en-US" altLang="zh-CN" dirty="0" smtClean="0">
                <a:latin typeface="微软雅黑" panose="020B0503020204020204" pitchFamily="34" charset="-122"/>
                <a:ea typeface="微软雅黑" panose="020B0503020204020204" pitchFamily="34" charset="-122"/>
              </a:rPr>
              <a:t>4GB</a:t>
            </a:r>
            <a:r>
              <a:rPr lang="zh-CN" altLang="en-US" dirty="0" smtClean="0">
                <a:latin typeface="微软雅黑" panose="020B0503020204020204" pitchFamily="34" charset="-122"/>
                <a:ea typeface="微软雅黑" panose="020B0503020204020204" pitchFamily="34" charset="-122"/>
              </a:rPr>
              <a:t>。</a:t>
            </a:r>
            <a:endParaRPr lang="zh-CN" altLang="en-US" dirty="0" smtClean="0">
              <a:latin typeface="微软雅黑" panose="020B0503020204020204" pitchFamily="34" charset="-122"/>
              <a:ea typeface="微软雅黑" panose="020B0503020204020204" pitchFamily="34" charset="-122"/>
            </a:endParaRPr>
          </a:p>
        </p:txBody>
      </p:sp>
      <p:sp>
        <p:nvSpPr>
          <p:cNvPr id="12" name="灯片编号占位符 11"/>
          <p:cNvSpPr>
            <a:spLocks noGrp="1"/>
          </p:cNvSpPr>
          <p:nvPr>
            <p:ph type="sldNum" sz="quarter" idx="12"/>
          </p:nvPr>
        </p:nvSpPr>
        <p:spPr/>
        <p:txBody>
          <a:bodyPr/>
          <a:lstStyle/>
          <a:p>
            <a:pPr>
              <a:defRPr/>
            </a:pPr>
            <a:fld id="{5F28571D-D698-48D6-965C-57C81C10E2F4}" type="slidenum">
              <a:rPr lang="zh-CN" altLang="zh-CN" smtClean="0"/>
            </a:fld>
            <a:endParaRPr lang="zh-CN" altLang="zh-CN" dirty="0"/>
          </a:p>
        </p:txBody>
      </p:sp>
      <p:graphicFrame>
        <p:nvGraphicFramePr>
          <p:cNvPr id="16" name="表格 15"/>
          <p:cNvGraphicFramePr>
            <a:graphicFrameLocks noGrp="1"/>
          </p:cNvGraphicFramePr>
          <p:nvPr>
            <p:custDataLst>
              <p:tags r:id="rId1"/>
            </p:custDataLst>
          </p:nvPr>
        </p:nvGraphicFramePr>
        <p:xfrm>
          <a:off x="1041400" y="4487545"/>
          <a:ext cx="7432040" cy="1463040"/>
        </p:xfrm>
        <a:graphic>
          <a:graphicData uri="http://schemas.openxmlformats.org/drawingml/2006/table">
            <a:tbl>
              <a:tblPr firstRow="1" bandRow="1">
                <a:tableStyleId>{5C22544A-7EE6-4342-B048-85BDC9FD1C3A}</a:tableStyleId>
              </a:tblPr>
              <a:tblGrid>
                <a:gridCol w="3716020"/>
                <a:gridCol w="3716020"/>
              </a:tblGrid>
              <a:tr h="365760">
                <a:tc>
                  <a:txBody>
                    <a:bodyPr/>
                    <a:lstStyle/>
                    <a:p>
                      <a:pPr algn="ctr"/>
                      <a:r>
                        <a:rPr lang="zh-CN" altLang="en-US" dirty="0" smtClean="0">
                          <a:solidFill>
                            <a:srgbClr val="FF0000"/>
                          </a:solidFill>
                        </a:rPr>
                        <a:t>协议</a:t>
                      </a:r>
                      <a:endParaRPr lang="zh-CN" altLang="en-US" i="0" dirty="0">
                        <a:solidFill>
                          <a:srgbClr val="FF0000"/>
                        </a:solidFill>
                      </a:endParaRPr>
                    </a:p>
                  </a:txBody>
                  <a:tcPr/>
                </a:tc>
                <a:tc>
                  <a:txBody>
                    <a:bodyPr/>
                    <a:lstStyle/>
                    <a:p>
                      <a:pPr algn="ctr"/>
                      <a:r>
                        <a:rPr lang="zh-CN" altLang="en-US" dirty="0" smtClean="0">
                          <a:solidFill>
                            <a:srgbClr val="FF0000"/>
                          </a:solidFill>
                        </a:rPr>
                        <a:t>目的端口</a:t>
                      </a:r>
                      <a:endParaRPr lang="zh-CN" altLang="en-US" dirty="0">
                        <a:solidFill>
                          <a:srgbClr val="FF0000"/>
                        </a:solidFill>
                      </a:endParaRPr>
                    </a:p>
                  </a:txBody>
                  <a:tcPr/>
                </a:tc>
              </a:tr>
              <a:tr h="365760">
                <a:tc>
                  <a:txBody>
                    <a:bodyPr/>
                    <a:lstStyle/>
                    <a:p>
                      <a:r>
                        <a:rPr lang="zh-CN" altLang="en-US" dirty="0" smtClean="0"/>
                        <a:t>过程数据（</a:t>
                      </a:r>
                      <a:r>
                        <a:rPr lang="en-US" altLang="zh-CN" dirty="0" err="1" smtClean="0"/>
                        <a:t>UDP</a:t>
                      </a:r>
                      <a:r>
                        <a:rPr lang="zh-CN" altLang="en-US" dirty="0" smtClean="0"/>
                        <a:t>）</a:t>
                      </a:r>
                      <a:endParaRPr lang="zh-CN" altLang="en-US" dirty="0"/>
                    </a:p>
                  </a:txBody>
                  <a:tcPr/>
                </a:tc>
                <a:tc>
                  <a:txBody>
                    <a:bodyPr/>
                    <a:lstStyle/>
                    <a:p>
                      <a:pPr algn="ctr"/>
                      <a:r>
                        <a:rPr lang="en-US" altLang="zh-CN" dirty="0" smtClean="0"/>
                        <a:t>17224</a:t>
                      </a:r>
                      <a:endParaRPr lang="zh-CN" altLang="en-US" dirty="0"/>
                    </a:p>
                  </a:txBody>
                  <a:tcPr/>
                </a:tc>
              </a:tr>
              <a:tr h="365760">
                <a:tc>
                  <a:txBody>
                    <a:bodyPr/>
                    <a:lstStyle/>
                    <a:p>
                      <a:r>
                        <a:rPr lang="zh-CN" altLang="en-US" dirty="0" smtClean="0"/>
                        <a:t>消息数据（</a:t>
                      </a:r>
                      <a:r>
                        <a:rPr lang="en-US" altLang="zh-CN" dirty="0" err="1" smtClean="0"/>
                        <a:t>UDP</a:t>
                      </a:r>
                      <a:r>
                        <a:rPr lang="zh-CN" altLang="en-US" dirty="0" smtClean="0"/>
                        <a:t>）</a:t>
                      </a:r>
                      <a:endParaRPr lang="zh-CN" altLang="en-US" dirty="0"/>
                    </a:p>
                  </a:txBody>
                  <a:tcPr/>
                </a:tc>
                <a:tc>
                  <a:txBody>
                    <a:bodyPr/>
                    <a:lstStyle/>
                    <a:p>
                      <a:pPr algn="ctr"/>
                      <a:r>
                        <a:rPr lang="en-US" altLang="zh-CN" dirty="0" smtClean="0"/>
                        <a:t>17225</a:t>
                      </a:r>
                      <a:endParaRPr lang="zh-CN" altLang="en-US" dirty="0"/>
                    </a:p>
                  </a:txBody>
                  <a:tcPr/>
                </a:tc>
              </a:tr>
              <a:tr h="365760">
                <a:tc>
                  <a:txBody>
                    <a:bodyPr/>
                    <a:lstStyle/>
                    <a:p>
                      <a:r>
                        <a:rPr lang="zh-CN" altLang="en-US" dirty="0" smtClean="0"/>
                        <a:t>消息数据（</a:t>
                      </a:r>
                      <a:r>
                        <a:rPr lang="en-US" altLang="zh-CN" dirty="0" smtClean="0"/>
                        <a:t>TCP</a:t>
                      </a:r>
                      <a:r>
                        <a:rPr lang="zh-CN" altLang="en-US" dirty="0" smtClean="0"/>
                        <a:t>）</a:t>
                      </a:r>
                      <a:endParaRPr lang="zh-CN" altLang="en-US" dirty="0"/>
                    </a:p>
                  </a:txBody>
                  <a:tcPr/>
                </a:tc>
                <a:tc>
                  <a:txBody>
                    <a:bodyPr/>
                    <a:lstStyle/>
                    <a:p>
                      <a:pPr algn="ctr"/>
                      <a:r>
                        <a:rPr lang="en-US" altLang="zh-CN" dirty="0" smtClean="0"/>
                        <a:t>17225</a:t>
                      </a:r>
                      <a:endParaRPr lang="zh-CN" altLang="en-US" dirty="0"/>
                    </a:p>
                  </a:txBody>
                  <a:tcPr/>
                </a:tc>
              </a:tr>
            </a:tbl>
          </a:graphicData>
        </a:graphic>
      </p:graphicFrame>
      <p:sp>
        <p:nvSpPr>
          <p:cNvPr id="17" name="日期占位符 3"/>
          <p:cNvSpPr txBox="1"/>
          <p:nvPr/>
        </p:nvSpPr>
        <p:spPr bwMode="auto">
          <a:xfrm>
            <a:off x="550521" y="6007306"/>
            <a:ext cx="7402016" cy="432048"/>
          </a:xfrm>
          <a:prstGeom prst="rect">
            <a:avLst/>
          </a:prstGeom>
          <a:noFill/>
          <a:ln w="9525">
            <a:noFill/>
            <a:miter lim="800000"/>
          </a:ln>
          <a:effectLst/>
        </p:spPr>
        <p:txBody>
          <a:bodyPr vert="horz" wrap="square" lIns="91440" tIns="45720" rIns="91440" bIns="45720" numCol="1" anchor="t" anchorCtr="0" compatLnSpc="1"/>
          <a:lstStyle/>
          <a:p>
            <a:pPr marL="0" marR="0" lvl="0" indent="0"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注：</a:t>
            </a:r>
            <a:r>
              <a:rPr lang="en-US" altLang="zh-CN" sz="1400" dirty="0" err="1" smtClean="0">
                <a:latin typeface="Arial" panose="020B0604020202020204" pitchFamily="34" charset="0"/>
              </a:rPr>
              <a:t>IANA</a:t>
            </a:r>
            <a:r>
              <a:rPr lang="zh-CN" altLang="en-US" sz="1400" dirty="0" smtClean="0">
                <a:latin typeface="Arial" panose="020B0604020202020204" pitchFamily="34" charset="0"/>
              </a:rPr>
              <a:t>分配的端口与</a:t>
            </a:r>
            <a:r>
              <a:rPr lang="en-US" altLang="zh-CN" sz="1400" dirty="0" err="1" smtClean="0">
                <a:latin typeface="Arial" panose="020B0604020202020204" pitchFamily="34" charset="0"/>
              </a:rPr>
              <a:t>IEC</a:t>
            </a:r>
            <a:r>
              <a:rPr lang="en-US" altLang="zh-CN" sz="1400" dirty="0" smtClean="0">
                <a:latin typeface="Arial" panose="020B0604020202020204" pitchFamily="34" charset="0"/>
              </a:rPr>
              <a:t> 61375-2-3</a:t>
            </a:r>
            <a:r>
              <a:rPr lang="zh-CN" altLang="en-US" sz="1400" dirty="0" smtClean="0">
                <a:latin typeface="Arial" panose="020B0604020202020204" pitchFamily="34" charset="0"/>
              </a:rPr>
              <a:t>文所定义的不一致，以</a:t>
            </a:r>
            <a:r>
              <a:rPr lang="en-US" altLang="zh-CN" sz="1400" dirty="0" err="1" smtClean="0">
                <a:latin typeface="Arial" panose="020B0604020202020204" pitchFamily="34" charset="0"/>
              </a:rPr>
              <a:t>IANA</a:t>
            </a:r>
            <a:r>
              <a:rPr lang="zh-CN" altLang="en-US" sz="1400" dirty="0" smtClean="0">
                <a:latin typeface="Arial" panose="020B0604020202020204" pitchFamily="34" charset="0"/>
              </a:rPr>
              <a:t>分配的为准</a:t>
            </a: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UNIT_TABLE_BEAUTIFY" val="smartTable{eced273b-fc61-407e-9cfa-98a1f6dcfa46}"/>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2608</Words>
  <Application>WPS 演示</Application>
  <PresentationFormat>全屏显示(4:3)</PresentationFormat>
  <Paragraphs>158</Paragraphs>
  <Slides>21</Slides>
  <Notes>10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21</vt:i4>
      </vt:variant>
    </vt:vector>
  </HeadingPairs>
  <TitlesOfParts>
    <vt:vector size="34" baseType="lpstr">
      <vt:lpstr>Arial</vt:lpstr>
      <vt:lpstr>宋体</vt:lpstr>
      <vt:lpstr>Wingdings</vt:lpstr>
      <vt:lpstr>微软雅黑</vt:lpstr>
      <vt:lpstr>Calibri</vt:lpstr>
      <vt:lpstr>Wingdings</vt:lpstr>
      <vt:lpstr>Arial Unicode MS</vt:lpstr>
      <vt:lpstr>Segoe UI</vt:lpstr>
      <vt:lpstr>Impact</vt:lpstr>
      <vt:lpstr>默认设计模板</vt:lpstr>
      <vt:lpstr>Paint.Picture</vt:lpstr>
      <vt:lpstr>Paint.Picture</vt:lpstr>
      <vt:lpstr>Paint.Picture</vt:lpstr>
      <vt:lpstr>TRDP协议培训</vt:lpstr>
      <vt:lpstr>提纲</vt:lpstr>
      <vt:lpstr>背景介绍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HuangGuifa</dc:creator>
  <cp:lastModifiedBy>二货先僧</cp:lastModifiedBy>
  <cp:revision>1041</cp:revision>
  <dcterms:created xsi:type="dcterms:W3CDTF">2010-02-25T01:06:00Z</dcterms:created>
  <dcterms:modified xsi:type="dcterms:W3CDTF">2020-11-11T09:22:58Z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