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336" r:id="rId3"/>
    <p:sldId id="338" r:id="rId4"/>
    <p:sldId id="337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</p:sldIdLst>
  <p:sldSz cx="9144000" cy="6858000" type="screen4x3"/>
  <p:notesSz cx="7105650" cy="10236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" initials="S" lastIdx="1" clrIdx="0">
    <p:extLst>
      <p:ext uri="{19B8F6BF-5375-455C-9EA6-DF929625EA0E}">
        <p15:presenceInfo xmlns:p15="http://schemas.microsoft.com/office/powerpoint/2012/main" userId="Scot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09B02"/>
    <a:srgbClr val="FF9933"/>
    <a:srgbClr val="FFCC00"/>
    <a:srgbClr val="FF9900"/>
    <a:srgbClr val="009999"/>
    <a:srgbClr val="FFFF99"/>
    <a:srgbClr val="F27900"/>
    <a:srgbClr val="F29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5906" autoAdjust="0"/>
  </p:normalViewPr>
  <p:slideViewPr>
    <p:cSldViewPr>
      <p:cViewPr varScale="1">
        <p:scale>
          <a:sx n="68" d="100"/>
          <a:sy n="68" d="100"/>
        </p:scale>
        <p:origin x="146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2T09:05:42.518" idx="1">
    <p:pos x="1239" y="1005"/>
    <p:text>一条数据就是一个时间，复杂事件就是多条数据；CEP本身就是一个库，Flink用于复杂事件处理的库。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891" y="0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/>
          <a:lstStyle>
            <a:lvl1pPr algn="r">
              <a:defRPr sz="1300"/>
            </a:lvl1pPr>
          </a:lstStyle>
          <a:p>
            <a:fld id="{8A70BF89-EB4C-45B9-97A3-822FFC0490EB}" type="datetimeFigureOut">
              <a:rPr lang="zh-CN" altLang="en-US" smtClean="0"/>
              <a:t>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4" tIns="49547" rIns="99094" bIns="495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565" y="4862195"/>
            <a:ext cx="5684520" cy="4606290"/>
          </a:xfrm>
          <a:prstGeom prst="rect">
            <a:avLst/>
          </a:prstGeom>
        </p:spPr>
        <p:txBody>
          <a:bodyPr vert="horz" lIns="99094" tIns="49547" rIns="99094" bIns="4954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891" y="9722613"/>
            <a:ext cx="3079115" cy="511810"/>
          </a:xfrm>
          <a:prstGeom prst="rect">
            <a:avLst/>
          </a:prstGeom>
        </p:spPr>
        <p:txBody>
          <a:bodyPr vert="horz" lIns="99094" tIns="49547" rIns="99094" bIns="49547" rtlCol="0" anchor="b"/>
          <a:lstStyle>
            <a:lvl1pPr algn="r">
              <a:defRPr sz="1300"/>
            </a:lvl1pPr>
          </a:lstStyle>
          <a:p>
            <a:fld id="{EE51B96E-F61F-4DB6-A990-7AC0DD1F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42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1B96E-F61F-4DB6-A990-7AC0DD1FFC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5589240"/>
            <a:ext cx="3333135" cy="649919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07171"/>
            <a:ext cx="7772400" cy="20436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Flink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94187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498" y="1496978"/>
            <a:ext cx="8120966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严格近邻（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Strict Contiguity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所有事件按照严格的顺序出现，中间没有任何不匹配的事件，由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.next()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 next b”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没有匹配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宽松近邻（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Relaxed Contiguity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允许中间出现不匹配的事件，由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.followedBy()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followedBy b”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非确定性宽松近邻（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Non-Deterministic Relaxed Contiguity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进一步放宽条件，之前已经匹配过的事件也可以再次使用，由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.followedByAny()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例如对于模式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”a followedByAny b”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，事件序列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[a, c, b1, b2]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匹配为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b1}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{a, b2}</a:t>
            </a:r>
          </a:p>
        </p:txBody>
      </p:sp>
    </p:spTree>
    <p:extLst>
      <p:ext uri="{BB962C8B-B14F-4D97-AF65-F5344CB8AC3E}">
        <p14:creationId xmlns:p14="http://schemas.microsoft.com/office/powerpoint/2010/main" val="382095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48843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除以上模式序列外，还可以定义“不希望出现某种近邻关系”：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.notNext()  ——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不想让某个事件严格紧邻前一个事件发生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.notFollowedBy() ——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不想让某个事件在两个事件之间发生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需要注意：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所有模式序列必须以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.begin()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开始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模式序列不能以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.notFollowedBy()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结束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“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not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” 类型的模式不能被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optional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所修饰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此外，还可以为模式指定时间约束，用来要求在多长时间内匹配有效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975945"/>
            <a:ext cx="2876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99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模式的检测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265210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指定要查找的模式序列后，就可以将其应用于输入流以检测潜在匹配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 </a:t>
            </a:r>
            <a:r>
              <a:rPr lang="en-US" altLang="zh-CN" sz="2000" spc="1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CEP.pattern()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，给定输入流和模式，就能得到一个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40" y="4149080"/>
            <a:ext cx="74295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84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352962"/>
            <a:ext cx="7688918" cy="33001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创建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PatternStream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之后，就可以应用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方法，从检测到的事件序列中提取事件了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方法需要输入一个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function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作为参数，每个成功匹配的事件序列都会调用它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以一个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Map&lt;String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 &lt;IN&gt;&gt;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来接收匹配到的事件序列，其中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key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就是每个模式的名称，而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value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就是所有接收到的事件的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List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类型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613073"/>
            <a:ext cx="5871623" cy="176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11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超时事件的提取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9506" y="1352962"/>
            <a:ext cx="7688918" cy="23640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1" indent="-342900">
              <a:lnSpc>
                <a:spcPct val="1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当一个模式通过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within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关键字定义了检测窗口时间时，部分事件序列可能因为超过窗口长度而被丢弃；为了能够处理这些超时的部分匹配，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select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flatSelect API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调用允许指定超时处理程序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超时处理程序会接收到目前为止由模式匹配到的所有事件，由一个 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OutputTag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定义接收到的超时事件序列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83422"/>
            <a:ext cx="4860596" cy="279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99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8245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复杂事件处理（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Complex Event Processing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CEP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是在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中实现的复杂事件处理（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）库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允许在无休止的事件流中检测事件模式，让我们有机会掌握数据中重要的部分</a:t>
            </a:r>
          </a:p>
          <a:p>
            <a:pPr>
              <a:lnSpc>
                <a:spcPct val="200000"/>
              </a:lnSpc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一个或多个由简单事件构成的事件流通过一定的规则匹配，然后输出用户想得到的数据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—— </a:t>
            </a: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满足规则的复杂事件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69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CEP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34888" y="4221088"/>
            <a:ext cx="8013576" cy="2304256"/>
          </a:xfrm>
        </p:spPr>
        <p:txBody>
          <a:bodyPr>
            <a:noAutofit/>
          </a:bodyPr>
          <a:lstStyle/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目标：从有序的简单事件流中发现一些高阶特征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输入：一个或多个由简单事件构成的事件流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处理：识别简单事件之间的内在联系，多个符合一定规则的简单事件构成复杂事件</a:t>
            </a:r>
          </a:p>
          <a:p>
            <a:pPr lvl="0">
              <a:lnSpc>
                <a:spcPct val="200000"/>
              </a:lnSpc>
            </a:pPr>
            <a:r>
              <a:rPr lang="zh-CN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输出：满足规则的复杂事件</a:t>
            </a:r>
          </a:p>
        </p:txBody>
      </p:sp>
      <p:pic>
        <p:nvPicPr>
          <p:cNvPr id="1026" name="Picture" descr="说明: ce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5976664" cy="279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47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412776"/>
            <a:ext cx="8229600" cy="18722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处理事件的规则，被叫做“模式”（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Flink CEP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提供了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Pattern API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，用于对输入流数据进行复杂事件规则定义，用来提取符合规则的事件序列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618" y="3279610"/>
            <a:ext cx="6048672" cy="307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16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Pattern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284287"/>
            <a:ext cx="8229600" cy="338437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Individual Patterns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组成复杂规则的每一个单独的模式定义，就是“个体模式”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5013176"/>
            <a:ext cx="7560840" cy="124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模式组（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Groups of patterns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将一个模式序列作为条件嵌套在个体模式里，成为一组模式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83568" y="29249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组合模式（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Patterns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，也叫模式序列）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很多个体模式组合起来，就形成了整个的模式序列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模式序列必须以一个“初始模式”开始：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78759"/>
            <a:ext cx="56007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48" y="4721366"/>
            <a:ext cx="58197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86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Individual Patterns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556792"/>
            <a:ext cx="8229600" cy="446449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个体模式可以包括“单例（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singleton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）模式”和“循环（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looping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）模式”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单例模式只接收一个事件，而循环模式可以接收多个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量词（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Quantifier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可以在一个个体模式后追加量词，也就是指定循环次数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26860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98776"/>
            <a:ext cx="45529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73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4680520"/>
          </a:xfrm>
        </p:spPr>
        <p:txBody>
          <a:bodyPr>
            <a:noAutofit/>
          </a:bodyPr>
          <a:lstStyle/>
          <a:p>
            <a:pPr>
              <a:lnSpc>
                <a:spcPct val="175000"/>
              </a:lnSpc>
              <a:buFont typeface="Wingdings" pitchFamily="2" charset="2"/>
              <a:buChar char="Ø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条件（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Condition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每个模式都需要指定触发条件，作为模式是否接受事件进入的判断依据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CEP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中的个体模式主要通过调用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和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来指定条件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按不同的调用方式，可以分成以下几类：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75000"/>
              </a:lnSpc>
              <a:buFont typeface="Arial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简单条件（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Simple Condition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5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通过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.where()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方法对事件中的字段进行判断筛选，决定是否接受该事件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378" y="4437112"/>
            <a:ext cx="5334918" cy="1877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11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个体模式的条件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340768"/>
            <a:ext cx="8229600" cy="4464496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组合条件（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Combining Condition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将简单条件进行合并；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.or()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方法表示或逻辑相连，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where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的直接组合就是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AND</a:t>
            </a:r>
          </a:p>
          <a:p>
            <a:pPr lvl="1">
              <a:lnSpc>
                <a:spcPct val="170000"/>
              </a:lnSpc>
            </a:pP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终止条件（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Stop Condition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如果使用了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或者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oneOrMore.optional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，建议使用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.until() 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作为终止条件，以便清理状态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marL="342900" lvl="1" indent="-342900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迭代条件（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Iterative Condition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能够对模式之前所有接收的事件进行处理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可以调用 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ctx.getEventsForPattern(“name”)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7343579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66" y="5805264"/>
            <a:ext cx="43624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35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360000" algn="l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模式序列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3522" y="1496978"/>
            <a:ext cx="6104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不同的“近邻”模式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19672" y="4401280"/>
            <a:ext cx="4320000" cy="1548000"/>
            <a:chOff x="1331640" y="4401280"/>
            <a:chExt cx="4320000" cy="1548000"/>
          </a:xfrm>
        </p:grpSpPr>
        <p:sp>
          <p:nvSpPr>
            <p:cNvPr id="22" name="Google Shape;130;p18"/>
            <p:cNvSpPr/>
            <p:nvPr/>
          </p:nvSpPr>
          <p:spPr>
            <a:xfrm>
              <a:off x="1834431" y="467204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Google Shape;131;p18"/>
            <p:cNvSpPr/>
            <p:nvPr/>
          </p:nvSpPr>
          <p:spPr>
            <a:xfrm>
              <a:off x="2432337" y="467225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" name="Google Shape;132;p18"/>
            <p:cNvSpPr/>
            <p:nvPr/>
          </p:nvSpPr>
          <p:spPr>
            <a:xfrm>
              <a:off x="3026885" y="467225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" name="Google Shape;133;p18"/>
            <p:cNvSpPr/>
            <p:nvPr/>
          </p:nvSpPr>
          <p:spPr>
            <a:xfrm>
              <a:off x="3621434" y="467225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" name="Google Shape;134;p18"/>
            <p:cNvSpPr/>
            <p:nvPr/>
          </p:nvSpPr>
          <p:spPr>
            <a:xfrm>
              <a:off x="4195983" y="468882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" name="Google Shape;135;p18"/>
            <p:cNvSpPr/>
            <p:nvPr/>
          </p:nvSpPr>
          <p:spPr>
            <a:xfrm>
              <a:off x="4781513" y="468882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" name="Google Shape;136;p18"/>
            <p:cNvSpPr/>
            <p:nvPr/>
          </p:nvSpPr>
          <p:spPr>
            <a:xfrm>
              <a:off x="3019173" y="5294379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Google Shape;137;p18"/>
            <p:cNvSpPr/>
            <p:nvPr/>
          </p:nvSpPr>
          <p:spPr>
            <a:xfrm>
              <a:off x="2426802" y="5294582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" name="Google Shape;138;p18"/>
            <p:cNvSpPr/>
            <p:nvPr/>
          </p:nvSpPr>
          <p:spPr>
            <a:xfrm>
              <a:off x="4189142" y="5294582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" name="Google Shape;139;p18"/>
            <p:cNvSpPr/>
            <p:nvPr/>
          </p:nvSpPr>
          <p:spPr>
            <a:xfrm>
              <a:off x="1834431" y="5294582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" name="Google Shape;140;p18"/>
            <p:cNvSpPr/>
            <p:nvPr/>
          </p:nvSpPr>
          <p:spPr>
            <a:xfrm>
              <a:off x="4781513" y="5311156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" name="Google Shape;141;p18"/>
            <p:cNvSpPr/>
            <p:nvPr/>
          </p:nvSpPr>
          <p:spPr>
            <a:xfrm>
              <a:off x="3614902" y="5311156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" name="Google Shape;142;p18"/>
            <p:cNvSpPr/>
            <p:nvPr/>
          </p:nvSpPr>
          <p:spPr>
            <a:xfrm>
              <a:off x="1331640" y="4401280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" name="Google Shape;147;p18"/>
            <p:cNvSpPr/>
            <p:nvPr/>
          </p:nvSpPr>
          <p:spPr>
            <a:xfrm>
              <a:off x="1749484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" name="Google Shape;148;p18"/>
            <p:cNvSpPr/>
            <p:nvPr/>
          </p:nvSpPr>
          <p:spPr>
            <a:xfrm>
              <a:off x="2934197" y="5218211"/>
              <a:ext cx="543774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" name="Google Shape;153;p18"/>
            <p:cNvSpPr/>
            <p:nvPr/>
          </p:nvSpPr>
          <p:spPr>
            <a:xfrm>
              <a:off x="4100292" y="4595882"/>
              <a:ext cx="543716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" name="Google Shape;154;p18"/>
            <p:cNvSpPr/>
            <p:nvPr/>
          </p:nvSpPr>
          <p:spPr>
            <a:xfrm>
              <a:off x="4685822" y="5218211"/>
              <a:ext cx="543716" cy="499881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19672" y="2420888"/>
            <a:ext cx="4320000" cy="1548000"/>
            <a:chOff x="1331640" y="2420888"/>
            <a:chExt cx="4320000" cy="1548000"/>
          </a:xfrm>
        </p:grpSpPr>
        <p:sp>
          <p:nvSpPr>
            <p:cNvPr id="6" name="Google Shape;103;p17"/>
            <p:cNvSpPr/>
            <p:nvPr/>
          </p:nvSpPr>
          <p:spPr>
            <a:xfrm>
              <a:off x="1834431" y="2691657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" name="Google Shape;104;p17"/>
            <p:cNvSpPr/>
            <p:nvPr/>
          </p:nvSpPr>
          <p:spPr>
            <a:xfrm>
              <a:off x="2415897" y="2691860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" name="Google Shape;105;p17"/>
            <p:cNvSpPr/>
            <p:nvPr/>
          </p:nvSpPr>
          <p:spPr>
            <a:xfrm>
              <a:off x="2994005" y="2691860"/>
              <a:ext cx="370466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" name="Google Shape;106;p17"/>
            <p:cNvSpPr/>
            <p:nvPr/>
          </p:nvSpPr>
          <p:spPr>
            <a:xfrm>
              <a:off x="3572114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" name="Google Shape;107;p17"/>
            <p:cNvSpPr/>
            <p:nvPr/>
          </p:nvSpPr>
          <p:spPr>
            <a:xfrm>
              <a:off x="4150222" y="2708434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" name="Google Shape;108;p17"/>
            <p:cNvSpPr/>
            <p:nvPr/>
          </p:nvSpPr>
          <p:spPr>
            <a:xfrm>
              <a:off x="2970449" y="3319401"/>
              <a:ext cx="352334" cy="313992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Google Shape;109;p17"/>
            <p:cNvSpPr/>
            <p:nvPr/>
          </p:nvSpPr>
          <p:spPr>
            <a:xfrm>
              <a:off x="4122002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Google Shape;110;p17"/>
            <p:cNvSpPr/>
            <p:nvPr/>
          </p:nvSpPr>
          <p:spPr>
            <a:xfrm>
              <a:off x="4710201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" name="Google Shape;112;p17"/>
            <p:cNvSpPr/>
            <p:nvPr/>
          </p:nvSpPr>
          <p:spPr>
            <a:xfrm>
              <a:off x="4710201" y="2691860"/>
              <a:ext cx="370465" cy="3471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" name="Google Shape;113;p17"/>
            <p:cNvSpPr/>
            <p:nvPr/>
          </p:nvSpPr>
          <p:spPr>
            <a:xfrm>
              <a:off x="1815538" y="3319401"/>
              <a:ext cx="352334" cy="313992"/>
            </a:xfrm>
            <a:prstGeom prst="star5">
              <a:avLst>
                <a:gd name="adj" fmla="val 19100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" name="Google Shape;115;p17"/>
            <p:cNvSpPr/>
            <p:nvPr/>
          </p:nvSpPr>
          <p:spPr>
            <a:xfrm>
              <a:off x="1331640" y="2420888"/>
              <a:ext cx="4320000" cy="1548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" name="Google Shape;121;p17"/>
            <p:cNvSpPr/>
            <p:nvPr/>
          </p:nvSpPr>
          <p:spPr>
            <a:xfrm>
              <a:off x="1628649" y="2615490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" name="Google Shape;122;p17"/>
            <p:cNvSpPr/>
            <p:nvPr/>
          </p:nvSpPr>
          <p:spPr>
            <a:xfrm>
              <a:off x="3989244" y="3226456"/>
              <a:ext cx="1255675" cy="499882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" name="Google Shape;110;p17"/>
            <p:cNvSpPr/>
            <p:nvPr/>
          </p:nvSpPr>
          <p:spPr>
            <a:xfrm>
              <a:off x="3537160" y="3302827"/>
              <a:ext cx="370465" cy="3471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" name="Google Shape;109;p17"/>
            <p:cNvSpPr/>
            <p:nvPr/>
          </p:nvSpPr>
          <p:spPr>
            <a:xfrm>
              <a:off x="2382249" y="3302624"/>
              <a:ext cx="373823" cy="3475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endParaRPr sz="2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44208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严格近邻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62464" y="4966451"/>
            <a:ext cx="15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宽松近邻</a:t>
            </a:r>
          </a:p>
        </p:txBody>
      </p:sp>
    </p:spTree>
    <p:extLst>
      <p:ext uri="{BB962C8B-B14F-4D97-AF65-F5344CB8AC3E}">
        <p14:creationId xmlns:p14="http://schemas.microsoft.com/office/powerpoint/2010/main" val="11348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29528</TotalTime>
  <Words>947</Words>
  <Application>Microsoft Office PowerPoint</Application>
  <PresentationFormat>全屏显示(4:3)</PresentationFormat>
  <Paragraphs>77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Helvetica Neue</vt:lpstr>
      <vt:lpstr>微软雅黑</vt:lpstr>
      <vt:lpstr>微软雅黑 Light</vt:lpstr>
      <vt:lpstr>Arial</vt:lpstr>
      <vt:lpstr>Calibri</vt:lpstr>
      <vt:lpstr>Wingdings</vt:lpstr>
      <vt:lpstr>Office 主题</vt:lpstr>
      <vt:lpstr>Flink CEP 简介</vt:lpstr>
      <vt:lpstr>什么是 CEP</vt:lpstr>
      <vt:lpstr>CEP 的特点</vt:lpstr>
      <vt:lpstr>Pattern API</vt:lpstr>
      <vt:lpstr>Pattern API</vt:lpstr>
      <vt:lpstr>个体模式（Individual Patterns）</vt:lpstr>
      <vt:lpstr>个体模式的条件</vt:lpstr>
      <vt:lpstr>个体模式的条件</vt:lpstr>
      <vt:lpstr>模式序列</vt:lpstr>
      <vt:lpstr>模式序列</vt:lpstr>
      <vt:lpstr>模式序列</vt:lpstr>
      <vt:lpstr>模式的检测</vt:lpstr>
      <vt:lpstr>匹配事件的提取</vt:lpstr>
      <vt:lpstr>超时事件的提取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5_电影推荐系统设计</dc:title>
  <dc:creator>wushengran</dc:creator>
  <cp:lastModifiedBy>MSoffice</cp:lastModifiedBy>
  <cp:revision>375</cp:revision>
  <dcterms:created xsi:type="dcterms:W3CDTF">2017-11-14T06:09:04Z</dcterms:created>
  <dcterms:modified xsi:type="dcterms:W3CDTF">2020-11-28T01:27:34Z</dcterms:modified>
</cp:coreProperties>
</file>