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3" r:id="rId7"/>
    <p:sldId id="264" r:id="rId8"/>
    <p:sldId id="265" r:id="rId9"/>
    <p:sldId id="266" r:id="rId10"/>
    <p:sldId id="267" r:id="rId11"/>
    <p:sldId id="268" r:id="rId12"/>
    <p:sldId id="269" r:id="rId13"/>
    <p:sldId id="270" r:id="rId14"/>
    <p:sldId id="274" r:id="rId15"/>
    <p:sldId id="273" r:id="rId16"/>
    <p:sldId id="275" r:id="rId17"/>
    <p:sldId id="276" r:id="rId18"/>
    <p:sldId id="277" r:id="rId19"/>
    <p:sldId id="278" r:id="rId20"/>
    <p:sldId id="279" r:id="rId21"/>
    <p:sldId id="280" r:id="rId22"/>
    <p:sldId id="271" r:id="rId23"/>
    <p:sldId id="272"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9EF76C7-F800-4E80-AC6F-78379762DB48}" type="datetimeFigureOut">
              <a:rPr lang="zh-CN" altLang="en-US" smtClean="0"/>
              <a:pPr/>
              <a:t>2012-3-20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E6DAB7-E2EA-409D-B767-C472E812AFF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EF76C7-F800-4E80-AC6F-78379762DB48}" type="datetimeFigureOut">
              <a:rPr lang="zh-CN" altLang="en-US" smtClean="0"/>
              <a:pPr/>
              <a:t>2012-3-20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E6DAB7-E2EA-409D-B767-C472E812AFF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EF76C7-F800-4E80-AC6F-78379762DB48}" type="datetimeFigureOut">
              <a:rPr lang="zh-CN" altLang="en-US" smtClean="0"/>
              <a:pPr/>
              <a:t>2012-3-20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E6DAB7-E2EA-409D-B767-C472E812AFF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EF76C7-F800-4E80-AC6F-78379762DB48}" type="datetimeFigureOut">
              <a:rPr lang="zh-CN" altLang="en-US" smtClean="0"/>
              <a:pPr/>
              <a:t>2012-3-20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E6DAB7-E2EA-409D-B767-C472E812AFF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9EF76C7-F800-4E80-AC6F-78379762DB48}" type="datetimeFigureOut">
              <a:rPr lang="zh-CN" altLang="en-US" smtClean="0"/>
              <a:pPr/>
              <a:t>2012-3-20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E6DAB7-E2EA-409D-B767-C472E812AFF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9EF76C7-F800-4E80-AC6F-78379762DB48}" type="datetimeFigureOut">
              <a:rPr lang="zh-CN" altLang="en-US" smtClean="0"/>
              <a:pPr/>
              <a:t>2012-3-20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E6DAB7-E2EA-409D-B767-C472E812AFF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9EF76C7-F800-4E80-AC6F-78379762DB48}" type="datetimeFigureOut">
              <a:rPr lang="zh-CN" altLang="en-US" smtClean="0"/>
              <a:pPr/>
              <a:t>2012-3-20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E6DAB7-E2EA-409D-B767-C472E812AFF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9EF76C7-F800-4E80-AC6F-78379762DB48}" type="datetimeFigureOut">
              <a:rPr lang="zh-CN" altLang="en-US" smtClean="0"/>
              <a:pPr/>
              <a:t>2012-3-20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E6DAB7-E2EA-409D-B767-C472E812AFF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EF76C7-F800-4E80-AC6F-78379762DB48}" type="datetimeFigureOut">
              <a:rPr lang="zh-CN" altLang="en-US" smtClean="0"/>
              <a:pPr/>
              <a:t>2012-3-20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E6DAB7-E2EA-409D-B767-C472E812AFF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9EF76C7-F800-4E80-AC6F-78379762DB48}" type="datetimeFigureOut">
              <a:rPr lang="zh-CN" altLang="en-US" smtClean="0"/>
              <a:pPr/>
              <a:t>2012-3-20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E6DAB7-E2EA-409D-B767-C472E812AFF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9EF76C7-F800-4E80-AC6F-78379762DB48}" type="datetimeFigureOut">
              <a:rPr lang="zh-CN" altLang="en-US" smtClean="0"/>
              <a:pPr/>
              <a:t>2012-3-20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E6DAB7-E2EA-409D-B767-C472E812AFF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EF76C7-F800-4E80-AC6F-78379762DB48}" type="datetimeFigureOut">
              <a:rPr lang="zh-CN" altLang="en-US" smtClean="0"/>
              <a:pPr/>
              <a:t>2012-3-20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E6DAB7-E2EA-409D-B767-C472E812AFF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NEON</a:t>
            </a:r>
            <a:r>
              <a:rPr lang="zh-CN" altLang="en-US" dirty="0" smtClean="0"/>
              <a:t>指令优化</a:t>
            </a:r>
            <a:endParaRPr lang="zh-CN" altLang="en-US" dirty="0"/>
          </a:p>
        </p:txBody>
      </p:sp>
      <p:sp>
        <p:nvSpPr>
          <p:cNvPr id="3" name="副标题 2"/>
          <p:cNvSpPr>
            <a:spLocks noGrp="1"/>
          </p:cNvSpPr>
          <p:nvPr>
            <p:ph type="subTitle" idx="1"/>
          </p:nvPr>
        </p:nvSpPr>
        <p:spPr/>
        <p:txBody>
          <a:bodyPr/>
          <a:lstStyle/>
          <a:p>
            <a:r>
              <a:rPr lang="en-US" altLang="zh-CN" dirty="0" smtClean="0"/>
              <a:t>Tidied by celery</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46"/>
          </a:xfrm>
        </p:spPr>
        <p:txBody>
          <a:bodyPr>
            <a:normAutofit/>
          </a:bodyPr>
          <a:lstStyle/>
          <a:p>
            <a:r>
              <a:rPr lang="zh-CN" altLang="en-US" sz="3200" b="1" dirty="0" smtClean="0"/>
              <a:t>单个或者多个元素 </a:t>
            </a:r>
            <a:r>
              <a:rPr lang="en-US" sz="3200" b="1" dirty="0" smtClean="0"/>
              <a:t>Single or Multiple Elements </a:t>
            </a:r>
            <a:endParaRPr lang="en-US" sz="3200" dirty="0"/>
          </a:p>
        </p:txBody>
      </p:sp>
      <p:sp>
        <p:nvSpPr>
          <p:cNvPr id="3" name="内容占位符 2"/>
          <p:cNvSpPr>
            <a:spLocks noGrp="1"/>
          </p:cNvSpPr>
          <p:nvPr>
            <p:ph idx="1"/>
          </p:nvPr>
        </p:nvSpPr>
        <p:spPr>
          <a:xfrm>
            <a:off x="457200" y="1214422"/>
            <a:ext cx="8229600" cy="3929090"/>
          </a:xfrm>
        </p:spPr>
        <p:txBody>
          <a:bodyPr>
            <a:normAutofit/>
          </a:bodyPr>
          <a:lstStyle/>
          <a:p>
            <a:r>
              <a:rPr lang="zh-CN" altLang="en-US" sz="2000" dirty="0" smtClean="0"/>
              <a:t>除了加载多个元素，结构读取还能从内存用</a:t>
            </a:r>
            <a:r>
              <a:rPr lang="en-US" altLang="zh-CN" sz="2000" dirty="0" err="1" smtClean="0"/>
              <a:t>deinterleave</a:t>
            </a:r>
            <a:r>
              <a:rPr lang="zh-CN" altLang="en-US" sz="2000" dirty="0" smtClean="0"/>
              <a:t>的模式读取一个元素到</a:t>
            </a:r>
            <a:r>
              <a:rPr lang="en-US" altLang="zh-CN" sz="2000" dirty="0" smtClean="0"/>
              <a:t>NEON</a:t>
            </a:r>
            <a:r>
              <a:rPr lang="zh-CN" altLang="en-US" sz="2000" dirty="0" smtClean="0"/>
              <a:t>寄存器的多个通道或者一个通道而保存其他通道不变。</a:t>
            </a:r>
            <a:endParaRPr lang="zh-CN" altLang="en-US" sz="2000" dirty="0"/>
          </a:p>
        </p:txBody>
      </p:sp>
      <p:pic>
        <p:nvPicPr>
          <p:cNvPr id="3074" name="Picture 2"/>
          <p:cNvPicPr>
            <a:picLocks noChangeAspect="1" noChangeArrowheads="1"/>
          </p:cNvPicPr>
          <p:nvPr/>
        </p:nvPicPr>
        <p:blipFill>
          <a:blip r:embed="rId2"/>
          <a:srcRect/>
          <a:stretch>
            <a:fillRect/>
          </a:stretch>
        </p:blipFill>
        <p:spPr bwMode="auto">
          <a:xfrm>
            <a:off x="1785918" y="2143116"/>
            <a:ext cx="6000792" cy="350046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46"/>
          </a:xfrm>
        </p:spPr>
        <p:txBody>
          <a:bodyPr>
            <a:normAutofit/>
          </a:bodyPr>
          <a:lstStyle/>
          <a:p>
            <a:r>
              <a:rPr lang="zh-CN" altLang="en-US" sz="3200" b="1" dirty="0" smtClean="0"/>
              <a:t>单个或者多个元素 </a:t>
            </a:r>
            <a:r>
              <a:rPr lang="en-US" sz="3200" b="1" dirty="0" smtClean="0"/>
              <a:t>Single or Multiple Elements </a:t>
            </a:r>
            <a:endParaRPr lang="en-US" sz="3200" dirty="0"/>
          </a:p>
        </p:txBody>
      </p:sp>
      <p:sp>
        <p:nvSpPr>
          <p:cNvPr id="3" name="内容占位符 2"/>
          <p:cNvSpPr>
            <a:spLocks noGrp="1"/>
          </p:cNvSpPr>
          <p:nvPr>
            <p:ph idx="1"/>
          </p:nvPr>
        </p:nvSpPr>
        <p:spPr>
          <a:xfrm>
            <a:off x="457200" y="1214422"/>
            <a:ext cx="8229600" cy="3929090"/>
          </a:xfrm>
        </p:spPr>
        <p:txBody>
          <a:bodyPr>
            <a:normAutofit/>
          </a:bodyPr>
          <a:lstStyle/>
          <a:p>
            <a:r>
              <a:rPr lang="zh-CN" altLang="en-US" sz="2000" dirty="0" smtClean="0"/>
              <a:t>加载到单一通道对于从分散的内存空间的数据读取来构建一个向量非常有用。存储数据到内存也是一样，也可以采用通道的模式进行存储。</a:t>
            </a:r>
            <a:endParaRPr lang="zh-CN" altLang="en-US" sz="2000" dirty="0"/>
          </a:p>
        </p:txBody>
      </p:sp>
      <p:pic>
        <p:nvPicPr>
          <p:cNvPr id="4098" name="Picture 2"/>
          <p:cNvPicPr>
            <a:picLocks noChangeAspect="1" noChangeArrowheads="1"/>
          </p:cNvPicPr>
          <p:nvPr/>
        </p:nvPicPr>
        <p:blipFill>
          <a:blip r:embed="rId2"/>
          <a:srcRect/>
          <a:stretch>
            <a:fillRect/>
          </a:stretch>
        </p:blipFill>
        <p:spPr bwMode="auto">
          <a:xfrm>
            <a:off x="1714480" y="2214554"/>
            <a:ext cx="5572164" cy="293370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46"/>
          </a:xfrm>
        </p:spPr>
        <p:txBody>
          <a:bodyPr>
            <a:normAutofit/>
          </a:bodyPr>
          <a:lstStyle/>
          <a:p>
            <a:r>
              <a:rPr lang="zh-CN" altLang="en-US" sz="3200" b="1" dirty="0" smtClean="0"/>
              <a:t>寻址模式</a:t>
            </a:r>
            <a:r>
              <a:rPr lang="en-US" altLang="zh-CN" sz="3200" b="1" dirty="0" smtClean="0"/>
              <a:t>Addressing </a:t>
            </a:r>
            <a:endParaRPr lang="zh-CN" altLang="en-US" sz="3200" dirty="0" smtClean="0"/>
          </a:p>
        </p:txBody>
      </p:sp>
      <p:sp>
        <p:nvSpPr>
          <p:cNvPr id="3" name="内容占位符 2"/>
          <p:cNvSpPr>
            <a:spLocks noGrp="1"/>
          </p:cNvSpPr>
          <p:nvPr>
            <p:ph idx="1"/>
          </p:nvPr>
        </p:nvSpPr>
        <p:spPr>
          <a:xfrm>
            <a:off x="457200" y="1214422"/>
            <a:ext cx="8229600" cy="3929090"/>
          </a:xfrm>
        </p:spPr>
        <p:txBody>
          <a:bodyPr>
            <a:normAutofit/>
          </a:bodyPr>
          <a:lstStyle/>
          <a:p>
            <a:r>
              <a:rPr lang="en-US" altLang="zh-CN" sz="2000" dirty="0" smtClean="0"/>
              <a:t>NEON</a:t>
            </a:r>
            <a:r>
              <a:rPr lang="zh-CN" altLang="en-US" sz="2000" dirty="0" smtClean="0"/>
              <a:t>的加载和存储指令支持</a:t>
            </a:r>
            <a:r>
              <a:rPr lang="en-US" altLang="zh-CN" sz="2000" dirty="0" smtClean="0"/>
              <a:t>3</a:t>
            </a:r>
            <a:r>
              <a:rPr lang="zh-CN" altLang="en-US" sz="2000" dirty="0" smtClean="0"/>
              <a:t>种格式的寻址模式： </a:t>
            </a:r>
          </a:p>
          <a:p>
            <a:r>
              <a:rPr lang="zh-CN" altLang="en-US" sz="2000" dirty="0" smtClean="0"/>
              <a:t>寄存器 </a:t>
            </a:r>
            <a:r>
              <a:rPr lang="en-US" altLang="zh-CN" sz="2000" dirty="0" smtClean="0"/>
              <a:t>[ {,:}]</a:t>
            </a:r>
            <a:r>
              <a:rPr lang="zh-CN" altLang="en-US" sz="2000" dirty="0" smtClean="0"/>
              <a:t>：数据将会从指定寄存器的地址加载或者存储； </a:t>
            </a:r>
          </a:p>
          <a:p>
            <a:r>
              <a:rPr lang="zh-CN" altLang="en-US" sz="2000" dirty="0" smtClean="0"/>
              <a:t>带自动加减地址更新的寄存器</a:t>
            </a:r>
            <a:r>
              <a:rPr lang="en-US" altLang="zh-CN" sz="2000" dirty="0" smtClean="0"/>
              <a:t>[{,:}]!</a:t>
            </a:r>
            <a:r>
              <a:rPr lang="zh-CN" altLang="en-US" sz="2000" dirty="0" smtClean="0"/>
              <a:t>：在数据从指定寄存器的地址加载或者存储后会更新地址，更新的地址大小等于读取或者存储的数据元素大小； </a:t>
            </a:r>
          </a:p>
          <a:p>
            <a:r>
              <a:rPr lang="zh-CN" altLang="en-US" sz="2000" dirty="0" smtClean="0"/>
              <a:t>带后索引的寄存器</a:t>
            </a:r>
            <a:r>
              <a:rPr lang="en-US" altLang="zh-CN" sz="2000" dirty="0" smtClean="0"/>
              <a:t>[{,:}],</a:t>
            </a:r>
            <a:r>
              <a:rPr lang="zh-CN" altLang="en-US" sz="2000" dirty="0" smtClean="0"/>
              <a:t>：存储空间访问后，会根据制定的寄存器</a:t>
            </a:r>
            <a:r>
              <a:rPr lang="en-US" altLang="zh-CN" sz="2000" dirty="0" err="1" smtClean="0"/>
              <a:t>Rm</a:t>
            </a:r>
            <a:r>
              <a:rPr lang="zh-CN" altLang="en-US" sz="2000" dirty="0" smtClean="0"/>
              <a:t>来更新地址，当需要读取或者存储一组具有固定间隔的数据时非常有用。</a:t>
            </a:r>
          </a:p>
          <a:p>
            <a:endParaRPr lang="zh-CN" alt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46"/>
          </a:xfrm>
        </p:spPr>
        <p:txBody>
          <a:bodyPr>
            <a:normAutofit/>
          </a:bodyPr>
          <a:lstStyle/>
          <a:p>
            <a:r>
              <a:rPr lang="zh-CN" altLang="en-US" sz="3200" b="1" dirty="0" smtClean="0"/>
              <a:t>其他的加载和存储</a:t>
            </a:r>
            <a:endParaRPr lang="zh-CN" altLang="en-US" sz="3200" dirty="0" smtClean="0"/>
          </a:p>
        </p:txBody>
      </p:sp>
      <p:sp>
        <p:nvSpPr>
          <p:cNvPr id="3" name="内容占位符 2"/>
          <p:cNvSpPr>
            <a:spLocks noGrp="1"/>
          </p:cNvSpPr>
          <p:nvPr>
            <p:ph idx="1"/>
          </p:nvPr>
        </p:nvSpPr>
        <p:spPr>
          <a:xfrm>
            <a:off x="457200" y="1214422"/>
            <a:ext cx="8229600" cy="3929090"/>
          </a:xfrm>
        </p:spPr>
        <p:txBody>
          <a:bodyPr>
            <a:normAutofit/>
          </a:bodyPr>
          <a:lstStyle/>
          <a:p>
            <a:r>
              <a:rPr lang="en-US" altLang="zh-CN" sz="2000" dirty="0" smtClean="0"/>
              <a:t>NEON</a:t>
            </a:r>
            <a:r>
              <a:rPr lang="zh-CN" altLang="en-US" sz="2000" dirty="0" smtClean="0"/>
              <a:t>还支持以下的数据加载和存储： </a:t>
            </a:r>
          </a:p>
          <a:p>
            <a:r>
              <a:rPr lang="en-US" altLang="zh-CN" sz="2000" dirty="0" smtClean="0"/>
              <a:t>VLDR</a:t>
            </a:r>
            <a:r>
              <a:rPr lang="zh-CN" altLang="en-US" sz="2000" dirty="0" smtClean="0"/>
              <a:t>和</a:t>
            </a:r>
            <a:r>
              <a:rPr lang="en-US" altLang="zh-CN" sz="2000" dirty="0" smtClean="0"/>
              <a:t>VSTR</a:t>
            </a:r>
            <a:r>
              <a:rPr lang="zh-CN" altLang="en-US" sz="2000" dirty="0" smtClean="0"/>
              <a:t>来加载和存储</a:t>
            </a:r>
            <a:r>
              <a:rPr lang="en-US" altLang="zh-CN" sz="2000" dirty="0" smtClean="0"/>
              <a:t>64-bit</a:t>
            </a:r>
            <a:r>
              <a:rPr lang="zh-CN" altLang="en-US" sz="2000" dirty="0" smtClean="0"/>
              <a:t>数值到一个单一的寄存器； </a:t>
            </a:r>
          </a:p>
          <a:p>
            <a:r>
              <a:rPr lang="en-US" altLang="zh-CN" sz="2000" dirty="0" smtClean="0"/>
              <a:t>VLDM</a:t>
            </a:r>
            <a:r>
              <a:rPr lang="zh-CN" altLang="en-US" sz="2000" dirty="0" smtClean="0"/>
              <a:t>和</a:t>
            </a:r>
            <a:r>
              <a:rPr lang="en-US" altLang="zh-CN" sz="2000" dirty="0" smtClean="0"/>
              <a:t>VSTM</a:t>
            </a:r>
            <a:r>
              <a:rPr lang="zh-CN" altLang="en-US" sz="2000" dirty="0" smtClean="0"/>
              <a:t>来从堆栈加载或者存储多个</a:t>
            </a:r>
            <a:r>
              <a:rPr lang="en-US" altLang="zh-CN" sz="2000" dirty="0" smtClean="0"/>
              <a:t>64-bit</a:t>
            </a:r>
            <a:r>
              <a:rPr lang="zh-CN" altLang="en-US" sz="2000" dirty="0" smtClean="0"/>
              <a:t>数值；</a:t>
            </a:r>
          </a:p>
          <a:p>
            <a:endParaRPr lang="zh-CN" alt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296842"/>
          </a:xfrm>
        </p:spPr>
        <p:txBody>
          <a:bodyPr>
            <a:normAutofit fontScale="90000"/>
          </a:bodyPr>
          <a:lstStyle/>
          <a:p>
            <a:r>
              <a:rPr lang="zh-CN" altLang="en-US" sz="3200" b="1" dirty="0" smtClean="0"/>
              <a:t>移位向量</a:t>
            </a:r>
            <a:endParaRPr lang="zh-CN" altLang="en-US" sz="3200" dirty="0" smtClean="0"/>
          </a:p>
        </p:txBody>
      </p:sp>
      <p:sp>
        <p:nvSpPr>
          <p:cNvPr id="3" name="内容占位符 2"/>
          <p:cNvSpPr>
            <a:spLocks noGrp="1"/>
          </p:cNvSpPr>
          <p:nvPr>
            <p:ph idx="1"/>
          </p:nvPr>
        </p:nvSpPr>
        <p:spPr>
          <a:xfrm>
            <a:off x="457200" y="714356"/>
            <a:ext cx="8229600" cy="4429156"/>
          </a:xfrm>
        </p:spPr>
        <p:txBody>
          <a:bodyPr>
            <a:normAutofit/>
          </a:bodyPr>
          <a:lstStyle/>
          <a:p>
            <a:r>
              <a:rPr lang="en-US" altLang="zh-CN" sz="2000" dirty="0" smtClean="0"/>
              <a:t>NEON</a:t>
            </a:r>
            <a:r>
              <a:rPr lang="zh-CN" altLang="en-US" sz="2000" dirty="0" smtClean="0"/>
              <a:t>中的移位指令和</a:t>
            </a:r>
            <a:r>
              <a:rPr lang="en-US" altLang="zh-CN" sz="2000" dirty="0" smtClean="0"/>
              <a:t>ARM</a:t>
            </a:r>
            <a:r>
              <a:rPr lang="zh-CN" altLang="en-US" sz="2000" dirty="0" smtClean="0"/>
              <a:t>指令中的标量移位，把向量中的各个元素左移或者右移若干比特。那些移到临近元素的比特会被丢弃掉，不会影响到邻近元素的移位结果。移位操作的移位数可以直接编码到指令里，或者用 一个指定的移位比特向量，如果使用移位向量，每一个元素的移位比特值将取决于对应的移位向量里存储的值，移位向量里保存的移位值是有符号的，所以可能进行左移，右移或者不移位的操作</a:t>
            </a:r>
            <a:r>
              <a:rPr lang="zh-CN" altLang="en-US" sz="2000" dirty="0" smtClean="0"/>
              <a:t>。</a:t>
            </a:r>
            <a:endParaRPr lang="en-US" altLang="zh-CN" sz="2000" dirty="0" smtClean="0"/>
          </a:p>
          <a:p>
            <a:r>
              <a:rPr lang="zh-CN" altLang="en-US" sz="2000" dirty="0" smtClean="0"/>
              <a:t>有符号数据的右移操作的类型可以根据指令来制定，如是否进行符号扩展（算术右移还是逻辑右移），这对应于</a:t>
            </a:r>
            <a:r>
              <a:rPr lang="en-US" altLang="zh-CN" sz="2000" dirty="0" smtClean="0"/>
              <a:t>ARM</a:t>
            </a:r>
            <a:r>
              <a:rPr lang="zh-CN" altLang="en-US" sz="2000" dirty="0" smtClean="0"/>
              <a:t>指令里的移位操作。对于无符号的右移而言，就不用进行符号扩展了。 </a:t>
            </a:r>
          </a:p>
          <a:p>
            <a:pPr>
              <a:buNone/>
            </a:pPr>
            <a:r>
              <a:rPr lang="zh-CN" altLang="en-US" sz="2000" dirty="0" smtClean="0"/>
              <a:t> </a:t>
            </a:r>
            <a:endParaRPr lang="zh-CN" altLang="en-US" sz="2000" dirty="0"/>
          </a:p>
        </p:txBody>
      </p:sp>
      <p:pic>
        <p:nvPicPr>
          <p:cNvPr id="7170" name="Picture 2"/>
          <p:cNvPicPr>
            <a:picLocks noChangeAspect="1" noChangeArrowheads="1"/>
          </p:cNvPicPr>
          <p:nvPr/>
        </p:nvPicPr>
        <p:blipFill>
          <a:blip r:embed="rId2"/>
          <a:srcRect/>
          <a:stretch>
            <a:fillRect/>
          </a:stretch>
        </p:blipFill>
        <p:spPr bwMode="auto">
          <a:xfrm>
            <a:off x="1857356" y="3571876"/>
            <a:ext cx="5572164" cy="26289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46"/>
          </a:xfrm>
        </p:spPr>
        <p:txBody>
          <a:bodyPr>
            <a:normAutofit/>
          </a:bodyPr>
          <a:lstStyle/>
          <a:p>
            <a:r>
              <a:rPr lang="zh-CN" altLang="en-US" sz="3200" b="1" dirty="0" smtClean="0"/>
              <a:t>移位并右侧插入 </a:t>
            </a:r>
            <a:endParaRPr lang="zh-CN" altLang="en-US" sz="3200" b="1" dirty="0"/>
          </a:p>
        </p:txBody>
      </p:sp>
      <p:sp>
        <p:nvSpPr>
          <p:cNvPr id="3" name="内容占位符 2"/>
          <p:cNvSpPr>
            <a:spLocks noGrp="1"/>
          </p:cNvSpPr>
          <p:nvPr>
            <p:ph idx="1"/>
          </p:nvPr>
        </p:nvSpPr>
        <p:spPr>
          <a:xfrm>
            <a:off x="457200" y="1214422"/>
            <a:ext cx="8229600" cy="3929090"/>
          </a:xfrm>
        </p:spPr>
        <p:txBody>
          <a:bodyPr>
            <a:normAutofit/>
          </a:bodyPr>
          <a:lstStyle/>
          <a:p>
            <a:r>
              <a:rPr lang="en-US" altLang="zh-CN" sz="2000" dirty="0" smtClean="0"/>
              <a:t>NEON</a:t>
            </a:r>
            <a:r>
              <a:rPr lang="zh-CN" altLang="en-US" sz="2000" dirty="0" smtClean="0"/>
              <a:t>还支持带插入的移位，即进行两个向量的比特位域的组合。比如</a:t>
            </a:r>
            <a:r>
              <a:rPr lang="en-US" altLang="zh-CN" sz="2000" dirty="0" smtClean="0"/>
              <a:t>VLSI</a:t>
            </a:r>
            <a:r>
              <a:rPr lang="zh-CN" altLang="en-US" sz="2000" dirty="0" smtClean="0"/>
              <a:t>指令左移并插入，会把向量进行左移，然后用 目标向量的右侧数据来填充。如下图所示： </a:t>
            </a:r>
          </a:p>
          <a:p>
            <a:endParaRPr lang="zh-CN" altLang="en-US" sz="2000" dirty="0"/>
          </a:p>
        </p:txBody>
      </p:sp>
      <p:pic>
        <p:nvPicPr>
          <p:cNvPr id="7171" name="Picture 3"/>
          <p:cNvPicPr>
            <a:picLocks noChangeAspect="1" noChangeArrowheads="1"/>
          </p:cNvPicPr>
          <p:nvPr/>
        </p:nvPicPr>
        <p:blipFill>
          <a:blip r:embed="rId2"/>
          <a:srcRect/>
          <a:stretch>
            <a:fillRect/>
          </a:stretch>
        </p:blipFill>
        <p:spPr bwMode="auto">
          <a:xfrm>
            <a:off x="1428728" y="2428868"/>
            <a:ext cx="6357982" cy="29527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46"/>
          </a:xfrm>
        </p:spPr>
        <p:txBody>
          <a:bodyPr>
            <a:normAutofit/>
          </a:bodyPr>
          <a:lstStyle/>
          <a:p>
            <a:r>
              <a:rPr lang="zh-CN" altLang="en-US" sz="3200" b="1" dirty="0" smtClean="0"/>
              <a:t>移位</a:t>
            </a:r>
            <a:endParaRPr lang="zh-CN" altLang="en-US" sz="3200" b="1" dirty="0"/>
          </a:p>
        </p:txBody>
      </p:sp>
      <p:sp>
        <p:nvSpPr>
          <p:cNvPr id="3" name="内容占位符 2"/>
          <p:cNvSpPr>
            <a:spLocks noGrp="1"/>
          </p:cNvSpPr>
          <p:nvPr>
            <p:ph idx="1"/>
          </p:nvPr>
        </p:nvSpPr>
        <p:spPr>
          <a:xfrm>
            <a:off x="457200" y="1214422"/>
            <a:ext cx="8686800" cy="5643578"/>
          </a:xfrm>
        </p:spPr>
        <p:txBody>
          <a:bodyPr>
            <a:normAutofit fontScale="40000" lnSpcReduction="20000"/>
          </a:bodyPr>
          <a:lstStyle/>
          <a:p>
            <a:r>
              <a:rPr lang="zh-CN" altLang="en-US" sz="4500" b="1" dirty="0" smtClean="0"/>
              <a:t>移位并累加 </a:t>
            </a:r>
          </a:p>
          <a:p>
            <a:r>
              <a:rPr lang="en-US" altLang="zh-CN" sz="4500" dirty="0" smtClean="0"/>
              <a:t>NEON</a:t>
            </a:r>
            <a:r>
              <a:rPr lang="zh-CN" altLang="en-US" sz="4500" dirty="0" smtClean="0"/>
              <a:t>支持把向量的各个元素右移然后累加结果到另外一个向量。这对于那些中间结果需要更高精度的情况非常适用，然后才把 结果保存到一个低精度的累加器里。 </a:t>
            </a:r>
          </a:p>
          <a:p>
            <a:r>
              <a:rPr lang="zh-CN" altLang="en-US" sz="4500" b="1" dirty="0" smtClean="0"/>
              <a:t>指令修改符 </a:t>
            </a:r>
          </a:p>
          <a:p>
            <a:r>
              <a:rPr lang="zh-CN" altLang="en-US" sz="4500" dirty="0" smtClean="0"/>
              <a:t>每个移位指令都能包含一个或者多个修改符，这些修改符不会改变移位操作本身，但是输入和输出结果会去除基准或者饱和到一个有效范围，有</a:t>
            </a:r>
            <a:r>
              <a:rPr lang="en-US" altLang="zh-CN" sz="4500" dirty="0" smtClean="0"/>
              <a:t>5</a:t>
            </a:r>
            <a:r>
              <a:rPr lang="zh-CN" altLang="en-US" sz="4500" dirty="0" smtClean="0"/>
              <a:t>种移位限定符： </a:t>
            </a:r>
          </a:p>
          <a:p>
            <a:r>
              <a:rPr lang="zh-CN" altLang="en-US" sz="4500" dirty="0" smtClean="0"/>
              <a:t>舍入（</a:t>
            </a:r>
            <a:r>
              <a:rPr lang="en-US" altLang="zh-CN" sz="4500" dirty="0" smtClean="0"/>
              <a:t>round</a:t>
            </a:r>
            <a:r>
              <a:rPr lang="zh-CN" altLang="en-US" sz="4500" dirty="0" smtClean="0"/>
              <a:t>），使用</a:t>
            </a:r>
            <a:r>
              <a:rPr lang="en-US" altLang="zh-CN" sz="4500" dirty="0" smtClean="0"/>
              <a:t>R</a:t>
            </a:r>
            <a:r>
              <a:rPr lang="zh-CN" altLang="en-US" sz="4500" dirty="0" smtClean="0"/>
              <a:t>前缀，用于纠正右移截断导致的基准； </a:t>
            </a:r>
          </a:p>
          <a:p>
            <a:r>
              <a:rPr lang="zh-CN" altLang="en-US" sz="4500" dirty="0" smtClean="0"/>
              <a:t>变窄（</a:t>
            </a:r>
            <a:r>
              <a:rPr lang="en-US" altLang="zh-CN" sz="4500" dirty="0" smtClean="0"/>
              <a:t>narrow</a:t>
            </a:r>
            <a:r>
              <a:rPr lang="zh-CN" altLang="en-US" sz="4500" dirty="0" smtClean="0"/>
              <a:t>），使用</a:t>
            </a:r>
            <a:r>
              <a:rPr lang="en-US" altLang="zh-CN" sz="4500" dirty="0" smtClean="0"/>
              <a:t>N</a:t>
            </a:r>
            <a:r>
              <a:rPr lang="zh-CN" altLang="en-US" sz="4500" dirty="0" smtClean="0"/>
              <a:t>前缀，表示向量中所有元素的位宽变窄为一半，即源是</a:t>
            </a:r>
            <a:r>
              <a:rPr lang="en-US" altLang="zh-CN" sz="4500" dirty="0" smtClean="0"/>
              <a:t>128-bit</a:t>
            </a:r>
            <a:r>
              <a:rPr lang="zh-CN" altLang="en-US" sz="4500" dirty="0" smtClean="0"/>
              <a:t>的</a:t>
            </a:r>
            <a:r>
              <a:rPr lang="en-US" altLang="zh-CN" sz="4500" dirty="0" smtClean="0"/>
              <a:t>Q</a:t>
            </a:r>
            <a:r>
              <a:rPr lang="zh-CN" altLang="en-US" sz="4500" dirty="0" smtClean="0"/>
              <a:t>寄存器，而结果是</a:t>
            </a:r>
            <a:r>
              <a:rPr lang="en-US" altLang="zh-CN" sz="4500" dirty="0" smtClean="0"/>
              <a:t>64-bit</a:t>
            </a:r>
            <a:r>
              <a:rPr lang="zh-CN" altLang="en-US" sz="4500" dirty="0" smtClean="0"/>
              <a:t>的</a:t>
            </a:r>
            <a:r>
              <a:rPr lang="en-US" altLang="zh-CN" sz="4500" dirty="0" smtClean="0"/>
              <a:t>D</a:t>
            </a:r>
            <a:r>
              <a:rPr lang="zh-CN" altLang="en-US" sz="4500" dirty="0" smtClean="0"/>
              <a:t>寄存器； </a:t>
            </a:r>
          </a:p>
          <a:p>
            <a:r>
              <a:rPr lang="zh-CN" altLang="en-US" sz="4500" dirty="0" smtClean="0"/>
              <a:t>变长（</a:t>
            </a:r>
            <a:r>
              <a:rPr lang="en-US" altLang="zh-CN" sz="4500" dirty="0" smtClean="0"/>
              <a:t>long</a:t>
            </a:r>
            <a:r>
              <a:rPr lang="zh-CN" altLang="en-US" sz="4500" dirty="0" smtClean="0"/>
              <a:t>），使用</a:t>
            </a:r>
            <a:r>
              <a:rPr lang="en-US" altLang="zh-CN" sz="4500" dirty="0" smtClean="0"/>
              <a:t>L</a:t>
            </a:r>
            <a:r>
              <a:rPr lang="zh-CN" altLang="en-US" sz="4500" dirty="0" smtClean="0"/>
              <a:t>前缀，表示向量中所有元素的位宽变宽为两倍，即源是</a:t>
            </a:r>
            <a:r>
              <a:rPr lang="en-US" altLang="zh-CN" sz="4500" dirty="0" smtClean="0"/>
              <a:t>64-bit</a:t>
            </a:r>
            <a:r>
              <a:rPr lang="zh-CN" altLang="en-US" sz="4500" dirty="0" smtClean="0"/>
              <a:t>的</a:t>
            </a:r>
            <a:r>
              <a:rPr lang="en-US" altLang="zh-CN" sz="4500" dirty="0" smtClean="0"/>
              <a:t>D</a:t>
            </a:r>
            <a:r>
              <a:rPr lang="zh-CN" altLang="en-US" sz="4500" dirty="0" smtClean="0"/>
              <a:t>寄存器，而结果是</a:t>
            </a:r>
            <a:r>
              <a:rPr lang="en-US" altLang="zh-CN" sz="4500" dirty="0" smtClean="0"/>
              <a:t>128-bit</a:t>
            </a:r>
            <a:r>
              <a:rPr lang="zh-CN" altLang="en-US" sz="4500" dirty="0" smtClean="0"/>
              <a:t>的</a:t>
            </a:r>
            <a:r>
              <a:rPr lang="en-US" altLang="zh-CN" sz="4500" dirty="0" smtClean="0"/>
              <a:t>Q</a:t>
            </a:r>
            <a:r>
              <a:rPr lang="zh-CN" altLang="en-US" sz="4500" dirty="0" smtClean="0"/>
              <a:t>寄存器； </a:t>
            </a:r>
          </a:p>
          <a:p>
            <a:r>
              <a:rPr lang="zh-CN" altLang="en-US" sz="4500" dirty="0" smtClean="0"/>
              <a:t>饱和（</a:t>
            </a:r>
            <a:r>
              <a:rPr lang="en-US" altLang="zh-CN" sz="4500" dirty="0" smtClean="0"/>
              <a:t>saturate</a:t>
            </a:r>
            <a:r>
              <a:rPr lang="zh-CN" altLang="en-US" sz="4500" dirty="0" smtClean="0"/>
              <a:t>），使用</a:t>
            </a:r>
            <a:r>
              <a:rPr lang="en-US" altLang="zh-CN" sz="4500" dirty="0" smtClean="0"/>
              <a:t>Q</a:t>
            </a:r>
            <a:r>
              <a:rPr lang="zh-CN" altLang="en-US" sz="4500" dirty="0" smtClean="0"/>
              <a:t>前缀，把结果元素变成其能表示的最大和最小值范围内，位宽比特数和符号类型来表明该元素的有效范围； </a:t>
            </a:r>
          </a:p>
          <a:p>
            <a:r>
              <a:rPr lang="zh-CN" altLang="en-US" sz="4500" dirty="0" smtClean="0"/>
              <a:t>无符号的饱和（</a:t>
            </a:r>
            <a:r>
              <a:rPr lang="en-US" altLang="zh-CN" sz="4500" b="1" dirty="0" smtClean="0"/>
              <a:t>Unsigned Saturating</a:t>
            </a:r>
            <a:r>
              <a:rPr lang="zh-CN" altLang="en-US" sz="4500" dirty="0" smtClean="0"/>
              <a:t>），使用</a:t>
            </a:r>
            <a:r>
              <a:rPr lang="en-US" altLang="zh-CN" sz="4500" dirty="0" smtClean="0"/>
              <a:t>Q</a:t>
            </a:r>
            <a:r>
              <a:rPr lang="zh-CN" altLang="en-US" sz="4500" dirty="0" smtClean="0"/>
              <a:t>前缀，</a:t>
            </a:r>
            <a:r>
              <a:rPr lang="en-US" altLang="zh-CN" sz="4500" dirty="0" smtClean="0"/>
              <a:t>U</a:t>
            </a:r>
            <a:r>
              <a:rPr lang="zh-CN" altLang="en-US" sz="4500" dirty="0" smtClean="0"/>
              <a:t>后缀，类似于饱和限定符，但结果会饱和到无符号数据范围，不管输入是有符号还是无符号的； </a:t>
            </a:r>
          </a:p>
          <a:p>
            <a:endParaRPr lang="en-US" altLang="zh-CN" sz="4500" dirty="0" smtClean="0"/>
          </a:p>
          <a:p>
            <a:r>
              <a:rPr lang="zh-CN" altLang="en-US" sz="4500" dirty="0" smtClean="0"/>
              <a:t>这些限定符的有些组合起来不能描述有用的操作，因而</a:t>
            </a:r>
            <a:r>
              <a:rPr lang="en-US" altLang="zh-CN" sz="4500" dirty="0" smtClean="0"/>
              <a:t>NEON</a:t>
            </a:r>
            <a:r>
              <a:rPr lang="zh-CN" altLang="en-US" sz="4500" dirty="0" smtClean="0"/>
              <a:t>并不包含这些指令。比如类似</a:t>
            </a:r>
            <a:r>
              <a:rPr lang="en-US" altLang="zh-CN" sz="4500" dirty="0" smtClean="0"/>
              <a:t>VQSHR</a:t>
            </a:r>
            <a:r>
              <a:rPr lang="zh-CN" altLang="en-US" sz="4500" dirty="0" smtClean="0"/>
              <a:t>的饱和右移并不需要，因为右移会让数据变小，不会超过有效范围。 </a:t>
            </a:r>
          </a:p>
          <a:p>
            <a:endParaRPr lang="zh-CN" alt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46"/>
          </a:xfrm>
        </p:spPr>
        <p:txBody>
          <a:bodyPr>
            <a:normAutofit/>
          </a:bodyPr>
          <a:lstStyle/>
          <a:p>
            <a:r>
              <a:rPr lang="zh-CN" altLang="en-US" sz="3200" b="1" dirty="0" smtClean="0"/>
              <a:t>有效的移位操作</a:t>
            </a:r>
            <a:endParaRPr lang="zh-CN" altLang="en-US" sz="3200" b="1" dirty="0"/>
          </a:p>
        </p:txBody>
      </p:sp>
      <p:pic>
        <p:nvPicPr>
          <p:cNvPr id="8194" name="Picture 2"/>
          <p:cNvPicPr>
            <a:picLocks noChangeAspect="1" noChangeArrowheads="1"/>
          </p:cNvPicPr>
          <p:nvPr/>
        </p:nvPicPr>
        <p:blipFill>
          <a:blip r:embed="rId2"/>
          <a:srcRect/>
          <a:stretch>
            <a:fillRect/>
          </a:stretch>
        </p:blipFill>
        <p:spPr bwMode="auto">
          <a:xfrm>
            <a:off x="214282" y="1285860"/>
            <a:ext cx="8929718" cy="5033984"/>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46"/>
          </a:xfrm>
        </p:spPr>
        <p:txBody>
          <a:bodyPr>
            <a:normAutofit/>
          </a:bodyPr>
          <a:lstStyle/>
          <a:p>
            <a:r>
              <a:rPr lang="zh-CN" altLang="en-US" sz="3200" b="1" dirty="0" smtClean="0"/>
              <a:t>色深转换的例子</a:t>
            </a:r>
            <a:endParaRPr lang="zh-CN" altLang="en-US" sz="3200" b="1" dirty="0"/>
          </a:p>
        </p:txBody>
      </p:sp>
      <p:pic>
        <p:nvPicPr>
          <p:cNvPr id="9218" name="Picture 2"/>
          <p:cNvPicPr>
            <a:picLocks noChangeAspect="1" noChangeArrowheads="1"/>
          </p:cNvPicPr>
          <p:nvPr/>
        </p:nvPicPr>
        <p:blipFill>
          <a:blip r:embed="rId2"/>
          <a:srcRect/>
          <a:stretch>
            <a:fillRect/>
          </a:stretch>
        </p:blipFill>
        <p:spPr bwMode="auto">
          <a:xfrm>
            <a:off x="2162175" y="2800350"/>
            <a:ext cx="4819650" cy="1257300"/>
          </a:xfrm>
          <a:prstGeom prst="rect">
            <a:avLst/>
          </a:prstGeom>
          <a:noFill/>
          <a:ln w="9525">
            <a:noFill/>
            <a:miter lim="800000"/>
            <a:headEnd/>
            <a:tailEnd/>
          </a:ln>
          <a:effectLst/>
        </p:spPr>
      </p:pic>
      <p:sp>
        <p:nvSpPr>
          <p:cNvPr id="5" name="矩形 4"/>
          <p:cNvSpPr/>
          <p:nvPr/>
        </p:nvSpPr>
        <p:spPr>
          <a:xfrm>
            <a:off x="785786" y="1214422"/>
            <a:ext cx="7286676" cy="1200329"/>
          </a:xfrm>
          <a:prstGeom prst="rect">
            <a:avLst/>
          </a:prstGeom>
        </p:spPr>
        <p:txBody>
          <a:bodyPr wrap="square">
            <a:spAutoFit/>
          </a:bodyPr>
          <a:lstStyle/>
          <a:p>
            <a:r>
              <a:rPr lang="zh-CN" altLang="en-US" dirty="0" smtClean="0"/>
              <a:t>色深转换是图像处理中经常用到的。通常输入数据是</a:t>
            </a:r>
            <a:r>
              <a:rPr lang="en-US" altLang="zh-CN" dirty="0" smtClean="0"/>
              <a:t>RGB565 16-bit</a:t>
            </a:r>
            <a:r>
              <a:rPr lang="zh-CN" altLang="en-US" dirty="0" smtClean="0"/>
              <a:t>色度格式，需要转换成</a:t>
            </a:r>
            <a:r>
              <a:rPr lang="en-US" altLang="zh-CN" dirty="0" smtClean="0"/>
              <a:t>RGB888</a:t>
            </a:r>
            <a:r>
              <a:rPr lang="zh-CN" altLang="en-US" dirty="0" smtClean="0"/>
              <a:t>格式才更适合于</a:t>
            </a:r>
            <a:r>
              <a:rPr lang="en-US" altLang="zh-CN" dirty="0" smtClean="0"/>
              <a:t>NEON</a:t>
            </a:r>
            <a:r>
              <a:rPr lang="zh-CN" altLang="en-US" dirty="0" smtClean="0"/>
              <a:t>这种并行处理。 然而</a:t>
            </a:r>
            <a:r>
              <a:rPr lang="en-US" altLang="zh-CN" dirty="0" smtClean="0"/>
              <a:t>NEON</a:t>
            </a:r>
            <a:r>
              <a:rPr lang="zh-CN" altLang="en-US" dirty="0" smtClean="0"/>
              <a:t>还是能处理</a:t>
            </a:r>
            <a:r>
              <a:rPr lang="en-US" altLang="zh-CN" dirty="0" smtClean="0"/>
              <a:t>RGB565</a:t>
            </a:r>
            <a:r>
              <a:rPr lang="zh-CN" altLang="en-US" dirty="0" smtClean="0"/>
              <a:t>的数据的，这就需要用到前面提到的移位指令了。 </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fontScale="90000"/>
          </a:bodyPr>
          <a:lstStyle/>
          <a:p>
            <a:r>
              <a:rPr lang="zh-CN" altLang="en-US" b="1" dirty="0" smtClean="0"/>
              <a:t>从</a:t>
            </a:r>
            <a:r>
              <a:rPr lang="en-US" b="1" dirty="0" smtClean="0"/>
              <a:t>RGB565</a:t>
            </a:r>
            <a:r>
              <a:rPr lang="zh-CN" altLang="en-US" b="1" dirty="0" smtClean="0"/>
              <a:t>到</a:t>
            </a:r>
            <a:r>
              <a:rPr lang="en-US" b="1" dirty="0" smtClean="0"/>
              <a:t>RGB888 </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首先看如何从</a:t>
            </a:r>
            <a:r>
              <a:rPr lang="en-US" altLang="zh-CN" sz="1800" dirty="0" smtClean="0"/>
              <a:t>RGB565</a:t>
            </a:r>
            <a:r>
              <a:rPr lang="zh-CN" altLang="en-US" sz="1800" dirty="0" smtClean="0"/>
              <a:t>转换成</a:t>
            </a:r>
            <a:r>
              <a:rPr lang="en-US" altLang="zh-CN" sz="1800" dirty="0" smtClean="0"/>
              <a:t>RGB888</a:t>
            </a:r>
            <a:r>
              <a:rPr lang="zh-CN" altLang="en-US" sz="1800" dirty="0" smtClean="0"/>
              <a:t>，假设输入的</a:t>
            </a:r>
            <a:r>
              <a:rPr lang="en-US" altLang="zh-CN" sz="1800" dirty="0" smtClean="0"/>
              <a:t>8</a:t>
            </a:r>
            <a:r>
              <a:rPr lang="zh-CN" altLang="en-US" sz="1800" dirty="0" smtClean="0"/>
              <a:t>个</a:t>
            </a:r>
            <a:r>
              <a:rPr lang="en-US" altLang="zh-CN" sz="1800" dirty="0" smtClean="0"/>
              <a:t>16-bit</a:t>
            </a:r>
            <a:r>
              <a:rPr lang="zh-CN" altLang="en-US" sz="1800" dirty="0" smtClean="0"/>
              <a:t>的像素保存到寄存器</a:t>
            </a:r>
            <a:r>
              <a:rPr lang="en-US" altLang="zh-CN" sz="1800" dirty="0" smtClean="0"/>
              <a:t>Q0</a:t>
            </a:r>
            <a:r>
              <a:rPr lang="zh-CN" altLang="en-US" sz="1800" dirty="0" smtClean="0"/>
              <a:t>，我们想把分量分离成</a:t>
            </a:r>
            <a:r>
              <a:rPr lang="en-US" altLang="zh-CN" sz="1800" dirty="0" smtClean="0"/>
              <a:t>R</a:t>
            </a:r>
            <a:r>
              <a:rPr lang="zh-CN" altLang="en-US" sz="1800" dirty="0" smtClean="0"/>
              <a:t>通道，</a:t>
            </a:r>
            <a:r>
              <a:rPr lang="en-US" altLang="zh-CN" sz="1800" dirty="0" smtClean="0"/>
              <a:t>G</a:t>
            </a:r>
            <a:r>
              <a:rPr lang="zh-CN" altLang="en-US" sz="1800" dirty="0" smtClean="0"/>
              <a:t>通道和</a:t>
            </a:r>
            <a:r>
              <a:rPr lang="en-US" altLang="zh-CN" sz="1800" dirty="0" smtClean="0"/>
              <a:t>B</a:t>
            </a:r>
            <a:r>
              <a:rPr lang="zh-CN" altLang="en-US" sz="1800" dirty="0" smtClean="0"/>
              <a:t>通道，保存到</a:t>
            </a:r>
            <a:r>
              <a:rPr lang="en-US" altLang="zh-CN" sz="1800" dirty="0" smtClean="0"/>
              <a:t>d2</a:t>
            </a:r>
            <a:r>
              <a:rPr lang="zh-CN" altLang="en-US" sz="1800" dirty="0" smtClean="0"/>
              <a:t>到</a:t>
            </a:r>
            <a:r>
              <a:rPr lang="en-US" altLang="zh-CN" sz="1800" dirty="0" smtClean="0"/>
              <a:t>d4</a:t>
            </a:r>
            <a:r>
              <a:rPr lang="zh-CN" altLang="en-US" sz="1800" dirty="0" smtClean="0"/>
              <a:t>寄存器。 </a:t>
            </a:r>
          </a:p>
          <a:p>
            <a:r>
              <a:rPr lang="en-US" altLang="zh-CN" sz="1800" dirty="0" smtClean="0"/>
              <a:t>vshr.u8 q1, q0, #3     @ </a:t>
            </a:r>
            <a:r>
              <a:rPr lang="zh-CN" altLang="en-US" sz="1800" dirty="0" smtClean="0"/>
              <a:t>把</a:t>
            </a:r>
            <a:r>
              <a:rPr lang="en-US" altLang="zh-CN" sz="1800" dirty="0" smtClean="0"/>
              <a:t>R</a:t>
            </a:r>
            <a:r>
              <a:rPr lang="zh-CN" altLang="en-US" sz="1800" dirty="0" smtClean="0"/>
              <a:t>通道右移</a:t>
            </a:r>
            <a:r>
              <a:rPr lang="en-US" altLang="zh-CN" sz="1800" dirty="0" smtClean="0"/>
              <a:t>3</a:t>
            </a:r>
            <a:r>
              <a:rPr lang="zh-CN" altLang="en-US" sz="1800" dirty="0" smtClean="0"/>
              <a:t>比特，丢弃</a:t>
            </a:r>
            <a:r>
              <a:rPr lang="en-US" altLang="zh-CN" sz="1800" dirty="0" smtClean="0"/>
              <a:t>G</a:t>
            </a:r>
            <a:r>
              <a:rPr lang="zh-CN" altLang="en-US" sz="1800" dirty="0" smtClean="0"/>
              <a:t>通道比特 </a:t>
            </a:r>
          </a:p>
          <a:p>
            <a:r>
              <a:rPr lang="en-US" altLang="zh-CN" sz="1800" dirty="0" smtClean="0"/>
              <a:t>vshrn.i16 d2, q1, #5     @ </a:t>
            </a:r>
            <a:r>
              <a:rPr lang="zh-CN" altLang="en-US" sz="1800" dirty="0" smtClean="0"/>
              <a:t>右移并变窄，取得</a:t>
            </a:r>
            <a:r>
              <a:rPr lang="en-US" altLang="zh-CN" sz="1800" dirty="0" smtClean="0"/>
              <a:t>R</a:t>
            </a:r>
            <a:r>
              <a:rPr lang="zh-CN" altLang="en-US" sz="1800" dirty="0" smtClean="0"/>
              <a:t>分量数据到</a:t>
            </a:r>
            <a:r>
              <a:rPr lang="en-US" altLang="zh-CN" sz="1800" dirty="0" smtClean="0"/>
              <a:t>d2</a:t>
            </a:r>
            <a:r>
              <a:rPr lang="zh-CN" altLang="en-US" sz="1800" dirty="0" smtClean="0"/>
              <a:t>寄存器 </a:t>
            </a:r>
          </a:p>
          <a:p>
            <a:r>
              <a:rPr lang="en-US" altLang="zh-CN" sz="1800" dirty="0" smtClean="0"/>
              <a:t>vshrn.i16 d3, q0, #5     @ </a:t>
            </a:r>
            <a:r>
              <a:rPr lang="zh-CN" altLang="en-US" sz="1800" dirty="0" smtClean="0"/>
              <a:t>右移并变窄取得</a:t>
            </a:r>
            <a:r>
              <a:rPr lang="en-US" altLang="zh-CN" sz="1800" dirty="0" smtClean="0"/>
              <a:t>G</a:t>
            </a:r>
            <a:r>
              <a:rPr lang="zh-CN" altLang="en-US" sz="1800" dirty="0" smtClean="0"/>
              <a:t>分量数据 </a:t>
            </a:r>
          </a:p>
          <a:p>
            <a:r>
              <a:rPr lang="en-US" altLang="zh-CN" sz="1800" dirty="0" smtClean="0"/>
              <a:t>vshl.i8 d3, d3, #2     @ </a:t>
            </a:r>
            <a:r>
              <a:rPr lang="zh-CN" altLang="en-US" sz="1800" dirty="0" smtClean="0"/>
              <a:t>左移</a:t>
            </a:r>
            <a:r>
              <a:rPr lang="en-US" altLang="zh-CN" sz="1800" dirty="0" smtClean="0"/>
              <a:t>G</a:t>
            </a:r>
            <a:r>
              <a:rPr lang="zh-CN" altLang="en-US" sz="1800" dirty="0" smtClean="0"/>
              <a:t>分量</a:t>
            </a:r>
            <a:r>
              <a:rPr lang="en-US" altLang="zh-CN" sz="1800" dirty="0" smtClean="0"/>
              <a:t>2</a:t>
            </a:r>
            <a:r>
              <a:rPr lang="zh-CN" altLang="en-US" sz="1800" dirty="0" smtClean="0"/>
              <a:t>个比特，丢弃</a:t>
            </a:r>
            <a:r>
              <a:rPr lang="en-US" altLang="zh-CN" sz="1800" dirty="0" smtClean="0"/>
              <a:t>R</a:t>
            </a:r>
            <a:r>
              <a:rPr lang="zh-CN" altLang="en-US" sz="1800" dirty="0" smtClean="0"/>
              <a:t>分量部分，同时把</a:t>
            </a:r>
            <a:r>
              <a:rPr lang="en-US" altLang="zh-CN" sz="1800" dirty="0" smtClean="0"/>
              <a:t>G</a:t>
            </a:r>
            <a:r>
              <a:rPr lang="zh-CN" altLang="en-US" sz="1800" dirty="0" smtClean="0"/>
              <a:t>分量保存到正确的位置； </a:t>
            </a:r>
          </a:p>
          <a:p>
            <a:r>
              <a:rPr lang="en-US" altLang="zh-CN" sz="1800" dirty="0" smtClean="0"/>
              <a:t>vshl.i16     q0, q0, #3         @ </a:t>
            </a:r>
            <a:r>
              <a:rPr lang="zh-CN" altLang="en-US" sz="1800" dirty="0" smtClean="0"/>
              <a:t>把</a:t>
            </a:r>
            <a:r>
              <a:rPr lang="en-US" altLang="zh-CN" sz="1800" dirty="0" smtClean="0"/>
              <a:t>B</a:t>
            </a:r>
            <a:r>
              <a:rPr lang="zh-CN" altLang="en-US" sz="1800" dirty="0" smtClean="0"/>
              <a:t>分量左移到最重要的</a:t>
            </a:r>
            <a:r>
              <a:rPr lang="en-US" altLang="zh-CN" sz="1800" dirty="0" smtClean="0"/>
              <a:t>8-bit</a:t>
            </a:r>
            <a:r>
              <a:rPr lang="zh-CN" altLang="en-US" sz="1800" dirty="0" smtClean="0"/>
              <a:t>数据 </a:t>
            </a:r>
          </a:p>
          <a:p>
            <a:r>
              <a:rPr lang="en-US" altLang="zh-CN" sz="1800" dirty="0" smtClean="0"/>
              <a:t>vmovn.i16 d4, q0     @ </a:t>
            </a:r>
            <a:r>
              <a:rPr lang="zh-CN" altLang="en-US" sz="1800" dirty="0" smtClean="0"/>
              <a:t>丢地仍然有的</a:t>
            </a:r>
            <a:r>
              <a:rPr lang="en-US" altLang="zh-CN" sz="1800" dirty="0" smtClean="0"/>
              <a:t>R</a:t>
            </a:r>
            <a:r>
              <a:rPr lang="zh-CN" altLang="en-US" sz="1800" dirty="0" smtClean="0"/>
              <a:t>和</a:t>
            </a:r>
            <a:r>
              <a:rPr lang="en-US" altLang="zh-CN" sz="1800" dirty="0" smtClean="0"/>
              <a:t>G</a:t>
            </a:r>
            <a:r>
              <a:rPr lang="zh-CN" altLang="en-US" sz="1800" dirty="0" smtClean="0"/>
              <a:t>分量，保存</a:t>
            </a:r>
            <a:r>
              <a:rPr lang="en-US" altLang="zh-CN" sz="1800" dirty="0" smtClean="0"/>
              <a:t>B</a:t>
            </a:r>
            <a:r>
              <a:rPr lang="zh-CN" altLang="en-US" sz="1800" dirty="0" smtClean="0"/>
              <a:t>分量为</a:t>
            </a:r>
            <a:r>
              <a:rPr lang="en-US" altLang="zh-CN" sz="1800" dirty="0" smtClean="0"/>
              <a:t>8-bit </a:t>
            </a:r>
            <a:endParaRPr lang="en-US" altLang="zh-CN" sz="1800" dirty="0" smtClean="0"/>
          </a:p>
          <a:p>
            <a:endParaRPr lang="en-US" altLang="zh-CN" sz="1800" dirty="0" smtClean="0"/>
          </a:p>
          <a:p>
            <a:endParaRPr lang="en-US" altLang="zh-CN" sz="1800" dirty="0" smtClean="0"/>
          </a:p>
          <a:p>
            <a:r>
              <a:rPr lang="zh-CN" altLang="en-US" sz="1800" dirty="0" smtClean="0"/>
              <a:t>你可能注意到，这样转换成</a:t>
            </a:r>
            <a:r>
              <a:rPr lang="en-US" altLang="zh-CN" sz="1800" dirty="0" smtClean="0"/>
              <a:t>RGB888</a:t>
            </a:r>
            <a:r>
              <a:rPr lang="zh-CN" altLang="en-US" sz="1800" dirty="0" smtClean="0"/>
              <a:t>格式后，原来的白就不是完全的白色了，这是因为</a:t>
            </a:r>
            <a:r>
              <a:rPr lang="en-US" altLang="zh-CN" sz="1800" dirty="0" smtClean="0"/>
              <a:t>R</a:t>
            </a:r>
            <a:r>
              <a:rPr lang="zh-CN" altLang="en-US" sz="1800" dirty="0" smtClean="0"/>
              <a:t>和</a:t>
            </a:r>
            <a:r>
              <a:rPr lang="en-US" altLang="zh-CN" sz="1800" dirty="0" smtClean="0"/>
              <a:t>B</a:t>
            </a:r>
            <a:r>
              <a:rPr lang="zh-CN" altLang="en-US" sz="1800" dirty="0" smtClean="0"/>
              <a:t>分量是左移</a:t>
            </a:r>
            <a:r>
              <a:rPr lang="en-US" altLang="zh-CN" sz="1800" dirty="0" smtClean="0"/>
              <a:t>3bit</a:t>
            </a:r>
            <a:r>
              <a:rPr lang="zh-CN" altLang="en-US" sz="1800" dirty="0" smtClean="0"/>
              <a:t>，而</a:t>
            </a:r>
            <a:r>
              <a:rPr lang="en-US" altLang="zh-CN" sz="1800" dirty="0" smtClean="0"/>
              <a:t>G</a:t>
            </a:r>
            <a:r>
              <a:rPr lang="zh-CN" altLang="en-US" sz="1800" dirty="0" smtClean="0"/>
              <a:t>分量则只左移两</a:t>
            </a:r>
            <a:r>
              <a:rPr lang="en-US" altLang="zh-CN" sz="1800" dirty="0" smtClean="0"/>
              <a:t>bit</a:t>
            </a:r>
            <a:r>
              <a:rPr lang="zh-CN" altLang="en-US" sz="1800" dirty="0" smtClean="0"/>
              <a:t>，因而如</a:t>
            </a:r>
            <a:r>
              <a:rPr lang="en-US" altLang="zh-CN" sz="1800" dirty="0" smtClean="0"/>
              <a:t>RGB565</a:t>
            </a:r>
            <a:r>
              <a:rPr lang="zh-CN" altLang="en-US" sz="1800" dirty="0" smtClean="0"/>
              <a:t>值</a:t>
            </a:r>
            <a:r>
              <a:rPr lang="en-US" altLang="zh-CN" sz="1800" dirty="0" smtClean="0"/>
              <a:t>(0x1F, 0x3F, 0x1F)</a:t>
            </a:r>
            <a:r>
              <a:rPr lang="zh-CN" altLang="en-US" sz="1800" dirty="0" smtClean="0"/>
              <a:t>变成</a:t>
            </a:r>
            <a:r>
              <a:rPr lang="en-US" altLang="zh-CN" sz="1800" dirty="0" smtClean="0"/>
              <a:t>RGB888 (0xF8, 0xFC, 0xF8)</a:t>
            </a:r>
            <a:r>
              <a:rPr lang="zh-CN" altLang="en-US" sz="1800" dirty="0" smtClean="0"/>
              <a:t>，并不跟以前的表示颜色一致。</a:t>
            </a:r>
            <a:endParaRPr lang="zh-CN" alt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线性加载</a:t>
            </a:r>
            <a:r>
              <a:rPr lang="en-US" altLang="zh-CN" dirty="0"/>
              <a:t>RGB</a:t>
            </a:r>
            <a:r>
              <a:rPr lang="zh-CN" altLang="en-US" dirty="0"/>
              <a:t>数据</a:t>
            </a:r>
          </a:p>
        </p:txBody>
      </p:sp>
      <p:sp>
        <p:nvSpPr>
          <p:cNvPr id="3" name="内容占位符 2"/>
          <p:cNvSpPr>
            <a:spLocks noGrp="1"/>
          </p:cNvSpPr>
          <p:nvPr>
            <p:ph idx="1"/>
          </p:nvPr>
        </p:nvSpPr>
        <p:spPr>
          <a:xfrm>
            <a:off x="457200" y="1600201"/>
            <a:ext cx="8229600" cy="2257428"/>
          </a:xfrm>
        </p:spPr>
        <p:txBody>
          <a:bodyPr>
            <a:normAutofit/>
          </a:bodyPr>
          <a:lstStyle/>
          <a:p>
            <a:r>
              <a:rPr lang="zh-CN" altLang="en-US" sz="2000" dirty="0"/>
              <a:t>首先看一个实例，</a:t>
            </a:r>
            <a:r>
              <a:rPr lang="en-US" altLang="zh-CN" sz="2000" dirty="0"/>
              <a:t>24-bit</a:t>
            </a:r>
            <a:r>
              <a:rPr lang="zh-CN" altLang="en-US" sz="2000" dirty="0"/>
              <a:t>的</a:t>
            </a:r>
            <a:r>
              <a:rPr lang="en-US" altLang="zh-CN" sz="2000" dirty="0"/>
              <a:t>RGB</a:t>
            </a:r>
            <a:r>
              <a:rPr lang="zh-CN" altLang="en-US" sz="2000" dirty="0"/>
              <a:t>图像，像素在内存里的组织方式是</a:t>
            </a:r>
            <a:r>
              <a:rPr lang="en-US" altLang="zh-CN" sz="2000" dirty="0"/>
              <a:t>R, G, B, R, G, B...</a:t>
            </a:r>
            <a:r>
              <a:rPr lang="zh-CN" altLang="en-US" sz="2000" dirty="0"/>
              <a:t>，如果你想做一个简单的图像处理，比如把</a:t>
            </a:r>
            <a:r>
              <a:rPr lang="en-US" altLang="zh-CN" sz="2000" dirty="0"/>
              <a:t>R</a:t>
            </a:r>
            <a:r>
              <a:rPr lang="zh-CN" altLang="en-US" sz="2000" dirty="0"/>
              <a:t>和</a:t>
            </a:r>
            <a:r>
              <a:rPr lang="en-US" altLang="zh-CN" sz="2000" dirty="0"/>
              <a:t>B</a:t>
            </a:r>
            <a:r>
              <a:rPr lang="zh-CN" altLang="en-US" sz="2000" dirty="0"/>
              <a:t>通道互换，你该如何高效的使用</a:t>
            </a:r>
            <a:r>
              <a:rPr lang="en-US" altLang="zh-CN" sz="2000" dirty="0"/>
              <a:t>NEON</a:t>
            </a:r>
            <a:r>
              <a:rPr lang="zh-CN" altLang="en-US" sz="2000" dirty="0"/>
              <a:t>协处理器呢？首先从存储空间线性加载</a:t>
            </a:r>
            <a:r>
              <a:rPr lang="en-US" altLang="zh-CN" sz="2000" dirty="0"/>
              <a:t>RGB</a:t>
            </a:r>
            <a:r>
              <a:rPr lang="zh-CN" altLang="en-US" sz="2000" dirty="0"/>
              <a:t>数据到</a:t>
            </a:r>
            <a:r>
              <a:rPr lang="en-US" altLang="zh-CN" sz="2000" dirty="0"/>
              <a:t>D</a:t>
            </a:r>
            <a:r>
              <a:rPr lang="zh-CN" altLang="en-US" sz="2000" dirty="0"/>
              <a:t>寄存器，然后交换</a:t>
            </a:r>
            <a:r>
              <a:rPr lang="en-US" altLang="zh-CN" sz="2000" dirty="0"/>
              <a:t>R</a:t>
            </a:r>
            <a:r>
              <a:rPr lang="zh-CN" altLang="en-US" sz="2000" dirty="0"/>
              <a:t>和</a:t>
            </a:r>
            <a:r>
              <a:rPr lang="en-US" altLang="zh-CN" sz="2000" dirty="0"/>
              <a:t>B</a:t>
            </a:r>
            <a:r>
              <a:rPr lang="zh-CN" altLang="en-US" sz="2000" dirty="0"/>
              <a:t>数据。 但是这种线性加载的数据进行</a:t>
            </a:r>
            <a:r>
              <a:rPr lang="en-US" altLang="zh-CN" sz="2000" dirty="0"/>
              <a:t>R</a:t>
            </a:r>
            <a:r>
              <a:rPr lang="zh-CN" altLang="en-US" sz="2000" dirty="0"/>
              <a:t>和</a:t>
            </a:r>
            <a:r>
              <a:rPr lang="en-US" altLang="zh-CN" sz="2000" dirty="0"/>
              <a:t>B</a:t>
            </a:r>
            <a:r>
              <a:rPr lang="zh-CN" altLang="en-US" sz="2000" dirty="0"/>
              <a:t>通道的数据交换非常麻烦，需要首先掩码</a:t>
            </a:r>
            <a:r>
              <a:rPr lang="en-US" altLang="zh-CN" sz="2000" dirty="0"/>
              <a:t>mask</a:t>
            </a:r>
            <a:r>
              <a:rPr lang="zh-CN" altLang="en-US" sz="2000" dirty="0"/>
              <a:t>，然后移位并合并掩码数据。这种复杂的运算显然并不</a:t>
            </a:r>
            <a:r>
              <a:rPr lang="zh-CN" altLang="en-US" sz="2000" dirty="0" smtClean="0"/>
              <a:t>高效。</a:t>
            </a:r>
            <a:endParaRPr lang="zh-CN" altLang="en-US" sz="2000" dirty="0"/>
          </a:p>
        </p:txBody>
      </p:sp>
      <p:pic>
        <p:nvPicPr>
          <p:cNvPr id="1026" name="Picture 2"/>
          <p:cNvPicPr>
            <a:picLocks noChangeAspect="1" noChangeArrowheads="1"/>
          </p:cNvPicPr>
          <p:nvPr/>
        </p:nvPicPr>
        <p:blipFill>
          <a:blip r:embed="rId2"/>
          <a:srcRect/>
          <a:stretch>
            <a:fillRect/>
          </a:stretch>
        </p:blipFill>
        <p:spPr bwMode="auto">
          <a:xfrm>
            <a:off x="857224" y="3500438"/>
            <a:ext cx="7572428" cy="3143272"/>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fontScale="90000"/>
          </a:bodyPr>
          <a:lstStyle/>
          <a:p>
            <a:r>
              <a:rPr lang="zh-CN" altLang="en-US" b="1" dirty="0" smtClean="0"/>
              <a:t>从</a:t>
            </a:r>
            <a:r>
              <a:rPr lang="en-US" altLang="zh-CN" b="1" dirty="0" smtClean="0"/>
              <a:t>RGB888</a:t>
            </a:r>
            <a:r>
              <a:rPr lang="zh-CN" altLang="en-US" b="1" dirty="0" smtClean="0"/>
              <a:t>到</a:t>
            </a:r>
            <a:r>
              <a:rPr lang="en-US" altLang="zh-CN" b="1" dirty="0" smtClean="0"/>
              <a:t>RGB565 </a:t>
            </a:r>
          </a:p>
        </p:txBody>
      </p:sp>
      <p:sp>
        <p:nvSpPr>
          <p:cNvPr id="3" name="内容占位符 2"/>
          <p:cNvSpPr>
            <a:spLocks noGrp="1"/>
          </p:cNvSpPr>
          <p:nvPr>
            <p:ph idx="1"/>
          </p:nvPr>
        </p:nvSpPr>
        <p:spPr/>
        <p:txBody>
          <a:bodyPr>
            <a:normAutofit/>
          </a:bodyPr>
          <a:lstStyle/>
          <a:p>
            <a:r>
              <a:rPr lang="zh-CN" altLang="en-US" sz="1800" dirty="0" smtClean="0"/>
              <a:t>从</a:t>
            </a:r>
            <a:r>
              <a:rPr lang="en-US" altLang="zh-CN" sz="1800" dirty="0" smtClean="0"/>
              <a:t>RGB888</a:t>
            </a:r>
            <a:r>
              <a:rPr lang="zh-CN" altLang="en-US" sz="1800" dirty="0" smtClean="0"/>
              <a:t>转换成</a:t>
            </a:r>
            <a:r>
              <a:rPr lang="en-US" altLang="zh-CN" sz="1800" dirty="0" smtClean="0"/>
              <a:t>RGB565</a:t>
            </a:r>
            <a:r>
              <a:rPr lang="zh-CN" altLang="en-US" sz="1800" dirty="0" smtClean="0"/>
              <a:t>，假设</a:t>
            </a:r>
            <a:r>
              <a:rPr lang="en-US" altLang="zh-CN" sz="1800" dirty="0" smtClean="0"/>
              <a:t>RGB888</a:t>
            </a:r>
            <a:r>
              <a:rPr lang="zh-CN" altLang="en-US" sz="1800" dirty="0" smtClean="0"/>
              <a:t>的输入是用上面代码表示的形式，单独通道的分量保存在从寄存器</a:t>
            </a:r>
            <a:r>
              <a:rPr lang="en-US" altLang="zh-CN" sz="1800" dirty="0" smtClean="0"/>
              <a:t>d0</a:t>
            </a:r>
            <a:r>
              <a:rPr lang="zh-CN" altLang="en-US" sz="1800" dirty="0" smtClean="0"/>
              <a:t>到</a:t>
            </a:r>
            <a:r>
              <a:rPr lang="en-US" altLang="zh-CN" sz="1800" dirty="0" smtClean="0"/>
              <a:t>d2</a:t>
            </a:r>
            <a:r>
              <a:rPr lang="zh-CN" altLang="en-US" sz="1800" dirty="0" smtClean="0"/>
              <a:t>，结果保存到</a:t>
            </a:r>
            <a:r>
              <a:rPr lang="en-US" altLang="zh-CN" sz="1800" dirty="0" smtClean="0"/>
              <a:t>16-bit</a:t>
            </a:r>
            <a:r>
              <a:rPr lang="zh-CN" altLang="en-US" sz="1800" dirty="0" smtClean="0"/>
              <a:t>的</a:t>
            </a:r>
            <a:r>
              <a:rPr lang="en-US" altLang="zh-CN" sz="1800" dirty="0" smtClean="0"/>
              <a:t>RGB565</a:t>
            </a:r>
            <a:r>
              <a:rPr lang="zh-CN" altLang="en-US" sz="1800" dirty="0" smtClean="0"/>
              <a:t>格式到</a:t>
            </a:r>
            <a:r>
              <a:rPr lang="en-US" altLang="zh-CN" sz="1800" dirty="0" smtClean="0"/>
              <a:t>q2</a:t>
            </a:r>
            <a:r>
              <a:rPr lang="zh-CN" altLang="en-US" sz="1800" dirty="0" smtClean="0"/>
              <a:t>寄存器。 </a:t>
            </a:r>
          </a:p>
          <a:p>
            <a:r>
              <a:rPr lang="zh-CN" altLang="en-US" sz="1800" dirty="0" smtClean="0"/>
              <a:t> </a:t>
            </a:r>
          </a:p>
          <a:p>
            <a:r>
              <a:rPr lang="en-US" altLang="zh-CN" sz="1800" dirty="0" smtClean="0"/>
              <a:t>vshll.u8     q2, d0, #8     @ </a:t>
            </a:r>
            <a:r>
              <a:rPr lang="zh-CN" altLang="en-US" sz="1800" dirty="0" smtClean="0"/>
              <a:t>左移红色分量到</a:t>
            </a:r>
            <a:r>
              <a:rPr lang="en-US" altLang="zh-CN" sz="1800" dirty="0" smtClean="0"/>
              <a:t>16bit</a:t>
            </a:r>
            <a:r>
              <a:rPr lang="zh-CN" altLang="en-US" sz="1800" dirty="0" smtClean="0"/>
              <a:t>结果中的最重要的</a:t>
            </a:r>
            <a:r>
              <a:rPr lang="en-US" altLang="zh-CN" sz="1800" dirty="0" smtClean="0"/>
              <a:t>5bit </a:t>
            </a:r>
          </a:p>
          <a:p>
            <a:r>
              <a:rPr lang="en-US" altLang="zh-CN" sz="1800" dirty="0" smtClean="0"/>
              <a:t>vshll.u8     q3, d1, #8     @ </a:t>
            </a:r>
            <a:r>
              <a:rPr lang="zh-CN" altLang="en-US" sz="1800" dirty="0" smtClean="0"/>
              <a:t>左移绿色分量数据到</a:t>
            </a:r>
            <a:r>
              <a:rPr lang="en-US" altLang="zh-CN" sz="1800" dirty="0" smtClean="0"/>
              <a:t>16bit</a:t>
            </a:r>
            <a:r>
              <a:rPr lang="zh-CN" altLang="en-US" sz="1800" dirty="0" smtClean="0"/>
              <a:t>最重要的</a:t>
            </a:r>
            <a:r>
              <a:rPr lang="en-US" altLang="zh-CN" sz="1800" dirty="0" smtClean="0"/>
              <a:t>8</a:t>
            </a:r>
            <a:r>
              <a:rPr lang="zh-CN" altLang="en-US" sz="1800" dirty="0" smtClean="0"/>
              <a:t>比特 </a:t>
            </a:r>
          </a:p>
          <a:p>
            <a:r>
              <a:rPr lang="en-US" altLang="zh-CN" sz="1800" dirty="0" smtClean="0"/>
              <a:t>vsri.16 q2, q3, #5 @ </a:t>
            </a:r>
            <a:r>
              <a:rPr lang="zh-CN" altLang="en-US" sz="1800" dirty="0" smtClean="0"/>
              <a:t>移位绿色分量，并插入到红色元素寄存器里。 </a:t>
            </a:r>
          </a:p>
          <a:p>
            <a:r>
              <a:rPr lang="en-US" altLang="zh-CN" sz="1800" dirty="0" smtClean="0"/>
              <a:t>vshll.u8     q3, d2, #8     @ </a:t>
            </a:r>
            <a:r>
              <a:rPr lang="zh-CN" altLang="en-US" sz="1800" dirty="0" smtClean="0"/>
              <a:t>左移红色分量到</a:t>
            </a:r>
            <a:r>
              <a:rPr lang="en-US" altLang="zh-CN" sz="1800" dirty="0" smtClean="0"/>
              <a:t>16bit</a:t>
            </a:r>
            <a:r>
              <a:rPr lang="zh-CN" altLang="en-US" sz="1800" dirty="0" smtClean="0"/>
              <a:t>结果中的最重要的</a:t>
            </a:r>
            <a:r>
              <a:rPr lang="en-US" altLang="zh-CN" sz="1800" dirty="0" smtClean="0"/>
              <a:t>8-bit </a:t>
            </a:r>
          </a:p>
          <a:p>
            <a:r>
              <a:rPr lang="en-US" altLang="zh-CN" sz="1800" dirty="0" smtClean="0"/>
              <a:t>vsri.16 q2, q3, #11 @ </a:t>
            </a:r>
            <a:r>
              <a:rPr lang="zh-CN" altLang="en-US" sz="1800" dirty="0" smtClean="0"/>
              <a:t>把蓝色分量插入到红色和绿色分量后面 基本操作是把分量扩展成</a:t>
            </a:r>
            <a:r>
              <a:rPr lang="en-US" altLang="zh-CN" sz="1800" dirty="0" smtClean="0"/>
              <a:t>16-bit</a:t>
            </a:r>
            <a:r>
              <a:rPr lang="zh-CN" altLang="en-US" sz="1800" dirty="0" smtClean="0"/>
              <a:t>，然后右移插入指令把分量放到合适的位置； </a:t>
            </a:r>
          </a:p>
          <a:p>
            <a:endParaRPr lang="zh-CN" alt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fontScale="90000"/>
          </a:bodyPr>
          <a:lstStyle/>
          <a:p>
            <a:r>
              <a:rPr lang="en-US" altLang="zh-CN" b="1" dirty="0" smtClean="0"/>
              <a:t>The better code</a:t>
            </a:r>
            <a:endParaRPr lang="en-US" altLang="zh-CN" b="1" dirty="0" smtClean="0"/>
          </a:p>
        </p:txBody>
      </p:sp>
      <p:pic>
        <p:nvPicPr>
          <p:cNvPr id="10242" name="Picture 2"/>
          <p:cNvPicPr>
            <a:picLocks noChangeAspect="1" noChangeArrowheads="1"/>
          </p:cNvPicPr>
          <p:nvPr/>
        </p:nvPicPr>
        <p:blipFill>
          <a:blip r:embed="rId2"/>
          <a:srcRect/>
          <a:stretch>
            <a:fillRect/>
          </a:stretch>
        </p:blipFill>
        <p:spPr bwMode="auto">
          <a:xfrm>
            <a:off x="1000100" y="1357298"/>
            <a:ext cx="7072361" cy="4857784"/>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46"/>
          </a:xfrm>
        </p:spPr>
        <p:txBody>
          <a:bodyPr>
            <a:normAutofit/>
          </a:bodyPr>
          <a:lstStyle/>
          <a:p>
            <a:r>
              <a:rPr lang="zh-CN" altLang="en-US" sz="3200" dirty="0" smtClean="0"/>
              <a:t>指令集</a:t>
            </a:r>
            <a:r>
              <a:rPr lang="en-US" altLang="zh-CN" sz="3200" dirty="0" smtClean="0"/>
              <a:t>demo</a:t>
            </a:r>
            <a:endParaRPr lang="zh-CN" altLang="en-US" sz="3200" dirty="0" smtClean="0"/>
          </a:p>
        </p:txBody>
      </p:sp>
      <p:pic>
        <p:nvPicPr>
          <p:cNvPr id="5122" name="Picture 2"/>
          <p:cNvPicPr>
            <a:picLocks noChangeAspect="1" noChangeArrowheads="1"/>
          </p:cNvPicPr>
          <p:nvPr/>
        </p:nvPicPr>
        <p:blipFill>
          <a:blip r:embed="rId2"/>
          <a:srcRect/>
          <a:stretch>
            <a:fillRect/>
          </a:stretch>
        </p:blipFill>
        <p:spPr bwMode="auto">
          <a:xfrm>
            <a:off x="714348" y="1500174"/>
            <a:ext cx="7572428" cy="4143404"/>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46"/>
          </a:xfrm>
        </p:spPr>
        <p:txBody>
          <a:bodyPr>
            <a:normAutofit/>
          </a:bodyPr>
          <a:lstStyle/>
          <a:p>
            <a:r>
              <a:rPr lang="zh-CN" altLang="en-US" sz="3200" dirty="0" smtClean="0"/>
              <a:t>指令集</a:t>
            </a:r>
            <a:r>
              <a:rPr lang="en-US" altLang="zh-CN" sz="3200" dirty="0" smtClean="0"/>
              <a:t>demo</a:t>
            </a:r>
            <a:endParaRPr lang="zh-CN" altLang="en-US" sz="3200" dirty="0" smtClean="0"/>
          </a:p>
        </p:txBody>
      </p:sp>
      <p:pic>
        <p:nvPicPr>
          <p:cNvPr id="6146" name="Picture 2"/>
          <p:cNvPicPr>
            <a:picLocks noChangeAspect="1" noChangeArrowheads="1"/>
          </p:cNvPicPr>
          <p:nvPr/>
        </p:nvPicPr>
        <p:blipFill>
          <a:blip r:embed="rId2"/>
          <a:srcRect/>
          <a:stretch>
            <a:fillRect/>
          </a:stretch>
        </p:blipFill>
        <p:spPr bwMode="auto">
          <a:xfrm>
            <a:off x="428596" y="1571612"/>
            <a:ext cx="8286807" cy="4000528"/>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46"/>
          </a:xfrm>
        </p:spPr>
        <p:txBody>
          <a:bodyPr/>
          <a:lstStyle/>
          <a:p>
            <a:r>
              <a:rPr lang="zh-CN" altLang="en-US" dirty="0"/>
              <a:t>结构化的加载指令加载</a:t>
            </a:r>
            <a:r>
              <a:rPr lang="en-US" altLang="zh-CN" dirty="0"/>
              <a:t>RGB</a:t>
            </a:r>
            <a:r>
              <a:rPr lang="zh-CN" altLang="en-US" dirty="0"/>
              <a:t>数据</a:t>
            </a:r>
          </a:p>
        </p:txBody>
      </p:sp>
      <p:sp>
        <p:nvSpPr>
          <p:cNvPr id="3" name="内容占位符 2"/>
          <p:cNvSpPr>
            <a:spLocks noGrp="1"/>
          </p:cNvSpPr>
          <p:nvPr>
            <p:ph idx="1"/>
          </p:nvPr>
        </p:nvSpPr>
        <p:spPr/>
        <p:txBody>
          <a:bodyPr>
            <a:normAutofit/>
          </a:bodyPr>
          <a:lstStyle/>
          <a:p>
            <a:r>
              <a:rPr lang="en-US" altLang="zh-CN" sz="2000" dirty="0"/>
              <a:t>NEON</a:t>
            </a:r>
            <a:r>
              <a:rPr lang="zh-CN" altLang="en-US" sz="2000" dirty="0"/>
              <a:t>提供了各种结构的加载和存储指令来处理这种情况，这些指令能把数据从存储区加载的同时还能把这些值分开存储到不同的寄存器中，如下图</a:t>
            </a:r>
            <a:r>
              <a:rPr lang="en-US" altLang="zh-CN" sz="2000" dirty="0"/>
              <a:t>2</a:t>
            </a:r>
            <a:r>
              <a:rPr lang="zh-CN" altLang="en-US" sz="2000" dirty="0"/>
              <a:t>所示，你可以使用</a:t>
            </a:r>
            <a:r>
              <a:rPr lang="en-US" altLang="zh-CN" sz="2000" dirty="0"/>
              <a:t>VLD3</a:t>
            </a:r>
            <a:r>
              <a:rPr lang="zh-CN" altLang="en-US" sz="2000" dirty="0"/>
              <a:t>加载来把</a:t>
            </a:r>
            <a:r>
              <a:rPr lang="en-US" altLang="zh-CN" sz="2000" dirty="0"/>
              <a:t>RGB</a:t>
            </a:r>
            <a:r>
              <a:rPr lang="zh-CN" altLang="en-US" sz="2000" dirty="0"/>
              <a:t>数据分开存储。</a:t>
            </a:r>
          </a:p>
        </p:txBody>
      </p:sp>
      <p:pic>
        <p:nvPicPr>
          <p:cNvPr id="2050" name="Picture 2"/>
          <p:cNvPicPr>
            <a:picLocks noChangeAspect="1" noChangeArrowheads="1"/>
          </p:cNvPicPr>
          <p:nvPr/>
        </p:nvPicPr>
        <p:blipFill>
          <a:blip r:embed="rId2"/>
          <a:srcRect/>
          <a:stretch>
            <a:fillRect/>
          </a:stretch>
        </p:blipFill>
        <p:spPr bwMode="auto">
          <a:xfrm>
            <a:off x="1071538" y="2928934"/>
            <a:ext cx="6929486" cy="2757492"/>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46"/>
          </a:xfrm>
        </p:spPr>
        <p:txBody>
          <a:bodyPr/>
          <a:lstStyle/>
          <a:p>
            <a:r>
              <a:rPr lang="zh-CN" altLang="en-US" dirty="0" smtClean="0"/>
              <a:t>交换指令</a:t>
            </a:r>
            <a:r>
              <a:rPr lang="en-US" dirty="0"/>
              <a:t>VSWP</a:t>
            </a:r>
            <a:endParaRPr lang="zh-CN" altLang="en-US" dirty="0"/>
          </a:p>
        </p:txBody>
      </p:sp>
      <p:sp>
        <p:nvSpPr>
          <p:cNvPr id="3" name="内容占位符 2"/>
          <p:cNvSpPr>
            <a:spLocks noGrp="1"/>
          </p:cNvSpPr>
          <p:nvPr>
            <p:ph idx="1"/>
          </p:nvPr>
        </p:nvSpPr>
        <p:spPr>
          <a:xfrm>
            <a:off x="457200" y="1600201"/>
            <a:ext cx="8229600" cy="1114420"/>
          </a:xfrm>
        </p:spPr>
        <p:txBody>
          <a:bodyPr>
            <a:normAutofit/>
          </a:bodyPr>
          <a:lstStyle/>
          <a:p>
            <a:r>
              <a:rPr lang="zh-CN" altLang="en-US" sz="2000" dirty="0"/>
              <a:t>使用</a:t>
            </a:r>
            <a:r>
              <a:rPr lang="en-US" altLang="zh-CN" sz="2000" dirty="0"/>
              <a:t>VLD3</a:t>
            </a:r>
            <a:r>
              <a:rPr lang="zh-CN" altLang="en-US" sz="2000" dirty="0"/>
              <a:t>分开加载的数据就能方便的使用指令</a:t>
            </a:r>
            <a:r>
              <a:rPr lang="en-US" altLang="zh-CN" sz="2000" dirty="0"/>
              <a:t>(VSWP d0, d2)</a:t>
            </a:r>
            <a:r>
              <a:rPr lang="zh-CN" altLang="en-US" sz="2000" dirty="0"/>
              <a:t>来进行</a:t>
            </a:r>
            <a:r>
              <a:rPr lang="en-US" altLang="zh-CN" sz="2000" dirty="0"/>
              <a:t>R</a:t>
            </a:r>
            <a:r>
              <a:rPr lang="zh-CN" altLang="en-US" sz="2000" dirty="0"/>
              <a:t>和</a:t>
            </a:r>
            <a:r>
              <a:rPr lang="en-US" altLang="zh-CN" sz="2000" dirty="0"/>
              <a:t>B</a:t>
            </a:r>
            <a:r>
              <a:rPr lang="zh-CN" altLang="en-US" sz="2000" dirty="0"/>
              <a:t>通道的交换了，然后把结果再写入内存，当然也要使用</a:t>
            </a:r>
            <a:r>
              <a:rPr lang="en-US" altLang="zh-CN" sz="2000" dirty="0"/>
              <a:t>interleave</a:t>
            </a:r>
            <a:r>
              <a:rPr lang="zh-CN" altLang="en-US" sz="2000" dirty="0"/>
              <a:t>交织模式的存储，即</a:t>
            </a:r>
            <a:r>
              <a:rPr lang="en-US" altLang="zh-CN" sz="2000" dirty="0"/>
              <a:t>VST3</a:t>
            </a:r>
            <a:r>
              <a:rPr lang="zh-CN" altLang="en-US" sz="2000" dirty="0"/>
              <a:t>存储指令。</a:t>
            </a:r>
          </a:p>
        </p:txBody>
      </p:sp>
      <p:pic>
        <p:nvPicPr>
          <p:cNvPr id="3074" name="Picture 2"/>
          <p:cNvPicPr>
            <a:picLocks noChangeAspect="1" noChangeArrowheads="1"/>
          </p:cNvPicPr>
          <p:nvPr/>
        </p:nvPicPr>
        <p:blipFill>
          <a:blip r:embed="rId2"/>
          <a:srcRect/>
          <a:stretch>
            <a:fillRect/>
          </a:stretch>
        </p:blipFill>
        <p:spPr bwMode="auto">
          <a:xfrm>
            <a:off x="928662" y="2928934"/>
            <a:ext cx="7500990" cy="250984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46"/>
          </a:xfrm>
        </p:spPr>
        <p:txBody>
          <a:bodyPr>
            <a:normAutofit fontScale="90000"/>
          </a:bodyPr>
          <a:lstStyle/>
          <a:p>
            <a:r>
              <a:rPr lang="zh-CN" altLang="en-US" b="1" dirty="0"/>
              <a:t>结构化加载和存储语法和具体指令 </a:t>
            </a:r>
            <a:endParaRPr lang="zh-CN" altLang="en-US" dirty="0"/>
          </a:p>
        </p:txBody>
      </p:sp>
      <p:sp>
        <p:nvSpPr>
          <p:cNvPr id="3" name="内容占位符 2"/>
          <p:cNvSpPr>
            <a:spLocks noGrp="1"/>
          </p:cNvSpPr>
          <p:nvPr>
            <p:ph idx="1"/>
          </p:nvPr>
        </p:nvSpPr>
        <p:spPr>
          <a:xfrm>
            <a:off x="457200" y="1214423"/>
            <a:ext cx="8229600" cy="1000132"/>
          </a:xfrm>
        </p:spPr>
        <p:txBody>
          <a:bodyPr>
            <a:normAutofit lnSpcReduction="10000"/>
          </a:bodyPr>
          <a:lstStyle/>
          <a:p>
            <a:r>
              <a:rPr lang="en-US" altLang="zh-CN" sz="2000" dirty="0"/>
              <a:t>NEON</a:t>
            </a:r>
            <a:r>
              <a:rPr lang="zh-CN" altLang="en-US" sz="2000" dirty="0"/>
              <a:t>结构化加载会读取内存内容到</a:t>
            </a:r>
            <a:r>
              <a:rPr lang="en-US" altLang="zh-CN" sz="2000" dirty="0"/>
              <a:t>64-bit</a:t>
            </a:r>
            <a:r>
              <a:rPr lang="zh-CN" altLang="en-US" sz="2000" dirty="0"/>
              <a:t>的</a:t>
            </a:r>
            <a:r>
              <a:rPr lang="en-US" altLang="zh-CN" sz="2000" dirty="0"/>
              <a:t>NEON</a:t>
            </a:r>
            <a:r>
              <a:rPr lang="zh-CN" altLang="en-US" sz="2000" dirty="0"/>
              <a:t>寄存器，使用可选的</a:t>
            </a:r>
            <a:r>
              <a:rPr lang="en-US" altLang="zh-CN" sz="2000" dirty="0" err="1"/>
              <a:t>deinterleave</a:t>
            </a:r>
            <a:r>
              <a:rPr lang="zh-CN" altLang="en-US" sz="2000" dirty="0"/>
              <a:t>选项，同样加载指令也可以采用这种</a:t>
            </a:r>
            <a:r>
              <a:rPr lang="en-US" altLang="zh-CN" sz="2000" dirty="0" err="1"/>
              <a:t>reinterleave</a:t>
            </a:r>
            <a:r>
              <a:rPr lang="zh-CN" altLang="en-US" sz="2000" dirty="0"/>
              <a:t>的方式把寄存器的内容写到内存空间。</a:t>
            </a:r>
          </a:p>
        </p:txBody>
      </p:sp>
      <p:pic>
        <p:nvPicPr>
          <p:cNvPr id="4098" name="Picture 2"/>
          <p:cNvPicPr>
            <a:picLocks noChangeAspect="1" noChangeArrowheads="1"/>
          </p:cNvPicPr>
          <p:nvPr/>
        </p:nvPicPr>
        <p:blipFill>
          <a:blip r:embed="rId2"/>
          <a:srcRect/>
          <a:stretch>
            <a:fillRect/>
          </a:stretch>
        </p:blipFill>
        <p:spPr bwMode="auto">
          <a:xfrm>
            <a:off x="571472" y="2214554"/>
            <a:ext cx="7858180" cy="4357694"/>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46"/>
          </a:xfrm>
        </p:spPr>
        <p:txBody>
          <a:bodyPr>
            <a:normAutofit fontScale="90000"/>
          </a:bodyPr>
          <a:lstStyle/>
          <a:p>
            <a:r>
              <a:rPr lang="zh-CN" altLang="en-US" b="1" dirty="0"/>
              <a:t>结构化加载和存储语法和具体指令 </a:t>
            </a:r>
            <a:endParaRPr lang="zh-CN" altLang="en-US" dirty="0"/>
          </a:p>
        </p:txBody>
      </p:sp>
      <p:sp>
        <p:nvSpPr>
          <p:cNvPr id="3" name="内容占位符 2"/>
          <p:cNvSpPr>
            <a:spLocks noGrp="1"/>
          </p:cNvSpPr>
          <p:nvPr>
            <p:ph idx="1"/>
          </p:nvPr>
        </p:nvSpPr>
        <p:spPr>
          <a:xfrm>
            <a:off x="457200" y="1214422"/>
            <a:ext cx="8229600" cy="2857520"/>
          </a:xfrm>
        </p:spPr>
        <p:txBody>
          <a:bodyPr>
            <a:normAutofit lnSpcReduction="10000"/>
          </a:bodyPr>
          <a:lstStyle/>
          <a:p>
            <a:r>
              <a:rPr lang="zh-CN" altLang="en-US" sz="2000" dirty="0"/>
              <a:t>加载</a:t>
            </a:r>
            <a:r>
              <a:rPr lang="en-US" sz="2000" dirty="0"/>
              <a:t>VLD</a:t>
            </a:r>
            <a:r>
              <a:rPr lang="zh-CN" altLang="en-US" sz="2000" dirty="0"/>
              <a:t>或者存储</a:t>
            </a:r>
            <a:r>
              <a:rPr lang="en-US" sz="2000" dirty="0"/>
              <a:t>VST</a:t>
            </a:r>
            <a:r>
              <a:rPr lang="zh-CN" altLang="en-US" sz="2000" dirty="0"/>
              <a:t>指令助记符：</a:t>
            </a:r>
            <a:r>
              <a:rPr lang="en-US" sz="2000" b="1" dirty="0"/>
              <a:t>instruction mnemonic</a:t>
            </a:r>
            <a:r>
              <a:rPr lang="en-US" sz="2000" dirty="0"/>
              <a:t> </a:t>
            </a:r>
            <a:endParaRPr lang="en-US" sz="2000" dirty="0" smtClean="0"/>
          </a:p>
          <a:p>
            <a:r>
              <a:rPr lang="zh-CN" altLang="en-US" sz="2000" dirty="0"/>
              <a:t>一个表示</a:t>
            </a:r>
            <a:r>
              <a:rPr lang="en-US" sz="2000" dirty="0"/>
              <a:t>interleave</a:t>
            </a:r>
            <a:r>
              <a:rPr lang="zh-CN" altLang="en-US" sz="2000" dirty="0"/>
              <a:t>模式的数字，表示每个结构体元素间的间隔：</a:t>
            </a:r>
            <a:r>
              <a:rPr lang="en-US" sz="2000" b="1" dirty="0"/>
              <a:t>interleave pattern</a:t>
            </a:r>
            <a:r>
              <a:rPr lang="en-US" sz="2000" dirty="0"/>
              <a:t> </a:t>
            </a:r>
            <a:endParaRPr lang="en-US" sz="2000" dirty="0" smtClean="0"/>
          </a:p>
          <a:p>
            <a:r>
              <a:rPr lang="zh-CN" altLang="en-US" sz="2000" dirty="0"/>
              <a:t>表示每次访问单元的位宽比特数，即结构体内元素类型：</a:t>
            </a:r>
            <a:r>
              <a:rPr lang="en-US" sz="2000" b="1" dirty="0"/>
              <a:t>element type</a:t>
            </a:r>
            <a:r>
              <a:rPr lang="en-US" sz="2000" dirty="0"/>
              <a:t> </a:t>
            </a:r>
            <a:endParaRPr lang="en-US" sz="2000" dirty="0" smtClean="0"/>
          </a:p>
          <a:p>
            <a:r>
              <a:rPr lang="zh-CN" altLang="en-US" sz="2000" dirty="0"/>
              <a:t>读写的</a:t>
            </a:r>
            <a:r>
              <a:rPr lang="en-US" altLang="zh-CN" sz="2000" dirty="0"/>
              <a:t>64-</a:t>
            </a:r>
            <a:r>
              <a:rPr lang="en-US" sz="2000" dirty="0"/>
              <a:t>bit</a:t>
            </a:r>
            <a:r>
              <a:rPr lang="zh-CN" altLang="en-US" sz="2000" dirty="0"/>
              <a:t>的</a:t>
            </a:r>
            <a:r>
              <a:rPr lang="en-US" sz="2000" dirty="0"/>
              <a:t>NEON</a:t>
            </a:r>
            <a:r>
              <a:rPr lang="zh-CN" altLang="en-US" sz="2000" dirty="0"/>
              <a:t>寄存器集合，最多可以列出</a:t>
            </a:r>
            <a:r>
              <a:rPr lang="en-US" altLang="zh-CN" sz="2000" dirty="0"/>
              <a:t>4</a:t>
            </a:r>
            <a:r>
              <a:rPr lang="zh-CN" altLang="en-US" sz="2000" dirty="0"/>
              <a:t>个寄存器，取决于</a:t>
            </a:r>
            <a:r>
              <a:rPr lang="en-US" sz="2000" dirty="0"/>
              <a:t>interleave</a:t>
            </a:r>
            <a:r>
              <a:rPr lang="zh-CN" altLang="en-US" sz="2000" dirty="0"/>
              <a:t>模式：</a:t>
            </a:r>
            <a:r>
              <a:rPr lang="en-US" sz="2000" b="1" dirty="0"/>
              <a:t>NEON registers</a:t>
            </a:r>
            <a:r>
              <a:rPr lang="en-US" sz="2000" dirty="0"/>
              <a:t> </a:t>
            </a:r>
            <a:endParaRPr lang="en-US" sz="2000" dirty="0" smtClean="0"/>
          </a:p>
          <a:p>
            <a:r>
              <a:rPr lang="zh-CN" altLang="en-US" sz="2000" dirty="0"/>
              <a:t>表示内存访问地址的</a:t>
            </a:r>
            <a:r>
              <a:rPr lang="en-US" sz="2000" dirty="0"/>
              <a:t>ARM</a:t>
            </a:r>
            <a:r>
              <a:rPr lang="zh-CN" altLang="en-US" sz="2000" dirty="0"/>
              <a:t>寄存器，该地址可以在每次访问时更新： </a:t>
            </a:r>
            <a:r>
              <a:rPr lang="en-US" sz="2000" dirty="0"/>
              <a:t>ARM </a:t>
            </a:r>
            <a:r>
              <a:rPr lang="en-US" sz="2000" b="1" dirty="0"/>
              <a:t>address register</a:t>
            </a:r>
            <a:r>
              <a:rPr lang="en-US" sz="2000" dirty="0"/>
              <a:t> </a:t>
            </a:r>
            <a:endParaRPr lang="en-US" sz="2000" dirty="0" smtClean="0"/>
          </a:p>
          <a:p>
            <a:endParaRPr lang="zh-CN" altLang="en-US" sz="2000" dirty="0"/>
          </a:p>
        </p:txBody>
      </p:sp>
      <p:pic>
        <p:nvPicPr>
          <p:cNvPr id="4" name="Picture 2"/>
          <p:cNvPicPr>
            <a:picLocks noChangeAspect="1" noChangeArrowheads="1"/>
          </p:cNvPicPr>
          <p:nvPr/>
        </p:nvPicPr>
        <p:blipFill>
          <a:blip r:embed="rId2"/>
          <a:srcRect/>
          <a:stretch>
            <a:fillRect/>
          </a:stretch>
        </p:blipFill>
        <p:spPr bwMode="auto">
          <a:xfrm>
            <a:off x="1714480" y="4357694"/>
            <a:ext cx="5072098" cy="177164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46"/>
          </a:xfrm>
        </p:spPr>
        <p:txBody>
          <a:bodyPr>
            <a:normAutofit fontScale="90000"/>
          </a:bodyPr>
          <a:lstStyle/>
          <a:p>
            <a:r>
              <a:rPr lang="zh-CN" altLang="en-US" b="1" dirty="0"/>
              <a:t>结构化加载和存储语法和具体指令 </a:t>
            </a:r>
            <a:endParaRPr lang="zh-CN" altLang="en-US" dirty="0"/>
          </a:p>
        </p:txBody>
      </p:sp>
      <p:sp>
        <p:nvSpPr>
          <p:cNvPr id="3" name="内容占位符 2"/>
          <p:cNvSpPr>
            <a:spLocks noGrp="1"/>
          </p:cNvSpPr>
          <p:nvPr>
            <p:ph idx="1"/>
          </p:nvPr>
        </p:nvSpPr>
        <p:spPr>
          <a:xfrm>
            <a:off x="457200" y="1214422"/>
            <a:ext cx="8229600" cy="3929090"/>
          </a:xfrm>
        </p:spPr>
        <p:txBody>
          <a:bodyPr>
            <a:normAutofit/>
          </a:bodyPr>
          <a:lstStyle/>
          <a:p>
            <a:r>
              <a:rPr lang="zh-CN" altLang="en-US" sz="2000" b="1" dirty="0" smtClean="0"/>
              <a:t>交织模式：</a:t>
            </a:r>
            <a:r>
              <a:rPr lang="en-US" altLang="zh-CN" sz="2000" b="1" dirty="0" smtClean="0"/>
              <a:t>Interleave Pattern </a:t>
            </a:r>
            <a:endParaRPr lang="zh-CN" altLang="en-US" sz="2000" dirty="0" smtClean="0"/>
          </a:p>
          <a:p>
            <a:r>
              <a:rPr lang="zh-CN" altLang="en-US" sz="2000" dirty="0" smtClean="0"/>
              <a:t>加载和存储指令可以用从</a:t>
            </a:r>
            <a:r>
              <a:rPr lang="en-US" altLang="zh-CN" sz="2000" dirty="0" smtClean="0"/>
              <a:t>1</a:t>
            </a:r>
            <a:r>
              <a:rPr lang="zh-CN" altLang="en-US" sz="2000" dirty="0" smtClean="0"/>
              <a:t>到</a:t>
            </a:r>
            <a:r>
              <a:rPr lang="en-US" altLang="zh-CN" sz="2000" dirty="0" smtClean="0"/>
              <a:t>4</a:t>
            </a:r>
            <a:r>
              <a:rPr lang="zh-CN" altLang="en-US" sz="2000" dirty="0" smtClean="0"/>
              <a:t>个相同大小的元素的交织结构体，这些元素可以是</a:t>
            </a:r>
            <a:r>
              <a:rPr lang="en-US" altLang="zh-CN" sz="2000" dirty="0" smtClean="0"/>
              <a:t>NEON</a:t>
            </a:r>
            <a:r>
              <a:rPr lang="zh-CN" altLang="en-US" sz="2000" dirty="0" smtClean="0"/>
              <a:t>指令通常支持的</a:t>
            </a:r>
            <a:r>
              <a:rPr lang="en-US" altLang="zh-CN" sz="2000" dirty="0" smtClean="0"/>
              <a:t>8</a:t>
            </a:r>
            <a:r>
              <a:rPr lang="zh-CN" altLang="en-US" sz="2000" dirty="0" smtClean="0"/>
              <a:t>，</a:t>
            </a:r>
            <a:r>
              <a:rPr lang="en-US" altLang="zh-CN" sz="2000" dirty="0" smtClean="0"/>
              <a:t>16</a:t>
            </a:r>
            <a:r>
              <a:rPr lang="zh-CN" altLang="en-US" sz="2000" dirty="0" smtClean="0"/>
              <a:t>或者</a:t>
            </a:r>
            <a:r>
              <a:rPr lang="en-US" altLang="zh-CN" sz="2000" dirty="0" smtClean="0"/>
              <a:t>32</a:t>
            </a:r>
            <a:r>
              <a:rPr lang="zh-CN" altLang="en-US" sz="2000" dirty="0" smtClean="0"/>
              <a:t>比特。 </a:t>
            </a:r>
          </a:p>
          <a:p>
            <a:r>
              <a:rPr lang="en-US" altLang="zh-CN" sz="2000" dirty="0" smtClean="0"/>
              <a:t>VLD1</a:t>
            </a:r>
            <a:r>
              <a:rPr lang="zh-CN" altLang="en-US" sz="2000" dirty="0" smtClean="0"/>
              <a:t>是最简单的形式，从内存加载</a:t>
            </a:r>
            <a:r>
              <a:rPr lang="en-US" altLang="zh-CN" sz="2000" dirty="0" smtClean="0"/>
              <a:t>1~4</a:t>
            </a:r>
            <a:r>
              <a:rPr lang="zh-CN" altLang="en-US" sz="2000" dirty="0" smtClean="0"/>
              <a:t>个寄存器的数据，没有</a:t>
            </a:r>
            <a:r>
              <a:rPr lang="en-US" altLang="zh-CN" sz="2000" dirty="0" err="1" smtClean="0"/>
              <a:t>deinterleave</a:t>
            </a:r>
            <a:r>
              <a:rPr lang="zh-CN" altLang="en-US" sz="2000" dirty="0" smtClean="0"/>
              <a:t>，即线性加载； </a:t>
            </a:r>
          </a:p>
          <a:p>
            <a:r>
              <a:rPr lang="en-US" altLang="zh-CN" sz="2000" dirty="0" smtClean="0"/>
              <a:t>VLD2</a:t>
            </a:r>
            <a:r>
              <a:rPr lang="zh-CN" altLang="en-US" sz="2000" dirty="0" smtClean="0"/>
              <a:t>加载</a:t>
            </a:r>
            <a:r>
              <a:rPr lang="en-US" altLang="zh-CN" sz="2000" dirty="0" smtClean="0"/>
              <a:t>2</a:t>
            </a:r>
            <a:r>
              <a:rPr lang="zh-CN" altLang="en-US" sz="2000" dirty="0" smtClean="0"/>
              <a:t>或者</a:t>
            </a:r>
            <a:r>
              <a:rPr lang="en-US" altLang="zh-CN" sz="2000" dirty="0" smtClean="0"/>
              <a:t>4</a:t>
            </a:r>
            <a:r>
              <a:rPr lang="zh-CN" altLang="en-US" sz="2000" dirty="0" smtClean="0"/>
              <a:t>个寄存器的数据，解交织奇偶元素到各自的寄存器，这样很容易的把交织的立体声音频数据分解为左右声道的数据； </a:t>
            </a:r>
          </a:p>
          <a:p>
            <a:r>
              <a:rPr lang="en-US" altLang="zh-CN" sz="2000" dirty="0" smtClean="0"/>
              <a:t>VLD3</a:t>
            </a:r>
            <a:r>
              <a:rPr lang="zh-CN" altLang="en-US" sz="2000" dirty="0" smtClean="0"/>
              <a:t>加载</a:t>
            </a:r>
            <a:r>
              <a:rPr lang="en-US" altLang="zh-CN" sz="2000" dirty="0" smtClean="0"/>
              <a:t>3</a:t>
            </a:r>
            <a:r>
              <a:rPr lang="zh-CN" altLang="en-US" sz="2000" dirty="0" smtClean="0"/>
              <a:t>个寄存器的数据，很方便的把</a:t>
            </a:r>
            <a:r>
              <a:rPr lang="en-US" altLang="zh-CN" sz="2000" dirty="0" smtClean="0"/>
              <a:t>RGB</a:t>
            </a:r>
            <a:r>
              <a:rPr lang="zh-CN" altLang="en-US" sz="2000" dirty="0" smtClean="0"/>
              <a:t>的数据分为</a:t>
            </a:r>
            <a:r>
              <a:rPr lang="en-US" altLang="zh-CN" sz="2000" dirty="0" smtClean="0"/>
              <a:t>R</a:t>
            </a:r>
            <a:r>
              <a:rPr lang="zh-CN" altLang="en-US" sz="2000" dirty="0" smtClean="0"/>
              <a:t>、</a:t>
            </a:r>
            <a:r>
              <a:rPr lang="en-US" altLang="zh-CN" sz="2000" dirty="0" smtClean="0"/>
              <a:t>G</a:t>
            </a:r>
            <a:r>
              <a:rPr lang="zh-CN" altLang="en-US" sz="2000" dirty="0" smtClean="0"/>
              <a:t>、</a:t>
            </a:r>
            <a:r>
              <a:rPr lang="en-US" altLang="zh-CN" sz="2000" dirty="0" smtClean="0"/>
              <a:t>B</a:t>
            </a:r>
            <a:r>
              <a:rPr lang="zh-CN" altLang="en-US" sz="2000" dirty="0" smtClean="0"/>
              <a:t>通道； </a:t>
            </a:r>
          </a:p>
          <a:p>
            <a:r>
              <a:rPr lang="en-US" altLang="zh-CN" sz="2000" dirty="0" smtClean="0"/>
              <a:t>VLD4</a:t>
            </a:r>
            <a:r>
              <a:rPr lang="zh-CN" altLang="en-US" sz="2000" dirty="0" smtClean="0"/>
              <a:t>加载</a:t>
            </a:r>
            <a:r>
              <a:rPr lang="en-US" altLang="zh-CN" sz="2000" dirty="0" smtClean="0"/>
              <a:t>4</a:t>
            </a:r>
            <a:r>
              <a:rPr lang="zh-CN" altLang="en-US" sz="2000" dirty="0" smtClean="0"/>
              <a:t>个寄存器的数据，解交织，用于分解</a:t>
            </a:r>
            <a:r>
              <a:rPr lang="en-US" altLang="zh-CN" sz="2000" dirty="0" smtClean="0"/>
              <a:t>ARGB</a:t>
            </a:r>
            <a:r>
              <a:rPr lang="zh-CN" altLang="en-US" sz="2000" dirty="0" smtClean="0"/>
              <a:t>图像数据； </a:t>
            </a:r>
          </a:p>
          <a:p>
            <a:r>
              <a:rPr lang="zh-CN" altLang="en-US" sz="2000" dirty="0" smtClean="0"/>
              <a:t>存储和加载类似，只是把寄存器的数据</a:t>
            </a:r>
            <a:r>
              <a:rPr lang="en-US" altLang="zh-CN" sz="2000" dirty="0" smtClean="0"/>
              <a:t>interleave</a:t>
            </a:r>
            <a:r>
              <a:rPr lang="zh-CN" altLang="en-US" sz="2000" dirty="0" smtClean="0"/>
              <a:t>然后写到内存。 </a:t>
            </a:r>
          </a:p>
          <a:p>
            <a:endParaRPr lang="zh-CN"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46"/>
          </a:xfrm>
        </p:spPr>
        <p:txBody>
          <a:bodyPr>
            <a:normAutofit fontScale="90000"/>
          </a:bodyPr>
          <a:lstStyle/>
          <a:p>
            <a:r>
              <a:rPr lang="zh-CN" altLang="en-US" b="1" dirty="0"/>
              <a:t>结构化加载和存储语法和具体指令 </a:t>
            </a:r>
            <a:endParaRPr lang="zh-CN" altLang="en-US" dirty="0"/>
          </a:p>
        </p:txBody>
      </p:sp>
      <p:sp>
        <p:nvSpPr>
          <p:cNvPr id="3" name="内容占位符 2"/>
          <p:cNvSpPr>
            <a:spLocks noGrp="1"/>
          </p:cNvSpPr>
          <p:nvPr>
            <p:ph idx="1"/>
          </p:nvPr>
        </p:nvSpPr>
        <p:spPr>
          <a:xfrm>
            <a:off x="457200" y="1214422"/>
            <a:ext cx="8229600" cy="3929090"/>
          </a:xfrm>
        </p:spPr>
        <p:txBody>
          <a:bodyPr>
            <a:normAutofit/>
          </a:bodyPr>
          <a:lstStyle/>
          <a:p>
            <a:r>
              <a:rPr lang="zh-CN" altLang="en-US" sz="2000" dirty="0" smtClean="0"/>
              <a:t>元素类型 </a:t>
            </a:r>
            <a:r>
              <a:rPr lang="en-US" altLang="zh-CN" sz="2000" b="1" dirty="0" smtClean="0"/>
              <a:t>Element Types </a:t>
            </a:r>
            <a:endParaRPr lang="zh-CN" altLang="en-US" sz="2000" dirty="0" smtClean="0"/>
          </a:p>
          <a:p>
            <a:r>
              <a:rPr lang="zh-CN" altLang="en-US" sz="2000" dirty="0" smtClean="0"/>
              <a:t>加载和存储</a:t>
            </a:r>
            <a:r>
              <a:rPr lang="en-US" altLang="zh-CN" sz="2000" dirty="0" smtClean="0"/>
              <a:t>interleave</a:t>
            </a:r>
            <a:r>
              <a:rPr lang="zh-CN" altLang="en-US" sz="2000" dirty="0" smtClean="0"/>
              <a:t>的数据的基本元素可以为</a:t>
            </a:r>
            <a:r>
              <a:rPr lang="en-US" altLang="zh-CN" sz="2000" dirty="0" smtClean="0"/>
              <a:t>8</a:t>
            </a:r>
            <a:r>
              <a:rPr lang="zh-CN" altLang="en-US" sz="2000" dirty="0" smtClean="0"/>
              <a:t>，</a:t>
            </a:r>
            <a:r>
              <a:rPr lang="en-US" altLang="zh-CN" sz="2000" dirty="0" smtClean="0"/>
              <a:t>16</a:t>
            </a:r>
            <a:r>
              <a:rPr lang="zh-CN" altLang="en-US" sz="2000" dirty="0" smtClean="0"/>
              <a:t>或者</a:t>
            </a:r>
            <a:r>
              <a:rPr lang="en-US" altLang="zh-CN" sz="2000" dirty="0" smtClean="0"/>
              <a:t>32</a:t>
            </a:r>
            <a:r>
              <a:rPr lang="zh-CN" altLang="en-US" sz="2000" dirty="0" smtClean="0"/>
              <a:t>比特的数据。比如</a:t>
            </a:r>
            <a:r>
              <a:rPr lang="en-US" altLang="zh-CN" sz="2000" dirty="0" smtClean="0"/>
              <a:t>NEON</a:t>
            </a:r>
            <a:r>
              <a:rPr lang="zh-CN" altLang="en-US" sz="2000" dirty="0" smtClean="0"/>
              <a:t>指令</a:t>
            </a:r>
            <a:r>
              <a:rPr lang="en-US" altLang="zh-CN" sz="2000" dirty="0" smtClean="0"/>
              <a:t>VLD2.16</a:t>
            </a:r>
            <a:r>
              <a:rPr lang="zh-CN" altLang="en-US" sz="2000" dirty="0" smtClean="0"/>
              <a:t>将加载</a:t>
            </a:r>
            <a:r>
              <a:rPr lang="en-US" altLang="zh-CN" sz="2000" dirty="0" smtClean="0"/>
              <a:t>4</a:t>
            </a:r>
            <a:r>
              <a:rPr lang="zh-CN" altLang="en-US" sz="2000" dirty="0" smtClean="0"/>
              <a:t>个</a:t>
            </a:r>
            <a:r>
              <a:rPr lang="en-US" altLang="zh-CN" sz="2000" dirty="0" smtClean="0"/>
              <a:t>16-bit</a:t>
            </a:r>
            <a:r>
              <a:rPr lang="zh-CN" altLang="en-US" sz="2000" dirty="0" smtClean="0"/>
              <a:t>元素到第一个寄存器，然后</a:t>
            </a:r>
            <a:r>
              <a:rPr lang="en-US" altLang="zh-CN" sz="2000" dirty="0" smtClean="0"/>
              <a:t>4</a:t>
            </a:r>
            <a:r>
              <a:rPr lang="zh-CN" altLang="en-US" sz="2000" dirty="0" smtClean="0"/>
              <a:t>个</a:t>
            </a:r>
            <a:r>
              <a:rPr lang="en-US" altLang="zh-CN" sz="2000" dirty="0" smtClean="0"/>
              <a:t>16-bit</a:t>
            </a:r>
            <a:r>
              <a:rPr lang="zh-CN" altLang="en-US" sz="2000" dirty="0" smtClean="0"/>
              <a:t>元素到第二个寄存器，把临近的奇偶对分开保存到每个寄存器。 </a:t>
            </a:r>
          </a:p>
          <a:p>
            <a:endParaRPr lang="zh-CN" altLang="en-US" sz="2000" dirty="0"/>
          </a:p>
        </p:txBody>
      </p:sp>
      <p:pic>
        <p:nvPicPr>
          <p:cNvPr id="1026" name="Picture 2"/>
          <p:cNvPicPr>
            <a:picLocks noChangeAspect="1" noChangeArrowheads="1"/>
          </p:cNvPicPr>
          <p:nvPr/>
        </p:nvPicPr>
        <p:blipFill>
          <a:blip r:embed="rId2"/>
          <a:srcRect/>
          <a:stretch>
            <a:fillRect/>
          </a:stretch>
        </p:blipFill>
        <p:spPr bwMode="auto">
          <a:xfrm>
            <a:off x="1500166" y="2928934"/>
            <a:ext cx="6000792" cy="302895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68346"/>
          </a:xfrm>
        </p:spPr>
        <p:txBody>
          <a:bodyPr>
            <a:normAutofit fontScale="90000"/>
          </a:bodyPr>
          <a:lstStyle/>
          <a:p>
            <a:r>
              <a:rPr lang="zh-CN" altLang="en-US" b="1" dirty="0"/>
              <a:t>结构化加载和存储语法和具体指令 </a:t>
            </a:r>
            <a:endParaRPr lang="zh-CN" altLang="en-US" dirty="0"/>
          </a:p>
        </p:txBody>
      </p:sp>
      <p:sp>
        <p:nvSpPr>
          <p:cNvPr id="3" name="内容占位符 2"/>
          <p:cNvSpPr>
            <a:spLocks noGrp="1"/>
          </p:cNvSpPr>
          <p:nvPr>
            <p:ph idx="1"/>
          </p:nvPr>
        </p:nvSpPr>
        <p:spPr>
          <a:xfrm>
            <a:off x="457200" y="1214422"/>
            <a:ext cx="8229600" cy="3929090"/>
          </a:xfrm>
        </p:spPr>
        <p:txBody>
          <a:bodyPr>
            <a:normAutofit/>
          </a:bodyPr>
          <a:lstStyle/>
          <a:p>
            <a:r>
              <a:rPr lang="zh-CN" altLang="en-US" sz="1800" dirty="0" smtClean="0"/>
              <a:t>把元素大小变成</a:t>
            </a:r>
            <a:r>
              <a:rPr lang="en-US" altLang="zh-CN" sz="1800" dirty="0" smtClean="0"/>
              <a:t>32-bits</a:t>
            </a:r>
            <a:r>
              <a:rPr lang="zh-CN" altLang="en-US" sz="1800" dirty="0" smtClean="0"/>
              <a:t>还是加载相同大小的数据，但是只有</a:t>
            </a:r>
            <a:r>
              <a:rPr lang="en-US" altLang="zh-CN" sz="1800" dirty="0" smtClean="0"/>
              <a:t>2</a:t>
            </a:r>
            <a:r>
              <a:rPr lang="zh-CN" altLang="en-US" sz="1800" dirty="0" smtClean="0"/>
              <a:t>个元素来构成一个向量，同样分成奇偶元素部分</a:t>
            </a:r>
            <a:r>
              <a:rPr lang="zh-CN" altLang="en-US" sz="1800" dirty="0" smtClean="0"/>
              <a:t>。</a:t>
            </a:r>
            <a:endParaRPr lang="en-US" altLang="zh-CN" sz="1800" dirty="0" smtClean="0"/>
          </a:p>
          <a:p>
            <a:r>
              <a:rPr lang="zh-CN" altLang="en-US" sz="1800" dirty="0" smtClean="0"/>
              <a:t>元素大小还会影响大小端的处理。如果你指定了正确的加载和存储指令的元素大小，从存储空间读取和存储的字节都会按照正确的次序排列，因而相同的代码会在大端和小端系统里适用。最后元素大小还会影响指针的数据对齐，把数据对齐到元素大小的边界能带来更好的性能，当然这也是一般的操作系统</a:t>
            </a:r>
            <a:r>
              <a:rPr lang="en-US" altLang="zh-CN" sz="1800" dirty="0" smtClean="0"/>
              <a:t>OS</a:t>
            </a:r>
            <a:r>
              <a:rPr lang="zh-CN" altLang="en-US" sz="1800" dirty="0" smtClean="0"/>
              <a:t>要求的。如，加载</a:t>
            </a:r>
            <a:r>
              <a:rPr lang="en-US" altLang="zh-CN" sz="1800" dirty="0" smtClean="0"/>
              <a:t>32</a:t>
            </a:r>
            <a:r>
              <a:rPr lang="zh-CN" altLang="en-US" sz="1800" dirty="0" smtClean="0"/>
              <a:t>位元素数据，通常要把第一个元素的地址对齐到</a:t>
            </a:r>
            <a:r>
              <a:rPr lang="en-US" altLang="zh-CN" sz="1800" dirty="0" smtClean="0"/>
              <a:t>32</a:t>
            </a:r>
            <a:r>
              <a:rPr lang="zh-CN" altLang="en-US" sz="1800" dirty="0" smtClean="0"/>
              <a:t>位边界。 </a:t>
            </a:r>
          </a:p>
          <a:p>
            <a:endParaRPr lang="zh-CN" altLang="en-US" sz="2000" dirty="0"/>
          </a:p>
        </p:txBody>
      </p:sp>
      <p:pic>
        <p:nvPicPr>
          <p:cNvPr id="2050" name="Picture 2"/>
          <p:cNvPicPr>
            <a:picLocks noChangeAspect="1" noChangeArrowheads="1"/>
          </p:cNvPicPr>
          <p:nvPr/>
        </p:nvPicPr>
        <p:blipFill>
          <a:blip r:embed="rId2"/>
          <a:srcRect/>
          <a:stretch>
            <a:fillRect/>
          </a:stretch>
        </p:blipFill>
        <p:spPr bwMode="auto">
          <a:xfrm>
            <a:off x="1571604" y="3571876"/>
            <a:ext cx="6786610" cy="3000396"/>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1693</Words>
  <Application>Microsoft Office PowerPoint</Application>
  <PresentationFormat>全屏显示(4:3)</PresentationFormat>
  <Paragraphs>86</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NEON指令优化</vt:lpstr>
      <vt:lpstr>线性加载RGB数据</vt:lpstr>
      <vt:lpstr>结构化的加载指令加载RGB数据</vt:lpstr>
      <vt:lpstr>交换指令VSWP</vt:lpstr>
      <vt:lpstr>结构化加载和存储语法和具体指令 </vt:lpstr>
      <vt:lpstr>结构化加载和存储语法和具体指令 </vt:lpstr>
      <vt:lpstr>结构化加载和存储语法和具体指令 </vt:lpstr>
      <vt:lpstr>结构化加载和存储语法和具体指令 </vt:lpstr>
      <vt:lpstr>结构化加载和存储语法和具体指令 </vt:lpstr>
      <vt:lpstr>单个或者多个元素 Single or Multiple Elements </vt:lpstr>
      <vt:lpstr>单个或者多个元素 Single or Multiple Elements </vt:lpstr>
      <vt:lpstr>寻址模式Addressing </vt:lpstr>
      <vt:lpstr>其他的加载和存储</vt:lpstr>
      <vt:lpstr>移位向量</vt:lpstr>
      <vt:lpstr>移位并右侧插入 </vt:lpstr>
      <vt:lpstr>移位</vt:lpstr>
      <vt:lpstr>有效的移位操作</vt:lpstr>
      <vt:lpstr>色深转换的例子</vt:lpstr>
      <vt:lpstr>从RGB565到RGB888 </vt:lpstr>
      <vt:lpstr>从RGB888到RGB565 </vt:lpstr>
      <vt:lpstr>The better code</vt:lpstr>
      <vt:lpstr>指令集demo</vt:lpstr>
      <vt:lpstr>指令集demo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NEON数据加载</dc:title>
  <dc:creator>celery.chen</dc:creator>
  <cp:lastModifiedBy>celery.chen</cp:lastModifiedBy>
  <cp:revision>9</cp:revision>
  <dcterms:created xsi:type="dcterms:W3CDTF">2012-03-20T11:18:38Z</dcterms:created>
  <dcterms:modified xsi:type="dcterms:W3CDTF">2012-03-20T12:14:52Z</dcterms:modified>
</cp:coreProperties>
</file>