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485" r:id="rId3"/>
    <p:sldId id="596" r:id="rId5"/>
    <p:sldId id="598" r:id="rId6"/>
    <p:sldId id="599" r:id="rId7"/>
    <p:sldId id="597" r:id="rId8"/>
    <p:sldId id="600" r:id="rId9"/>
    <p:sldId id="589" r:id="rId10"/>
  </p:sldIdLst>
  <p:sldSz cx="9144000" cy="6858000" type="screen4x3"/>
  <p:notesSz cx="6699250" cy="9836150"/>
  <p:custDataLst>
    <p:tags r:id="rId1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900" autoAdjust="0"/>
  </p:normalViewPr>
  <p:slideViewPr>
    <p:cSldViewPr snapToGrid="0">
      <p:cViewPr varScale="1">
        <p:scale>
          <a:sx n="79" d="100"/>
          <a:sy n="79" d="100"/>
        </p:scale>
        <p:origin x="1853" y="82"/>
      </p:cViewPr>
      <p:guideLst>
        <p:guide orient="horz" pos="4319"/>
        <p:guide orient="horz" pos="3197"/>
        <p:guide orient="horz" pos="917"/>
        <p:guide pos="235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/>
          <a:lstStyle>
            <a:lvl1pPr defTabSz="889000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/>
          <a:lstStyle>
            <a:lvl1pPr algn="r" defTabSz="889000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/>
          <a:lstStyle>
            <a:lvl1pPr defTabSz="889000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/>
          <a:lstStyle>
            <a:lvl1pPr algn="r" defTabSz="889000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999E9D-6D51-4EBC-8DAD-A3BF4FDC975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/>
          <a:lstStyle>
            <a:lvl1pPr defTabSz="942975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/>
          <a:lstStyle>
            <a:lvl1pPr algn="r" defTabSz="942975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/>
          <a:lstStyle/>
          <a:p>
            <a:pPr lvl="0"/>
            <a:r>
              <a:rPr lang="en-GB" noProof="0"/>
              <a:t>Klicken Sie, um die Formate des Vorlagentextes zu bearbeiten</a:t>
            </a:r>
            <a:endParaRPr lang="en-GB" noProof="0"/>
          </a:p>
          <a:p>
            <a:pPr lvl="1"/>
            <a:r>
              <a:rPr lang="en-GB" noProof="0"/>
              <a:t>Zweite Ebene</a:t>
            </a:r>
            <a:endParaRPr lang="en-GB" noProof="0"/>
          </a:p>
          <a:p>
            <a:pPr lvl="2"/>
            <a:r>
              <a:rPr lang="en-GB" noProof="0"/>
              <a:t>Dritte Ebene</a:t>
            </a:r>
            <a:endParaRPr lang="en-GB" noProof="0"/>
          </a:p>
          <a:p>
            <a:pPr lvl="3"/>
            <a:r>
              <a:rPr lang="en-GB" noProof="0"/>
              <a:t>Vierte Ebene</a:t>
            </a:r>
            <a:endParaRPr lang="en-GB" noProof="0"/>
          </a:p>
          <a:p>
            <a:pPr lvl="4"/>
            <a:r>
              <a:rPr lang="en-GB" noProof="0"/>
              <a:t>Fünfte Ebene</a:t>
            </a:r>
            <a:endParaRPr lang="en-GB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/>
          <a:lstStyle>
            <a:lvl1pPr defTabSz="942975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/>
          <a:lstStyle>
            <a:lvl1pPr algn="r" defTabSz="942975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B2171B-3D54-49F4-9539-1CAE2C757E0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1752CFA-C365-48FB-ADB1-FD2FE6103123}" type="slidenum">
              <a:rPr lang="en-GB">
                <a:latin typeface="Arial" panose="020B0604020202020204" pitchFamily="34" charset="0"/>
              </a:rPr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  <p:sp>
        <p:nvSpPr>
          <p:cNvPr id="1126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965808F-B6CB-46CB-96E7-9AF326618221}" type="slidenum"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  <p:sp>
        <p:nvSpPr>
          <p:cNvPr id="15364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150FB75E-81F0-4B3B-8D2E-5F9DC943C583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6711950" y="250825"/>
            <a:ext cx="2132013" cy="5000625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314325" y="250825"/>
            <a:ext cx="6245225" cy="5000625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427A01C3-1722-4739-A0FE-714AD893A92A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1D437A68-E703-466B-85A0-753D77862FA4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0D0D72F0-7165-4984-AC72-519188B2AF84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 hasCustomPrompt="1"/>
          </p:nvPr>
        </p:nvSpPr>
        <p:spPr>
          <a:xfrm>
            <a:off x="319088" y="1374775"/>
            <a:ext cx="4186237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 hasCustomPrompt="1"/>
          </p:nvPr>
        </p:nvSpPr>
        <p:spPr>
          <a:xfrm>
            <a:off x="4657725" y="1374775"/>
            <a:ext cx="4186238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51D7F5EC-D112-4325-B184-139075742588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10B0BFCE-74AC-4EB7-961E-4DC11686CD4A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A3DC13E8-224F-4A68-9084-F7A0DEF159D8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2BEDABA4-1336-442B-8D3E-B313EE2739C3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BF74A30D-4AD8-4441-BFAF-34529C0AFA6A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  <a:endParaRPr 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2688673E-8629-435C-B6A9-35C28234F080}" type="slidenum">
              <a:rPr lang="de-DE"/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50825"/>
            <a:ext cx="8515350" cy="600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74775"/>
            <a:ext cx="8524875" cy="3876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167438"/>
            <a:ext cx="3048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solidFill>
                  <a:srgbClr val="4F4F4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anose="05000000000000000000" pitchFamily="2" charset="2"/>
              </a:rPr>
              <a:t></a:t>
            </a:r>
            <a:r>
              <a:rPr lang="de-DE"/>
              <a:t>  Page </a:t>
            </a:r>
            <a:fld id="{123074D8-5AE3-4C96-9B91-3AA2AEBE64C9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92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2pPr>
      <a:lvl3pPr marL="561975" indent="-17970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3pPr>
      <a:lvl4pPr marL="752475" indent="-1892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4pPr>
      <a:lvl5pPr marL="962025" indent="-2082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rgbClr val="FFFFFF"/>
          </a:solidFill>
          <a:latin typeface="+mn-lt"/>
        </a:defRPr>
      </a:lvl5pPr>
      <a:lvl6pPr marL="1419225" indent="-20828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828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828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828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07509" y="2626187"/>
            <a:ext cx="6619454" cy="1619242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endParaRPr lang="en-US" sz="40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12" y="933164"/>
            <a:ext cx="85157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BÁO CÁO THỰC HÀNH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VI ĐIỀU KHIỂN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  <a:p>
            <a:pPr algn="ctr"/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  <a:p>
            <a:pPr algn="ctr"/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Bài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tập 1: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  <a:p>
            <a:pPr algn="ctr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ĐỌC DỮ LIỆU TỪ CẢM BIẾN NHIỆT ĐỘ LM35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22" y="251926"/>
            <a:ext cx="949842" cy="935304"/>
          </a:xfrm>
          <a:prstGeom prst="rect">
            <a:avLst/>
          </a:prstGeom>
        </p:spPr>
      </p:pic>
      <p:pic>
        <p:nvPicPr>
          <p:cNvPr id="6" name="Picture 5" descr="A blue and white logo&#10;&#10;Description automatically generated with low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89" y="251926"/>
            <a:ext cx="935304" cy="935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562" y="3175938"/>
            <a:ext cx="8000228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Giảng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viên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hướng dẫn: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TS.Ninh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Khánh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Duy</a:t>
            </a:r>
            <a:endParaRPr lang="vi-VN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vi-V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Nhóm: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19Nh14-02</a:t>
            </a:r>
            <a:endParaRPr lang="vi-VN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Sinh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viên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thực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hiện: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Bùi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Thị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Hà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Tiên 		</a:t>
            </a:r>
            <a:r>
              <a:rPr lang="en-ID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102190192 </a:t>
            </a:r>
            <a:endParaRPr lang="en-ID" sz="20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Amasis MT Pro" panose="02040504050005020304" pitchFamily="18" charset="0"/>
              </a:rPr>
              <a:t>	</a:t>
            </a:r>
            <a:r>
              <a:rPr lang="en-ID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Hoàng</a:t>
            </a:r>
            <a:r>
              <a:rPr lang="en-ID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Thị </a:t>
            </a:r>
            <a:r>
              <a:rPr lang="en-ID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Hải</a:t>
            </a:r>
            <a:r>
              <a:rPr lang="en-ID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ID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Yến</a:t>
            </a:r>
            <a:r>
              <a:rPr lang="en-ID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	</a:t>
            </a:r>
            <a:r>
              <a:rPr lang="en-ID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102190250</a:t>
            </a:r>
            <a:endParaRPr lang="en-ID" sz="20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r>
              <a:rPr lang="en-ID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Phan Thị Thu Sương		</a:t>
            </a:r>
            <a:r>
              <a:rPr lang="en-ID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102190237 </a:t>
            </a:r>
            <a:endParaRPr lang="vi-VN" sz="20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masis MT Pro" panose="02040504050005020304" pitchFamily="18" charset="0"/>
              </a:rPr>
              <a:t>Nội</a:t>
            </a:r>
            <a:r>
              <a:rPr lang="en-US" dirty="0">
                <a:latin typeface="Amasis MT Pro" panose="02040504050005020304" pitchFamily="18" charset="0"/>
              </a:rPr>
              <a:t> dung báo cáo</a:t>
            </a:r>
            <a:endParaRPr lang="en-ID" dirty="0">
              <a:latin typeface="Amasis MT Pro" panose="020405040500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Cấu</a:t>
            </a:r>
            <a:r>
              <a:rPr lang="en-US" sz="2200" dirty="0"/>
              <a:t> tạo</a:t>
            </a:r>
            <a:endParaRPr lang="en-US" sz="2200" dirty="0"/>
          </a:p>
          <a:p>
            <a:r>
              <a:rPr lang="en-US" sz="2200" dirty="0" err="1"/>
              <a:t>Thông</a:t>
            </a:r>
            <a:r>
              <a:rPr lang="en-US" sz="2200" dirty="0"/>
              <a:t> số kĩ </a:t>
            </a:r>
            <a:r>
              <a:rPr lang="en-US" sz="2200" dirty="0" err="1"/>
              <a:t>thuật</a:t>
            </a:r>
            <a:endParaRPr lang="en-US" sz="2200" dirty="0"/>
          </a:p>
          <a:p>
            <a:r>
              <a:rPr lang="en-US" sz="2200" dirty="0"/>
              <a:t>Nguyên </a:t>
            </a:r>
            <a:r>
              <a:rPr lang="en-US" sz="2200" dirty="0" err="1"/>
              <a:t>lý</a:t>
            </a:r>
            <a:r>
              <a:rPr lang="en-US" sz="2200" dirty="0"/>
              <a:t> hoạt động</a:t>
            </a:r>
            <a:endParaRPr lang="en-US" sz="2200" dirty="0"/>
          </a:p>
          <a:p>
            <a:r>
              <a:rPr lang="en-US" sz="2200" dirty="0"/>
              <a:t>Sơ đồ </a:t>
            </a:r>
            <a:r>
              <a:rPr lang="en-US" sz="2200" dirty="0" err="1"/>
              <a:t>lắp</a:t>
            </a:r>
            <a:r>
              <a:rPr lang="en-US" sz="2200" dirty="0"/>
              <a:t> </a:t>
            </a:r>
            <a:r>
              <a:rPr lang="en-US" sz="2200" dirty="0" err="1"/>
              <a:t>mạch</a:t>
            </a:r>
            <a:endParaRPr lang="en-US" sz="2200" dirty="0"/>
          </a:p>
          <a:p>
            <a:r>
              <a:rPr lang="en-US" sz="2200" dirty="0"/>
              <a:t>Demo </a:t>
            </a:r>
            <a:endParaRPr lang="en-US" sz="2200" dirty="0"/>
          </a:p>
          <a:p>
            <a:endParaRPr lang="en-ID" sz="2200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" panose="02040504050005020304" pitchFamily="18" charset="0"/>
              </a:rPr>
              <a:t>I. </a:t>
            </a:r>
            <a:r>
              <a:rPr lang="en-US" dirty="0" err="1">
                <a:latin typeface="Amasis MT Pro" panose="02040504050005020304" pitchFamily="18" charset="0"/>
              </a:rPr>
              <a:t>Cấu</a:t>
            </a:r>
            <a:r>
              <a:rPr lang="en-US" dirty="0">
                <a:latin typeface="Amasis MT Pro" panose="02040504050005020304" pitchFamily="18" charset="0"/>
              </a:rPr>
              <a:t> tạo </a:t>
            </a:r>
            <a:endParaRPr lang="en-ID" dirty="0">
              <a:latin typeface="Amasis MT Pro" panose="020405040500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2182" y="850899"/>
            <a:ext cx="3842473" cy="249760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6224" t="64422" r="41754" b="15079"/>
          <a:stretch>
            <a:fillRect/>
          </a:stretch>
        </p:blipFill>
        <p:spPr>
          <a:xfrm>
            <a:off x="193958" y="3348507"/>
            <a:ext cx="8756083" cy="240263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masis MT Pro" panose="02040504050005020304" pitchFamily="18" charset="0"/>
              </a:rPr>
              <a:t>Thông</a:t>
            </a:r>
            <a:r>
              <a:rPr lang="en-US" dirty="0">
                <a:latin typeface="Amasis MT Pro" panose="02040504050005020304" pitchFamily="18" charset="0"/>
              </a:rPr>
              <a:t> số kĩ </a:t>
            </a:r>
            <a:r>
              <a:rPr lang="en-US" dirty="0" err="1">
                <a:latin typeface="Amasis MT Pro" panose="02040504050005020304" pitchFamily="18" charset="0"/>
              </a:rPr>
              <a:t>thuật</a:t>
            </a:r>
            <a:endParaRPr lang="en-ID" dirty="0">
              <a:latin typeface="Amasis MT Pro" panose="020405040500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2890"/>
            <a:ext cx="8524875" cy="46341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Hiệu chuẩn trực tiếp theo </a:t>
            </a:r>
            <a:r>
              <a:rPr lang="vi-VN" sz="2200" b="0" i="0" baseline="30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o</a:t>
            </a: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C</a:t>
            </a:r>
            <a:endParaRPr lang="vi-VN" sz="22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Điện áp hoạt động: 4-30VDC</a:t>
            </a:r>
            <a:endParaRPr lang="vi-VN" sz="22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Dòng điện tiêu thụ: khoảng 60uA</a:t>
            </a:r>
            <a:endParaRPr lang="vi-VN" sz="22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Nhiệt độ thay đổi tuyến tính: 10mV/°C</a:t>
            </a:r>
            <a:endParaRPr lang="vi-VN" sz="22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Khoảng nhiệt độ đo được: -55°C đến 150°C</a:t>
            </a:r>
            <a:endParaRPr lang="vi-VN" sz="22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Điện áp thay đổi tuyến tính theo nhiệt độ: 10mV/°C</a:t>
            </a:r>
            <a:endParaRPr lang="vi-VN" sz="22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Sai số: 0,25°C</a:t>
            </a:r>
            <a:endParaRPr lang="vi-VN" sz="22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Trở kháng ngõ ra nhỏ, 0,2</a:t>
            </a:r>
            <a:r>
              <a:rPr lang="el-GR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Ω </a:t>
            </a: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với dòng tải 1mA</a:t>
            </a:r>
            <a:endParaRPr lang="vi-VN" sz="2200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r>
              <a:rPr lang="vi-VN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Kiểu chân: TO92</a:t>
            </a:r>
            <a:endParaRPr lang="vi-VN" sz="22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vi-VN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Kích thước: 4.3 × 4.3mm</a:t>
            </a:r>
            <a:endParaRPr lang="en-ID" sz="22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" panose="02040504050005020304" pitchFamily="18" charset="0"/>
              </a:rPr>
              <a:t>Nguyên </a:t>
            </a:r>
            <a:r>
              <a:rPr lang="en-US" dirty="0" err="1">
                <a:latin typeface="Amasis MT Pro" panose="02040504050005020304" pitchFamily="18" charset="0"/>
              </a:rPr>
              <a:t>lý</a:t>
            </a:r>
            <a:r>
              <a:rPr lang="en-US" dirty="0">
                <a:latin typeface="Amasis MT Pro" panose="02040504050005020304" pitchFamily="18" charset="0"/>
              </a:rPr>
              <a:t> hoạt động</a:t>
            </a:r>
            <a:endParaRPr lang="en-ID" dirty="0">
              <a:latin typeface="Amasis MT Pro" panose="020405040500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6529"/>
            <a:ext cx="8524875" cy="3876675"/>
          </a:xfrm>
        </p:spPr>
        <p:txBody>
          <a:bodyPr/>
          <a:lstStyle/>
          <a:p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Cảm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biến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LM35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hoạt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động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bằng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cách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cho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ra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một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giá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trị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điện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áp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nhất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định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tại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chân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Vout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(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chân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giữa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)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tương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ứng</a:t>
            </a:r>
            <a:r>
              <a:rPr lang="en-ID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.</a:t>
            </a: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 </a:t>
            </a:r>
            <a:r>
              <a:rPr lang="en-US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B</a:t>
            </a:r>
            <a:r>
              <a:rPr lang="vi-VN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</a:rPr>
              <a:t>ằng cách đưa vào chân bên trái của cảm biến LM35 điện áp 5V, chân phải nối đất, đo hiệu điện thế ở chân giữa, bạn sẽ có được nhiệt độ (0-100ºC) tương ứng với điện áp đo được</a:t>
            </a:r>
            <a:endParaRPr lang="en-ID" sz="22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" panose="02040504050005020304" pitchFamily="18" charset="0"/>
              </a:rPr>
              <a:t>Sơ đồ </a:t>
            </a:r>
            <a:r>
              <a:rPr lang="en-US" dirty="0" err="1">
                <a:latin typeface="Amasis MT Pro" panose="02040504050005020304" pitchFamily="18" charset="0"/>
              </a:rPr>
              <a:t>lắp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mạch</a:t>
            </a:r>
            <a:endParaRPr lang="en-ID" dirty="0">
              <a:latin typeface="Amasis MT Pro" panose="020405040500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9522" t="29899" r="32491" b="40550"/>
          <a:stretch>
            <a:fillRect/>
          </a:stretch>
        </p:blipFill>
        <p:spPr>
          <a:xfrm>
            <a:off x="103765" y="2489727"/>
            <a:ext cx="4555787" cy="270585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5000" t="25255" r="32040" b="22138"/>
          <a:stretch>
            <a:fillRect/>
          </a:stretch>
        </p:blipFill>
        <p:spPr>
          <a:xfrm>
            <a:off x="4870112" y="2477661"/>
            <a:ext cx="3928188" cy="270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4325" y="932847"/>
            <a:ext cx="8515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mạch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Arduino Uno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Cảm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biến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nhiệt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độ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LM35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 điện trở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đèn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Dây dẫn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947" y="2233580"/>
            <a:ext cx="670310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Clr>
                <a:srgbClr val="9EBEA9"/>
              </a:buClr>
              <a:buFont typeface="Wingdings" panose="05000000000000000000" pitchFamily="2" charset="2"/>
              <a:buNone/>
              <a:defRPr/>
            </a:pPr>
            <a:r>
              <a:rPr lang="en-US" sz="4800" b="1" i="1" kern="0" dirty="0">
                <a:solidFill>
                  <a:srgbClr val="B1B9B3">
                    <a:lumMod val="20000"/>
                    <a:lumOff val="80000"/>
                  </a:srgbClr>
                </a:solidFill>
              </a:rPr>
              <a:t>“Thanks for listening"</a:t>
            </a:r>
            <a:endParaRPr lang="en-US" sz="4800" b="1" i="1" kern="0" dirty="0">
              <a:solidFill>
                <a:srgbClr val="B1B9B3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Presentation</Application>
  <PresentationFormat>On-screen Show (4:3)</PresentationFormat>
  <Paragraphs>52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Amasis MT Pro</vt:lpstr>
      <vt:lpstr>Segoe Print</vt:lpstr>
      <vt:lpstr>Microsoft YaHei</vt:lpstr>
      <vt:lpstr>Arial Unicode MS</vt:lpstr>
      <vt:lpstr>Standarddesign</vt:lpstr>
      <vt:lpstr>PowerPoint 演示文稿</vt:lpstr>
      <vt:lpstr>Nội dung báo cáo</vt:lpstr>
      <vt:lpstr>I. Cấu tạo </vt:lpstr>
      <vt:lpstr>Thông số kĩ thuật</vt:lpstr>
      <vt:lpstr>Nguyên lý hoạt động</vt:lpstr>
      <vt:lpstr>Sơ đồ lắp mạch</vt:lpstr>
      <vt:lpstr>PowerPoint 演示文稿</vt:lpstr>
    </vt:vector>
  </TitlesOfParts>
  <Company>PresentationPoint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chalkboard</dc:title>
  <dc:creator>PresentationPoint</dc:creator>
  <cp:lastModifiedBy>acer</cp:lastModifiedBy>
  <cp:revision>544</cp:revision>
  <cp:lastPrinted>2005-03-15T07:48:00Z</cp:lastPrinted>
  <dcterms:created xsi:type="dcterms:W3CDTF">2004-11-16T16:03:00Z</dcterms:created>
  <dcterms:modified xsi:type="dcterms:W3CDTF">2022-03-30T01:40:21Z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  <property fmtid="{D5CDD505-2E9C-101B-9397-08002B2CF9AE}" pid="3" name="ICV">
    <vt:lpwstr>9AADEBD7332F48BAB614BAC0E6F64CC1</vt:lpwstr>
  </property>
  <property fmtid="{D5CDD505-2E9C-101B-9397-08002B2CF9AE}" pid="4" name="KSOProductBuildVer">
    <vt:lpwstr>1033-11.2.0.11042</vt:lpwstr>
  </property>
</Properties>
</file>