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7" r:id="rId11"/>
    <p:sldId id="269" r:id="rId12"/>
    <p:sldId id="268" r:id="rId13"/>
    <p:sldId id="271" r:id="rId14"/>
    <p:sldId id="266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GitHub\Machine-Learning-Poly-U\Ranking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 on</a:t>
            </a:r>
            <a:r>
              <a:rPr lang="en-US" baseline="0"/>
              <a:t> Test Data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Sheet2!$A$2:$A$8</c:f>
              <c:strCache>
                <c:ptCount val="7"/>
                <c:pt idx="0">
                  <c:v>Logistic Regression</c:v>
                </c:pt>
                <c:pt idx="1">
                  <c:v>Decision Tree Classifier</c:v>
                </c:pt>
                <c:pt idx="2">
                  <c:v>K Nearest Neighbors</c:v>
                </c:pt>
                <c:pt idx="3">
                  <c:v>Support Vector Classification</c:v>
                </c:pt>
                <c:pt idx="4">
                  <c:v>Support Vector Regression</c:v>
                </c:pt>
                <c:pt idx="5">
                  <c:v>Naïve Bayes GaussianNB</c:v>
                </c:pt>
                <c:pt idx="6">
                  <c:v>Neural Network MLP Classification</c:v>
                </c:pt>
              </c:strCache>
            </c:strRef>
          </c:cat>
          <c:val>
            <c:numRef>
              <c:f>Sheet2!$B$2:$B$8</c:f>
              <c:numCache>
                <c:formatCode>0.00%</c:formatCode>
                <c:ptCount val="7"/>
                <c:pt idx="0">
                  <c:v>0.77329999999999999</c:v>
                </c:pt>
                <c:pt idx="1">
                  <c:v>0.70660000000000001</c:v>
                </c:pt>
                <c:pt idx="2">
                  <c:v>0.69330000000000003</c:v>
                </c:pt>
                <c:pt idx="3" formatCode="0%">
                  <c:v>0.68</c:v>
                </c:pt>
                <c:pt idx="4" formatCode="0%">
                  <c:v>0.68</c:v>
                </c:pt>
                <c:pt idx="5" formatCode="0%">
                  <c:v>0.64</c:v>
                </c:pt>
                <c:pt idx="6" formatCode="0%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77-41BA-AFFF-68FAF63954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0403471"/>
        <c:axId val="176546191"/>
      </c:barChart>
      <c:catAx>
        <c:axId val="330403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46191"/>
        <c:crosses val="autoZero"/>
        <c:auto val="1"/>
        <c:lblAlgn val="ctr"/>
        <c:lblOffset val="100"/>
        <c:noMultiLvlLbl val="0"/>
      </c:catAx>
      <c:valAx>
        <c:axId val="176546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403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</a:t>
            </a:r>
            <a:r>
              <a:rPr lang="en-US" baseline="0"/>
              <a:t> Accuracy on Test Data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[RankingResults.xlsx]Sheet1!$A$2:$A$13</c:f>
              <c:strCache>
                <c:ptCount val="12"/>
                <c:pt idx="0">
                  <c:v>Logistic Regression</c:v>
                </c:pt>
                <c:pt idx="1">
                  <c:v>Random Forest</c:v>
                </c:pt>
                <c:pt idx="2">
                  <c:v>Decision Tree Classifier</c:v>
                </c:pt>
                <c:pt idx="3">
                  <c:v>K Nearest Neighbors</c:v>
                </c:pt>
                <c:pt idx="4">
                  <c:v>Support Vector Classification</c:v>
                </c:pt>
                <c:pt idx="5">
                  <c:v>Support Vector Regression</c:v>
                </c:pt>
                <c:pt idx="6">
                  <c:v>Naïve Bayes GaussianNB</c:v>
                </c:pt>
                <c:pt idx="7">
                  <c:v>Linear Discrimination Analysis</c:v>
                </c:pt>
                <c:pt idx="8">
                  <c:v>Neural Network MLP Classification</c:v>
                </c:pt>
                <c:pt idx="9">
                  <c:v>Linear Regression</c:v>
                </c:pt>
                <c:pt idx="10">
                  <c:v>Quadratic Discrimination Analysis</c:v>
                </c:pt>
                <c:pt idx="11">
                  <c:v>Gaussian Process Classifier</c:v>
                </c:pt>
              </c:strCache>
            </c:strRef>
          </c:cat>
          <c:val>
            <c:numRef>
              <c:f>[RankingResults.xlsx]Sheet1!$B$2:$B$13</c:f>
              <c:numCache>
                <c:formatCode>0%</c:formatCode>
                <c:ptCount val="12"/>
                <c:pt idx="0" formatCode="0.00%">
                  <c:v>0.77329999999999999</c:v>
                </c:pt>
                <c:pt idx="1">
                  <c:v>0.72</c:v>
                </c:pt>
                <c:pt idx="2" formatCode="0.00%">
                  <c:v>0.70660000000000001</c:v>
                </c:pt>
                <c:pt idx="3" formatCode="0.00%">
                  <c:v>0.69330000000000003</c:v>
                </c:pt>
                <c:pt idx="4">
                  <c:v>0.68</c:v>
                </c:pt>
                <c:pt idx="5">
                  <c:v>0.68</c:v>
                </c:pt>
                <c:pt idx="6">
                  <c:v>0.64</c:v>
                </c:pt>
                <c:pt idx="7" formatCode="0.00%">
                  <c:v>0.61329999999999996</c:v>
                </c:pt>
                <c:pt idx="8">
                  <c:v>0.6</c:v>
                </c:pt>
                <c:pt idx="9">
                  <c:v>0.58599999999999997</c:v>
                </c:pt>
                <c:pt idx="10" formatCode="0.00%">
                  <c:v>0.53</c:v>
                </c:pt>
                <c:pt idx="11" formatCode="0.00%">
                  <c:v>0.46666000000000002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E4-410B-94DA-20F2CEA2F1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024175"/>
        <c:axId val="176536207"/>
      </c:barChart>
      <c:catAx>
        <c:axId val="197024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36207"/>
        <c:crosses val="autoZero"/>
        <c:auto val="1"/>
        <c:lblAlgn val="ctr"/>
        <c:lblOffset val="100"/>
        <c:noMultiLvlLbl val="0"/>
      </c:catAx>
      <c:valAx>
        <c:axId val="176536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24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09B871-313D-41CC-B65B-7307D4B5B0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A58348E-3541-49EE-B9E9-822C1A21F201}">
      <dgm:prSet/>
      <dgm:spPr/>
      <dgm:t>
        <a:bodyPr/>
        <a:lstStyle/>
        <a:p>
          <a:r>
            <a:rPr lang="en-US" dirty="0"/>
            <a:t>Training Data: 175 Rows (70%)</a:t>
          </a:r>
        </a:p>
      </dgm:t>
    </dgm:pt>
    <dgm:pt modelId="{A0D82686-A8A7-41A5-A9DA-3D275E1435AB}" type="parTrans" cxnId="{FBC156DE-201D-40AE-A11E-EE17696E5704}">
      <dgm:prSet/>
      <dgm:spPr/>
      <dgm:t>
        <a:bodyPr/>
        <a:lstStyle/>
        <a:p>
          <a:endParaRPr lang="en-US"/>
        </a:p>
      </dgm:t>
    </dgm:pt>
    <dgm:pt modelId="{5C806795-9B0C-4230-AFAA-85DBBC488025}" type="sibTrans" cxnId="{FBC156DE-201D-40AE-A11E-EE17696E5704}">
      <dgm:prSet/>
      <dgm:spPr/>
      <dgm:t>
        <a:bodyPr/>
        <a:lstStyle/>
        <a:p>
          <a:endParaRPr lang="en-US"/>
        </a:p>
      </dgm:t>
    </dgm:pt>
    <dgm:pt modelId="{41078765-71FC-45D9-ADFF-C8BC823FD29D}">
      <dgm:prSet/>
      <dgm:spPr/>
      <dgm:t>
        <a:bodyPr/>
        <a:lstStyle/>
        <a:p>
          <a:r>
            <a:rPr lang="en-US"/>
            <a:t>Validation Data: 75 Rows (30%)</a:t>
          </a:r>
        </a:p>
      </dgm:t>
    </dgm:pt>
    <dgm:pt modelId="{6858EA35-DC58-47B4-A879-85134A3183A3}" type="parTrans" cxnId="{9FE14BAA-B2CC-4C93-916B-930A2F9E2887}">
      <dgm:prSet/>
      <dgm:spPr/>
      <dgm:t>
        <a:bodyPr/>
        <a:lstStyle/>
        <a:p>
          <a:endParaRPr lang="en-US"/>
        </a:p>
      </dgm:t>
    </dgm:pt>
    <dgm:pt modelId="{F5858AA4-BAEC-4337-9D19-FF84987856F8}" type="sibTrans" cxnId="{9FE14BAA-B2CC-4C93-916B-930A2F9E2887}">
      <dgm:prSet/>
      <dgm:spPr/>
      <dgm:t>
        <a:bodyPr/>
        <a:lstStyle/>
        <a:p>
          <a:endParaRPr lang="en-US"/>
        </a:p>
      </dgm:t>
    </dgm:pt>
    <dgm:pt modelId="{B2CB4F87-9934-4F55-A6A2-2C39E0E992AD}">
      <dgm:prSet/>
      <dgm:spPr/>
      <dgm:t>
        <a:bodyPr/>
        <a:lstStyle/>
        <a:p>
          <a:r>
            <a:rPr lang="en-US"/>
            <a:t>Best Performer: Logistic Regression</a:t>
          </a:r>
        </a:p>
      </dgm:t>
    </dgm:pt>
    <dgm:pt modelId="{C95FC5EA-23A1-42B6-8728-6FAD4DF2B46F}" type="parTrans" cxnId="{0670866B-0220-4352-99BD-84466F300341}">
      <dgm:prSet/>
      <dgm:spPr/>
      <dgm:t>
        <a:bodyPr/>
        <a:lstStyle/>
        <a:p>
          <a:endParaRPr lang="en-US"/>
        </a:p>
      </dgm:t>
    </dgm:pt>
    <dgm:pt modelId="{9635FC1B-573D-4EFC-95BC-3642F1E065EF}" type="sibTrans" cxnId="{0670866B-0220-4352-99BD-84466F300341}">
      <dgm:prSet/>
      <dgm:spPr/>
      <dgm:t>
        <a:bodyPr/>
        <a:lstStyle/>
        <a:p>
          <a:endParaRPr lang="en-US"/>
        </a:p>
      </dgm:t>
    </dgm:pt>
    <dgm:pt modelId="{F1DB3D98-FD8B-42D5-9D67-411255945014}">
      <dgm:prSet/>
      <dgm:spPr/>
      <dgm:t>
        <a:bodyPr/>
        <a:lstStyle/>
        <a:p>
          <a:r>
            <a:rPr lang="en-US"/>
            <a:t>Validation Accuracy: 77.33%</a:t>
          </a:r>
        </a:p>
      </dgm:t>
    </dgm:pt>
    <dgm:pt modelId="{05CCE4C0-0040-4461-957B-9AAA846BD177}" type="parTrans" cxnId="{BC9478EB-4675-485E-9B29-5345675B3341}">
      <dgm:prSet/>
      <dgm:spPr/>
      <dgm:t>
        <a:bodyPr/>
        <a:lstStyle/>
        <a:p>
          <a:endParaRPr lang="en-US"/>
        </a:p>
      </dgm:t>
    </dgm:pt>
    <dgm:pt modelId="{9FF789DD-456A-4DD5-AC41-FCEF059F7D7D}" type="sibTrans" cxnId="{BC9478EB-4675-485E-9B29-5345675B3341}">
      <dgm:prSet/>
      <dgm:spPr/>
      <dgm:t>
        <a:bodyPr/>
        <a:lstStyle/>
        <a:p>
          <a:endParaRPr lang="en-US"/>
        </a:p>
      </dgm:t>
    </dgm:pt>
    <dgm:pt modelId="{8BF8322D-453C-4FC2-8682-18E8AA91AEEF}">
      <dgm:prSet/>
      <dgm:spPr/>
      <dgm:t>
        <a:bodyPr/>
        <a:lstStyle/>
        <a:p>
          <a:r>
            <a:rPr lang="en-US"/>
            <a:t>Testing Accuracy: 73.35%</a:t>
          </a:r>
        </a:p>
      </dgm:t>
    </dgm:pt>
    <dgm:pt modelId="{1A165C13-6523-4BC4-A7AB-6EF7605CE7A8}" type="parTrans" cxnId="{DF8DB00D-0070-4942-B4C8-C2D290929168}">
      <dgm:prSet/>
      <dgm:spPr/>
      <dgm:t>
        <a:bodyPr/>
        <a:lstStyle/>
        <a:p>
          <a:endParaRPr lang="en-US"/>
        </a:p>
      </dgm:t>
    </dgm:pt>
    <dgm:pt modelId="{A1159CFB-57F4-45E9-A74D-7D40D778941B}" type="sibTrans" cxnId="{DF8DB00D-0070-4942-B4C8-C2D290929168}">
      <dgm:prSet/>
      <dgm:spPr/>
      <dgm:t>
        <a:bodyPr/>
        <a:lstStyle/>
        <a:p>
          <a:endParaRPr lang="en-US"/>
        </a:p>
      </dgm:t>
    </dgm:pt>
    <dgm:pt modelId="{44B74325-13EA-473B-919E-E91F1B832EEE}" type="pres">
      <dgm:prSet presAssocID="{C409B871-313D-41CC-B65B-7307D4B5B006}" presName="root" presStyleCnt="0">
        <dgm:presLayoutVars>
          <dgm:dir/>
          <dgm:resizeHandles val="exact"/>
        </dgm:presLayoutVars>
      </dgm:prSet>
      <dgm:spPr/>
    </dgm:pt>
    <dgm:pt modelId="{B3685FEF-98CC-4DD6-95AF-344D941B0FB6}" type="pres">
      <dgm:prSet presAssocID="{5A58348E-3541-49EE-B9E9-822C1A21F201}" presName="compNode" presStyleCnt="0"/>
      <dgm:spPr/>
    </dgm:pt>
    <dgm:pt modelId="{3F37CD9B-B4D6-412B-A7FD-CD8D0192DDA7}" type="pres">
      <dgm:prSet presAssocID="{5A58348E-3541-49EE-B9E9-822C1A21F201}" presName="bgRect" presStyleLbl="bgShp" presStyleIdx="0" presStyleCnt="3"/>
      <dgm:spPr/>
    </dgm:pt>
    <dgm:pt modelId="{A91CBA8D-ECA7-491D-8A7A-36CB83E4B901}" type="pres">
      <dgm:prSet presAssocID="{5A58348E-3541-49EE-B9E9-822C1A21F2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69B47C61-81C5-4C92-9513-1100411571F2}" type="pres">
      <dgm:prSet presAssocID="{5A58348E-3541-49EE-B9E9-822C1A21F201}" presName="spaceRect" presStyleCnt="0"/>
      <dgm:spPr/>
    </dgm:pt>
    <dgm:pt modelId="{2BE98D5D-12E3-4FEF-A3C8-92A5186522B6}" type="pres">
      <dgm:prSet presAssocID="{5A58348E-3541-49EE-B9E9-822C1A21F201}" presName="parTx" presStyleLbl="revTx" presStyleIdx="0" presStyleCnt="4">
        <dgm:presLayoutVars>
          <dgm:chMax val="0"/>
          <dgm:chPref val="0"/>
        </dgm:presLayoutVars>
      </dgm:prSet>
      <dgm:spPr/>
    </dgm:pt>
    <dgm:pt modelId="{813E41BD-0E10-4E0E-946E-856DEFAA8F72}" type="pres">
      <dgm:prSet presAssocID="{5C806795-9B0C-4230-AFAA-85DBBC488025}" presName="sibTrans" presStyleCnt="0"/>
      <dgm:spPr/>
    </dgm:pt>
    <dgm:pt modelId="{87FAC872-C503-4A9B-82EB-FFBDB6E49630}" type="pres">
      <dgm:prSet presAssocID="{41078765-71FC-45D9-ADFF-C8BC823FD29D}" presName="compNode" presStyleCnt="0"/>
      <dgm:spPr/>
    </dgm:pt>
    <dgm:pt modelId="{B9BF48C0-6DAD-4D1A-87D6-CFE574EAE708}" type="pres">
      <dgm:prSet presAssocID="{41078765-71FC-45D9-ADFF-C8BC823FD29D}" presName="bgRect" presStyleLbl="bgShp" presStyleIdx="1" presStyleCnt="3"/>
      <dgm:spPr/>
    </dgm:pt>
    <dgm:pt modelId="{80F250FC-9DEF-4C27-9287-7093C0685E21}" type="pres">
      <dgm:prSet presAssocID="{41078765-71FC-45D9-ADFF-C8BC823FD2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5EBEEDA-BD32-44B4-9300-5D2155927FC7}" type="pres">
      <dgm:prSet presAssocID="{41078765-71FC-45D9-ADFF-C8BC823FD29D}" presName="spaceRect" presStyleCnt="0"/>
      <dgm:spPr/>
    </dgm:pt>
    <dgm:pt modelId="{3C810D16-676F-4F14-AD45-B407B1F92C5C}" type="pres">
      <dgm:prSet presAssocID="{41078765-71FC-45D9-ADFF-C8BC823FD29D}" presName="parTx" presStyleLbl="revTx" presStyleIdx="1" presStyleCnt="4">
        <dgm:presLayoutVars>
          <dgm:chMax val="0"/>
          <dgm:chPref val="0"/>
        </dgm:presLayoutVars>
      </dgm:prSet>
      <dgm:spPr/>
    </dgm:pt>
    <dgm:pt modelId="{7BF60B45-8C8D-4989-95F8-CAF2262D3244}" type="pres">
      <dgm:prSet presAssocID="{F5858AA4-BAEC-4337-9D19-FF84987856F8}" presName="sibTrans" presStyleCnt="0"/>
      <dgm:spPr/>
    </dgm:pt>
    <dgm:pt modelId="{60C46513-58D1-4FF1-914C-8364CEB098CF}" type="pres">
      <dgm:prSet presAssocID="{B2CB4F87-9934-4F55-A6A2-2C39E0E992AD}" presName="compNode" presStyleCnt="0"/>
      <dgm:spPr/>
    </dgm:pt>
    <dgm:pt modelId="{D62CD18B-90ED-4013-91B9-1BD6EB2542AE}" type="pres">
      <dgm:prSet presAssocID="{B2CB4F87-9934-4F55-A6A2-2C39E0E992AD}" presName="bgRect" presStyleLbl="bgShp" presStyleIdx="2" presStyleCnt="3"/>
      <dgm:spPr/>
    </dgm:pt>
    <dgm:pt modelId="{8A13144E-626E-477A-A6B8-63C01600D647}" type="pres">
      <dgm:prSet presAssocID="{B2CB4F87-9934-4F55-A6A2-2C39E0E992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995012FA-F27F-4AF0-BE7F-8AFC421D7BEC}" type="pres">
      <dgm:prSet presAssocID="{B2CB4F87-9934-4F55-A6A2-2C39E0E992AD}" presName="spaceRect" presStyleCnt="0"/>
      <dgm:spPr/>
    </dgm:pt>
    <dgm:pt modelId="{7F0DDD2C-714F-40FE-A554-A87D93714218}" type="pres">
      <dgm:prSet presAssocID="{B2CB4F87-9934-4F55-A6A2-2C39E0E992AD}" presName="parTx" presStyleLbl="revTx" presStyleIdx="2" presStyleCnt="4">
        <dgm:presLayoutVars>
          <dgm:chMax val="0"/>
          <dgm:chPref val="0"/>
        </dgm:presLayoutVars>
      </dgm:prSet>
      <dgm:spPr/>
    </dgm:pt>
    <dgm:pt modelId="{E538D2C8-98A2-45E5-9F4F-085F168925CA}" type="pres">
      <dgm:prSet presAssocID="{B2CB4F87-9934-4F55-A6A2-2C39E0E992AD}" presName="desTx" presStyleLbl="revTx" presStyleIdx="3" presStyleCnt="4">
        <dgm:presLayoutVars/>
      </dgm:prSet>
      <dgm:spPr/>
    </dgm:pt>
  </dgm:ptLst>
  <dgm:cxnLst>
    <dgm:cxn modelId="{DF8DB00D-0070-4942-B4C8-C2D290929168}" srcId="{B2CB4F87-9934-4F55-A6A2-2C39E0E992AD}" destId="{8BF8322D-453C-4FC2-8682-18E8AA91AEEF}" srcOrd="1" destOrd="0" parTransId="{1A165C13-6523-4BC4-A7AB-6EF7605CE7A8}" sibTransId="{A1159CFB-57F4-45E9-A74D-7D40D778941B}"/>
    <dgm:cxn modelId="{EB26E424-59F8-46C9-B8AE-54EEE3BCB73A}" type="presOf" srcId="{C409B871-313D-41CC-B65B-7307D4B5B006}" destId="{44B74325-13EA-473B-919E-E91F1B832EEE}" srcOrd="0" destOrd="0" presId="urn:microsoft.com/office/officeart/2018/2/layout/IconVerticalSolidList"/>
    <dgm:cxn modelId="{0C1B0840-4612-4B5E-A029-BE57D8FECD2B}" type="presOf" srcId="{F1DB3D98-FD8B-42D5-9D67-411255945014}" destId="{E538D2C8-98A2-45E5-9F4F-085F168925CA}" srcOrd="0" destOrd="0" presId="urn:microsoft.com/office/officeart/2018/2/layout/IconVerticalSolidList"/>
    <dgm:cxn modelId="{0670866B-0220-4352-99BD-84466F300341}" srcId="{C409B871-313D-41CC-B65B-7307D4B5B006}" destId="{B2CB4F87-9934-4F55-A6A2-2C39E0E992AD}" srcOrd="2" destOrd="0" parTransId="{C95FC5EA-23A1-42B6-8728-6FAD4DF2B46F}" sibTransId="{9635FC1B-573D-4EFC-95BC-3642F1E065EF}"/>
    <dgm:cxn modelId="{E0EA1A6F-0E6E-4F7F-9AD2-7CA8ABC0CFF5}" type="presOf" srcId="{B2CB4F87-9934-4F55-A6A2-2C39E0E992AD}" destId="{7F0DDD2C-714F-40FE-A554-A87D93714218}" srcOrd="0" destOrd="0" presId="urn:microsoft.com/office/officeart/2018/2/layout/IconVerticalSolidList"/>
    <dgm:cxn modelId="{C6727490-A91A-43DD-B533-30E61B42B10E}" type="presOf" srcId="{8BF8322D-453C-4FC2-8682-18E8AA91AEEF}" destId="{E538D2C8-98A2-45E5-9F4F-085F168925CA}" srcOrd="0" destOrd="1" presId="urn:microsoft.com/office/officeart/2018/2/layout/IconVerticalSolidList"/>
    <dgm:cxn modelId="{4522ECA3-A16A-4AE6-9EA9-2CD621E6844E}" type="presOf" srcId="{5A58348E-3541-49EE-B9E9-822C1A21F201}" destId="{2BE98D5D-12E3-4FEF-A3C8-92A5186522B6}" srcOrd="0" destOrd="0" presId="urn:microsoft.com/office/officeart/2018/2/layout/IconVerticalSolidList"/>
    <dgm:cxn modelId="{9FE14BAA-B2CC-4C93-916B-930A2F9E2887}" srcId="{C409B871-313D-41CC-B65B-7307D4B5B006}" destId="{41078765-71FC-45D9-ADFF-C8BC823FD29D}" srcOrd="1" destOrd="0" parTransId="{6858EA35-DC58-47B4-A879-85134A3183A3}" sibTransId="{F5858AA4-BAEC-4337-9D19-FF84987856F8}"/>
    <dgm:cxn modelId="{D46044AE-6372-45E0-ACC0-29B254010F09}" type="presOf" srcId="{41078765-71FC-45D9-ADFF-C8BC823FD29D}" destId="{3C810D16-676F-4F14-AD45-B407B1F92C5C}" srcOrd="0" destOrd="0" presId="urn:microsoft.com/office/officeart/2018/2/layout/IconVerticalSolidList"/>
    <dgm:cxn modelId="{FBC156DE-201D-40AE-A11E-EE17696E5704}" srcId="{C409B871-313D-41CC-B65B-7307D4B5B006}" destId="{5A58348E-3541-49EE-B9E9-822C1A21F201}" srcOrd="0" destOrd="0" parTransId="{A0D82686-A8A7-41A5-A9DA-3D275E1435AB}" sibTransId="{5C806795-9B0C-4230-AFAA-85DBBC488025}"/>
    <dgm:cxn modelId="{BC9478EB-4675-485E-9B29-5345675B3341}" srcId="{B2CB4F87-9934-4F55-A6A2-2C39E0E992AD}" destId="{F1DB3D98-FD8B-42D5-9D67-411255945014}" srcOrd="0" destOrd="0" parTransId="{05CCE4C0-0040-4461-957B-9AAA846BD177}" sibTransId="{9FF789DD-456A-4DD5-AC41-FCEF059F7D7D}"/>
    <dgm:cxn modelId="{BAE470CD-38D5-455B-A8CE-53A032D3F7A1}" type="presParOf" srcId="{44B74325-13EA-473B-919E-E91F1B832EEE}" destId="{B3685FEF-98CC-4DD6-95AF-344D941B0FB6}" srcOrd="0" destOrd="0" presId="urn:microsoft.com/office/officeart/2018/2/layout/IconVerticalSolidList"/>
    <dgm:cxn modelId="{2ED15B56-E8B3-49A9-966B-C73E4A78CDA1}" type="presParOf" srcId="{B3685FEF-98CC-4DD6-95AF-344D941B0FB6}" destId="{3F37CD9B-B4D6-412B-A7FD-CD8D0192DDA7}" srcOrd="0" destOrd="0" presId="urn:microsoft.com/office/officeart/2018/2/layout/IconVerticalSolidList"/>
    <dgm:cxn modelId="{9F95BF27-D869-4965-87FE-B00CBFC8B096}" type="presParOf" srcId="{B3685FEF-98CC-4DD6-95AF-344D941B0FB6}" destId="{A91CBA8D-ECA7-491D-8A7A-36CB83E4B901}" srcOrd="1" destOrd="0" presId="urn:microsoft.com/office/officeart/2018/2/layout/IconVerticalSolidList"/>
    <dgm:cxn modelId="{EA7C8638-C7C7-4541-ACC4-FBFA104651B8}" type="presParOf" srcId="{B3685FEF-98CC-4DD6-95AF-344D941B0FB6}" destId="{69B47C61-81C5-4C92-9513-1100411571F2}" srcOrd="2" destOrd="0" presId="urn:microsoft.com/office/officeart/2018/2/layout/IconVerticalSolidList"/>
    <dgm:cxn modelId="{AA1FD23F-5EE4-460B-9FC2-AE66DF51C7CD}" type="presParOf" srcId="{B3685FEF-98CC-4DD6-95AF-344D941B0FB6}" destId="{2BE98D5D-12E3-4FEF-A3C8-92A5186522B6}" srcOrd="3" destOrd="0" presId="urn:microsoft.com/office/officeart/2018/2/layout/IconVerticalSolidList"/>
    <dgm:cxn modelId="{515F479E-75BD-4E4F-BD94-C7C6648936C0}" type="presParOf" srcId="{44B74325-13EA-473B-919E-E91F1B832EEE}" destId="{813E41BD-0E10-4E0E-946E-856DEFAA8F72}" srcOrd="1" destOrd="0" presId="urn:microsoft.com/office/officeart/2018/2/layout/IconVerticalSolidList"/>
    <dgm:cxn modelId="{69AF7BD8-97AA-4BBE-B2FD-4664DDD370B1}" type="presParOf" srcId="{44B74325-13EA-473B-919E-E91F1B832EEE}" destId="{87FAC872-C503-4A9B-82EB-FFBDB6E49630}" srcOrd="2" destOrd="0" presId="urn:microsoft.com/office/officeart/2018/2/layout/IconVerticalSolidList"/>
    <dgm:cxn modelId="{F7091D8D-17F0-4841-83C9-90AC12C795EE}" type="presParOf" srcId="{87FAC872-C503-4A9B-82EB-FFBDB6E49630}" destId="{B9BF48C0-6DAD-4D1A-87D6-CFE574EAE708}" srcOrd="0" destOrd="0" presId="urn:microsoft.com/office/officeart/2018/2/layout/IconVerticalSolidList"/>
    <dgm:cxn modelId="{23BE6DE4-99BF-4030-AF6C-D03D6DC7EE5F}" type="presParOf" srcId="{87FAC872-C503-4A9B-82EB-FFBDB6E49630}" destId="{80F250FC-9DEF-4C27-9287-7093C0685E21}" srcOrd="1" destOrd="0" presId="urn:microsoft.com/office/officeart/2018/2/layout/IconVerticalSolidList"/>
    <dgm:cxn modelId="{2D30CA34-DC48-48FD-8E39-E1345CC885B1}" type="presParOf" srcId="{87FAC872-C503-4A9B-82EB-FFBDB6E49630}" destId="{35EBEEDA-BD32-44B4-9300-5D2155927FC7}" srcOrd="2" destOrd="0" presId="urn:microsoft.com/office/officeart/2018/2/layout/IconVerticalSolidList"/>
    <dgm:cxn modelId="{7C070EA6-CB09-44DD-B9B8-B2543BCCC823}" type="presParOf" srcId="{87FAC872-C503-4A9B-82EB-FFBDB6E49630}" destId="{3C810D16-676F-4F14-AD45-B407B1F92C5C}" srcOrd="3" destOrd="0" presId="urn:microsoft.com/office/officeart/2018/2/layout/IconVerticalSolidList"/>
    <dgm:cxn modelId="{8E9C9DEE-0646-4BFC-B722-66B1EBEF0D57}" type="presParOf" srcId="{44B74325-13EA-473B-919E-E91F1B832EEE}" destId="{7BF60B45-8C8D-4989-95F8-CAF2262D3244}" srcOrd="3" destOrd="0" presId="urn:microsoft.com/office/officeart/2018/2/layout/IconVerticalSolidList"/>
    <dgm:cxn modelId="{EBD0F408-9561-49A3-935C-DAEA2C6896A3}" type="presParOf" srcId="{44B74325-13EA-473B-919E-E91F1B832EEE}" destId="{60C46513-58D1-4FF1-914C-8364CEB098CF}" srcOrd="4" destOrd="0" presId="urn:microsoft.com/office/officeart/2018/2/layout/IconVerticalSolidList"/>
    <dgm:cxn modelId="{9178D814-014B-4FA6-AD45-5AA975A26FB9}" type="presParOf" srcId="{60C46513-58D1-4FF1-914C-8364CEB098CF}" destId="{D62CD18B-90ED-4013-91B9-1BD6EB2542AE}" srcOrd="0" destOrd="0" presId="urn:microsoft.com/office/officeart/2018/2/layout/IconVerticalSolidList"/>
    <dgm:cxn modelId="{6499AA72-FAA5-4EF8-9FBD-62815576D64F}" type="presParOf" srcId="{60C46513-58D1-4FF1-914C-8364CEB098CF}" destId="{8A13144E-626E-477A-A6B8-63C01600D647}" srcOrd="1" destOrd="0" presId="urn:microsoft.com/office/officeart/2018/2/layout/IconVerticalSolidList"/>
    <dgm:cxn modelId="{2187B50E-A8B6-4D62-8EC3-39CDFEAD401E}" type="presParOf" srcId="{60C46513-58D1-4FF1-914C-8364CEB098CF}" destId="{995012FA-F27F-4AF0-BE7F-8AFC421D7BEC}" srcOrd="2" destOrd="0" presId="urn:microsoft.com/office/officeart/2018/2/layout/IconVerticalSolidList"/>
    <dgm:cxn modelId="{9FAF7A6A-2FA5-4755-989D-56533273E7BC}" type="presParOf" srcId="{60C46513-58D1-4FF1-914C-8364CEB098CF}" destId="{7F0DDD2C-714F-40FE-A554-A87D93714218}" srcOrd="3" destOrd="0" presId="urn:microsoft.com/office/officeart/2018/2/layout/IconVerticalSolidList"/>
    <dgm:cxn modelId="{DB1061A2-0014-4E4A-9E72-EB4A8F7A7715}" type="presParOf" srcId="{60C46513-58D1-4FF1-914C-8364CEB098CF}" destId="{E538D2C8-98A2-45E5-9F4F-085F168925C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7CD9B-B4D6-412B-A7FD-CD8D0192DDA7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CBA8D-ECA7-491D-8A7A-36CB83E4B901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98D5D-12E3-4FEF-A3C8-92A5186522B6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Training Data: 175 Rows (70%)</a:t>
          </a:r>
        </a:p>
      </dsp:txBody>
      <dsp:txXfrm>
        <a:off x="1864015" y="689"/>
        <a:ext cx="4933659" cy="1613866"/>
      </dsp:txXfrm>
    </dsp:sp>
    <dsp:sp modelId="{B9BF48C0-6DAD-4D1A-87D6-CFE574EAE708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F250FC-9DEF-4C27-9287-7093C0685E21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10D16-676F-4F14-AD45-B407B1F92C5C}">
      <dsp:nvSpPr>
        <dsp:cNvPr id="0" name=""/>
        <dsp:cNvSpPr/>
      </dsp:nvSpPr>
      <dsp:spPr>
        <a:xfrm>
          <a:off x="1864015" y="2018022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Validation Data: 75 Rows (30%)</a:t>
          </a:r>
        </a:p>
      </dsp:txBody>
      <dsp:txXfrm>
        <a:off x="1864015" y="2018022"/>
        <a:ext cx="4933659" cy="1613866"/>
      </dsp:txXfrm>
    </dsp:sp>
    <dsp:sp modelId="{D62CD18B-90ED-4013-91B9-1BD6EB2542AE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3144E-626E-477A-A6B8-63C01600D647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DDD2C-714F-40FE-A554-A87D93714218}">
      <dsp:nvSpPr>
        <dsp:cNvPr id="0" name=""/>
        <dsp:cNvSpPr/>
      </dsp:nvSpPr>
      <dsp:spPr>
        <a:xfrm>
          <a:off x="1864015" y="4035355"/>
          <a:ext cx="3058953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Best Performer: Logistic Regression</a:t>
          </a:r>
        </a:p>
      </dsp:txBody>
      <dsp:txXfrm>
        <a:off x="1864015" y="4035355"/>
        <a:ext cx="3058953" cy="1613866"/>
      </dsp:txXfrm>
    </dsp:sp>
    <dsp:sp modelId="{E538D2C8-98A2-45E5-9F4F-085F168925CA}">
      <dsp:nvSpPr>
        <dsp:cNvPr id="0" name=""/>
        <dsp:cNvSpPr/>
      </dsp:nvSpPr>
      <dsp:spPr>
        <a:xfrm>
          <a:off x="4922969" y="4035355"/>
          <a:ext cx="1874705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Validation Accuracy: 77.33%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Testing Accuracy: 73.35%</a:t>
          </a:r>
        </a:p>
      </dsp:txBody>
      <dsp:txXfrm>
        <a:off x="4922969" y="4035355"/>
        <a:ext cx="1874705" cy="1613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FB33F-2C43-4A84-BEB2-173930422270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FCCB6-490B-403E-8471-A1CFFE28A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50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FCCB6-490B-403E-8471-A1CFFE28A5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43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03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0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3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42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1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5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8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4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A2DA08-F561-4012-B600-F674700837C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0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7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A2DA08-F561-4012-B600-F674700837C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92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21FC4-57DA-4B28-A3BC-00897D6A0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Don’t Overfit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C22085-E5A6-49E8-9F6A-C35AB18172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Samuel </a:t>
            </a:r>
            <a:r>
              <a:rPr lang="en-US" dirty="0" err="1"/>
              <a:t>Uong</a:t>
            </a:r>
            <a:r>
              <a:rPr lang="en-US" dirty="0"/>
              <a:t>, Richard Ching and Luca Scalerandi</a:t>
            </a:r>
          </a:p>
        </p:txBody>
      </p:sp>
    </p:spTree>
    <p:extLst>
      <p:ext uri="{BB962C8B-B14F-4D97-AF65-F5344CB8AC3E}">
        <p14:creationId xmlns:p14="http://schemas.microsoft.com/office/powerpoint/2010/main" val="356559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D301D-A777-4792-9C10-94B66B05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0C7053-EB5A-4FFC-AD28-2B8D55307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/>
              <a:t>Advantages regarding our problem:</a:t>
            </a:r>
          </a:p>
          <a:p>
            <a:pPr marL="0" indent="0">
              <a:buNone/>
            </a:pPr>
            <a:r>
              <a:rPr lang="en-US" sz="2400" dirty="0"/>
              <a:t>- Can be regularized to avoid overfitting!</a:t>
            </a:r>
          </a:p>
          <a:p>
            <a:r>
              <a:rPr lang="en-US" sz="2400" dirty="0"/>
              <a:t>Weaknesses regarding our Problem: </a:t>
            </a:r>
          </a:p>
          <a:p>
            <a:pPr marL="0" indent="0">
              <a:buNone/>
            </a:pPr>
            <a:r>
              <a:rPr lang="en-US" sz="2400" dirty="0"/>
              <a:t> - Weak on multiple non-linear boundaries</a:t>
            </a:r>
          </a:p>
          <a:p>
            <a:r>
              <a:rPr lang="en-US" sz="2400" dirty="0"/>
              <a:t>Our best result (training data):</a:t>
            </a:r>
          </a:p>
          <a:p>
            <a:pPr lvl="1"/>
            <a:r>
              <a:rPr lang="en-US" sz="2000" dirty="0"/>
              <a:t>Logistic Regression: 0.8</a:t>
            </a:r>
          </a:p>
          <a:p>
            <a:r>
              <a:rPr lang="en-US" sz="2400" dirty="0"/>
              <a:t>Test Data:</a:t>
            </a:r>
          </a:p>
          <a:p>
            <a:pPr lvl="1"/>
            <a:r>
              <a:rPr lang="en-US" sz="2000" dirty="0"/>
              <a:t>Best result: .774</a:t>
            </a:r>
          </a:p>
        </p:txBody>
      </p:sp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05F63D9A-40B6-4EA7-9DAE-CB53A3582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559" y="2356315"/>
            <a:ext cx="4635121" cy="300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22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5B7AA-8A86-45B1-8E9D-D0F0F867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8484E7-9B2A-44CF-92D2-CEE26AF56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Penalty = “L1”, C =.1</a:t>
            </a:r>
          </a:p>
          <a:p>
            <a:pPr lvl="1"/>
            <a:r>
              <a:rPr lang="en-US" dirty="0"/>
              <a:t>Lower values of C lead to sparser solutions</a:t>
            </a:r>
          </a:p>
          <a:p>
            <a:pPr lvl="1"/>
            <a:r>
              <a:rPr lang="en-US" dirty="0"/>
              <a:t>L1 penalty sparser than L2</a:t>
            </a:r>
          </a:p>
          <a:p>
            <a:r>
              <a:rPr lang="en-US" dirty="0"/>
              <a:t>Solver = “</a:t>
            </a:r>
            <a:r>
              <a:rPr lang="en-US" dirty="0" err="1"/>
              <a:t>liblinear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Uses a Coordinate Descent Algo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dirty="0"/>
              <a:t>Behaves as a multiclass classifier (separate binary classifiers are trained for all classes)</a:t>
            </a:r>
            <a:r>
              <a:rPr lang="en-US" baseline="30000" dirty="0"/>
              <a:t> 2</a:t>
            </a:r>
          </a:p>
          <a:p>
            <a:r>
              <a:rPr lang="en-US" dirty="0" err="1"/>
              <a:t>Intercept_scaling</a:t>
            </a:r>
            <a:r>
              <a:rPr lang="en-US" dirty="0"/>
              <a:t> = 5</a:t>
            </a:r>
          </a:p>
          <a:p>
            <a:pPr marL="0" indent="0">
              <a:buNone/>
            </a:pPr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3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336D94-A73C-4F4C-92A9-9365AA6B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Ranking Result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7E1DA0E-C993-498E-AA69-5469A34DB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0748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67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170CD-4D75-4BF2-875D-EB4EC6EE9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Ranking Result Explained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5EABA506-0719-428A-AF58-A6E057F337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82968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3473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2BE5A-FA6C-4B1D-BB06-E300012F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68362-0B24-4A1C-88BA-9E9FF9890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30000" dirty="0"/>
              <a:t>1</a:t>
            </a:r>
            <a:r>
              <a:rPr lang="en-US" dirty="0"/>
              <a:t>https://elitedatascience.com/machine-learning-algorithms</a:t>
            </a:r>
          </a:p>
        </p:txBody>
      </p:sp>
    </p:spTree>
    <p:extLst>
      <p:ext uri="{BB962C8B-B14F-4D97-AF65-F5344CB8AC3E}">
        <p14:creationId xmlns:p14="http://schemas.microsoft.com/office/powerpoint/2010/main" val="3409720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5B9B-77C7-4A17-A3E6-80132BC3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EB8FC9-F0CB-4B36-BAFB-640CE986CF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332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5D6EB-C25B-42D5-9864-B9D0F2AE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7641AB-CC04-4702-BEF8-27485BBC6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</a:t>
            </a:r>
          </a:p>
          <a:p>
            <a:r>
              <a:rPr lang="en-US" dirty="0"/>
              <a:t>Algorithm selection – Performance Cross-Validation</a:t>
            </a:r>
          </a:p>
          <a:p>
            <a:r>
              <a:rPr lang="en-US" dirty="0"/>
              <a:t>Parameter tuning</a:t>
            </a:r>
          </a:p>
          <a:p>
            <a:r>
              <a:rPr lang="en-US" dirty="0"/>
              <a:t>Ranking and overall results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9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ED003B-97DE-4B46-B340-7AA99B7A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81CEE6-0E8F-42F2-8DFC-151811D2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we all know we want to predict if a single sample is part of the 0 or 1 class.</a:t>
            </a:r>
          </a:p>
          <a:p>
            <a:r>
              <a:rPr lang="en-US" dirty="0"/>
              <a:t>This results in needing to use some sort of classification algorithm. </a:t>
            </a:r>
          </a:p>
          <a:p>
            <a:r>
              <a:rPr lang="en-US" dirty="0"/>
              <a:t>What common classification algorithms did we find: (of course there are a lot more, but we wanted to focus on the more commonly used ones.)</a:t>
            </a:r>
          </a:p>
        </p:txBody>
      </p:sp>
    </p:spTree>
    <p:extLst>
      <p:ext uri="{BB962C8B-B14F-4D97-AF65-F5344CB8AC3E}">
        <p14:creationId xmlns:p14="http://schemas.microsoft.com/office/powerpoint/2010/main" val="291033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C5E36-F2AD-45F2-BC5E-F33305C5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Algorithm selection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460030-E026-46F3-AB83-EB2DE9D2B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sz="2400" dirty="0"/>
              <a:t>Classification Tree</a:t>
            </a:r>
          </a:p>
          <a:p>
            <a:r>
              <a:rPr lang="en-US" sz="2400" dirty="0"/>
              <a:t>Deep Learning </a:t>
            </a:r>
          </a:p>
          <a:p>
            <a:r>
              <a:rPr lang="en-US" sz="2400" dirty="0"/>
              <a:t>Support Vector Machines</a:t>
            </a:r>
          </a:p>
          <a:p>
            <a:r>
              <a:rPr lang="en-US" sz="2400" dirty="0"/>
              <a:t>Naive Bayes </a:t>
            </a:r>
          </a:p>
          <a:p>
            <a:r>
              <a:rPr lang="en-US" sz="2400" dirty="0"/>
              <a:t>Logistic Regression (Our choice)</a:t>
            </a:r>
          </a:p>
          <a:p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D9051C-24DD-4EB7-8550-86B3B12AC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195323"/>
            <a:ext cx="4229100" cy="404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9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F8360-5D53-4F7A-A592-9357986B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BA8CAE-2243-4D87-87C2-BC2F3BA45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Advantages regarding our problem:</a:t>
            </a:r>
          </a:p>
          <a:p>
            <a:pPr lvl="1"/>
            <a:r>
              <a:rPr lang="en-US" sz="2000" dirty="0"/>
              <a:t>allow non-linear decision boundaries</a:t>
            </a:r>
            <a:r>
              <a:rPr lang="en-US" sz="2000" baseline="30000" dirty="0"/>
              <a:t>1</a:t>
            </a:r>
          </a:p>
          <a:p>
            <a:r>
              <a:rPr lang="en-US" sz="2400" dirty="0"/>
              <a:t>Weaknesses regarding our Problem: </a:t>
            </a:r>
          </a:p>
          <a:p>
            <a:pPr lvl="1"/>
            <a:r>
              <a:rPr lang="en-US" sz="2000" dirty="0"/>
              <a:t>Prone to Overfitting</a:t>
            </a:r>
            <a:r>
              <a:rPr lang="en-US" sz="2000" baseline="30000" dirty="0"/>
              <a:t>1</a:t>
            </a:r>
            <a:endParaRPr lang="en-US" sz="2000" dirty="0"/>
          </a:p>
          <a:p>
            <a:r>
              <a:rPr lang="en-US" sz="2400" dirty="0"/>
              <a:t>Our best result (training data):</a:t>
            </a:r>
          </a:p>
          <a:p>
            <a:pPr lvl="1"/>
            <a:r>
              <a:rPr lang="en-US" sz="2000" dirty="0"/>
              <a:t>Decision Tree Classifier: 0.7066</a:t>
            </a:r>
          </a:p>
        </p:txBody>
      </p:sp>
      <p:pic>
        <p:nvPicPr>
          <p:cNvPr id="8" name="Picture 7" descr="A close up of a blackboard&#10;&#10;Description automatically generated">
            <a:extLst>
              <a:ext uri="{FF2B5EF4-FFF2-40B4-BE49-F238E27FC236}">
                <a16:creationId xmlns:a16="http://schemas.microsoft.com/office/drawing/2014/main" id="{14D76A7C-64FB-4A01-B6EB-CEE816373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571" y="1967654"/>
            <a:ext cx="38100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6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2A1DA0-16E4-49A5-8EF0-C57C3155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667A28-6CB1-4666-8F14-03683D721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Advantages regarding our problem:</a:t>
            </a:r>
          </a:p>
          <a:p>
            <a:pPr lvl="1"/>
            <a:r>
              <a:rPr lang="en-US" sz="2000" dirty="0"/>
              <a:t>Good performance on classifying problems</a:t>
            </a:r>
            <a:endParaRPr lang="en-US" sz="2000" baseline="30000" dirty="0"/>
          </a:p>
          <a:p>
            <a:r>
              <a:rPr lang="en-US" sz="2400" dirty="0"/>
              <a:t>Weaknesses regarding our Problem: </a:t>
            </a:r>
          </a:p>
          <a:p>
            <a:pPr lvl="1"/>
            <a:r>
              <a:rPr lang="en-US" sz="2000" dirty="0"/>
              <a:t>Lots of training data needed</a:t>
            </a:r>
          </a:p>
          <a:p>
            <a:r>
              <a:rPr lang="en-US" sz="2400" dirty="0"/>
              <a:t>Our best result (training data):</a:t>
            </a:r>
          </a:p>
          <a:p>
            <a:pPr lvl="1"/>
            <a:r>
              <a:rPr lang="en-US" sz="2000" dirty="0"/>
              <a:t>Neural Network MLP Classification: 0.64</a:t>
            </a:r>
          </a:p>
          <a:p>
            <a:endParaRPr lang="en-US" sz="24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D7346D7-92B3-46AC-9E8F-850F8C86F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60" y="2222500"/>
            <a:ext cx="4759819" cy="37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1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4D1612-AFDF-4847-9970-B077A4AD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DF9B9D-4FFC-4FBF-8EB5-815901B3A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89995"/>
          </a:xfrm>
        </p:spPr>
        <p:txBody>
          <a:bodyPr>
            <a:normAutofit/>
          </a:bodyPr>
          <a:lstStyle/>
          <a:p>
            <a:r>
              <a:rPr lang="en-US" sz="2400" dirty="0"/>
              <a:t>Advantages regarding our problem:</a:t>
            </a:r>
          </a:p>
          <a:p>
            <a:pPr lvl="1"/>
            <a:r>
              <a:rPr lang="en-US" sz="2000" dirty="0"/>
              <a:t>allow non-linear decision boundaries</a:t>
            </a:r>
            <a:r>
              <a:rPr lang="en-US" sz="2000" baseline="30000" dirty="0"/>
              <a:t>1</a:t>
            </a:r>
          </a:p>
          <a:p>
            <a:pPr lvl="1"/>
            <a:r>
              <a:rPr lang="en-US" sz="2400" dirty="0"/>
              <a:t>Robust regarding overfitting </a:t>
            </a:r>
          </a:p>
          <a:p>
            <a:r>
              <a:rPr lang="en-US" sz="2400" dirty="0"/>
              <a:t>Weaknesses regarding our Problem: </a:t>
            </a:r>
          </a:p>
          <a:p>
            <a:pPr lvl="1"/>
            <a:r>
              <a:rPr lang="en-US" sz="2000" dirty="0"/>
              <a:t>Can have big performance loss if #parameters &gt; #samples</a:t>
            </a:r>
          </a:p>
          <a:p>
            <a:r>
              <a:rPr lang="en-US" sz="2400" dirty="0"/>
              <a:t>Our best result (training data):</a:t>
            </a:r>
          </a:p>
          <a:p>
            <a:pPr lvl="1"/>
            <a:r>
              <a:rPr lang="en-US" sz="2000" dirty="0"/>
              <a:t>Regression: 0.68</a:t>
            </a:r>
          </a:p>
          <a:p>
            <a:pPr lvl="1"/>
            <a:r>
              <a:rPr lang="en-US" sz="2000" dirty="0"/>
              <a:t>Classification: .68</a:t>
            </a:r>
          </a:p>
          <a:p>
            <a:endParaRPr lang="en-US" sz="24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A23DBE9-F856-40DB-8F61-D426F8B58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282" y="2489200"/>
            <a:ext cx="3340397" cy="33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6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9A5F8-3988-4261-9F84-B40F23A0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8033C1-9455-4140-9F3A-B07400A33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Advantages regarding our problem:</a:t>
            </a:r>
          </a:p>
          <a:p>
            <a:pPr lvl="1"/>
            <a:r>
              <a:rPr lang="en-US" sz="2000" dirty="0"/>
              <a:t>Usually provides good performance, especially regarding the complexity </a:t>
            </a:r>
          </a:p>
          <a:p>
            <a:r>
              <a:rPr lang="en-US" sz="2400" dirty="0"/>
              <a:t>Weaknesses regarding our Problem: </a:t>
            </a:r>
          </a:p>
          <a:p>
            <a:pPr lvl="1"/>
            <a:r>
              <a:rPr lang="en-US" sz="2000" dirty="0"/>
              <a:t>The simplicity makes it less competitive compared to other Models</a:t>
            </a:r>
          </a:p>
          <a:p>
            <a:r>
              <a:rPr lang="en-US" sz="2400" dirty="0"/>
              <a:t>Our best result (training data):</a:t>
            </a:r>
          </a:p>
          <a:p>
            <a:pPr lvl="1"/>
            <a:r>
              <a:rPr lang="en-US" sz="2000" dirty="0"/>
              <a:t>Naïve Bayes </a:t>
            </a:r>
            <a:r>
              <a:rPr lang="en-US" sz="2000" dirty="0" err="1"/>
              <a:t>GaussianNB</a:t>
            </a:r>
            <a:r>
              <a:rPr lang="en-US" sz="2000" dirty="0"/>
              <a:t>: 0.64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325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695A-A1D3-4D48-A273-BD04A2B2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5E2D8-0F3C-471B-B3F1-930032362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Advantages regarding our problem:</a:t>
            </a:r>
          </a:p>
          <a:p>
            <a:pPr lvl="1"/>
            <a:r>
              <a:rPr lang="en-US" sz="2000" dirty="0"/>
              <a:t>Usually provides good performance, especially regarding the complexity </a:t>
            </a:r>
          </a:p>
          <a:p>
            <a:r>
              <a:rPr lang="en-US" sz="2400" dirty="0"/>
              <a:t>Weaknesses regarding our Problem: </a:t>
            </a:r>
          </a:p>
          <a:p>
            <a:pPr lvl="1"/>
            <a:r>
              <a:rPr lang="en-US" sz="2000" dirty="0"/>
              <a:t>Curse of Dimensionality: Poor results if too many variables/features</a:t>
            </a:r>
          </a:p>
          <a:p>
            <a:r>
              <a:rPr lang="en-US" sz="2400" dirty="0"/>
              <a:t>Our best result (training data):</a:t>
            </a:r>
          </a:p>
          <a:p>
            <a:pPr lvl="1"/>
            <a:r>
              <a:rPr lang="en-US" sz="2000" dirty="0"/>
              <a:t>K-Nearest Neighbors: .6933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2CFFCC3-55DA-4170-93CA-2BDAABA78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778" y="3429000"/>
            <a:ext cx="4314222" cy="288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848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460</Words>
  <Application>Microsoft Office PowerPoint</Application>
  <PresentationFormat>Widescreen</PresentationFormat>
  <Paragraphs>84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</vt:lpstr>
      <vt:lpstr>Don’t Overfit </vt:lpstr>
      <vt:lpstr>Outline</vt:lpstr>
      <vt:lpstr>Classification Models</vt:lpstr>
      <vt:lpstr>Algorithm selection</vt:lpstr>
      <vt:lpstr>Classification Tree</vt:lpstr>
      <vt:lpstr>Deep Learning</vt:lpstr>
      <vt:lpstr>Support Vector Machines</vt:lpstr>
      <vt:lpstr>Naive Bayes</vt:lpstr>
      <vt:lpstr>K-Nearest Neighbors</vt:lpstr>
      <vt:lpstr>Logistic Regression</vt:lpstr>
      <vt:lpstr>Parameter Tuning</vt:lpstr>
      <vt:lpstr>Ranking Result</vt:lpstr>
      <vt:lpstr>Ranking Result Explained</vt:lpstr>
      <vt:lpstr>Sources 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Overfit </dc:title>
  <dc:creator>Rich</dc:creator>
  <cp:lastModifiedBy>Rich</cp:lastModifiedBy>
  <cp:revision>4</cp:revision>
  <dcterms:created xsi:type="dcterms:W3CDTF">2019-11-02T03:42:43Z</dcterms:created>
  <dcterms:modified xsi:type="dcterms:W3CDTF">2019-11-05T04:33:49Z</dcterms:modified>
</cp:coreProperties>
</file>