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78" r:id="rId10"/>
    <p:sldId id="269" r:id="rId11"/>
    <p:sldId id="26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0076" autoAdjust="0"/>
  </p:normalViewPr>
  <p:slideViewPr>
    <p:cSldViewPr snapToGrid="0">
      <p:cViewPr varScale="1">
        <p:scale>
          <a:sx n="48" d="100"/>
          <a:sy n="48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0.84199999999999997</c:v>
                </c:pt>
                <c:pt idx="1">
                  <c:v>0.84199999999999997</c:v>
                </c:pt>
                <c:pt idx="2">
                  <c:v>0.76129999999999998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E-4D94-834C-B6B1FB9A4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[RankingResults.xlsx]Sheet1!$A$2:$A$13</c:f>
              <c:strCache>
                <c:ptCount val="12"/>
                <c:pt idx="0">
                  <c:v>Logistic Regression</c:v>
                </c:pt>
                <c:pt idx="1">
                  <c:v>Random Forest</c:v>
                </c:pt>
                <c:pt idx="2">
                  <c:v>Decision Tree Classifier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  <c:pt idx="7">
                  <c:v>Linear Discrimination Analysis</c:v>
                </c:pt>
                <c:pt idx="8">
                  <c:v>Neural Network MLP Classification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[RankingResults.xlsx]Sheet1!$B$2:$B$13</c:f>
              <c:numCache>
                <c:formatCode>0%</c:formatCode>
                <c:ptCount val="12"/>
                <c:pt idx="0" formatCode="0.00%">
                  <c:v>0.77329999999999999</c:v>
                </c:pt>
                <c:pt idx="1">
                  <c:v>0.72</c:v>
                </c:pt>
                <c:pt idx="2" formatCode="0.00%">
                  <c:v>0.70660000000000001</c:v>
                </c:pt>
                <c:pt idx="3" formatCode="0.00%">
                  <c:v>0.69330000000000003</c:v>
                </c:pt>
                <c:pt idx="4">
                  <c:v>0.68</c:v>
                </c:pt>
                <c:pt idx="5">
                  <c:v>0.68</c:v>
                </c:pt>
                <c:pt idx="6">
                  <c:v>0.64</c:v>
                </c:pt>
                <c:pt idx="7" formatCode="0.00%">
                  <c:v>0.61329999999999996</c:v>
                </c:pt>
                <c:pt idx="8">
                  <c:v>0.6</c:v>
                </c:pt>
                <c:pt idx="9">
                  <c:v>0.58599999999999997</c:v>
                </c:pt>
                <c:pt idx="10" formatCode="0.00%">
                  <c:v>0.53</c:v>
                </c:pt>
                <c:pt idx="11" formatCode="0.00%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4-410B-94DA-20F2CEA2F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42E01-8A9E-4AB9-9A09-BFDCE7C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89B52-2F33-4CF7-BCA5-77B1067C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8BAB1-3D69-4276-84A6-2C5C3F0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B70B5-DFFF-4968-9027-979355C4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51A43-5A9D-4BAB-93DA-350EB75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2947-68AB-4000-8879-430A9A0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876D2-6186-4ACC-A59F-9D60BD71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443CF-D9B6-4399-808D-7EF7683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31BD5-86BE-40CB-A733-66598E68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6490D-F550-4F1C-92B0-146DE261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1BA83F-DA5A-43DC-877A-C16DB9D7B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6AF9F5-A358-4751-9687-696A6F9D6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BABA1-B153-4A34-9E4E-E129960A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93DF7-2C9D-4645-A6EB-21DCEA1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D3AD2-5FD2-43C6-BF55-4FB21383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CA94-9087-4CD2-BA85-92FA8A88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ED95D-67D2-4F8B-9C0A-1A17FBC1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4732-CAF2-4271-9A22-D7AFF91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32482-2943-466E-B44F-72DD8F9A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FBB19-7CBD-4E4E-B978-30A56162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296D-3445-45A1-AEDB-AB1291AA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9A71-BA7E-460F-BB3B-1BDE8D7D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EDFBD-0655-44B0-A391-5F72A8B8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3801A-BBF1-4BDD-8B8B-22C46FF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FCD09-C21F-482D-B92D-A4E26F2B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30917-881A-457A-96B8-6FDFB21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22024-E6CA-4892-8AEF-AC9D16BE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15E82D-33ED-48AA-86DC-77DAA6E5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B08139-5E15-4E1C-87F2-3BE3FB5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96C0D-34C7-4030-9976-2B4443E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96E488-873F-41B2-8410-76F0F45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9439-DD4A-424C-92E3-72CF1436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3EFAD-E949-457A-AFA3-E21E70B4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2A066-AD44-48CC-8FEF-F4DF97F65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56818-F5D4-44C6-ADC9-FDA18708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7976CB-5D98-416F-A339-A3C0A66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09E12-9D9F-4DB5-9E67-B06A582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6F9AF-89E8-4B83-9C36-9529D0C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A97B0-518B-4063-9857-6F35805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C481F-185E-4085-A626-E30672A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80B59-D1F7-4B1F-9431-6DB1ED88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18B9FB-3E74-4ACB-9779-C955494B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EE08B-9EC5-4F04-9B24-0507821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3BFC4-ABB9-4632-A870-45487196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2CA33-8F88-4049-9272-7DA81C4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DEF8E-DBA0-46CA-AB89-EC8CE860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D4EEE-9AF1-4590-8E97-0F0BC6AB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FBA4D-BA8C-4AC6-8DD0-E2F53019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4EAFB1-0F8B-4BC7-A2CD-25F0AE35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AF3AE-D789-465E-ADBE-5D6A972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BCB34B-65CA-4C00-BDCE-B74F29B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2DBA8-2A1A-4558-A0C6-A1FB0C2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47841-86F5-4A45-BC64-8249AA4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68D0A-BC07-401F-95B9-30A984DAE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2A9693-B26F-4653-84A8-76F091C2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F82F-E821-484C-A92A-C586FFA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D38BFE-3554-4C5A-BB00-F6D8BD7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6543C-9B2A-46BD-BA1F-BC2FD13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F5940E-1145-4CF2-B422-3AA5BB66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06BAE-BC14-4B0A-8206-8CC77938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9838B-AA9F-411E-9D19-E54A238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D8732-314B-4F62-8247-BA8FC819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CFF84-437E-4C8B-90D7-739B32311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Log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484E7-9B2A-44CF-92D2-CEE26AF5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Penalty = “L1”, C =.1</a:t>
            </a:r>
          </a:p>
          <a:p>
            <a:pPr lvl="1"/>
            <a:r>
              <a:rPr lang="en-US" dirty="0"/>
              <a:t>Lower values of C lead to sparser solutions</a:t>
            </a:r>
          </a:p>
          <a:p>
            <a:pPr lvl="1"/>
            <a:r>
              <a:rPr lang="en-US" dirty="0"/>
              <a:t>L1 penalty sparser than L2</a:t>
            </a:r>
          </a:p>
          <a:p>
            <a:r>
              <a:rPr lang="en-US" dirty="0"/>
              <a:t>Solver = “</a:t>
            </a:r>
            <a:r>
              <a:rPr lang="en-US" dirty="0" err="1"/>
              <a:t>liblinear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Uses a Coordinate Descent Algo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Behaves as a multiclass classifier (separate binary classifiers are trained for all classes)</a:t>
            </a:r>
            <a:r>
              <a:rPr lang="en-US" baseline="30000" dirty="0"/>
              <a:t> 2</a:t>
            </a:r>
          </a:p>
          <a:p>
            <a:r>
              <a:rPr lang="en-US" dirty="0"/>
              <a:t>Selecting Data Columns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5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EB8FC9-F0CB-4B36-BAFB-640CE986C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5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1AB-CC04-4702-BEF8-27485BBC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Algorithm selection – Performance Cross-Validation</a:t>
            </a:r>
          </a:p>
          <a:p>
            <a:r>
              <a:rPr lang="en-US" dirty="0"/>
              <a:t>Parameter tuning</a:t>
            </a:r>
          </a:p>
          <a:p>
            <a:r>
              <a:rPr lang="en-US" dirty="0"/>
              <a:t>Ranking and overall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predict if a single sample is a 0 or 1.</a:t>
            </a:r>
          </a:p>
          <a:p>
            <a:r>
              <a:rPr lang="en-US" dirty="0"/>
              <a:t>This results in needing to use some sort of classification algorithm. </a:t>
            </a:r>
          </a:p>
          <a:p>
            <a:r>
              <a:rPr lang="en-US" dirty="0"/>
              <a:t>What common classification algorithms did we find: (of course there are a lot more but, we wanted to focus on the more commonly used ones.)</a:t>
            </a:r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Support Vector Machines</a:t>
            </a:r>
          </a:p>
          <a:p>
            <a:r>
              <a:rPr lang="en-US" dirty="0">
                <a:solidFill>
                  <a:srgbClr val="FF0000"/>
                </a:solidFill>
              </a:rPr>
              <a:t>Naive Bayes </a:t>
            </a:r>
          </a:p>
          <a:p>
            <a:r>
              <a:rPr lang="en-US" dirty="0">
                <a:solidFill>
                  <a:srgbClr val="FF0000"/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171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didn’t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42E6-BD8E-4D24-BA68-1AAB050C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Can have big performance loss if #parameters &gt; #samples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The simplicity makes it less competitive compared to other Models</a:t>
            </a:r>
          </a:p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Curse of Dimensionality: Poor results if too many variables/features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42E6-BD8E-4D24-BA68-1AAB050C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Layer Perceptron Classifier</a:t>
            </a:r>
          </a:p>
          <a:p>
            <a:pPr lvl="1"/>
            <a:r>
              <a:rPr lang="en-US" dirty="0"/>
              <a:t>Good for classifying problems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Can be regularized to avoid overfitting</a:t>
            </a:r>
          </a:p>
          <a:p>
            <a:r>
              <a:rPr lang="en-US" dirty="0"/>
              <a:t>Lasso Regression </a:t>
            </a:r>
          </a:p>
          <a:p>
            <a:pPr lvl="1"/>
            <a:r>
              <a:rPr lang="en-US" dirty="0"/>
              <a:t>Automatically performs feature selection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(Logistic Regression)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C7053-EB5A-4FFC-AD28-2B8D5530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about why we use </a:t>
            </a:r>
            <a:r>
              <a:rPr lang="en-US"/>
              <a:t>this somewhere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380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Don’t Overfit </vt:lpstr>
      <vt:lpstr>Outline</vt:lpstr>
      <vt:lpstr>Classification Models</vt:lpstr>
      <vt:lpstr>Algorithm selection</vt:lpstr>
      <vt:lpstr>Ranking Result (Test Data)</vt:lpstr>
      <vt:lpstr>What we didn’t use</vt:lpstr>
      <vt:lpstr>What we used</vt:lpstr>
      <vt:lpstr>Feature Selection (Lasso Model)</vt:lpstr>
      <vt:lpstr>Prediction Model (Logistic Regression)</vt:lpstr>
      <vt:lpstr>Parameter Tuning Log Regression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Scalerandi</dc:creator>
  <cp:lastModifiedBy>Sam</cp:lastModifiedBy>
  <cp:revision>32</cp:revision>
  <dcterms:created xsi:type="dcterms:W3CDTF">2019-10-26T07:15:21Z</dcterms:created>
  <dcterms:modified xsi:type="dcterms:W3CDTF">2019-11-07T09:17:43Z</dcterms:modified>
</cp:coreProperties>
</file>