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69" r:id="rId12"/>
    <p:sldId id="279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0076" autoAdjust="0"/>
  </p:normalViewPr>
  <p:slideViewPr>
    <p:cSldViewPr snapToGrid="0">
      <p:cViewPr varScale="1">
        <p:scale>
          <a:sx n="63" d="100"/>
          <a:sy n="6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0.76129999999999998</c:v>
                </c:pt>
                <c:pt idx="1">
                  <c:v>0.76129999999999998</c:v>
                </c:pt>
                <c:pt idx="2">
                  <c:v>0.76129999999999998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B-4266-BC6D-99C82F442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 dirty="0"/>
            <a:t>Alpha = 0.031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Sets the tolerance for the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C13F27BA-4C05-4A90-B4C9-D5CFCC2EFC56}">
      <dgm:prSet/>
      <dgm:spPr/>
      <dgm:t>
        <a:bodyPr/>
        <a:lstStyle/>
        <a:p>
          <a:r>
            <a:rPr lang="en-US" dirty="0"/>
            <a:t>Random State = 4</a:t>
          </a:r>
        </a:p>
      </dgm:t>
    </dgm:pt>
    <dgm:pt modelId="{3A5F3B65-19F9-46E9-9BC1-339893071432}" type="parTrans" cxnId="{B135F8E5-27AB-4EAA-8DBE-D2875B01D8E6}">
      <dgm:prSet/>
      <dgm:spPr/>
      <dgm:t>
        <a:bodyPr/>
        <a:lstStyle/>
        <a:p>
          <a:endParaRPr lang="en-US"/>
        </a:p>
      </dgm:t>
    </dgm:pt>
    <dgm:pt modelId="{0CDBCEBB-7053-4BA6-8E72-E40C83C8D700}" type="sibTrans" cxnId="{B135F8E5-27AB-4EAA-8DBE-D2875B01D8E6}">
      <dgm:prSet/>
      <dgm:spPr/>
      <dgm:t>
        <a:bodyPr/>
        <a:lstStyle/>
        <a:p>
          <a:endParaRPr lang="en-US"/>
        </a:p>
      </dgm:t>
    </dgm:pt>
    <dgm:pt modelId="{D5950226-8F12-4646-9970-331AF4753820}">
      <dgm:prSet/>
      <dgm:spPr/>
      <dgm:t>
        <a:bodyPr/>
        <a:lstStyle/>
        <a:p>
          <a:r>
            <a:rPr lang="en-US" dirty="0"/>
            <a:t>Sets seed of random number generator</a:t>
          </a:r>
        </a:p>
      </dgm:t>
    </dgm:pt>
    <dgm:pt modelId="{09FD3F83-1586-46B4-BB15-74B4B23B1F9E}" type="parTrans" cxnId="{D5ABFCF8-6EE4-4C81-B96F-47F9F7B9A37B}">
      <dgm:prSet/>
      <dgm:spPr/>
      <dgm:t>
        <a:bodyPr/>
        <a:lstStyle/>
        <a:p>
          <a:endParaRPr lang="en-US"/>
        </a:p>
      </dgm:t>
    </dgm:pt>
    <dgm:pt modelId="{C477B061-A5F5-4B1F-A864-D4307CD3E3C4}" type="sibTrans" cxnId="{D5ABFCF8-6EE4-4C81-B96F-47F9F7B9A37B}">
      <dgm:prSet/>
      <dgm:spPr/>
      <dgm:t>
        <a:bodyPr/>
        <a:lstStyle/>
        <a:p>
          <a:endParaRPr lang="en-US"/>
        </a:p>
      </dgm:t>
    </dgm:pt>
    <dgm:pt modelId="{ECFAB01E-BE1C-4EFD-9B6A-142BDBDB3D90}">
      <dgm:prSet/>
      <dgm:spPr/>
      <dgm:t>
        <a:bodyPr/>
        <a:lstStyle/>
        <a:p>
          <a:r>
            <a:rPr lang="en-US" dirty="0"/>
            <a:t>Selection = “random”</a:t>
          </a:r>
        </a:p>
      </dgm:t>
    </dgm:pt>
    <dgm:pt modelId="{0B6073A3-F4E1-4652-B9B3-FA59B29634E5}" type="parTrans" cxnId="{12CA525F-4B9F-455E-A548-2DCA55CCCCE6}">
      <dgm:prSet/>
      <dgm:spPr/>
      <dgm:t>
        <a:bodyPr/>
        <a:lstStyle/>
        <a:p>
          <a:endParaRPr lang="en-US"/>
        </a:p>
      </dgm:t>
    </dgm:pt>
    <dgm:pt modelId="{95338AB5-E944-46DF-9CC3-B7042F10D2B4}" type="sibTrans" cxnId="{12CA525F-4B9F-455E-A548-2DCA55CCCCE6}">
      <dgm:prSet/>
      <dgm:spPr/>
      <dgm:t>
        <a:bodyPr/>
        <a:lstStyle/>
        <a:p>
          <a:endParaRPr lang="en-US"/>
        </a:p>
      </dgm:t>
    </dgm:pt>
    <dgm:pt modelId="{84521B36-6DDB-4A32-BDB0-693D7ADBA730}">
      <dgm:prSet/>
      <dgm:spPr/>
      <dgm:t>
        <a:bodyPr/>
        <a:lstStyle/>
        <a:p>
          <a:r>
            <a:rPr lang="en-US" dirty="0"/>
            <a:t>Updates a random coefficient every iteration</a:t>
          </a:r>
        </a:p>
      </dgm:t>
    </dgm:pt>
    <dgm:pt modelId="{2D0EA930-E205-492F-B081-AAE09B7C5955}" type="parTrans" cxnId="{A68FF9A0-6C2A-45D7-B099-477014111BC9}">
      <dgm:prSet/>
      <dgm:spPr/>
      <dgm:t>
        <a:bodyPr/>
        <a:lstStyle/>
        <a:p>
          <a:endParaRPr lang="en-US"/>
        </a:p>
      </dgm:t>
    </dgm:pt>
    <dgm:pt modelId="{8EBB8484-DF50-493B-9965-77BD8BF23279}" type="sibTrans" cxnId="{A68FF9A0-6C2A-45D7-B099-477014111BC9}">
      <dgm:prSet/>
      <dgm:spPr/>
      <dgm:t>
        <a:bodyPr/>
        <a:lstStyle/>
        <a:p>
          <a:endParaRPr lang="en-US"/>
        </a:p>
      </dgm:t>
    </dgm:pt>
    <dgm:pt modelId="{2F5D3913-607F-4697-AA7C-EB3E97B15397}">
      <dgm:prSet/>
      <dgm:spPr/>
      <dgm:t>
        <a:bodyPr/>
        <a:lstStyle/>
        <a:p>
          <a:r>
            <a:rPr lang="en-US" dirty="0"/>
            <a:t>Selects a random feature to update</a:t>
          </a:r>
        </a:p>
      </dgm:t>
    </dgm:pt>
    <dgm:pt modelId="{4DD6636B-924A-4F38-9D9C-3AE70F01786C}" type="parTrans" cxnId="{9498B867-8F5F-4C3C-B510-F6A225525C11}">
      <dgm:prSet/>
      <dgm:spPr/>
    </dgm:pt>
    <dgm:pt modelId="{2CCFE2D9-680A-42EC-81E7-5FFB987E1004}" type="sibTrans" cxnId="{9498B867-8F5F-4C3C-B510-F6A225525C11}">
      <dgm:prSet/>
      <dgm:spPr/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4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4">
        <dgm:presLayoutVars>
          <dgm:bulletEnabled val="1"/>
        </dgm:presLayoutVars>
      </dgm:prSet>
      <dgm:spPr/>
    </dgm:pt>
    <dgm:pt modelId="{7D4A0EA3-9008-4C08-8CEA-2E51EEFB8DB7}" type="pres">
      <dgm:prSet presAssocID="{B4C1A31E-4061-4A3F-8F95-8740B7F8E13E}" presName="sp" presStyleCnt="0"/>
      <dgm:spPr/>
    </dgm:pt>
    <dgm:pt modelId="{4313F5CC-DFDA-4783-BE24-CCF991C8BE5F}" type="pres">
      <dgm:prSet presAssocID="{C13F27BA-4C05-4A90-B4C9-D5CFCC2EFC56}" presName="linNode" presStyleCnt="0"/>
      <dgm:spPr/>
    </dgm:pt>
    <dgm:pt modelId="{915A2548-4434-4D62-8DED-FADECE7A6382}" type="pres">
      <dgm:prSet presAssocID="{C13F27BA-4C05-4A90-B4C9-D5CFCC2EFC5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44F2C29-8D2F-4CF6-880C-4A0744C935FA}" type="pres">
      <dgm:prSet presAssocID="{C13F27BA-4C05-4A90-B4C9-D5CFCC2EFC56}" presName="descendantText" presStyleLbl="alignAccFollowNode1" presStyleIdx="2" presStyleCnt="4">
        <dgm:presLayoutVars>
          <dgm:bulletEnabled val="1"/>
        </dgm:presLayoutVars>
      </dgm:prSet>
      <dgm:spPr/>
    </dgm:pt>
    <dgm:pt modelId="{7E38D7A7-DCBB-4FDE-80BB-3716C87034C2}" type="pres">
      <dgm:prSet presAssocID="{0CDBCEBB-7053-4BA6-8E72-E40C83C8D700}" presName="sp" presStyleCnt="0"/>
      <dgm:spPr/>
    </dgm:pt>
    <dgm:pt modelId="{368314AB-1A28-4F35-B0CA-8C1D3615E9D7}" type="pres">
      <dgm:prSet presAssocID="{ECFAB01E-BE1C-4EFD-9B6A-142BDBDB3D90}" presName="linNode" presStyleCnt="0"/>
      <dgm:spPr/>
    </dgm:pt>
    <dgm:pt modelId="{C6D518DA-8C3C-4F54-890D-7DEEF7BD585D}" type="pres">
      <dgm:prSet presAssocID="{ECFAB01E-BE1C-4EFD-9B6A-142BDBDB3D9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CB656AE-B972-405E-9926-D064451808FD}" type="pres">
      <dgm:prSet presAssocID="{ECFAB01E-BE1C-4EFD-9B6A-142BDBDB3D9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BFCBC02-8701-463E-90D9-32FB151FB2EA}" type="presOf" srcId="{ECFAB01E-BE1C-4EFD-9B6A-142BDBDB3D90}" destId="{C6D518DA-8C3C-4F54-890D-7DEEF7BD585D}" srcOrd="0" destOrd="0" presId="urn:microsoft.com/office/officeart/2005/8/layout/vList5"/>
    <dgm:cxn modelId="{0E73F909-D31B-432D-94B8-5A1B6C790B54}" type="presOf" srcId="{84521B36-6DDB-4A32-BDB0-693D7ADBA730}" destId="{0CB656AE-B972-405E-9926-D064451808FD}" srcOrd="0" destOrd="0" presId="urn:microsoft.com/office/officeart/2005/8/layout/vList5"/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43B09B3C-FAFA-4B52-9D13-402F8436EF7F}" type="presOf" srcId="{C13F27BA-4C05-4A90-B4C9-D5CFCC2EFC56}" destId="{915A2548-4434-4D62-8DED-FADECE7A6382}" srcOrd="0" destOrd="0" presId="urn:microsoft.com/office/officeart/2005/8/layout/vList5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12CA525F-4B9F-455E-A548-2DCA55CCCCE6}" srcId="{B8FDDA35-78CB-4101-98B5-BB8EA10A3CBC}" destId="{ECFAB01E-BE1C-4EFD-9B6A-142BDBDB3D90}" srcOrd="3" destOrd="0" parTransId="{0B6073A3-F4E1-4652-B9B3-FA59B29634E5}" sibTransId="{95338AB5-E944-46DF-9CC3-B7042F10D2B4}"/>
    <dgm:cxn modelId="{9498B867-8F5F-4C3C-B510-F6A225525C11}" srcId="{D5950226-8F12-4646-9970-331AF4753820}" destId="{2F5D3913-607F-4697-AA7C-EB3E97B15397}" srcOrd="0" destOrd="0" parTransId="{4DD6636B-924A-4F38-9D9C-3AE70F01786C}" sibTransId="{2CCFE2D9-680A-42EC-81E7-5FFB987E1004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21BFB76-7130-4CAA-A236-42044CD450C4}" type="presOf" srcId="{D5950226-8F12-4646-9970-331AF4753820}" destId="{744F2C29-8D2F-4CF6-880C-4A0744C935FA}" srcOrd="0" destOrd="0" presId="urn:microsoft.com/office/officeart/2005/8/layout/vList5"/>
    <dgm:cxn modelId="{A68FF9A0-6C2A-45D7-B099-477014111BC9}" srcId="{ECFAB01E-BE1C-4EFD-9B6A-142BDBDB3D90}" destId="{84521B36-6DDB-4A32-BDB0-693D7ADBA730}" srcOrd="0" destOrd="0" parTransId="{2D0EA930-E205-492F-B081-AAE09B7C5955}" sibTransId="{8EBB8484-DF50-493B-9965-77BD8BF23279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B135F8E5-27AB-4EAA-8DBE-D2875B01D8E6}" srcId="{B8FDDA35-78CB-4101-98B5-BB8EA10A3CBC}" destId="{C13F27BA-4C05-4A90-B4C9-D5CFCC2EFC56}" srcOrd="2" destOrd="0" parTransId="{3A5F3B65-19F9-46E9-9BC1-339893071432}" sibTransId="{0CDBCEBB-7053-4BA6-8E72-E40C83C8D700}"/>
    <dgm:cxn modelId="{F614CCF8-7861-43F1-9D32-CA3FBFE760C1}" type="presOf" srcId="{2F5D3913-607F-4697-AA7C-EB3E97B15397}" destId="{744F2C29-8D2F-4CF6-880C-4A0744C935FA}" srcOrd="0" destOrd="1" presId="urn:microsoft.com/office/officeart/2005/8/layout/vList5"/>
    <dgm:cxn modelId="{D5ABFCF8-6EE4-4C81-B96F-47F9F7B9A37B}" srcId="{C13F27BA-4C05-4A90-B4C9-D5CFCC2EFC56}" destId="{D5950226-8F12-4646-9970-331AF4753820}" srcOrd="0" destOrd="0" parTransId="{09FD3F83-1586-46B4-BB15-74B4B23B1F9E}" sibTransId="{C477B061-A5F5-4B1F-A864-D4307CD3E3C4}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  <dgm:cxn modelId="{2B1D54D3-6091-4B9A-9905-87DF4E1E1FE6}" type="presParOf" srcId="{05A8050B-1EB3-4142-B6BB-96D467F42BD6}" destId="{7D4A0EA3-9008-4C08-8CEA-2E51EEFB8DB7}" srcOrd="3" destOrd="0" presId="urn:microsoft.com/office/officeart/2005/8/layout/vList5"/>
    <dgm:cxn modelId="{E3843294-AA1E-43D0-B5B5-B17AC8EE30D2}" type="presParOf" srcId="{05A8050B-1EB3-4142-B6BB-96D467F42BD6}" destId="{4313F5CC-DFDA-4783-BE24-CCF991C8BE5F}" srcOrd="4" destOrd="0" presId="urn:microsoft.com/office/officeart/2005/8/layout/vList5"/>
    <dgm:cxn modelId="{84E184EA-6EE5-4F3A-8D9D-108171A9836E}" type="presParOf" srcId="{4313F5CC-DFDA-4783-BE24-CCF991C8BE5F}" destId="{915A2548-4434-4D62-8DED-FADECE7A6382}" srcOrd="0" destOrd="0" presId="urn:microsoft.com/office/officeart/2005/8/layout/vList5"/>
    <dgm:cxn modelId="{B9AC13B1-F114-4A83-9AE7-C0E03DA2EC5F}" type="presParOf" srcId="{4313F5CC-DFDA-4783-BE24-CCF991C8BE5F}" destId="{744F2C29-8D2F-4CF6-880C-4A0744C935FA}" srcOrd="1" destOrd="0" presId="urn:microsoft.com/office/officeart/2005/8/layout/vList5"/>
    <dgm:cxn modelId="{26D3DA74-B98A-4FAC-A879-D7F3B3E688E8}" type="presParOf" srcId="{05A8050B-1EB3-4142-B6BB-96D467F42BD6}" destId="{7E38D7A7-DCBB-4FDE-80BB-3716C87034C2}" srcOrd="5" destOrd="0" presId="urn:microsoft.com/office/officeart/2005/8/layout/vList5"/>
    <dgm:cxn modelId="{27E5F10D-A7A5-4B35-A9E3-21B70735DFAA}" type="presParOf" srcId="{05A8050B-1EB3-4142-B6BB-96D467F42BD6}" destId="{368314AB-1A28-4F35-B0CA-8C1D3615E9D7}" srcOrd="6" destOrd="0" presId="urn:microsoft.com/office/officeart/2005/8/layout/vList5"/>
    <dgm:cxn modelId="{C8C29360-D409-4BE3-8B84-E44208BF5C3E}" type="presParOf" srcId="{368314AB-1A28-4F35-B0CA-8C1D3615E9D7}" destId="{C6D518DA-8C3C-4F54-890D-7DEEF7BD585D}" srcOrd="0" destOrd="0" presId="urn:microsoft.com/office/officeart/2005/8/layout/vList5"/>
    <dgm:cxn modelId="{36B53980-6A03-4E86-8E14-A109CD4DBB2F}" type="presParOf" srcId="{368314AB-1A28-4F35-B0CA-8C1D3615E9D7}" destId="{0CB656AE-B972-405E-9926-D064451808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/>
            <a:t>Able to return probabilities of classifications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/>
            <a:t>Scoring using AUC (Area Under the Curve)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07311C0F-33B0-4A53-8DD8-31148E856E2A}">
      <dgm:prSet/>
      <dgm:spPr/>
      <dgm:t>
        <a:bodyPr/>
        <a:lstStyle/>
        <a:p>
          <a:r>
            <a:rPr lang="en-US"/>
            <a:t>probabilities minimize penalty for wrong prediction</a:t>
          </a:r>
        </a:p>
      </dgm:t>
    </dgm:pt>
    <dgm:pt modelId="{82656E23-ADEA-42D6-8F18-F40E26F5490D}" type="parTrans" cxnId="{5FDCC558-91D8-4D08-B6CE-C33D110BC060}">
      <dgm:prSet/>
      <dgm:spPr/>
      <dgm:t>
        <a:bodyPr/>
        <a:lstStyle/>
        <a:p>
          <a:endParaRPr lang="en-US"/>
        </a:p>
      </dgm:t>
    </dgm:pt>
    <dgm:pt modelId="{E3CF3498-122C-45E6-B1CB-857BCC13CA88}" type="sibTrans" cxnId="{5FDCC558-91D8-4D08-B6CE-C33D110BC060}">
      <dgm:prSet/>
      <dgm:spPr/>
      <dgm:t>
        <a:bodyPr/>
        <a:lstStyle/>
        <a:p>
          <a:endParaRPr lang="en-US"/>
        </a:p>
      </dgm:t>
    </dgm:pt>
    <dgm:pt modelId="{156D3250-D376-466F-A491-91DAB56B18A0}">
      <dgm:prSet/>
      <dgm:spPr/>
      <dgm:t>
        <a:bodyPr/>
        <a:lstStyle/>
        <a:p>
          <a:r>
            <a:rPr lang="en-US"/>
            <a:t>Lasso Regression is unable to return probabilities</a:t>
          </a:r>
        </a:p>
      </dgm:t>
    </dgm:pt>
    <dgm:pt modelId="{02424687-88B0-4598-AD23-01BC6380D9FD}" type="parTrans" cxnId="{C73EAE14-1B72-44DB-86E4-8CFD677D06CB}">
      <dgm:prSet/>
      <dgm:spPr/>
      <dgm:t>
        <a:bodyPr/>
        <a:lstStyle/>
        <a:p>
          <a:endParaRPr lang="en-US"/>
        </a:p>
      </dgm:t>
    </dgm:pt>
    <dgm:pt modelId="{3CAED335-22A4-4EB7-A995-81495B32D1C1}" type="sibTrans" cxnId="{C73EAE14-1B72-44DB-86E4-8CFD677D06CB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/>
            <a:t>Tied with MLP Classifier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/>
            <a:t>Logistic Regression is simpler and less resource intensive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/>
            <a:t>Less likely to overfit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3EAE14-1B72-44DB-86E4-8CFD677D06CB}" srcId="{5EFFE62F-A106-4ABC-9537-F8D59A18D93E}" destId="{156D3250-D376-466F-A491-91DAB56B18A0}" srcOrd="1" destOrd="0" parTransId="{02424687-88B0-4598-AD23-01BC6380D9FD}" sibTransId="{3CAED335-22A4-4EB7-A995-81495B32D1C1}"/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B7B28438-9E01-41CC-A40F-030E6F01F03D}" type="presOf" srcId="{156D3250-D376-466F-A491-91DAB56B18A0}" destId="{BBA7B824-6662-4ED6-BC62-9BD7BBE075D1}" srcOrd="0" destOrd="2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5FDCC558-91D8-4D08-B6CE-C33D110BC060}" srcId="{2A4EE241-9B9D-43B4-8565-A2008D8CAE31}" destId="{07311C0F-33B0-4A53-8DD8-31148E856E2A}" srcOrd="0" destOrd="0" parTransId="{82656E23-ADEA-42D6-8F18-F40E26F5490D}" sibTransId="{E3CF3498-122C-45E6-B1CB-857BCC13CA88}"/>
    <dgm:cxn modelId="{30E82982-4F33-444D-B6FE-DB1905970E9F}" type="presOf" srcId="{07311C0F-33B0-4A53-8DD8-31148E856E2A}" destId="{BBA7B824-6662-4ED6-BC62-9BD7BBE075D1}" srcOrd="0" destOrd="1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/>
            <a:t>Penalty = “L1”, C =.2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/>
            <a:t>Lower values of C lead to sparser solutions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C73CEF1D-E9F5-4BD4-842C-8A75FE28EBF0}">
      <dgm:prSet/>
      <dgm:spPr/>
      <dgm:t>
        <a:bodyPr/>
        <a:lstStyle/>
        <a:p>
          <a:r>
            <a:rPr lang="en-US"/>
            <a:t>L1 penalty sparser than L2</a:t>
          </a:r>
        </a:p>
      </dgm:t>
    </dgm:pt>
    <dgm:pt modelId="{1F7C6864-F010-4BF9-AEB5-40630D0D6828}" type="parTrans" cxnId="{68F6B517-2914-40BB-BE04-E4D0D4CC05D1}">
      <dgm:prSet/>
      <dgm:spPr/>
      <dgm:t>
        <a:bodyPr/>
        <a:lstStyle/>
        <a:p>
          <a:endParaRPr lang="en-US"/>
        </a:p>
      </dgm:t>
    </dgm:pt>
    <dgm:pt modelId="{EC8DF7D0-504C-4775-BCAD-B93A2ADC1C61}" type="sibTrans" cxnId="{68F6B517-2914-40BB-BE04-E4D0D4CC05D1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Solver = “</a:t>
          </a:r>
          <a:r>
            <a:rPr lang="en-US" dirty="0" err="1"/>
            <a:t>liblinear</a:t>
          </a:r>
          <a:r>
            <a:rPr lang="en-US" dirty="0"/>
            <a:t>”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/>
            <a:t>Behaves as a multiclass classifier (separate binary classifiers are trained for all classes)</a:t>
          </a:r>
          <a:r>
            <a:rPr lang="en-US" baseline="30000"/>
            <a:t> 2</a:t>
          </a:r>
          <a:endParaRPr lang="en-US"/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C13F27BA-4C05-4A90-B4C9-D5CFCC2EFC56}">
      <dgm:prSet/>
      <dgm:spPr/>
      <dgm:t>
        <a:bodyPr/>
        <a:lstStyle/>
        <a:p>
          <a:r>
            <a:rPr lang="en-US"/>
            <a:t>Class Weight = “Balanced”</a:t>
          </a:r>
        </a:p>
      </dgm:t>
    </dgm:pt>
    <dgm:pt modelId="{3A5F3B65-19F9-46E9-9BC1-339893071432}" type="parTrans" cxnId="{B135F8E5-27AB-4EAA-8DBE-D2875B01D8E6}">
      <dgm:prSet/>
      <dgm:spPr/>
      <dgm:t>
        <a:bodyPr/>
        <a:lstStyle/>
        <a:p>
          <a:endParaRPr lang="en-US"/>
        </a:p>
      </dgm:t>
    </dgm:pt>
    <dgm:pt modelId="{0CDBCEBB-7053-4BA6-8E72-E40C83C8D700}" type="sibTrans" cxnId="{B135F8E5-27AB-4EAA-8DBE-D2875B01D8E6}">
      <dgm:prSet/>
      <dgm:spPr/>
      <dgm:t>
        <a:bodyPr/>
        <a:lstStyle/>
        <a:p>
          <a:endParaRPr lang="en-US"/>
        </a:p>
      </dgm:t>
    </dgm:pt>
    <dgm:pt modelId="{D5950226-8F12-4646-9970-331AF4753820}">
      <dgm:prSet/>
      <dgm:spPr/>
      <dgm:t>
        <a:bodyPr/>
        <a:lstStyle/>
        <a:p>
          <a:r>
            <a:rPr lang="en-US"/>
            <a:t>automatically adjust weights inversely proportional to class frequencies in the input data</a:t>
          </a:r>
        </a:p>
      </dgm:t>
    </dgm:pt>
    <dgm:pt modelId="{09FD3F83-1586-46B4-BB15-74B4B23B1F9E}" type="parTrans" cxnId="{D5ABFCF8-6EE4-4C81-B96F-47F9F7B9A37B}">
      <dgm:prSet/>
      <dgm:spPr/>
      <dgm:t>
        <a:bodyPr/>
        <a:lstStyle/>
        <a:p>
          <a:endParaRPr lang="en-US"/>
        </a:p>
      </dgm:t>
    </dgm:pt>
    <dgm:pt modelId="{C477B061-A5F5-4B1F-A864-D4307CD3E3C4}" type="sibTrans" cxnId="{D5ABFCF8-6EE4-4C81-B96F-47F9F7B9A37B}">
      <dgm:prSet/>
      <dgm:spPr/>
      <dgm:t>
        <a:bodyPr/>
        <a:lstStyle/>
        <a:p>
          <a:endParaRPr lang="en-US"/>
        </a:p>
      </dgm:t>
    </dgm:pt>
    <dgm:pt modelId="{ECFAB01E-BE1C-4EFD-9B6A-142BDBDB3D90}">
      <dgm:prSet/>
      <dgm:spPr/>
      <dgm:t>
        <a:bodyPr/>
        <a:lstStyle/>
        <a:p>
          <a:r>
            <a:rPr lang="en-US"/>
            <a:t>Fit Intercept = False</a:t>
          </a:r>
        </a:p>
      </dgm:t>
    </dgm:pt>
    <dgm:pt modelId="{0B6073A3-F4E1-4652-B9B3-FA59B29634E5}" type="parTrans" cxnId="{12CA525F-4B9F-455E-A548-2DCA55CCCCE6}">
      <dgm:prSet/>
      <dgm:spPr/>
      <dgm:t>
        <a:bodyPr/>
        <a:lstStyle/>
        <a:p>
          <a:endParaRPr lang="en-US"/>
        </a:p>
      </dgm:t>
    </dgm:pt>
    <dgm:pt modelId="{95338AB5-E944-46DF-9CC3-B7042F10D2B4}" type="sibTrans" cxnId="{12CA525F-4B9F-455E-A548-2DCA55CCCCE6}">
      <dgm:prSet/>
      <dgm:spPr/>
      <dgm:t>
        <a:bodyPr/>
        <a:lstStyle/>
        <a:p>
          <a:endParaRPr lang="en-US"/>
        </a:p>
      </dgm:t>
    </dgm:pt>
    <dgm:pt modelId="{84521B36-6DDB-4A32-BDB0-693D7ADBA730}">
      <dgm:prSet/>
      <dgm:spPr/>
      <dgm:t>
        <a:bodyPr/>
        <a:lstStyle/>
        <a:p>
          <a:r>
            <a:rPr lang="en-US"/>
            <a:t>Intercept is not added into decision function</a:t>
          </a:r>
        </a:p>
      </dgm:t>
    </dgm:pt>
    <dgm:pt modelId="{2D0EA930-E205-492F-B081-AAE09B7C5955}" type="parTrans" cxnId="{A68FF9A0-6C2A-45D7-B099-477014111BC9}">
      <dgm:prSet/>
      <dgm:spPr/>
      <dgm:t>
        <a:bodyPr/>
        <a:lstStyle/>
        <a:p>
          <a:endParaRPr lang="en-US"/>
        </a:p>
      </dgm:t>
    </dgm:pt>
    <dgm:pt modelId="{8EBB8484-DF50-493B-9965-77BD8BF23279}" type="sibTrans" cxnId="{A68FF9A0-6C2A-45D7-B099-477014111BC9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4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4">
        <dgm:presLayoutVars>
          <dgm:bulletEnabled val="1"/>
        </dgm:presLayoutVars>
      </dgm:prSet>
      <dgm:spPr/>
    </dgm:pt>
    <dgm:pt modelId="{7D4A0EA3-9008-4C08-8CEA-2E51EEFB8DB7}" type="pres">
      <dgm:prSet presAssocID="{B4C1A31E-4061-4A3F-8F95-8740B7F8E13E}" presName="sp" presStyleCnt="0"/>
      <dgm:spPr/>
    </dgm:pt>
    <dgm:pt modelId="{4313F5CC-DFDA-4783-BE24-CCF991C8BE5F}" type="pres">
      <dgm:prSet presAssocID="{C13F27BA-4C05-4A90-B4C9-D5CFCC2EFC56}" presName="linNode" presStyleCnt="0"/>
      <dgm:spPr/>
    </dgm:pt>
    <dgm:pt modelId="{915A2548-4434-4D62-8DED-FADECE7A6382}" type="pres">
      <dgm:prSet presAssocID="{C13F27BA-4C05-4A90-B4C9-D5CFCC2EFC5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44F2C29-8D2F-4CF6-880C-4A0744C935FA}" type="pres">
      <dgm:prSet presAssocID="{C13F27BA-4C05-4A90-B4C9-D5CFCC2EFC56}" presName="descendantText" presStyleLbl="alignAccFollowNode1" presStyleIdx="2" presStyleCnt="4">
        <dgm:presLayoutVars>
          <dgm:bulletEnabled val="1"/>
        </dgm:presLayoutVars>
      </dgm:prSet>
      <dgm:spPr/>
    </dgm:pt>
    <dgm:pt modelId="{7E38D7A7-DCBB-4FDE-80BB-3716C87034C2}" type="pres">
      <dgm:prSet presAssocID="{0CDBCEBB-7053-4BA6-8E72-E40C83C8D700}" presName="sp" presStyleCnt="0"/>
      <dgm:spPr/>
    </dgm:pt>
    <dgm:pt modelId="{368314AB-1A28-4F35-B0CA-8C1D3615E9D7}" type="pres">
      <dgm:prSet presAssocID="{ECFAB01E-BE1C-4EFD-9B6A-142BDBDB3D90}" presName="linNode" presStyleCnt="0"/>
      <dgm:spPr/>
    </dgm:pt>
    <dgm:pt modelId="{C6D518DA-8C3C-4F54-890D-7DEEF7BD585D}" type="pres">
      <dgm:prSet presAssocID="{ECFAB01E-BE1C-4EFD-9B6A-142BDBDB3D9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CB656AE-B972-405E-9926-D064451808FD}" type="pres">
      <dgm:prSet presAssocID="{ECFAB01E-BE1C-4EFD-9B6A-142BDBDB3D9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BFCBC02-8701-463E-90D9-32FB151FB2EA}" type="presOf" srcId="{ECFAB01E-BE1C-4EFD-9B6A-142BDBDB3D90}" destId="{C6D518DA-8C3C-4F54-890D-7DEEF7BD585D}" srcOrd="0" destOrd="0" presId="urn:microsoft.com/office/officeart/2005/8/layout/vList5"/>
    <dgm:cxn modelId="{0E73F909-D31B-432D-94B8-5A1B6C790B54}" type="presOf" srcId="{84521B36-6DDB-4A32-BDB0-693D7ADBA730}" destId="{0CB656AE-B972-405E-9926-D064451808FD}" srcOrd="0" destOrd="0" presId="urn:microsoft.com/office/officeart/2005/8/layout/vList5"/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68F6B517-2914-40BB-BE04-E4D0D4CC05D1}" srcId="{6AC3D095-5DFE-415A-A934-935527597637}" destId="{C73CEF1D-E9F5-4BD4-842C-8A75FE28EBF0}" srcOrd="1" destOrd="0" parTransId="{1F7C6864-F010-4BF9-AEB5-40630D0D6828}" sibTransId="{EC8DF7D0-504C-4775-BCAD-B93A2ADC1C61}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43B09B3C-FAFA-4B52-9D13-402F8436EF7F}" type="presOf" srcId="{C13F27BA-4C05-4A90-B4C9-D5CFCC2EFC56}" destId="{915A2548-4434-4D62-8DED-FADECE7A6382}" srcOrd="0" destOrd="0" presId="urn:microsoft.com/office/officeart/2005/8/layout/vList5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12CA525F-4B9F-455E-A548-2DCA55CCCCE6}" srcId="{B8FDDA35-78CB-4101-98B5-BB8EA10A3CBC}" destId="{ECFAB01E-BE1C-4EFD-9B6A-142BDBDB3D90}" srcOrd="3" destOrd="0" parTransId="{0B6073A3-F4E1-4652-B9B3-FA59B29634E5}" sibTransId="{95338AB5-E944-46DF-9CC3-B7042F10D2B4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21BFB76-7130-4CAA-A236-42044CD450C4}" type="presOf" srcId="{D5950226-8F12-4646-9970-331AF4753820}" destId="{744F2C29-8D2F-4CF6-880C-4A0744C935FA}" srcOrd="0" destOrd="0" presId="urn:microsoft.com/office/officeart/2005/8/layout/vList5"/>
    <dgm:cxn modelId="{90BDF68F-505C-4402-A782-E5A1920221DA}" type="presOf" srcId="{C73CEF1D-E9F5-4BD4-842C-8A75FE28EBF0}" destId="{7FE38C19-5E1D-4CE1-BB70-B050515E3021}" srcOrd="0" destOrd="1" presId="urn:microsoft.com/office/officeart/2005/8/layout/vList5"/>
    <dgm:cxn modelId="{A68FF9A0-6C2A-45D7-B099-477014111BC9}" srcId="{ECFAB01E-BE1C-4EFD-9B6A-142BDBDB3D90}" destId="{84521B36-6DDB-4A32-BDB0-693D7ADBA730}" srcOrd="0" destOrd="0" parTransId="{2D0EA930-E205-492F-B081-AAE09B7C5955}" sibTransId="{8EBB8484-DF50-493B-9965-77BD8BF23279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B135F8E5-27AB-4EAA-8DBE-D2875B01D8E6}" srcId="{B8FDDA35-78CB-4101-98B5-BB8EA10A3CBC}" destId="{C13F27BA-4C05-4A90-B4C9-D5CFCC2EFC56}" srcOrd="2" destOrd="0" parTransId="{3A5F3B65-19F9-46E9-9BC1-339893071432}" sibTransId="{0CDBCEBB-7053-4BA6-8E72-E40C83C8D700}"/>
    <dgm:cxn modelId="{D5ABFCF8-6EE4-4C81-B96F-47F9F7B9A37B}" srcId="{C13F27BA-4C05-4A90-B4C9-D5CFCC2EFC56}" destId="{D5950226-8F12-4646-9970-331AF4753820}" srcOrd="0" destOrd="0" parTransId="{09FD3F83-1586-46B4-BB15-74B4B23B1F9E}" sibTransId="{C477B061-A5F5-4B1F-A864-D4307CD3E3C4}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  <dgm:cxn modelId="{2B1D54D3-6091-4B9A-9905-87DF4E1E1FE6}" type="presParOf" srcId="{05A8050B-1EB3-4142-B6BB-96D467F42BD6}" destId="{7D4A0EA3-9008-4C08-8CEA-2E51EEFB8DB7}" srcOrd="3" destOrd="0" presId="urn:microsoft.com/office/officeart/2005/8/layout/vList5"/>
    <dgm:cxn modelId="{E3843294-AA1E-43D0-B5B5-B17AC8EE30D2}" type="presParOf" srcId="{05A8050B-1EB3-4142-B6BB-96D467F42BD6}" destId="{4313F5CC-DFDA-4783-BE24-CCF991C8BE5F}" srcOrd="4" destOrd="0" presId="urn:microsoft.com/office/officeart/2005/8/layout/vList5"/>
    <dgm:cxn modelId="{84E184EA-6EE5-4F3A-8D9D-108171A9836E}" type="presParOf" srcId="{4313F5CC-DFDA-4783-BE24-CCF991C8BE5F}" destId="{915A2548-4434-4D62-8DED-FADECE7A6382}" srcOrd="0" destOrd="0" presId="urn:microsoft.com/office/officeart/2005/8/layout/vList5"/>
    <dgm:cxn modelId="{B9AC13B1-F114-4A83-9AE7-C0E03DA2EC5F}" type="presParOf" srcId="{4313F5CC-DFDA-4783-BE24-CCF991C8BE5F}" destId="{744F2C29-8D2F-4CF6-880C-4A0744C935FA}" srcOrd="1" destOrd="0" presId="urn:microsoft.com/office/officeart/2005/8/layout/vList5"/>
    <dgm:cxn modelId="{26D3DA74-B98A-4FAC-A879-D7F3B3E688E8}" type="presParOf" srcId="{05A8050B-1EB3-4142-B6BB-96D467F42BD6}" destId="{7E38D7A7-DCBB-4FDE-80BB-3716C87034C2}" srcOrd="5" destOrd="0" presId="urn:microsoft.com/office/officeart/2005/8/layout/vList5"/>
    <dgm:cxn modelId="{27E5F10D-A7A5-4B35-A9E3-21B70735DFAA}" type="presParOf" srcId="{05A8050B-1EB3-4142-B6BB-96D467F42BD6}" destId="{368314AB-1A28-4F35-B0CA-8C1D3615E9D7}" srcOrd="6" destOrd="0" presId="urn:microsoft.com/office/officeart/2005/8/layout/vList5"/>
    <dgm:cxn modelId="{C8C29360-D409-4BE3-8B84-E44208BF5C3E}" type="presParOf" srcId="{368314AB-1A28-4F35-B0CA-8C1D3615E9D7}" destId="{C6D518DA-8C3C-4F54-890D-7DEEF7BD585D}" srcOrd="0" destOrd="0" presId="urn:microsoft.com/office/officeart/2005/8/layout/vList5"/>
    <dgm:cxn modelId="{36B53980-6A03-4E86-8E14-A109CD4DBB2F}" type="presParOf" srcId="{368314AB-1A28-4F35-B0CA-8C1D3615E9D7}" destId="{0CB656AE-B972-405E-9926-D064451808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/>
            <a:t>High Score: .842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Logarithmic: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79269E1B-67ED-4BAF-971C-872B8CCEBEDB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6D69EBDA-DEA3-438E-907B-8F7708F33965}" type="parTrans" cxnId="{5EA9585B-023C-49DF-A954-179EAA367DC5}">
      <dgm:prSet/>
      <dgm:spPr/>
      <dgm:t>
        <a:bodyPr/>
        <a:lstStyle/>
        <a:p>
          <a:endParaRPr lang="en-US"/>
        </a:p>
      </dgm:t>
    </dgm:pt>
    <dgm:pt modelId="{9B53E014-721E-4764-9F57-6499CBEAFB82}" type="sibTrans" cxnId="{5EA9585B-023C-49DF-A954-179EAA367DC5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/>
            <a:t>MLP: .842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/>
            <a:t>Without feature selection: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/>
            <a:t>.733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5EA9585B-023C-49DF-A954-179EAA367DC5}" srcId="{22BBFC84-5F73-4ADF-8509-529D8D2BEC19}" destId="{79269E1B-67ED-4BAF-971C-872B8CCEBEDB}" srcOrd="1" destOrd="0" parTransId="{6D69EBDA-DEA3-438E-907B-8F7708F33965}" sibTransId="{9B53E014-721E-4764-9F57-6499CBEAFB82}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BED294F-BF60-4364-8147-F2D721663BAE}" type="presOf" srcId="{79269E1B-67ED-4BAF-971C-872B8CCEBEDB}" destId="{38ED92CD-A356-4B99-BCD9-7056EE8CED46}" srcOrd="0" destOrd="1" presId="urn:microsoft.com/office/officeart/2005/8/layout/vList2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Constant that multiplies the L1 term</a:t>
          </a:r>
        </a:p>
      </dsp:txBody>
      <dsp:txXfrm rot="-5400000">
        <a:off x="3621024" y="128627"/>
        <a:ext cx="6401783" cy="657930"/>
      </dsp:txXfrm>
    </dsp:sp>
    <dsp:sp modelId="{B976DC7D-4135-4E72-A3BF-A8912CBA41E1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Alpha = 0.031</a:t>
          </a:r>
        </a:p>
      </dsp:txBody>
      <dsp:txXfrm>
        <a:off x="44491" y="46385"/>
        <a:ext cx="3532042" cy="822413"/>
      </dsp:txXfrm>
    </dsp:sp>
    <dsp:sp modelId="{79CA73BC-09E8-4230-8F38-FDB274B1A3D4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Sets the tolerance for the optimization</a:t>
          </a:r>
        </a:p>
      </dsp:txBody>
      <dsp:txXfrm rot="-5400000">
        <a:off x="3621024" y="1085592"/>
        <a:ext cx="6401783" cy="657930"/>
      </dsp:txXfrm>
    </dsp:sp>
    <dsp:sp modelId="{FD699906-6852-46B0-9438-E75740076D22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Tol = 0.01</a:t>
          </a:r>
        </a:p>
      </dsp:txBody>
      <dsp:txXfrm>
        <a:off x="44491" y="1003350"/>
        <a:ext cx="3532042" cy="822413"/>
      </dsp:txXfrm>
    </dsp:sp>
    <dsp:sp modelId="{744F2C29-8D2F-4CF6-880C-4A0744C935FA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Sets seed of random number generator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Selects a random feature to update</a:t>
          </a:r>
        </a:p>
      </dsp:txBody>
      <dsp:txXfrm rot="-5400000">
        <a:off x="3621024" y="2042557"/>
        <a:ext cx="6401783" cy="657930"/>
      </dsp:txXfrm>
    </dsp:sp>
    <dsp:sp modelId="{915A2548-4434-4D62-8DED-FADECE7A6382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Random State = 4</a:t>
          </a:r>
        </a:p>
      </dsp:txBody>
      <dsp:txXfrm>
        <a:off x="44491" y="1960315"/>
        <a:ext cx="3532042" cy="822413"/>
      </dsp:txXfrm>
    </dsp:sp>
    <dsp:sp modelId="{0CB656AE-B972-405E-9926-D064451808FD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Updates a random coefficient every iteration</a:t>
          </a:r>
        </a:p>
      </dsp:txBody>
      <dsp:txXfrm rot="-5400000">
        <a:off x="3621024" y="2999522"/>
        <a:ext cx="6401783" cy="657930"/>
      </dsp:txXfrm>
    </dsp:sp>
    <dsp:sp modelId="{C6D518DA-8C3C-4F54-890D-7DEEF7BD585D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Selection = “random”</a:t>
          </a:r>
        </a:p>
      </dsp:txBody>
      <dsp:txXfrm>
        <a:off x="44491" y="2917280"/>
        <a:ext cx="3532042" cy="822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212121"/>
          <a:ext cx="6797675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Able to return probabilities of classifications</a:t>
          </a:r>
        </a:p>
      </dsp:txBody>
      <dsp:txXfrm>
        <a:off x="60199" y="272320"/>
        <a:ext cx="6677277" cy="1112781"/>
      </dsp:txXfrm>
    </dsp:sp>
    <dsp:sp modelId="{BBA7B824-6662-4ED6-BC62-9BD7BBE075D1}">
      <dsp:nvSpPr>
        <dsp:cNvPr id="0" name=""/>
        <dsp:cNvSpPr/>
      </dsp:nvSpPr>
      <dsp:spPr>
        <a:xfrm>
          <a:off x="0" y="1445301"/>
          <a:ext cx="6797675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Scoring using AUC (Area Under the Curve)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probabilities minimize penalty for wrong prediction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Lasso Regression is unable to return probabilities</a:t>
          </a:r>
        </a:p>
      </dsp:txBody>
      <dsp:txXfrm>
        <a:off x="0" y="1445301"/>
        <a:ext cx="6797675" cy="1572165"/>
      </dsp:txXfrm>
    </dsp:sp>
    <dsp:sp modelId="{17547503-51F1-42F9-B1DC-91333663904D}">
      <dsp:nvSpPr>
        <dsp:cNvPr id="0" name=""/>
        <dsp:cNvSpPr/>
      </dsp:nvSpPr>
      <dsp:spPr>
        <a:xfrm>
          <a:off x="0" y="3017466"/>
          <a:ext cx="6797675" cy="123317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Tied with MLP Classifier</a:t>
          </a:r>
        </a:p>
      </dsp:txBody>
      <dsp:txXfrm>
        <a:off x="60199" y="3077665"/>
        <a:ext cx="6677277" cy="1112781"/>
      </dsp:txXfrm>
    </dsp:sp>
    <dsp:sp modelId="{3EFB3FD4-B47D-4E88-AD40-C028D4BCCD44}">
      <dsp:nvSpPr>
        <dsp:cNvPr id="0" name=""/>
        <dsp:cNvSpPr/>
      </dsp:nvSpPr>
      <dsp:spPr>
        <a:xfrm>
          <a:off x="0" y="4250646"/>
          <a:ext cx="6797675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Logistic Regression is simpler and less resource intensive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Less likely to overfit data</a:t>
          </a:r>
        </a:p>
      </dsp:txBody>
      <dsp:txXfrm>
        <a:off x="0" y="4250646"/>
        <a:ext cx="6797675" cy="11871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Lower values of C lead to sparser solutions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L1 penalty sparser than L2</a:t>
          </a:r>
        </a:p>
      </dsp:txBody>
      <dsp:txXfrm rot="-5400000">
        <a:off x="3621024" y="128627"/>
        <a:ext cx="6401783" cy="657930"/>
      </dsp:txXfrm>
    </dsp:sp>
    <dsp:sp modelId="{B976DC7D-4135-4E72-A3BF-A8912CBA41E1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Penalty = “L1”, C =.2</a:t>
          </a:r>
        </a:p>
      </dsp:txBody>
      <dsp:txXfrm>
        <a:off x="44491" y="46385"/>
        <a:ext cx="3532042" cy="822413"/>
      </dsp:txXfrm>
    </dsp:sp>
    <dsp:sp modelId="{79CA73BC-09E8-4230-8F38-FDB274B1A3D4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Behaves as a multiclass classifier (separate binary classifiers are trained for all classes)</a:t>
          </a:r>
          <a:r>
            <a:rPr lang="en-US" sz="1900" kern="1200" baseline="30000"/>
            <a:t> 2</a:t>
          </a:r>
          <a:endParaRPr lang="en-US" sz="1900" kern="1200"/>
        </a:p>
      </dsp:txBody>
      <dsp:txXfrm rot="-5400000">
        <a:off x="3621024" y="1085592"/>
        <a:ext cx="6401783" cy="657930"/>
      </dsp:txXfrm>
    </dsp:sp>
    <dsp:sp modelId="{FD699906-6852-46B0-9438-E75740076D22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Solver = “</a:t>
          </a:r>
          <a:r>
            <a:rPr lang="en-US" sz="2500" kern="1200" dirty="0" err="1"/>
            <a:t>liblinear</a:t>
          </a:r>
          <a:r>
            <a:rPr lang="en-US" sz="2500" kern="1200" dirty="0"/>
            <a:t>”</a:t>
          </a:r>
        </a:p>
      </dsp:txBody>
      <dsp:txXfrm>
        <a:off x="44491" y="1003350"/>
        <a:ext cx="3532042" cy="822413"/>
      </dsp:txXfrm>
    </dsp:sp>
    <dsp:sp modelId="{744F2C29-8D2F-4CF6-880C-4A0744C935FA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automatically adjust weights inversely proportional to class frequencies in the input data</a:t>
          </a:r>
        </a:p>
      </dsp:txBody>
      <dsp:txXfrm rot="-5400000">
        <a:off x="3621024" y="2042557"/>
        <a:ext cx="6401783" cy="657930"/>
      </dsp:txXfrm>
    </dsp:sp>
    <dsp:sp modelId="{915A2548-4434-4D62-8DED-FADECE7A6382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Weight = “Balanced”</a:t>
          </a:r>
        </a:p>
      </dsp:txBody>
      <dsp:txXfrm>
        <a:off x="44491" y="1960315"/>
        <a:ext cx="3532042" cy="822413"/>
      </dsp:txXfrm>
    </dsp:sp>
    <dsp:sp modelId="{0CB656AE-B972-405E-9926-D064451808FD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Intercept is not added into decision function</a:t>
          </a:r>
        </a:p>
      </dsp:txBody>
      <dsp:txXfrm rot="-5400000">
        <a:off x="3621024" y="2999522"/>
        <a:ext cx="6401783" cy="657930"/>
      </dsp:txXfrm>
    </dsp:sp>
    <dsp:sp modelId="{C6D518DA-8C3C-4F54-890D-7DEEF7BD585D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Fit Intercept = False</a:t>
          </a:r>
        </a:p>
      </dsp:txBody>
      <dsp:txXfrm>
        <a:off x="44491" y="2917280"/>
        <a:ext cx="3532042" cy="8224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High Score: .842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Logarithmic: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MLP: .842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Without feature selection: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.733 (Lasso, Logarithmic, MLP)</a:t>
          </a:r>
        </a:p>
      </dsp:txBody>
      <dsp:txXfrm>
        <a:off x="0" y="4419537"/>
        <a:ext cx="6910387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Prediction Model (Logistic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8329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Parameter Tuning Log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3960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0166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we didn’t use</a:t>
            </a:r>
            <a:endParaRPr lang="en-US" dirty="0"/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What we used</a:t>
            </a:r>
            <a:endParaRPr lang="en-US" dirty="0"/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45D59-9E3F-4C18-B619-02DA0BBA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Parameter Tuning Log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202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607</Words>
  <Application>Microsoft Office PowerPoint</Application>
  <PresentationFormat>Widescreen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didn’t use</vt:lpstr>
      <vt:lpstr>What we used</vt:lpstr>
      <vt:lpstr>Feature Selection (Lasso Model)</vt:lpstr>
      <vt:lpstr>Parameter Tuning Log Regression</vt:lpstr>
      <vt:lpstr>Prediction Model (Logistic Regression)</vt:lpstr>
      <vt:lpstr>Parameter Tuning Log Regression</vt:lpstr>
      <vt:lpstr>Submission Results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Rich</cp:lastModifiedBy>
  <cp:revision>4</cp:revision>
  <dcterms:created xsi:type="dcterms:W3CDTF">2019-11-12T03:09:00Z</dcterms:created>
  <dcterms:modified xsi:type="dcterms:W3CDTF">2019-11-12T06:36:51Z</dcterms:modified>
</cp:coreProperties>
</file>