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211" autoAdjust="0"/>
  </p:normalViewPr>
  <p:slideViewPr>
    <p:cSldViewPr snapToGrid="0">
      <p:cViewPr varScale="1">
        <p:scale>
          <a:sx n="98" d="100"/>
          <a:sy n="98" d="100"/>
        </p:scale>
        <p:origin x="61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Lasso Regression</c:v>
                </c:pt>
                <c:pt idx="1">
                  <c:v>Logistic Regression</c:v>
                </c:pt>
                <c:pt idx="2">
                  <c:v>Neural Network MLP Classification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0.77129999999999999</c:v>
                </c:pt>
                <c:pt idx="1">
                  <c:v>0.76129999999999998</c:v>
                </c:pt>
                <c:pt idx="2">
                  <c:v>0.74129999999999996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462E-B291-23E3DE41C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Lasso Regression</c:v>
                </c:pt>
                <c:pt idx="1">
                  <c:v>Logistic Regression</c:v>
                </c:pt>
                <c:pt idx="2">
                  <c:v>Combination</c:v>
                </c:pt>
                <c:pt idx="3">
                  <c:v>Neural Network MLP Classification</c:v>
                </c:pt>
              </c:strCache>
            </c:strRef>
          </c:cat>
          <c:val>
            <c:numRef>
              <c:f>Sheet3!$B$2:$B$5</c:f>
              <c:numCache>
                <c:formatCode>0.00%</c:formatCode>
                <c:ptCount val="4"/>
                <c:pt idx="0">
                  <c:v>0.84699999999999998</c:v>
                </c:pt>
                <c:pt idx="1">
                  <c:v>0.84199999999999997</c:v>
                </c:pt>
                <c:pt idx="2">
                  <c:v>0.83799999999999997</c:v>
                </c:pt>
                <c:pt idx="3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705-BB98-5CBBF5531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58752"/>
        <c:axId val="1819502288"/>
      </c:barChart>
      <c:catAx>
        <c:axId val="18214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02288"/>
        <c:crosses val="autoZero"/>
        <c:auto val="1"/>
        <c:lblAlgn val="ctr"/>
        <c:lblOffset val="100"/>
        <c:noMultiLvlLbl val="0"/>
      </c:catAx>
      <c:valAx>
        <c:axId val="18195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 dirty="0"/>
            <a:t>Alpha = 0.03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Stopping point for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2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 dirty="0"/>
            <a:t>Feature Selection/Regularization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 dirty="0"/>
            <a:t>Lasso Regression takes advantage of feature selection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 dirty="0"/>
            <a:t>Key Advantages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 dirty="0"/>
            <a:t>Reduces overfitting by eliminating irrelevant variables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 dirty="0"/>
            <a:t>Good for large features/small # of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E6AFAF45-423F-454D-BC83-1DC985A530A0}">
      <dgm:prSet/>
      <dgm:spPr/>
      <dgm:t>
        <a:bodyPr/>
        <a:lstStyle/>
        <a:p>
          <a:r>
            <a:rPr lang="en-US" dirty="0"/>
            <a:t>Logarithmic and MLP do not innately have feature selection</a:t>
          </a:r>
        </a:p>
      </dgm:t>
    </dgm:pt>
    <dgm:pt modelId="{6AA44130-B4C8-46A4-AD6A-3F6741485628}" type="parTrans" cxnId="{647933ED-4569-4256-882F-947CB0F3C354}">
      <dgm:prSet/>
      <dgm:spPr/>
      <dgm:t>
        <a:bodyPr/>
        <a:lstStyle/>
        <a:p>
          <a:endParaRPr lang="en-US"/>
        </a:p>
      </dgm:t>
    </dgm:pt>
    <dgm:pt modelId="{DC21E3AA-62F4-498A-B686-BC90CB14E871}" type="sibTrans" cxnId="{647933ED-4569-4256-882F-947CB0F3C354}">
      <dgm:prSet/>
      <dgm:spPr/>
      <dgm:t>
        <a:bodyPr/>
        <a:lstStyle/>
        <a:p>
          <a:endParaRPr lang="en-US"/>
        </a:p>
      </dgm:t>
    </dgm:pt>
    <dgm:pt modelId="{BB3C4830-7195-4022-B100-0338CF74386F}">
      <dgm:prSet/>
      <dgm:spPr/>
      <dgm:t>
        <a:bodyPr/>
        <a:lstStyle/>
        <a:p>
          <a:r>
            <a:rPr lang="en-US" dirty="0"/>
            <a:t>Not Resource intensive</a:t>
          </a:r>
        </a:p>
      </dgm:t>
    </dgm:pt>
    <dgm:pt modelId="{F26CA51F-E6AB-479C-86E4-5ADB3100FC19}" type="parTrans" cxnId="{CE81A2FD-FC42-4B25-97F0-BD5B6D628F12}">
      <dgm:prSet/>
      <dgm:spPr/>
    </dgm:pt>
    <dgm:pt modelId="{9CD8B395-F25D-4069-BA46-DD5E2B396009}" type="sibTrans" cxnId="{CE81A2FD-FC42-4B25-97F0-BD5B6D628F12}">
      <dgm:prSet/>
      <dgm:spPr/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8E6B263E-DB32-46DF-BBBF-F4A005D16080}" type="presOf" srcId="{E6AFAF45-423F-454D-BC83-1DC985A530A0}" destId="{BBA7B824-6662-4ED6-BC62-9BD7BBE075D1}" srcOrd="0" destOrd="1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47933ED-4569-4256-882F-947CB0F3C354}" srcId="{5EFFE62F-A106-4ABC-9537-F8D59A18D93E}" destId="{E6AFAF45-423F-454D-BC83-1DC985A530A0}" srcOrd="1" destOrd="0" parTransId="{6AA44130-B4C8-46A4-AD6A-3F6741485628}" sibTransId="{DC21E3AA-62F4-498A-B686-BC90CB14E871}"/>
    <dgm:cxn modelId="{22433DED-CA50-4DF8-8A28-BB22A1ACFC2B}" type="presOf" srcId="{BB3C4830-7195-4022-B100-0338CF74386F}" destId="{3EFB3FD4-B47D-4E88-AD40-C028D4BCCD44}" srcOrd="0" destOrd="2" presId="urn:microsoft.com/office/officeart/2005/8/layout/vList2"/>
    <dgm:cxn modelId="{CE81A2FD-FC42-4B25-97F0-BD5B6D628F12}" srcId="{FB5A2BAF-55C3-429C-AF0D-2A4289F379A6}" destId="{BB3C4830-7195-4022-B100-0338CF74386F}" srcOrd="2" destOrd="0" parTransId="{F26CA51F-E6AB-479C-86E4-5ADB3100FC19}" sibTransId="{9CD8B395-F25D-4069-BA46-DD5E2B396009}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.847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.805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Combined Models: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.838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Constant that multiplies the L1 term</a:t>
          </a:r>
        </a:p>
      </dsp:txBody>
      <dsp:txXfrm rot="-5400000">
        <a:off x="3621023" y="256853"/>
        <a:ext cx="6365252" cy="1333210"/>
      </dsp:txXfrm>
    </dsp:sp>
    <dsp:sp modelId="{B976DC7D-4135-4E72-A3BF-A8912CBA41E1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Alpha = 0.03</a:t>
          </a:r>
        </a:p>
      </dsp:txBody>
      <dsp:txXfrm>
        <a:off x="90154" y="90200"/>
        <a:ext cx="3440716" cy="1666515"/>
      </dsp:txXfrm>
    </dsp:sp>
    <dsp:sp modelId="{79CA73BC-09E8-4230-8F38-FDB274B1A3D4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Stopping point for optimization</a:t>
          </a:r>
        </a:p>
      </dsp:txBody>
      <dsp:txXfrm rot="-5400000">
        <a:off x="3621023" y="2196018"/>
        <a:ext cx="6365252" cy="1333210"/>
      </dsp:txXfrm>
    </dsp:sp>
    <dsp:sp modelId="{FD699906-6852-46B0-9438-E75740076D22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Tol = 0.01</a:t>
          </a:r>
        </a:p>
      </dsp:txBody>
      <dsp:txXfrm>
        <a:off x="90154" y="2029364"/>
        <a:ext cx="3440716" cy="1666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61055"/>
          <a:ext cx="67976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Selection/Regularization</a:t>
          </a:r>
        </a:p>
      </dsp:txBody>
      <dsp:txXfrm>
        <a:off x="43321" y="104376"/>
        <a:ext cx="6711033" cy="800803"/>
      </dsp:txXfrm>
    </dsp:sp>
    <dsp:sp modelId="{BBA7B824-6662-4ED6-BC62-9BD7BBE075D1}">
      <dsp:nvSpPr>
        <dsp:cNvPr id="0" name=""/>
        <dsp:cNvSpPr/>
      </dsp:nvSpPr>
      <dsp:spPr>
        <a:xfrm>
          <a:off x="0" y="948501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Lasso Regression takes advantage of feature selection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Logarithmic and MLP do not innately have feature selection</a:t>
          </a:r>
        </a:p>
      </dsp:txBody>
      <dsp:txXfrm>
        <a:off x="0" y="948501"/>
        <a:ext cx="6797675" cy="1838160"/>
      </dsp:txXfrm>
    </dsp:sp>
    <dsp:sp modelId="{17547503-51F1-42F9-B1DC-91333663904D}">
      <dsp:nvSpPr>
        <dsp:cNvPr id="0" name=""/>
        <dsp:cNvSpPr/>
      </dsp:nvSpPr>
      <dsp:spPr>
        <a:xfrm>
          <a:off x="0" y="2786661"/>
          <a:ext cx="6797675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Advantages</a:t>
          </a:r>
        </a:p>
      </dsp:txBody>
      <dsp:txXfrm>
        <a:off x="43321" y="2829982"/>
        <a:ext cx="6711033" cy="800803"/>
      </dsp:txXfrm>
    </dsp:sp>
    <dsp:sp modelId="{3EFB3FD4-B47D-4E88-AD40-C028D4BCCD44}">
      <dsp:nvSpPr>
        <dsp:cNvPr id="0" name=""/>
        <dsp:cNvSpPr/>
      </dsp:nvSpPr>
      <dsp:spPr>
        <a:xfrm>
          <a:off x="0" y="3674106"/>
          <a:ext cx="6797675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Reduces overfitting by eliminating irrelevant variables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Good for large features/small # of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Not Resource intensive</a:t>
          </a:r>
        </a:p>
      </dsp:txBody>
      <dsp:txXfrm>
        <a:off x="0" y="3674106"/>
        <a:ext cx="6797675" cy="1914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 Score: .847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Logistic: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MLP: .805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Combined Models: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.838 (Lasso, Logarithmic, MLP)</a:t>
          </a:r>
        </a:p>
      </dsp:txBody>
      <dsp:txXfrm>
        <a:off x="0" y="4419537"/>
        <a:ext cx="6910387" cy="62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https://beta.vu.nl/nl/Images/werkstuk-fonti_tcm235-836234.pdf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Model (Lasso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55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8196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B96AB-C4C7-45EE-AE34-3F6275EF6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initially tried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we tuned</a:t>
            </a:r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(Lasso/Logistic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5D0F1-C82B-4EC0-B8B9-A73D8904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7621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2251A-A931-4EEF-B6A3-42CDBB40A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85" y="3297621"/>
            <a:ext cx="3980187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Parameter Tuning Lasso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511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Breitbild</PresentationFormat>
  <Paragraphs>86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initially tried</vt:lpstr>
      <vt:lpstr>What we tuned</vt:lpstr>
      <vt:lpstr>Feature Selection (Lasso/Logistic Model)</vt:lpstr>
      <vt:lpstr>Parameter Tuning Lasso Regression</vt:lpstr>
      <vt:lpstr>Prediction Model (Lasso Regression)</vt:lpstr>
      <vt:lpstr>Submission Results</vt:lpstr>
      <vt:lpstr>Submission Results Graph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Luca Scalerandi</cp:lastModifiedBy>
  <cp:revision>16</cp:revision>
  <dcterms:created xsi:type="dcterms:W3CDTF">2019-11-12T03:09:00Z</dcterms:created>
  <dcterms:modified xsi:type="dcterms:W3CDTF">2019-11-12T11:54:47Z</dcterms:modified>
</cp:coreProperties>
</file>