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0076" autoAdjust="0"/>
  </p:normalViewPr>
  <p:slideViewPr>
    <p:cSldViewPr snapToGrid="0">
      <p:cViewPr varScale="1">
        <p:scale>
          <a:sx n="63" d="100"/>
          <a:sy n="63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Lasso Regression</c:v>
                </c:pt>
                <c:pt idx="1">
                  <c:v>Logistic Regression</c:v>
                </c:pt>
                <c:pt idx="2">
                  <c:v>Neural Network MLP Classification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0.77129999999999999</c:v>
                </c:pt>
                <c:pt idx="1">
                  <c:v>0.76129999999999998</c:v>
                </c:pt>
                <c:pt idx="2">
                  <c:v>0.74129999999999996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2-462E-B291-23E3DE41C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Sheet3!$A$2:$A$5</c:f>
              <c:strCache>
                <c:ptCount val="4"/>
                <c:pt idx="0">
                  <c:v>Lasso Regression</c:v>
                </c:pt>
                <c:pt idx="1">
                  <c:v>Logistic Regression</c:v>
                </c:pt>
                <c:pt idx="2">
                  <c:v>Combination</c:v>
                </c:pt>
                <c:pt idx="3">
                  <c:v>Neural Network MLP Classification</c:v>
                </c:pt>
              </c:strCache>
            </c:strRef>
          </c:cat>
          <c:val>
            <c:numRef>
              <c:f>Sheet3!$B$2:$B$5</c:f>
              <c:numCache>
                <c:formatCode>0.00%</c:formatCode>
                <c:ptCount val="4"/>
                <c:pt idx="0">
                  <c:v>0.84699999999999998</c:v>
                </c:pt>
                <c:pt idx="1">
                  <c:v>0.84199999999999997</c:v>
                </c:pt>
                <c:pt idx="2">
                  <c:v>0.83799999999999997</c:v>
                </c:pt>
                <c:pt idx="3">
                  <c:v>0.80500000000000005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4705-BB98-5CBBF5531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458752"/>
        <c:axId val="1819502288"/>
      </c:barChart>
      <c:catAx>
        <c:axId val="18214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02288"/>
        <c:crosses val="autoZero"/>
        <c:auto val="1"/>
        <c:lblAlgn val="ctr"/>
        <c:lblOffset val="100"/>
        <c:noMultiLvlLbl val="0"/>
      </c:catAx>
      <c:valAx>
        <c:axId val="18195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45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Sheet4!$A$2:$A$4</c:f>
              <c:strCache>
                <c:ptCount val="3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Lasso Regression</c:v>
                </c:pt>
              </c:strCache>
            </c:strRef>
          </c:cat>
          <c:val>
            <c:numRef>
              <c:f>Sheet4!$B$2:$B$4</c:f>
              <c:numCache>
                <c:formatCode>0.00%</c:formatCode>
                <c:ptCount val="3"/>
                <c:pt idx="0">
                  <c:v>0.76300000000000001</c:v>
                </c:pt>
                <c:pt idx="1">
                  <c:v>0.72699999999999998</c:v>
                </c:pt>
                <c:pt idx="2">
                  <c:v>0.70599999999999996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4-4F5B-BDFB-8E33BCB91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7077360"/>
        <c:axId val="1634035584"/>
      </c:barChart>
      <c:catAx>
        <c:axId val="172707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035584"/>
        <c:crosses val="autoZero"/>
        <c:auto val="1"/>
        <c:lblAlgn val="ctr"/>
        <c:lblOffset val="100"/>
        <c:noMultiLvlLbl val="0"/>
      </c:catAx>
      <c:valAx>
        <c:axId val="163403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07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0D7E1-B9CC-4618-A506-C66FB6E5C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9232D-5FA8-434D-BF45-756FD215E900}">
      <dgm:prSet/>
      <dgm:spPr/>
      <dgm:t>
        <a:bodyPr/>
        <a:lstStyle/>
        <a:p>
          <a:r>
            <a:rPr lang="en-US"/>
            <a:t>Goal/Approach </a:t>
          </a:r>
        </a:p>
      </dgm:t>
    </dgm:pt>
    <dgm:pt modelId="{59C939CC-9F2A-458A-9898-0CFEE54CDBA2}" type="parTrans" cxnId="{8042193A-EBA7-44AF-854F-81924612E78C}">
      <dgm:prSet/>
      <dgm:spPr/>
      <dgm:t>
        <a:bodyPr/>
        <a:lstStyle/>
        <a:p>
          <a:endParaRPr lang="en-US"/>
        </a:p>
      </dgm:t>
    </dgm:pt>
    <dgm:pt modelId="{DAAC9E63-61EE-4BDD-A49C-23467C9A1F3E}" type="sibTrans" cxnId="{8042193A-EBA7-44AF-854F-81924612E78C}">
      <dgm:prSet/>
      <dgm:spPr/>
      <dgm:t>
        <a:bodyPr/>
        <a:lstStyle/>
        <a:p>
          <a:endParaRPr lang="en-US"/>
        </a:p>
      </dgm:t>
    </dgm:pt>
    <dgm:pt modelId="{7F7C55CC-7D47-4E0F-87C0-7F85382ACE6F}">
      <dgm:prSet/>
      <dgm:spPr/>
      <dgm:t>
        <a:bodyPr/>
        <a:lstStyle/>
        <a:p>
          <a:r>
            <a:rPr lang="en-US"/>
            <a:t>Algorithm selection – Performance Cross-Validation</a:t>
          </a:r>
        </a:p>
      </dgm:t>
    </dgm:pt>
    <dgm:pt modelId="{B2B15D67-90A0-4144-A04C-25DFEA2F974A}" type="parTrans" cxnId="{E5AA3F7F-03C0-4C36-96E2-C33983FBD208}">
      <dgm:prSet/>
      <dgm:spPr/>
      <dgm:t>
        <a:bodyPr/>
        <a:lstStyle/>
        <a:p>
          <a:endParaRPr lang="en-US"/>
        </a:p>
      </dgm:t>
    </dgm:pt>
    <dgm:pt modelId="{3C42E0BA-438A-4A19-855D-3FD20423C7CB}" type="sibTrans" cxnId="{E5AA3F7F-03C0-4C36-96E2-C33983FBD208}">
      <dgm:prSet/>
      <dgm:spPr/>
      <dgm:t>
        <a:bodyPr/>
        <a:lstStyle/>
        <a:p>
          <a:endParaRPr lang="en-US"/>
        </a:p>
      </dgm:t>
    </dgm:pt>
    <dgm:pt modelId="{76CE7A15-6305-403A-98F3-1655CBC30714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43F45A19-8686-41E1-B948-F14724E74B86}" type="parTrans" cxnId="{B97AA82C-8004-4BA7-8659-7907CE2A7556}">
      <dgm:prSet/>
      <dgm:spPr/>
      <dgm:t>
        <a:bodyPr/>
        <a:lstStyle/>
        <a:p>
          <a:endParaRPr lang="en-US"/>
        </a:p>
      </dgm:t>
    </dgm:pt>
    <dgm:pt modelId="{98400FC7-4ABD-4CFC-B3A2-7D1B933FFE76}" type="sibTrans" cxnId="{B97AA82C-8004-4BA7-8659-7907CE2A7556}">
      <dgm:prSet/>
      <dgm:spPr/>
      <dgm:t>
        <a:bodyPr/>
        <a:lstStyle/>
        <a:p>
          <a:endParaRPr lang="en-US"/>
        </a:p>
      </dgm:t>
    </dgm:pt>
    <dgm:pt modelId="{B134B09D-2F21-43A0-BD9E-33FEE37B46B4}">
      <dgm:prSet/>
      <dgm:spPr/>
      <dgm:t>
        <a:bodyPr/>
        <a:lstStyle/>
        <a:p>
          <a:r>
            <a:rPr lang="en-US"/>
            <a:t>Parameter tuning</a:t>
          </a:r>
        </a:p>
      </dgm:t>
    </dgm:pt>
    <dgm:pt modelId="{46D7B0D3-423E-46C5-948F-510A956285A9}" type="parTrans" cxnId="{0E71DA0D-ADC9-4109-A87E-1699150705AC}">
      <dgm:prSet/>
      <dgm:spPr/>
      <dgm:t>
        <a:bodyPr/>
        <a:lstStyle/>
        <a:p>
          <a:endParaRPr lang="en-US"/>
        </a:p>
      </dgm:t>
    </dgm:pt>
    <dgm:pt modelId="{9201DE5D-3FA7-4C05-AB11-DDF86F3EBF54}" type="sibTrans" cxnId="{0E71DA0D-ADC9-4109-A87E-1699150705AC}">
      <dgm:prSet/>
      <dgm:spPr/>
      <dgm:t>
        <a:bodyPr/>
        <a:lstStyle/>
        <a:p>
          <a:endParaRPr lang="en-US"/>
        </a:p>
      </dgm:t>
    </dgm:pt>
    <dgm:pt modelId="{4905CFA0-B6F1-43F4-BE71-3B9B40CD5379}">
      <dgm:prSet/>
      <dgm:spPr/>
      <dgm:t>
        <a:bodyPr/>
        <a:lstStyle/>
        <a:p>
          <a:r>
            <a:rPr lang="en-US"/>
            <a:t>Ranking and overall results</a:t>
          </a:r>
        </a:p>
      </dgm:t>
    </dgm:pt>
    <dgm:pt modelId="{6F2AEC65-0996-45E0-881C-11A6608C4722}" type="parTrans" cxnId="{AB93968D-A317-4CF5-9A06-00467587DB13}">
      <dgm:prSet/>
      <dgm:spPr/>
      <dgm:t>
        <a:bodyPr/>
        <a:lstStyle/>
        <a:p>
          <a:endParaRPr lang="en-US"/>
        </a:p>
      </dgm:t>
    </dgm:pt>
    <dgm:pt modelId="{8B3AF3C6-64F1-4D3E-A396-978C74662436}" type="sibTrans" cxnId="{AB93968D-A317-4CF5-9A06-00467587DB13}">
      <dgm:prSet/>
      <dgm:spPr/>
      <dgm:t>
        <a:bodyPr/>
        <a:lstStyle/>
        <a:p>
          <a:endParaRPr lang="en-US"/>
        </a:p>
      </dgm:t>
    </dgm:pt>
    <dgm:pt modelId="{0517504C-FA88-41AA-BCD0-1A42AD795771}" type="pres">
      <dgm:prSet presAssocID="{90A0D7E1-B9CC-4618-A506-C66FB6E5CAEE}" presName="root" presStyleCnt="0">
        <dgm:presLayoutVars>
          <dgm:dir/>
          <dgm:resizeHandles val="exact"/>
        </dgm:presLayoutVars>
      </dgm:prSet>
      <dgm:spPr/>
    </dgm:pt>
    <dgm:pt modelId="{624BD628-8F65-4B96-BB5D-127025585777}" type="pres">
      <dgm:prSet presAssocID="{DA79232D-5FA8-434D-BF45-756FD215E900}" presName="compNode" presStyleCnt="0"/>
      <dgm:spPr/>
    </dgm:pt>
    <dgm:pt modelId="{BC0C7BD1-24D6-4A4D-9833-DB2086928C18}" type="pres">
      <dgm:prSet presAssocID="{DA79232D-5FA8-434D-BF45-756FD215E9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4C9D8D7-7CF4-4BA7-AD89-CA3A30DD4D29}" type="pres">
      <dgm:prSet presAssocID="{DA79232D-5FA8-434D-BF45-756FD215E900}" presName="spaceRect" presStyleCnt="0"/>
      <dgm:spPr/>
    </dgm:pt>
    <dgm:pt modelId="{790328D8-8B7D-453E-B3FF-6FEC94954958}" type="pres">
      <dgm:prSet presAssocID="{DA79232D-5FA8-434D-BF45-756FD215E900}" presName="textRect" presStyleLbl="revTx" presStyleIdx="0" presStyleCnt="5">
        <dgm:presLayoutVars>
          <dgm:chMax val="1"/>
          <dgm:chPref val="1"/>
        </dgm:presLayoutVars>
      </dgm:prSet>
      <dgm:spPr/>
    </dgm:pt>
    <dgm:pt modelId="{37EA5704-AC68-4CEC-8109-344A0A52E386}" type="pres">
      <dgm:prSet presAssocID="{DAAC9E63-61EE-4BDD-A49C-23467C9A1F3E}" presName="sibTrans" presStyleCnt="0"/>
      <dgm:spPr/>
    </dgm:pt>
    <dgm:pt modelId="{BC469161-4CA3-4D44-8605-5576B7D9412E}" type="pres">
      <dgm:prSet presAssocID="{7F7C55CC-7D47-4E0F-87C0-7F85382ACE6F}" presName="compNode" presStyleCnt="0"/>
      <dgm:spPr/>
    </dgm:pt>
    <dgm:pt modelId="{D9EBA6C2-3289-4EB2-BFF5-B5C9850720CB}" type="pres">
      <dgm:prSet presAssocID="{7F7C55CC-7D47-4E0F-87C0-7F85382ACE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717D3D-87B3-49A1-907D-F2E0C0C014C4}" type="pres">
      <dgm:prSet presAssocID="{7F7C55CC-7D47-4E0F-87C0-7F85382ACE6F}" presName="spaceRect" presStyleCnt="0"/>
      <dgm:spPr/>
    </dgm:pt>
    <dgm:pt modelId="{A5098933-1F5F-4046-ADF7-53C5B042D7F1}" type="pres">
      <dgm:prSet presAssocID="{7F7C55CC-7D47-4E0F-87C0-7F85382ACE6F}" presName="textRect" presStyleLbl="revTx" presStyleIdx="1" presStyleCnt="5">
        <dgm:presLayoutVars>
          <dgm:chMax val="1"/>
          <dgm:chPref val="1"/>
        </dgm:presLayoutVars>
      </dgm:prSet>
      <dgm:spPr/>
    </dgm:pt>
    <dgm:pt modelId="{DEF958CA-604B-4538-B8D9-7C539C3D52BB}" type="pres">
      <dgm:prSet presAssocID="{3C42E0BA-438A-4A19-855D-3FD20423C7CB}" presName="sibTrans" presStyleCnt="0"/>
      <dgm:spPr/>
    </dgm:pt>
    <dgm:pt modelId="{2E01FAAA-1297-4A0A-9AB9-C2D07BCF64CB}" type="pres">
      <dgm:prSet presAssocID="{76CE7A15-6305-403A-98F3-1655CBC30714}" presName="compNode" presStyleCnt="0"/>
      <dgm:spPr/>
    </dgm:pt>
    <dgm:pt modelId="{483692CE-B416-4121-87AA-7836FD3BCA16}" type="pres">
      <dgm:prSet presAssocID="{76CE7A15-6305-403A-98F3-1655CBC307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9BEE6-1A0A-4081-8748-6EB4F769EA6D}" type="pres">
      <dgm:prSet presAssocID="{76CE7A15-6305-403A-98F3-1655CBC30714}" presName="spaceRect" presStyleCnt="0"/>
      <dgm:spPr/>
    </dgm:pt>
    <dgm:pt modelId="{7AAC8258-5A4C-4929-9023-F7467198BB3D}" type="pres">
      <dgm:prSet presAssocID="{76CE7A15-6305-403A-98F3-1655CBC30714}" presName="textRect" presStyleLbl="revTx" presStyleIdx="2" presStyleCnt="5">
        <dgm:presLayoutVars>
          <dgm:chMax val="1"/>
          <dgm:chPref val="1"/>
        </dgm:presLayoutVars>
      </dgm:prSet>
      <dgm:spPr/>
    </dgm:pt>
    <dgm:pt modelId="{6979D72A-C3BF-43F5-A5FC-F98881D52B11}" type="pres">
      <dgm:prSet presAssocID="{98400FC7-4ABD-4CFC-B3A2-7D1B933FFE76}" presName="sibTrans" presStyleCnt="0"/>
      <dgm:spPr/>
    </dgm:pt>
    <dgm:pt modelId="{528BDE6B-3CFD-4DB3-B174-BB857A99D335}" type="pres">
      <dgm:prSet presAssocID="{B134B09D-2F21-43A0-BD9E-33FEE37B46B4}" presName="compNode" presStyleCnt="0"/>
      <dgm:spPr/>
    </dgm:pt>
    <dgm:pt modelId="{6148DA6D-4C95-42A4-BE2F-46B80B9D8348}" type="pres">
      <dgm:prSet presAssocID="{B134B09D-2F21-43A0-BD9E-33FEE37B46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F13898B-7269-402B-9015-C8FA3651A5AD}" type="pres">
      <dgm:prSet presAssocID="{B134B09D-2F21-43A0-BD9E-33FEE37B46B4}" presName="spaceRect" presStyleCnt="0"/>
      <dgm:spPr/>
    </dgm:pt>
    <dgm:pt modelId="{65DBB83F-54E6-4622-A411-F8DDD3A17BB8}" type="pres">
      <dgm:prSet presAssocID="{B134B09D-2F21-43A0-BD9E-33FEE37B46B4}" presName="textRect" presStyleLbl="revTx" presStyleIdx="3" presStyleCnt="5">
        <dgm:presLayoutVars>
          <dgm:chMax val="1"/>
          <dgm:chPref val="1"/>
        </dgm:presLayoutVars>
      </dgm:prSet>
      <dgm:spPr/>
    </dgm:pt>
    <dgm:pt modelId="{357ADB47-5246-4D61-B937-B7E618970533}" type="pres">
      <dgm:prSet presAssocID="{9201DE5D-3FA7-4C05-AB11-DDF86F3EBF54}" presName="sibTrans" presStyleCnt="0"/>
      <dgm:spPr/>
    </dgm:pt>
    <dgm:pt modelId="{CE491964-AE8A-4C45-83D7-B1F0805456E7}" type="pres">
      <dgm:prSet presAssocID="{4905CFA0-B6F1-43F4-BE71-3B9B40CD5379}" presName="compNode" presStyleCnt="0"/>
      <dgm:spPr/>
    </dgm:pt>
    <dgm:pt modelId="{BF06374A-BE64-411B-A031-0C374AFF9763}" type="pres">
      <dgm:prSet presAssocID="{4905CFA0-B6F1-43F4-BE71-3B9B40CD53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8AB27F-7DD3-4920-B697-C8E33D660784}" type="pres">
      <dgm:prSet presAssocID="{4905CFA0-B6F1-43F4-BE71-3B9B40CD5379}" presName="spaceRect" presStyleCnt="0"/>
      <dgm:spPr/>
    </dgm:pt>
    <dgm:pt modelId="{7F8D7F7D-55B7-4384-ABE3-E325D4A0BD36}" type="pres">
      <dgm:prSet presAssocID="{4905CFA0-B6F1-43F4-BE71-3B9B40CD53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71DA0D-ADC9-4109-A87E-1699150705AC}" srcId="{90A0D7E1-B9CC-4618-A506-C66FB6E5CAEE}" destId="{B134B09D-2F21-43A0-BD9E-33FEE37B46B4}" srcOrd="3" destOrd="0" parTransId="{46D7B0D3-423E-46C5-948F-510A956285A9}" sibTransId="{9201DE5D-3FA7-4C05-AB11-DDF86F3EBF54}"/>
    <dgm:cxn modelId="{448E1D22-088E-45A0-A1B0-63AED2D1B1CF}" type="presOf" srcId="{90A0D7E1-B9CC-4618-A506-C66FB6E5CAEE}" destId="{0517504C-FA88-41AA-BCD0-1A42AD795771}" srcOrd="0" destOrd="0" presId="urn:microsoft.com/office/officeart/2018/2/layout/IconLabelList"/>
    <dgm:cxn modelId="{B97AA82C-8004-4BA7-8659-7907CE2A7556}" srcId="{90A0D7E1-B9CC-4618-A506-C66FB6E5CAEE}" destId="{76CE7A15-6305-403A-98F3-1655CBC30714}" srcOrd="2" destOrd="0" parTransId="{43F45A19-8686-41E1-B948-F14724E74B86}" sibTransId="{98400FC7-4ABD-4CFC-B3A2-7D1B933FFE76}"/>
    <dgm:cxn modelId="{8042193A-EBA7-44AF-854F-81924612E78C}" srcId="{90A0D7E1-B9CC-4618-A506-C66FB6E5CAEE}" destId="{DA79232D-5FA8-434D-BF45-756FD215E900}" srcOrd="0" destOrd="0" parTransId="{59C939CC-9F2A-458A-9898-0CFEE54CDBA2}" sibTransId="{DAAC9E63-61EE-4BDD-A49C-23467C9A1F3E}"/>
    <dgm:cxn modelId="{4F5FEB42-1886-41EA-93E3-E0AB1BF8E612}" type="presOf" srcId="{DA79232D-5FA8-434D-BF45-756FD215E900}" destId="{790328D8-8B7D-453E-B3FF-6FEC94954958}" srcOrd="0" destOrd="0" presId="urn:microsoft.com/office/officeart/2018/2/layout/IconLabelList"/>
    <dgm:cxn modelId="{56CF2758-DAE4-4614-9AED-F5D39502F3E7}" type="presOf" srcId="{7F7C55CC-7D47-4E0F-87C0-7F85382ACE6F}" destId="{A5098933-1F5F-4046-ADF7-53C5B042D7F1}" srcOrd="0" destOrd="0" presId="urn:microsoft.com/office/officeart/2018/2/layout/IconLabelList"/>
    <dgm:cxn modelId="{E5AA3F7F-03C0-4C36-96E2-C33983FBD208}" srcId="{90A0D7E1-B9CC-4618-A506-C66FB6E5CAEE}" destId="{7F7C55CC-7D47-4E0F-87C0-7F85382ACE6F}" srcOrd="1" destOrd="0" parTransId="{B2B15D67-90A0-4144-A04C-25DFEA2F974A}" sibTransId="{3C42E0BA-438A-4A19-855D-3FD20423C7CB}"/>
    <dgm:cxn modelId="{AB93968D-A317-4CF5-9A06-00467587DB13}" srcId="{90A0D7E1-B9CC-4618-A506-C66FB6E5CAEE}" destId="{4905CFA0-B6F1-43F4-BE71-3B9B40CD5379}" srcOrd="4" destOrd="0" parTransId="{6F2AEC65-0996-45E0-881C-11A6608C4722}" sibTransId="{8B3AF3C6-64F1-4D3E-A396-978C74662436}"/>
    <dgm:cxn modelId="{EFC9F5A0-B268-40E7-8ABF-82925B354AE0}" type="presOf" srcId="{76CE7A15-6305-403A-98F3-1655CBC30714}" destId="{7AAC8258-5A4C-4929-9023-F7467198BB3D}" srcOrd="0" destOrd="0" presId="urn:microsoft.com/office/officeart/2018/2/layout/IconLabelList"/>
    <dgm:cxn modelId="{8A7FBFBB-9AF3-4784-9396-43000F3FC0FD}" type="presOf" srcId="{4905CFA0-B6F1-43F4-BE71-3B9B40CD5379}" destId="{7F8D7F7D-55B7-4384-ABE3-E325D4A0BD36}" srcOrd="0" destOrd="0" presId="urn:microsoft.com/office/officeart/2018/2/layout/IconLabelList"/>
    <dgm:cxn modelId="{4C73B6FA-592B-4445-80E1-EAB4AB06BC06}" type="presOf" srcId="{B134B09D-2F21-43A0-BD9E-33FEE37B46B4}" destId="{65DBB83F-54E6-4622-A411-F8DDD3A17BB8}" srcOrd="0" destOrd="0" presId="urn:microsoft.com/office/officeart/2018/2/layout/IconLabelList"/>
    <dgm:cxn modelId="{DD51D118-90DC-448E-AD3B-7AA3B4EBD842}" type="presParOf" srcId="{0517504C-FA88-41AA-BCD0-1A42AD795771}" destId="{624BD628-8F65-4B96-BB5D-127025585777}" srcOrd="0" destOrd="0" presId="urn:microsoft.com/office/officeart/2018/2/layout/IconLabelList"/>
    <dgm:cxn modelId="{051EF687-931D-4FF7-A0F3-933E5B8B86C6}" type="presParOf" srcId="{624BD628-8F65-4B96-BB5D-127025585777}" destId="{BC0C7BD1-24D6-4A4D-9833-DB2086928C18}" srcOrd="0" destOrd="0" presId="urn:microsoft.com/office/officeart/2018/2/layout/IconLabelList"/>
    <dgm:cxn modelId="{FD2F6473-F87A-45F0-B393-34ABA0CB87DF}" type="presParOf" srcId="{624BD628-8F65-4B96-BB5D-127025585777}" destId="{34C9D8D7-7CF4-4BA7-AD89-CA3A30DD4D29}" srcOrd="1" destOrd="0" presId="urn:microsoft.com/office/officeart/2018/2/layout/IconLabelList"/>
    <dgm:cxn modelId="{73B9AC1C-38C0-4424-A6DD-3338C94B4AF0}" type="presParOf" srcId="{624BD628-8F65-4B96-BB5D-127025585777}" destId="{790328D8-8B7D-453E-B3FF-6FEC94954958}" srcOrd="2" destOrd="0" presId="urn:microsoft.com/office/officeart/2018/2/layout/IconLabelList"/>
    <dgm:cxn modelId="{9F074FFC-B1DC-446E-BB34-01FF0AF12BC6}" type="presParOf" srcId="{0517504C-FA88-41AA-BCD0-1A42AD795771}" destId="{37EA5704-AC68-4CEC-8109-344A0A52E386}" srcOrd="1" destOrd="0" presId="urn:microsoft.com/office/officeart/2018/2/layout/IconLabelList"/>
    <dgm:cxn modelId="{1B99EAB1-47D0-4D7E-A930-AA896E622305}" type="presParOf" srcId="{0517504C-FA88-41AA-BCD0-1A42AD795771}" destId="{BC469161-4CA3-4D44-8605-5576B7D9412E}" srcOrd="2" destOrd="0" presId="urn:microsoft.com/office/officeart/2018/2/layout/IconLabelList"/>
    <dgm:cxn modelId="{E581A799-628D-4AD8-BD1C-E8A52DE1ED04}" type="presParOf" srcId="{BC469161-4CA3-4D44-8605-5576B7D9412E}" destId="{D9EBA6C2-3289-4EB2-BFF5-B5C9850720CB}" srcOrd="0" destOrd="0" presId="urn:microsoft.com/office/officeart/2018/2/layout/IconLabelList"/>
    <dgm:cxn modelId="{EC96DD39-6131-40DC-AB03-5912526E7B56}" type="presParOf" srcId="{BC469161-4CA3-4D44-8605-5576B7D9412E}" destId="{8B717D3D-87B3-49A1-907D-F2E0C0C014C4}" srcOrd="1" destOrd="0" presId="urn:microsoft.com/office/officeart/2018/2/layout/IconLabelList"/>
    <dgm:cxn modelId="{BF2E4B4A-109E-4992-9738-A16BC0565021}" type="presParOf" srcId="{BC469161-4CA3-4D44-8605-5576B7D9412E}" destId="{A5098933-1F5F-4046-ADF7-53C5B042D7F1}" srcOrd="2" destOrd="0" presId="urn:microsoft.com/office/officeart/2018/2/layout/IconLabelList"/>
    <dgm:cxn modelId="{4FCF85A8-C7D7-4211-A920-8B4D86831952}" type="presParOf" srcId="{0517504C-FA88-41AA-BCD0-1A42AD795771}" destId="{DEF958CA-604B-4538-B8D9-7C539C3D52BB}" srcOrd="3" destOrd="0" presId="urn:microsoft.com/office/officeart/2018/2/layout/IconLabelList"/>
    <dgm:cxn modelId="{AD49920C-CAFE-4BA2-BDEE-B87EE558F77A}" type="presParOf" srcId="{0517504C-FA88-41AA-BCD0-1A42AD795771}" destId="{2E01FAAA-1297-4A0A-9AB9-C2D07BCF64CB}" srcOrd="4" destOrd="0" presId="urn:microsoft.com/office/officeart/2018/2/layout/IconLabelList"/>
    <dgm:cxn modelId="{3244FD45-84A8-41B5-8C76-BA8D44499EB3}" type="presParOf" srcId="{2E01FAAA-1297-4A0A-9AB9-C2D07BCF64CB}" destId="{483692CE-B416-4121-87AA-7836FD3BCA16}" srcOrd="0" destOrd="0" presId="urn:microsoft.com/office/officeart/2018/2/layout/IconLabelList"/>
    <dgm:cxn modelId="{C73B4EDE-9425-475D-A257-F2EF70D75A8E}" type="presParOf" srcId="{2E01FAAA-1297-4A0A-9AB9-C2D07BCF64CB}" destId="{C769BEE6-1A0A-4081-8748-6EB4F769EA6D}" srcOrd="1" destOrd="0" presId="urn:microsoft.com/office/officeart/2018/2/layout/IconLabelList"/>
    <dgm:cxn modelId="{C719A341-114B-4945-B900-136D84F872DA}" type="presParOf" srcId="{2E01FAAA-1297-4A0A-9AB9-C2D07BCF64CB}" destId="{7AAC8258-5A4C-4929-9023-F7467198BB3D}" srcOrd="2" destOrd="0" presId="urn:microsoft.com/office/officeart/2018/2/layout/IconLabelList"/>
    <dgm:cxn modelId="{AFF54879-3C35-44EB-9EA3-960230C7EC00}" type="presParOf" srcId="{0517504C-FA88-41AA-BCD0-1A42AD795771}" destId="{6979D72A-C3BF-43F5-A5FC-F98881D52B11}" srcOrd="5" destOrd="0" presId="urn:microsoft.com/office/officeart/2018/2/layout/IconLabelList"/>
    <dgm:cxn modelId="{35EDEC6D-A5BC-42F9-AA58-58BC5F2A782A}" type="presParOf" srcId="{0517504C-FA88-41AA-BCD0-1A42AD795771}" destId="{528BDE6B-3CFD-4DB3-B174-BB857A99D335}" srcOrd="6" destOrd="0" presId="urn:microsoft.com/office/officeart/2018/2/layout/IconLabelList"/>
    <dgm:cxn modelId="{12833A26-7DE0-4389-A21C-2A5DE16EFD3D}" type="presParOf" srcId="{528BDE6B-3CFD-4DB3-B174-BB857A99D335}" destId="{6148DA6D-4C95-42A4-BE2F-46B80B9D8348}" srcOrd="0" destOrd="0" presId="urn:microsoft.com/office/officeart/2018/2/layout/IconLabelList"/>
    <dgm:cxn modelId="{982AD402-1C07-483B-8C06-55E36E74F797}" type="presParOf" srcId="{528BDE6B-3CFD-4DB3-B174-BB857A99D335}" destId="{CF13898B-7269-402B-9015-C8FA3651A5AD}" srcOrd="1" destOrd="0" presId="urn:microsoft.com/office/officeart/2018/2/layout/IconLabelList"/>
    <dgm:cxn modelId="{D7CD1923-5E8A-43E9-91D1-780B6A323CB1}" type="presParOf" srcId="{528BDE6B-3CFD-4DB3-B174-BB857A99D335}" destId="{65DBB83F-54E6-4622-A411-F8DDD3A17BB8}" srcOrd="2" destOrd="0" presId="urn:microsoft.com/office/officeart/2018/2/layout/IconLabelList"/>
    <dgm:cxn modelId="{695C9223-87E3-4DC1-8F3E-A18AB0E22271}" type="presParOf" srcId="{0517504C-FA88-41AA-BCD0-1A42AD795771}" destId="{357ADB47-5246-4D61-B937-B7E618970533}" srcOrd="7" destOrd="0" presId="urn:microsoft.com/office/officeart/2018/2/layout/IconLabelList"/>
    <dgm:cxn modelId="{98031BDA-F0C1-450A-9C7C-DB46E2C49EEE}" type="presParOf" srcId="{0517504C-FA88-41AA-BCD0-1A42AD795771}" destId="{CE491964-AE8A-4C45-83D7-B1F0805456E7}" srcOrd="8" destOrd="0" presId="urn:microsoft.com/office/officeart/2018/2/layout/IconLabelList"/>
    <dgm:cxn modelId="{E5B05D5E-7462-487D-B28D-54038BAD9A44}" type="presParOf" srcId="{CE491964-AE8A-4C45-83D7-B1F0805456E7}" destId="{BF06374A-BE64-411B-A031-0C374AFF9763}" srcOrd="0" destOrd="0" presId="urn:microsoft.com/office/officeart/2018/2/layout/IconLabelList"/>
    <dgm:cxn modelId="{262AF49C-D962-44F8-9F09-7587EAAB3095}" type="presParOf" srcId="{CE491964-AE8A-4C45-83D7-B1F0805456E7}" destId="{E98AB27F-7DD3-4920-B697-C8E33D660784}" srcOrd="1" destOrd="0" presId="urn:microsoft.com/office/officeart/2018/2/layout/IconLabelList"/>
    <dgm:cxn modelId="{2DC424D0-3FB4-4FD3-92CF-CD01854776EC}" type="presParOf" srcId="{CE491964-AE8A-4C45-83D7-B1F0805456E7}" destId="{7F8D7F7D-55B7-4384-ABE3-E325D4A0BD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The simplicity makes it less competitive compared to other Models</a:t>
          </a:r>
          <a:endParaRPr lang="en-US" dirty="0"/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Curse of Dimensionality: Poor results if too many variables/features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Can have big performance loss if #parameters &gt; #samples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Multi Layer Perceptron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Can be regularized to avoid overfitting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Lasso Regression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Automatically performs feature selection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Good for classifying problems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DDA35-78CB-4101-98B5-BB8EA10A3CB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C3D095-5DFE-415A-A934-935527597637}">
      <dgm:prSet custT="1"/>
      <dgm:spPr/>
      <dgm:t>
        <a:bodyPr/>
        <a:lstStyle/>
        <a:p>
          <a:r>
            <a:rPr lang="en-US" sz="2800" dirty="0"/>
            <a:t>Alpha = 0.03</a:t>
          </a:r>
        </a:p>
      </dgm:t>
    </dgm:pt>
    <dgm:pt modelId="{FF95B982-9EB7-4DA4-BB35-EEB27A2E947A}" type="parTrans" cxnId="{DAC0774A-DD71-447D-9D9B-B53167CC737A}">
      <dgm:prSet/>
      <dgm:spPr/>
      <dgm:t>
        <a:bodyPr/>
        <a:lstStyle/>
        <a:p>
          <a:endParaRPr lang="en-US"/>
        </a:p>
      </dgm:t>
    </dgm:pt>
    <dgm:pt modelId="{C088D78A-91A4-4B33-909D-9B22E4A5C80D}" type="sibTrans" cxnId="{DAC0774A-DD71-447D-9D9B-B53167CC737A}">
      <dgm:prSet/>
      <dgm:spPr/>
      <dgm:t>
        <a:bodyPr/>
        <a:lstStyle/>
        <a:p>
          <a:endParaRPr lang="en-US"/>
        </a:p>
      </dgm:t>
    </dgm:pt>
    <dgm:pt modelId="{5D27B477-9C5E-41CB-962A-D8FC7BBE5185}">
      <dgm:prSet/>
      <dgm:spPr/>
      <dgm:t>
        <a:bodyPr/>
        <a:lstStyle/>
        <a:p>
          <a:r>
            <a:rPr lang="en-US" dirty="0"/>
            <a:t>Constant that multiplies the L1 term</a:t>
          </a:r>
        </a:p>
      </dgm:t>
    </dgm:pt>
    <dgm:pt modelId="{352D04C3-FFBC-48F2-9BAE-14EC0FF4DD79}" type="parTrans" cxnId="{E9576FB1-6789-4D8F-A649-7B5F8532AA64}">
      <dgm:prSet/>
      <dgm:spPr/>
      <dgm:t>
        <a:bodyPr/>
        <a:lstStyle/>
        <a:p>
          <a:endParaRPr lang="en-US"/>
        </a:p>
      </dgm:t>
    </dgm:pt>
    <dgm:pt modelId="{07ED7F11-47B4-40FC-973D-261205971E8D}" type="sibTrans" cxnId="{E9576FB1-6789-4D8F-A649-7B5F8532AA64}">
      <dgm:prSet/>
      <dgm:spPr/>
      <dgm:t>
        <a:bodyPr/>
        <a:lstStyle/>
        <a:p>
          <a:endParaRPr lang="en-US"/>
        </a:p>
      </dgm:t>
    </dgm:pt>
    <dgm:pt modelId="{07F52ADF-62E0-4354-9531-6ED965911416}">
      <dgm:prSet custT="1"/>
      <dgm:spPr/>
      <dgm:t>
        <a:bodyPr/>
        <a:lstStyle/>
        <a:p>
          <a:r>
            <a:rPr lang="en-US" sz="2800" dirty="0"/>
            <a:t>Tol = 0.01</a:t>
          </a:r>
        </a:p>
      </dgm:t>
    </dgm:pt>
    <dgm:pt modelId="{4D2CBEC2-5400-4E14-A009-7774EBD74DFE}" type="parTrans" cxnId="{1D4B6F3E-CABE-4360-8753-C406CD82F416}">
      <dgm:prSet/>
      <dgm:spPr/>
      <dgm:t>
        <a:bodyPr/>
        <a:lstStyle/>
        <a:p>
          <a:endParaRPr lang="en-US"/>
        </a:p>
      </dgm:t>
    </dgm:pt>
    <dgm:pt modelId="{B4C1A31E-4061-4A3F-8F95-8740B7F8E13E}" type="sibTrans" cxnId="{1D4B6F3E-CABE-4360-8753-C406CD82F416}">
      <dgm:prSet/>
      <dgm:spPr/>
      <dgm:t>
        <a:bodyPr/>
        <a:lstStyle/>
        <a:p>
          <a:endParaRPr lang="en-US"/>
        </a:p>
      </dgm:t>
    </dgm:pt>
    <dgm:pt modelId="{B9C47E92-8921-4424-A55D-38F615131548}">
      <dgm:prSet/>
      <dgm:spPr/>
      <dgm:t>
        <a:bodyPr/>
        <a:lstStyle/>
        <a:p>
          <a:r>
            <a:rPr lang="en-US" dirty="0"/>
            <a:t>Stopping point for optimization</a:t>
          </a:r>
        </a:p>
      </dgm:t>
    </dgm:pt>
    <dgm:pt modelId="{D82A3C91-7E6D-4A19-A278-A419A3DB5B2F}" type="parTrans" cxnId="{B7B8EF18-0AB1-44B9-A15A-223414ECF3BB}">
      <dgm:prSet/>
      <dgm:spPr/>
      <dgm:t>
        <a:bodyPr/>
        <a:lstStyle/>
        <a:p>
          <a:endParaRPr lang="en-US"/>
        </a:p>
      </dgm:t>
    </dgm:pt>
    <dgm:pt modelId="{4A3469C3-6988-4C05-BB39-A31143169AA5}" type="sibTrans" cxnId="{B7B8EF18-0AB1-44B9-A15A-223414ECF3BB}">
      <dgm:prSet/>
      <dgm:spPr/>
      <dgm:t>
        <a:bodyPr/>
        <a:lstStyle/>
        <a:p>
          <a:endParaRPr lang="en-US"/>
        </a:p>
      </dgm:t>
    </dgm:pt>
    <dgm:pt modelId="{AE7EE5D7-6085-46BC-8797-9C1D2580EE2B}">
      <dgm:prSet/>
      <dgm:spPr/>
      <dgm:t>
        <a:bodyPr/>
        <a:lstStyle/>
        <a:p>
          <a:r>
            <a:rPr lang="en-US" dirty="0"/>
            <a:t>Modifies the number of parameters that are selected</a:t>
          </a:r>
        </a:p>
      </dgm:t>
    </dgm:pt>
    <dgm:pt modelId="{4C7CBB7F-0051-4CEE-A7AA-FDE6695A28E9}" type="parTrans" cxnId="{7A344852-B5A1-4120-AD5F-925CCDD56147}">
      <dgm:prSet/>
      <dgm:spPr/>
      <dgm:t>
        <a:bodyPr/>
        <a:lstStyle/>
        <a:p>
          <a:endParaRPr lang="en-US"/>
        </a:p>
      </dgm:t>
    </dgm:pt>
    <dgm:pt modelId="{3D3C3DF2-B015-4678-B2F4-357E5F968FE6}" type="sibTrans" cxnId="{7A344852-B5A1-4120-AD5F-925CCDD56147}">
      <dgm:prSet/>
      <dgm:spPr/>
      <dgm:t>
        <a:bodyPr/>
        <a:lstStyle/>
        <a:p>
          <a:endParaRPr lang="en-US"/>
        </a:p>
      </dgm:t>
    </dgm:pt>
    <dgm:pt modelId="{A5E073CB-4F2F-4640-8192-7CE0655849B7}">
      <dgm:prSet/>
      <dgm:spPr/>
      <dgm:t>
        <a:bodyPr/>
        <a:lstStyle/>
        <a:p>
          <a:r>
            <a:rPr lang="en-US" dirty="0"/>
            <a:t>When specified number is reached, regression is stopped</a:t>
          </a:r>
        </a:p>
      </dgm:t>
    </dgm:pt>
    <dgm:pt modelId="{BA1EA0E9-5821-418D-AC57-8122F9828672}" type="parTrans" cxnId="{0EEDAB0F-B393-4B69-BA58-2DD19390EA2D}">
      <dgm:prSet/>
      <dgm:spPr/>
      <dgm:t>
        <a:bodyPr/>
        <a:lstStyle/>
        <a:p>
          <a:endParaRPr lang="en-US"/>
        </a:p>
      </dgm:t>
    </dgm:pt>
    <dgm:pt modelId="{22C78C78-ACA2-4304-8810-922BC46C94CB}" type="sibTrans" cxnId="{0EEDAB0F-B393-4B69-BA58-2DD19390EA2D}">
      <dgm:prSet/>
      <dgm:spPr/>
      <dgm:t>
        <a:bodyPr/>
        <a:lstStyle/>
        <a:p>
          <a:endParaRPr lang="en-US"/>
        </a:p>
      </dgm:t>
    </dgm:pt>
    <dgm:pt modelId="{05A8050B-1EB3-4142-B6BB-96D467F42BD6}" type="pres">
      <dgm:prSet presAssocID="{B8FDDA35-78CB-4101-98B5-BB8EA10A3CBC}" presName="Name0" presStyleCnt="0">
        <dgm:presLayoutVars>
          <dgm:dir/>
          <dgm:animLvl val="lvl"/>
          <dgm:resizeHandles val="exact"/>
        </dgm:presLayoutVars>
      </dgm:prSet>
      <dgm:spPr/>
    </dgm:pt>
    <dgm:pt modelId="{C62C0CF9-6620-417D-9E42-424595FE65B0}" type="pres">
      <dgm:prSet presAssocID="{6AC3D095-5DFE-415A-A934-935527597637}" presName="linNode" presStyleCnt="0"/>
      <dgm:spPr/>
    </dgm:pt>
    <dgm:pt modelId="{B976DC7D-4135-4E72-A3BF-A8912CBA41E1}" type="pres">
      <dgm:prSet presAssocID="{6AC3D095-5DFE-415A-A934-93552759763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FE38C19-5E1D-4CE1-BB70-B050515E3021}" type="pres">
      <dgm:prSet presAssocID="{6AC3D095-5DFE-415A-A934-935527597637}" presName="descendantText" presStyleLbl="alignAccFollowNode1" presStyleIdx="0" presStyleCnt="2">
        <dgm:presLayoutVars>
          <dgm:bulletEnabled val="1"/>
        </dgm:presLayoutVars>
      </dgm:prSet>
      <dgm:spPr/>
    </dgm:pt>
    <dgm:pt modelId="{D605824C-73A1-4118-903C-FF02CC4907F0}" type="pres">
      <dgm:prSet presAssocID="{C088D78A-91A4-4B33-909D-9B22E4A5C80D}" presName="sp" presStyleCnt="0"/>
      <dgm:spPr/>
    </dgm:pt>
    <dgm:pt modelId="{C939832D-8F9C-4DCF-AB7C-BA0A7309D705}" type="pres">
      <dgm:prSet presAssocID="{07F52ADF-62E0-4354-9531-6ED965911416}" presName="linNode" presStyleCnt="0"/>
      <dgm:spPr/>
    </dgm:pt>
    <dgm:pt modelId="{FD699906-6852-46B0-9438-E75740076D22}" type="pres">
      <dgm:prSet presAssocID="{07F52ADF-62E0-4354-9531-6ED96591141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9CA73BC-09E8-4230-8F38-FDB274B1A3D4}" type="pres">
      <dgm:prSet presAssocID="{07F52ADF-62E0-4354-9531-6ED96591141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1D79606-87F6-4199-A7BE-82FC45775C8F}" type="presOf" srcId="{AE7EE5D7-6085-46BC-8797-9C1D2580EE2B}" destId="{7FE38C19-5E1D-4CE1-BB70-B050515E3021}" srcOrd="0" destOrd="1" presId="urn:microsoft.com/office/officeart/2005/8/layout/vList5"/>
    <dgm:cxn modelId="{0EEDAB0F-B393-4B69-BA58-2DD19390EA2D}" srcId="{07F52ADF-62E0-4354-9531-6ED965911416}" destId="{A5E073CB-4F2F-4640-8192-7CE0655849B7}" srcOrd="1" destOrd="0" parTransId="{BA1EA0E9-5821-418D-AC57-8122F9828672}" sibTransId="{22C78C78-ACA2-4304-8810-922BC46C94CB}"/>
    <dgm:cxn modelId="{6962C110-F9E4-4845-9A54-F986EBD0910A}" type="presOf" srcId="{B9C47E92-8921-4424-A55D-38F615131548}" destId="{79CA73BC-09E8-4230-8F38-FDB274B1A3D4}" srcOrd="0" destOrd="0" presId="urn:microsoft.com/office/officeart/2005/8/layout/vList5"/>
    <dgm:cxn modelId="{B7B8EF18-0AB1-44B9-A15A-223414ECF3BB}" srcId="{07F52ADF-62E0-4354-9531-6ED965911416}" destId="{B9C47E92-8921-4424-A55D-38F615131548}" srcOrd="0" destOrd="0" parTransId="{D82A3C91-7E6D-4A19-A278-A419A3DB5B2F}" sibTransId="{4A3469C3-6988-4C05-BB39-A31143169AA5}"/>
    <dgm:cxn modelId="{1D4B6F3E-CABE-4360-8753-C406CD82F416}" srcId="{B8FDDA35-78CB-4101-98B5-BB8EA10A3CBC}" destId="{07F52ADF-62E0-4354-9531-6ED965911416}" srcOrd="1" destOrd="0" parTransId="{4D2CBEC2-5400-4E14-A009-7774EBD74DFE}" sibTransId="{B4C1A31E-4061-4A3F-8F95-8740B7F8E13E}"/>
    <dgm:cxn modelId="{DAC0774A-DD71-447D-9D9B-B53167CC737A}" srcId="{B8FDDA35-78CB-4101-98B5-BB8EA10A3CBC}" destId="{6AC3D095-5DFE-415A-A934-935527597637}" srcOrd="0" destOrd="0" parTransId="{FF95B982-9EB7-4DA4-BB35-EEB27A2E947A}" sibTransId="{C088D78A-91A4-4B33-909D-9B22E4A5C80D}"/>
    <dgm:cxn modelId="{7A344852-B5A1-4120-AD5F-925CCDD56147}" srcId="{6AC3D095-5DFE-415A-A934-935527597637}" destId="{AE7EE5D7-6085-46BC-8797-9C1D2580EE2B}" srcOrd="1" destOrd="0" parTransId="{4C7CBB7F-0051-4CEE-A7AA-FDE6695A28E9}" sibTransId="{3D3C3DF2-B015-4678-B2F4-357E5F968FE6}"/>
    <dgm:cxn modelId="{E9576FB1-6789-4D8F-A649-7B5F8532AA64}" srcId="{6AC3D095-5DFE-415A-A934-935527597637}" destId="{5D27B477-9C5E-41CB-962A-D8FC7BBE5185}" srcOrd="0" destOrd="0" parTransId="{352D04C3-FFBC-48F2-9BAE-14EC0FF4DD79}" sibTransId="{07ED7F11-47B4-40FC-973D-261205971E8D}"/>
    <dgm:cxn modelId="{03C7CCB9-DF37-432E-BE39-587533BEE815}" type="presOf" srcId="{A5E073CB-4F2F-4640-8192-7CE0655849B7}" destId="{79CA73BC-09E8-4230-8F38-FDB274B1A3D4}" srcOrd="0" destOrd="1" presId="urn:microsoft.com/office/officeart/2005/8/layout/vList5"/>
    <dgm:cxn modelId="{8E408DBC-90B5-4690-A2C0-582E3B4FDAAE}" type="presOf" srcId="{07F52ADF-62E0-4354-9531-6ED965911416}" destId="{FD699906-6852-46B0-9438-E75740076D22}" srcOrd="0" destOrd="0" presId="urn:microsoft.com/office/officeart/2005/8/layout/vList5"/>
    <dgm:cxn modelId="{F4DDE5BD-AD51-4CD1-8814-A4F18F9CD973}" type="presOf" srcId="{B8FDDA35-78CB-4101-98B5-BB8EA10A3CBC}" destId="{05A8050B-1EB3-4142-B6BB-96D467F42BD6}" srcOrd="0" destOrd="0" presId="urn:microsoft.com/office/officeart/2005/8/layout/vList5"/>
    <dgm:cxn modelId="{A51D29C1-01F2-413B-AAF8-06A127EA092D}" type="presOf" srcId="{5D27B477-9C5E-41CB-962A-D8FC7BBE5185}" destId="{7FE38C19-5E1D-4CE1-BB70-B050515E3021}" srcOrd="0" destOrd="0" presId="urn:microsoft.com/office/officeart/2005/8/layout/vList5"/>
    <dgm:cxn modelId="{305460C8-F03C-4993-9458-7C8DAD7A0857}" type="presOf" srcId="{6AC3D095-5DFE-415A-A934-935527597637}" destId="{B976DC7D-4135-4E72-A3BF-A8912CBA41E1}" srcOrd="0" destOrd="0" presId="urn:microsoft.com/office/officeart/2005/8/layout/vList5"/>
    <dgm:cxn modelId="{CDD48AA2-6185-4372-9220-68F9A8C12804}" type="presParOf" srcId="{05A8050B-1EB3-4142-B6BB-96D467F42BD6}" destId="{C62C0CF9-6620-417D-9E42-424595FE65B0}" srcOrd="0" destOrd="0" presId="urn:microsoft.com/office/officeart/2005/8/layout/vList5"/>
    <dgm:cxn modelId="{086AF594-AC72-4F7D-9362-2516C5C88F65}" type="presParOf" srcId="{C62C0CF9-6620-417D-9E42-424595FE65B0}" destId="{B976DC7D-4135-4E72-A3BF-A8912CBA41E1}" srcOrd="0" destOrd="0" presId="urn:microsoft.com/office/officeart/2005/8/layout/vList5"/>
    <dgm:cxn modelId="{ED0AC3CA-0521-4B57-B713-7A36F9C426DA}" type="presParOf" srcId="{C62C0CF9-6620-417D-9E42-424595FE65B0}" destId="{7FE38C19-5E1D-4CE1-BB70-B050515E3021}" srcOrd="1" destOrd="0" presId="urn:microsoft.com/office/officeart/2005/8/layout/vList5"/>
    <dgm:cxn modelId="{E219CD93-4C52-4B02-8B12-52B380A721CE}" type="presParOf" srcId="{05A8050B-1EB3-4142-B6BB-96D467F42BD6}" destId="{D605824C-73A1-4118-903C-FF02CC4907F0}" srcOrd="1" destOrd="0" presId="urn:microsoft.com/office/officeart/2005/8/layout/vList5"/>
    <dgm:cxn modelId="{01BACADD-AADD-4D45-BF9E-D8D1FA31C3A0}" type="presParOf" srcId="{05A8050B-1EB3-4142-B6BB-96D467F42BD6}" destId="{C939832D-8F9C-4DCF-AB7C-BA0A7309D705}" srcOrd="2" destOrd="0" presId="urn:microsoft.com/office/officeart/2005/8/layout/vList5"/>
    <dgm:cxn modelId="{5B026ABB-162F-49A4-9532-5E55886DFDF1}" type="presParOf" srcId="{C939832D-8F9C-4DCF-AB7C-BA0A7309D705}" destId="{FD699906-6852-46B0-9438-E75740076D22}" srcOrd="0" destOrd="0" presId="urn:microsoft.com/office/officeart/2005/8/layout/vList5"/>
    <dgm:cxn modelId="{1BF52294-6C38-4B45-A843-9A669F5D7EBB}" type="presParOf" srcId="{C939832D-8F9C-4DCF-AB7C-BA0A7309D705}" destId="{79CA73BC-09E8-4230-8F38-FDB274B1A3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4C9B4-7797-4E06-AFCB-F2E5013517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FFE62F-A106-4ABC-9537-F8D59A18D93E}">
      <dgm:prSet/>
      <dgm:spPr/>
      <dgm:t>
        <a:bodyPr/>
        <a:lstStyle/>
        <a:p>
          <a:r>
            <a:rPr lang="en-US" dirty="0"/>
            <a:t>Feature Selection/Regularization</a:t>
          </a:r>
        </a:p>
      </dgm:t>
    </dgm:pt>
    <dgm:pt modelId="{4C61AC83-B408-4E64-B934-584E6B13144B}" type="parTrans" cxnId="{019D7BD9-5ED1-4789-9B5D-D41D3CED6090}">
      <dgm:prSet/>
      <dgm:spPr/>
      <dgm:t>
        <a:bodyPr/>
        <a:lstStyle/>
        <a:p>
          <a:endParaRPr lang="en-US"/>
        </a:p>
      </dgm:t>
    </dgm:pt>
    <dgm:pt modelId="{B26E76B1-1DB5-485A-9767-32E4260AFD02}" type="sibTrans" cxnId="{019D7BD9-5ED1-4789-9B5D-D41D3CED6090}">
      <dgm:prSet/>
      <dgm:spPr/>
      <dgm:t>
        <a:bodyPr/>
        <a:lstStyle/>
        <a:p>
          <a:endParaRPr lang="en-US"/>
        </a:p>
      </dgm:t>
    </dgm:pt>
    <dgm:pt modelId="{2A4EE241-9B9D-43B4-8565-A2008D8CAE31}">
      <dgm:prSet/>
      <dgm:spPr/>
      <dgm:t>
        <a:bodyPr/>
        <a:lstStyle/>
        <a:p>
          <a:r>
            <a:rPr lang="en-US" dirty="0"/>
            <a:t>Lasso Regression takes advantage of feature selection</a:t>
          </a:r>
        </a:p>
      </dgm:t>
    </dgm:pt>
    <dgm:pt modelId="{4F9BFF8F-C160-48FF-8C6E-96542E6AB9B0}" type="parTrans" cxnId="{8F0E5D25-7D33-44FC-9E58-6FA6167D303D}">
      <dgm:prSet/>
      <dgm:spPr/>
      <dgm:t>
        <a:bodyPr/>
        <a:lstStyle/>
        <a:p>
          <a:endParaRPr lang="en-US"/>
        </a:p>
      </dgm:t>
    </dgm:pt>
    <dgm:pt modelId="{C5772C0B-3864-454C-863C-4D812CBA5DF4}" type="sibTrans" cxnId="{8F0E5D25-7D33-44FC-9E58-6FA6167D303D}">
      <dgm:prSet/>
      <dgm:spPr/>
      <dgm:t>
        <a:bodyPr/>
        <a:lstStyle/>
        <a:p>
          <a:endParaRPr lang="en-US"/>
        </a:p>
      </dgm:t>
    </dgm:pt>
    <dgm:pt modelId="{FB5A2BAF-55C3-429C-AF0D-2A4289F379A6}">
      <dgm:prSet/>
      <dgm:spPr/>
      <dgm:t>
        <a:bodyPr/>
        <a:lstStyle/>
        <a:p>
          <a:r>
            <a:rPr lang="en-US" dirty="0"/>
            <a:t>Key Advantages</a:t>
          </a:r>
        </a:p>
      </dgm:t>
    </dgm:pt>
    <dgm:pt modelId="{0506B8DC-ADB5-4DA4-B66B-DFC0907E40E9}" type="parTrans" cxnId="{238344AA-820E-4DD5-8EDA-089E9DC48007}">
      <dgm:prSet/>
      <dgm:spPr/>
      <dgm:t>
        <a:bodyPr/>
        <a:lstStyle/>
        <a:p>
          <a:endParaRPr lang="en-US"/>
        </a:p>
      </dgm:t>
    </dgm:pt>
    <dgm:pt modelId="{22E0F3B9-6985-47C0-AB58-AB874263BEA3}" type="sibTrans" cxnId="{238344AA-820E-4DD5-8EDA-089E9DC48007}">
      <dgm:prSet/>
      <dgm:spPr/>
      <dgm:t>
        <a:bodyPr/>
        <a:lstStyle/>
        <a:p>
          <a:endParaRPr lang="en-US"/>
        </a:p>
      </dgm:t>
    </dgm:pt>
    <dgm:pt modelId="{34E90671-1C21-4E73-9B03-B23063C33D6E}">
      <dgm:prSet/>
      <dgm:spPr/>
      <dgm:t>
        <a:bodyPr/>
        <a:lstStyle/>
        <a:p>
          <a:r>
            <a:rPr lang="en-US" dirty="0"/>
            <a:t>Reduces overfitting by eliminating irrelevant variables</a:t>
          </a:r>
        </a:p>
      </dgm:t>
    </dgm:pt>
    <dgm:pt modelId="{CE772BDB-EDD3-4682-A581-468A5F2F8B74}" type="parTrans" cxnId="{C4C3A28F-22FB-440B-9A1D-5E09F95FD0A3}">
      <dgm:prSet/>
      <dgm:spPr/>
      <dgm:t>
        <a:bodyPr/>
        <a:lstStyle/>
        <a:p>
          <a:endParaRPr lang="en-US"/>
        </a:p>
      </dgm:t>
    </dgm:pt>
    <dgm:pt modelId="{4A756ED7-E1C8-492B-901A-A29B502AEB57}" type="sibTrans" cxnId="{C4C3A28F-22FB-440B-9A1D-5E09F95FD0A3}">
      <dgm:prSet/>
      <dgm:spPr/>
      <dgm:t>
        <a:bodyPr/>
        <a:lstStyle/>
        <a:p>
          <a:endParaRPr lang="en-US"/>
        </a:p>
      </dgm:t>
    </dgm:pt>
    <dgm:pt modelId="{B4A524B3-1292-4F3F-A93D-0A37B584EB4D}">
      <dgm:prSet/>
      <dgm:spPr/>
      <dgm:t>
        <a:bodyPr/>
        <a:lstStyle/>
        <a:p>
          <a:r>
            <a:rPr lang="en-US" dirty="0"/>
            <a:t>Good for large features/small # of data</a:t>
          </a:r>
        </a:p>
      </dgm:t>
    </dgm:pt>
    <dgm:pt modelId="{A121AE98-9F1F-4D29-A47F-4EC9B4B70DE8}" type="parTrans" cxnId="{223A1329-3C37-40B1-B73F-D3CC77D82EFD}">
      <dgm:prSet/>
      <dgm:spPr/>
      <dgm:t>
        <a:bodyPr/>
        <a:lstStyle/>
        <a:p>
          <a:endParaRPr lang="en-US"/>
        </a:p>
      </dgm:t>
    </dgm:pt>
    <dgm:pt modelId="{21CBADB2-2217-4CF4-9651-C2F5F1C9C404}" type="sibTrans" cxnId="{223A1329-3C37-40B1-B73F-D3CC77D82EFD}">
      <dgm:prSet/>
      <dgm:spPr/>
      <dgm:t>
        <a:bodyPr/>
        <a:lstStyle/>
        <a:p>
          <a:endParaRPr lang="en-US"/>
        </a:p>
      </dgm:t>
    </dgm:pt>
    <dgm:pt modelId="{E6AFAF45-423F-454D-BC83-1DC985A530A0}">
      <dgm:prSet/>
      <dgm:spPr/>
      <dgm:t>
        <a:bodyPr/>
        <a:lstStyle/>
        <a:p>
          <a:r>
            <a:rPr lang="en-US" dirty="0"/>
            <a:t>Logarithmic and MLP do not innately have feature selection</a:t>
          </a:r>
        </a:p>
      </dgm:t>
    </dgm:pt>
    <dgm:pt modelId="{6AA44130-B4C8-46A4-AD6A-3F6741485628}" type="parTrans" cxnId="{647933ED-4569-4256-882F-947CB0F3C354}">
      <dgm:prSet/>
      <dgm:spPr/>
      <dgm:t>
        <a:bodyPr/>
        <a:lstStyle/>
        <a:p>
          <a:endParaRPr lang="en-US"/>
        </a:p>
      </dgm:t>
    </dgm:pt>
    <dgm:pt modelId="{DC21E3AA-62F4-498A-B686-BC90CB14E871}" type="sibTrans" cxnId="{647933ED-4569-4256-882F-947CB0F3C354}">
      <dgm:prSet/>
      <dgm:spPr/>
      <dgm:t>
        <a:bodyPr/>
        <a:lstStyle/>
        <a:p>
          <a:endParaRPr lang="en-US"/>
        </a:p>
      </dgm:t>
    </dgm:pt>
    <dgm:pt modelId="{BB3C4830-7195-4022-B100-0338CF74386F}">
      <dgm:prSet/>
      <dgm:spPr/>
      <dgm:t>
        <a:bodyPr/>
        <a:lstStyle/>
        <a:p>
          <a:r>
            <a:rPr lang="en-US" dirty="0"/>
            <a:t>Not Resource intensive</a:t>
          </a:r>
        </a:p>
      </dgm:t>
    </dgm:pt>
    <dgm:pt modelId="{F26CA51F-E6AB-479C-86E4-5ADB3100FC19}" type="parTrans" cxnId="{CE81A2FD-FC42-4B25-97F0-BD5B6D628F12}">
      <dgm:prSet/>
      <dgm:spPr/>
    </dgm:pt>
    <dgm:pt modelId="{9CD8B395-F25D-4069-BA46-DD5E2B396009}" type="sibTrans" cxnId="{CE81A2FD-FC42-4B25-97F0-BD5B6D628F12}">
      <dgm:prSet/>
      <dgm:spPr/>
    </dgm:pt>
    <dgm:pt modelId="{0C0A537A-0C70-4BE0-842D-5EE495870314}" type="pres">
      <dgm:prSet presAssocID="{53D4C9B4-7797-4E06-AFCB-F2E5013517A0}" presName="linear" presStyleCnt="0">
        <dgm:presLayoutVars>
          <dgm:animLvl val="lvl"/>
          <dgm:resizeHandles val="exact"/>
        </dgm:presLayoutVars>
      </dgm:prSet>
      <dgm:spPr/>
    </dgm:pt>
    <dgm:pt modelId="{CBFA63D3-AD8E-4EA7-829E-496865E21783}" type="pres">
      <dgm:prSet presAssocID="{5EFFE62F-A106-4ABC-9537-F8D59A18D9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7B824-6662-4ED6-BC62-9BD7BBE075D1}" type="pres">
      <dgm:prSet presAssocID="{5EFFE62F-A106-4ABC-9537-F8D59A18D93E}" presName="childText" presStyleLbl="revTx" presStyleIdx="0" presStyleCnt="2">
        <dgm:presLayoutVars>
          <dgm:bulletEnabled val="1"/>
        </dgm:presLayoutVars>
      </dgm:prSet>
      <dgm:spPr/>
    </dgm:pt>
    <dgm:pt modelId="{17547503-51F1-42F9-B1DC-91333663904D}" type="pres">
      <dgm:prSet presAssocID="{FB5A2BAF-55C3-429C-AF0D-2A4289F37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FB3FD4-B47D-4E88-AD40-C028D4BCCD44}" type="pres">
      <dgm:prSet presAssocID="{FB5A2BAF-55C3-429C-AF0D-2A4289F379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83A51A-49DC-4CC9-91C4-4C00CB1544E5}" type="presOf" srcId="{2A4EE241-9B9D-43B4-8565-A2008D8CAE31}" destId="{BBA7B824-6662-4ED6-BC62-9BD7BBE075D1}" srcOrd="0" destOrd="0" presId="urn:microsoft.com/office/officeart/2005/8/layout/vList2"/>
    <dgm:cxn modelId="{8F0E5D25-7D33-44FC-9E58-6FA6167D303D}" srcId="{5EFFE62F-A106-4ABC-9537-F8D59A18D93E}" destId="{2A4EE241-9B9D-43B4-8565-A2008D8CAE31}" srcOrd="0" destOrd="0" parTransId="{4F9BFF8F-C160-48FF-8C6E-96542E6AB9B0}" sibTransId="{C5772C0B-3864-454C-863C-4D812CBA5DF4}"/>
    <dgm:cxn modelId="{223A1329-3C37-40B1-B73F-D3CC77D82EFD}" srcId="{FB5A2BAF-55C3-429C-AF0D-2A4289F379A6}" destId="{B4A524B3-1292-4F3F-A93D-0A37B584EB4D}" srcOrd="1" destOrd="0" parTransId="{A121AE98-9F1F-4D29-A47F-4EC9B4B70DE8}" sibTransId="{21CBADB2-2217-4CF4-9651-C2F5F1C9C404}"/>
    <dgm:cxn modelId="{8E6B263E-DB32-46DF-BBBF-F4A005D16080}" type="presOf" srcId="{E6AFAF45-423F-454D-BC83-1DC985A530A0}" destId="{BBA7B824-6662-4ED6-BC62-9BD7BBE075D1}" srcOrd="0" destOrd="1" presId="urn:microsoft.com/office/officeart/2005/8/layout/vList2"/>
    <dgm:cxn modelId="{9FF7A942-C421-4F4B-89CC-6B4973BD4514}" type="presOf" srcId="{5EFFE62F-A106-4ABC-9537-F8D59A18D93E}" destId="{CBFA63D3-AD8E-4EA7-829E-496865E21783}" srcOrd="0" destOrd="0" presId="urn:microsoft.com/office/officeart/2005/8/layout/vList2"/>
    <dgm:cxn modelId="{C4C3A28F-22FB-440B-9A1D-5E09F95FD0A3}" srcId="{FB5A2BAF-55C3-429C-AF0D-2A4289F379A6}" destId="{34E90671-1C21-4E73-9B03-B23063C33D6E}" srcOrd="0" destOrd="0" parTransId="{CE772BDB-EDD3-4682-A581-468A5F2F8B74}" sibTransId="{4A756ED7-E1C8-492B-901A-A29B502AEB57}"/>
    <dgm:cxn modelId="{238344AA-820E-4DD5-8EDA-089E9DC48007}" srcId="{53D4C9B4-7797-4E06-AFCB-F2E5013517A0}" destId="{FB5A2BAF-55C3-429C-AF0D-2A4289F379A6}" srcOrd="1" destOrd="0" parTransId="{0506B8DC-ADB5-4DA4-B66B-DFC0907E40E9}" sibTransId="{22E0F3B9-6985-47C0-AB58-AB874263BEA3}"/>
    <dgm:cxn modelId="{8C37C4B9-FA81-46EB-9940-5D5B5B47DEB0}" type="presOf" srcId="{B4A524B3-1292-4F3F-A93D-0A37B584EB4D}" destId="{3EFB3FD4-B47D-4E88-AD40-C028D4BCCD44}" srcOrd="0" destOrd="1" presId="urn:microsoft.com/office/officeart/2005/8/layout/vList2"/>
    <dgm:cxn modelId="{CA5184CF-2A4D-4C03-BBA8-940F8C430DDB}" type="presOf" srcId="{53D4C9B4-7797-4E06-AFCB-F2E5013517A0}" destId="{0C0A537A-0C70-4BE0-842D-5EE495870314}" srcOrd="0" destOrd="0" presId="urn:microsoft.com/office/officeart/2005/8/layout/vList2"/>
    <dgm:cxn modelId="{019D7BD9-5ED1-4789-9B5D-D41D3CED6090}" srcId="{53D4C9B4-7797-4E06-AFCB-F2E5013517A0}" destId="{5EFFE62F-A106-4ABC-9537-F8D59A18D93E}" srcOrd="0" destOrd="0" parTransId="{4C61AC83-B408-4E64-B934-584E6B13144B}" sibTransId="{B26E76B1-1DB5-485A-9767-32E4260AFD02}"/>
    <dgm:cxn modelId="{515897E2-F271-4946-83EC-C2C8456A5007}" type="presOf" srcId="{FB5A2BAF-55C3-429C-AF0D-2A4289F379A6}" destId="{17547503-51F1-42F9-B1DC-91333663904D}" srcOrd="0" destOrd="0" presId="urn:microsoft.com/office/officeart/2005/8/layout/vList2"/>
    <dgm:cxn modelId="{9A9FD7EA-143C-4654-88C4-B76EB2D200D3}" type="presOf" srcId="{34E90671-1C21-4E73-9B03-B23063C33D6E}" destId="{3EFB3FD4-B47D-4E88-AD40-C028D4BCCD44}" srcOrd="0" destOrd="0" presId="urn:microsoft.com/office/officeart/2005/8/layout/vList2"/>
    <dgm:cxn modelId="{647933ED-4569-4256-882F-947CB0F3C354}" srcId="{5EFFE62F-A106-4ABC-9537-F8D59A18D93E}" destId="{E6AFAF45-423F-454D-BC83-1DC985A530A0}" srcOrd="1" destOrd="0" parTransId="{6AA44130-B4C8-46A4-AD6A-3F6741485628}" sibTransId="{DC21E3AA-62F4-498A-B686-BC90CB14E871}"/>
    <dgm:cxn modelId="{22433DED-CA50-4DF8-8A28-BB22A1ACFC2B}" type="presOf" srcId="{BB3C4830-7195-4022-B100-0338CF74386F}" destId="{3EFB3FD4-B47D-4E88-AD40-C028D4BCCD44}" srcOrd="0" destOrd="2" presId="urn:microsoft.com/office/officeart/2005/8/layout/vList2"/>
    <dgm:cxn modelId="{CE81A2FD-FC42-4B25-97F0-BD5B6D628F12}" srcId="{FB5A2BAF-55C3-429C-AF0D-2A4289F379A6}" destId="{BB3C4830-7195-4022-B100-0338CF74386F}" srcOrd="2" destOrd="0" parTransId="{F26CA51F-E6AB-479C-86E4-5ADB3100FC19}" sibTransId="{9CD8B395-F25D-4069-BA46-DD5E2B396009}"/>
    <dgm:cxn modelId="{686ED2EB-E223-474E-ABA1-9FD6B9993A32}" type="presParOf" srcId="{0C0A537A-0C70-4BE0-842D-5EE495870314}" destId="{CBFA63D3-AD8E-4EA7-829E-496865E21783}" srcOrd="0" destOrd="0" presId="urn:microsoft.com/office/officeart/2005/8/layout/vList2"/>
    <dgm:cxn modelId="{14ACB358-952B-40A1-9AA9-8F39D4D668DF}" type="presParOf" srcId="{0C0A537A-0C70-4BE0-842D-5EE495870314}" destId="{BBA7B824-6662-4ED6-BC62-9BD7BBE075D1}" srcOrd="1" destOrd="0" presId="urn:microsoft.com/office/officeart/2005/8/layout/vList2"/>
    <dgm:cxn modelId="{593DBD94-7FC1-4D9B-B97E-C8FFA32C9BF9}" type="presParOf" srcId="{0C0A537A-0C70-4BE0-842D-5EE495870314}" destId="{17547503-51F1-42F9-B1DC-91333663904D}" srcOrd="2" destOrd="0" presId="urn:microsoft.com/office/officeart/2005/8/layout/vList2"/>
    <dgm:cxn modelId="{ACADA8BD-AF62-431E-945E-114BF641A529}" type="presParOf" srcId="{0C0A537A-0C70-4BE0-842D-5EE495870314}" destId="{3EFB3FD4-B47D-4E88-AD40-C028D4BCCD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.847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.842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.805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Combined Models: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.838 (Lasso, Logarithmic, MLP)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.847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2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 763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.763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.727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.706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7BD1-24D6-4A4D-9833-DB2086928C18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28D8-8B7D-453E-B3FF-6FEC94954958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Goal/Approach </a:t>
          </a:r>
        </a:p>
      </dsp:txBody>
      <dsp:txXfrm>
        <a:off x="4405" y="2069445"/>
        <a:ext cx="1763085" cy="705234"/>
      </dsp:txXfrm>
    </dsp:sp>
    <dsp:sp modelId="{D9EBA6C2-3289-4EB2-BFF5-B5C9850720CB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98933-1F5F-4046-ADF7-53C5B042D7F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 selection – Performance Cross-Validation</a:t>
          </a:r>
        </a:p>
      </dsp:txBody>
      <dsp:txXfrm>
        <a:off x="2076031" y="2069445"/>
        <a:ext cx="1763085" cy="705234"/>
      </dsp:txXfrm>
    </dsp:sp>
    <dsp:sp modelId="{483692CE-B416-4121-87AA-7836FD3BCA1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8258-5A4C-4929-9023-F7467198BB3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4147657" y="2069445"/>
        <a:ext cx="1763085" cy="705234"/>
      </dsp:txXfrm>
    </dsp:sp>
    <dsp:sp modelId="{6148DA6D-4C95-42A4-BE2F-46B80B9D8348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B83F-54E6-4622-A411-F8DDD3A17BB8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Parameter tuning</a:t>
          </a:r>
        </a:p>
      </dsp:txBody>
      <dsp:txXfrm>
        <a:off x="6219283" y="2069445"/>
        <a:ext cx="1763085" cy="705234"/>
      </dsp:txXfrm>
    </dsp:sp>
    <dsp:sp modelId="{BF06374A-BE64-411B-A031-0C374AFF9763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7F7D-55B7-4384-ABE3-E325D4A0BD3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Ranking and overall results</a:t>
          </a:r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55226"/>
          <a:ext cx="575535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Support Vector Machine</a:t>
          </a:r>
        </a:p>
      </dsp:txBody>
      <dsp:txXfrm>
        <a:off x="31613" y="86839"/>
        <a:ext cx="5692129" cy="584369"/>
      </dsp:txXfrm>
    </dsp:sp>
    <dsp:sp modelId="{07192A3D-F36B-4D03-A9A3-E5137CF069BB}">
      <dsp:nvSpPr>
        <dsp:cNvPr id="0" name=""/>
        <dsp:cNvSpPr/>
      </dsp:nvSpPr>
      <dsp:spPr>
        <a:xfrm>
          <a:off x="0" y="702821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Can have big performance loss if #parameters &gt; #samples</a:t>
          </a:r>
        </a:p>
      </dsp:txBody>
      <dsp:txXfrm>
        <a:off x="0" y="702821"/>
        <a:ext cx="5755355" cy="656707"/>
      </dsp:txXfrm>
    </dsp:sp>
    <dsp:sp modelId="{E4EED816-EB5F-41B8-8579-BA139086A2A7}">
      <dsp:nvSpPr>
        <dsp:cNvPr id="0" name=""/>
        <dsp:cNvSpPr/>
      </dsp:nvSpPr>
      <dsp:spPr>
        <a:xfrm>
          <a:off x="0" y="1359528"/>
          <a:ext cx="5755355" cy="64759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</a:t>
          </a:r>
        </a:p>
      </dsp:txBody>
      <dsp:txXfrm>
        <a:off x="31613" y="1391141"/>
        <a:ext cx="5692129" cy="584369"/>
      </dsp:txXfrm>
    </dsp:sp>
    <dsp:sp modelId="{38ED92CD-A356-4B99-BCD9-7056EE8CED46}">
      <dsp:nvSpPr>
        <dsp:cNvPr id="0" name=""/>
        <dsp:cNvSpPr/>
      </dsp:nvSpPr>
      <dsp:spPr>
        <a:xfrm>
          <a:off x="0" y="2007123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simplicity makes it less competitive compared to other Models</a:t>
          </a:r>
          <a:endParaRPr lang="en-US" sz="2100" kern="1200" dirty="0"/>
        </a:p>
      </dsp:txBody>
      <dsp:txXfrm>
        <a:off x="0" y="2007123"/>
        <a:ext cx="5755355" cy="656707"/>
      </dsp:txXfrm>
    </dsp:sp>
    <dsp:sp modelId="{68C311F4-4C9A-4C5A-8FD1-7717888F9875}">
      <dsp:nvSpPr>
        <dsp:cNvPr id="0" name=""/>
        <dsp:cNvSpPr/>
      </dsp:nvSpPr>
      <dsp:spPr>
        <a:xfrm>
          <a:off x="0" y="2663831"/>
          <a:ext cx="5755355" cy="6475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 Nearest Neighbors</a:t>
          </a:r>
        </a:p>
      </dsp:txBody>
      <dsp:txXfrm>
        <a:off x="31613" y="2695444"/>
        <a:ext cx="5692129" cy="584369"/>
      </dsp:txXfrm>
    </dsp:sp>
    <dsp:sp modelId="{312D8B63-E871-42F6-978E-80C394462752}">
      <dsp:nvSpPr>
        <dsp:cNvPr id="0" name=""/>
        <dsp:cNvSpPr/>
      </dsp:nvSpPr>
      <dsp:spPr>
        <a:xfrm>
          <a:off x="0" y="3311426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Curse of Dimensionality: Poor results if too many variables/features</a:t>
          </a:r>
        </a:p>
      </dsp:txBody>
      <dsp:txXfrm>
        <a:off x="0" y="3311426"/>
        <a:ext cx="5755355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26337"/>
          <a:ext cx="575535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Multi Layer Perceptron</a:t>
          </a:r>
        </a:p>
      </dsp:txBody>
      <dsp:txXfrm>
        <a:off x="36296" y="162633"/>
        <a:ext cx="5682763" cy="670943"/>
      </dsp:txXfrm>
    </dsp:sp>
    <dsp:sp modelId="{07192A3D-F36B-4D03-A9A3-E5137CF069BB}">
      <dsp:nvSpPr>
        <dsp:cNvPr id="0" name=""/>
        <dsp:cNvSpPr/>
      </dsp:nvSpPr>
      <dsp:spPr>
        <a:xfrm>
          <a:off x="0" y="86987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Good for classifying problems</a:t>
          </a:r>
        </a:p>
      </dsp:txBody>
      <dsp:txXfrm>
        <a:off x="0" y="869872"/>
        <a:ext cx="5755355" cy="513360"/>
      </dsp:txXfrm>
    </dsp:sp>
    <dsp:sp modelId="{E4EED816-EB5F-41B8-8579-BA139086A2A7}">
      <dsp:nvSpPr>
        <dsp:cNvPr id="0" name=""/>
        <dsp:cNvSpPr/>
      </dsp:nvSpPr>
      <dsp:spPr>
        <a:xfrm>
          <a:off x="0" y="1383232"/>
          <a:ext cx="5755355" cy="74353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36296" y="1419528"/>
        <a:ext cx="5682763" cy="670943"/>
      </dsp:txXfrm>
    </dsp:sp>
    <dsp:sp modelId="{38ED92CD-A356-4B99-BCD9-7056EE8CED46}">
      <dsp:nvSpPr>
        <dsp:cNvPr id="0" name=""/>
        <dsp:cNvSpPr/>
      </dsp:nvSpPr>
      <dsp:spPr>
        <a:xfrm>
          <a:off x="0" y="2126767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Can be regularized to avoid overfitting</a:t>
          </a:r>
        </a:p>
      </dsp:txBody>
      <dsp:txXfrm>
        <a:off x="0" y="2126767"/>
        <a:ext cx="5755355" cy="513360"/>
      </dsp:txXfrm>
    </dsp:sp>
    <dsp:sp modelId="{68C311F4-4C9A-4C5A-8FD1-7717888F9875}">
      <dsp:nvSpPr>
        <dsp:cNvPr id="0" name=""/>
        <dsp:cNvSpPr/>
      </dsp:nvSpPr>
      <dsp:spPr>
        <a:xfrm>
          <a:off x="0" y="2640127"/>
          <a:ext cx="5755355" cy="74353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Lasso Regression</a:t>
          </a:r>
        </a:p>
      </dsp:txBody>
      <dsp:txXfrm>
        <a:off x="36296" y="2676423"/>
        <a:ext cx="5682763" cy="670943"/>
      </dsp:txXfrm>
    </dsp:sp>
    <dsp:sp modelId="{312D8B63-E871-42F6-978E-80C394462752}">
      <dsp:nvSpPr>
        <dsp:cNvPr id="0" name=""/>
        <dsp:cNvSpPr/>
      </dsp:nvSpPr>
      <dsp:spPr>
        <a:xfrm>
          <a:off x="0" y="338366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Automatically performs feature selection</a:t>
          </a:r>
        </a:p>
      </dsp:txBody>
      <dsp:txXfrm>
        <a:off x="0" y="3383662"/>
        <a:ext cx="5755355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8C19-5E1D-4CE1-BB70-B050515E3021}">
      <dsp:nvSpPr>
        <dsp:cNvPr id="0" name=""/>
        <dsp:cNvSpPr/>
      </dsp:nvSpPr>
      <dsp:spPr>
        <a:xfrm rot="5400000">
          <a:off x="3923953" y="-1294221"/>
          <a:ext cx="1417223" cy="436006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Constant that multiplies the L1 term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Modifies the number of parameters that are selected</a:t>
          </a:r>
        </a:p>
      </dsp:txBody>
      <dsp:txXfrm rot="-5400000">
        <a:off x="2452534" y="246381"/>
        <a:ext cx="4290879" cy="1278857"/>
      </dsp:txXfrm>
    </dsp:sp>
    <dsp:sp modelId="{B976DC7D-4135-4E72-A3BF-A8912CBA41E1}">
      <dsp:nvSpPr>
        <dsp:cNvPr id="0" name=""/>
        <dsp:cNvSpPr/>
      </dsp:nvSpPr>
      <dsp:spPr>
        <a:xfrm>
          <a:off x="0" y="44"/>
          <a:ext cx="2452534" cy="17715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Alpha = 0.03</a:t>
          </a:r>
        </a:p>
      </dsp:txBody>
      <dsp:txXfrm>
        <a:off x="86479" y="86523"/>
        <a:ext cx="2279576" cy="1598571"/>
      </dsp:txXfrm>
    </dsp:sp>
    <dsp:sp modelId="{79CA73BC-09E8-4230-8F38-FDB274B1A3D4}">
      <dsp:nvSpPr>
        <dsp:cNvPr id="0" name=""/>
        <dsp:cNvSpPr/>
      </dsp:nvSpPr>
      <dsp:spPr>
        <a:xfrm rot="5400000">
          <a:off x="3923953" y="565884"/>
          <a:ext cx="1417223" cy="4360062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Stopping point for optimization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When specified number is reached, regression is stopped</a:t>
          </a:r>
        </a:p>
      </dsp:txBody>
      <dsp:txXfrm rot="-5400000">
        <a:off x="2452534" y="2106487"/>
        <a:ext cx="4290879" cy="1278857"/>
      </dsp:txXfrm>
    </dsp:sp>
    <dsp:sp modelId="{FD699906-6852-46B0-9438-E75740076D22}">
      <dsp:nvSpPr>
        <dsp:cNvPr id="0" name=""/>
        <dsp:cNvSpPr/>
      </dsp:nvSpPr>
      <dsp:spPr>
        <a:xfrm>
          <a:off x="0" y="1860150"/>
          <a:ext cx="2452534" cy="177152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Tol = 0.01</a:t>
          </a:r>
        </a:p>
      </dsp:txBody>
      <dsp:txXfrm>
        <a:off x="86479" y="1946629"/>
        <a:ext cx="2279576" cy="1598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63D3-AD8E-4EA7-829E-496865E21783}">
      <dsp:nvSpPr>
        <dsp:cNvPr id="0" name=""/>
        <dsp:cNvSpPr/>
      </dsp:nvSpPr>
      <dsp:spPr>
        <a:xfrm>
          <a:off x="0" y="61055"/>
          <a:ext cx="6797675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Feature Selection/Regularization</a:t>
          </a:r>
        </a:p>
      </dsp:txBody>
      <dsp:txXfrm>
        <a:off x="43321" y="104376"/>
        <a:ext cx="6711033" cy="800803"/>
      </dsp:txXfrm>
    </dsp:sp>
    <dsp:sp modelId="{BBA7B824-6662-4ED6-BC62-9BD7BBE075D1}">
      <dsp:nvSpPr>
        <dsp:cNvPr id="0" name=""/>
        <dsp:cNvSpPr/>
      </dsp:nvSpPr>
      <dsp:spPr>
        <a:xfrm>
          <a:off x="0" y="948501"/>
          <a:ext cx="6797675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Lasso Regression takes advantage of feature selection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Logarithmic and MLP do not innately have feature selection</a:t>
          </a:r>
        </a:p>
      </dsp:txBody>
      <dsp:txXfrm>
        <a:off x="0" y="948501"/>
        <a:ext cx="6797675" cy="1838160"/>
      </dsp:txXfrm>
    </dsp:sp>
    <dsp:sp modelId="{17547503-51F1-42F9-B1DC-91333663904D}">
      <dsp:nvSpPr>
        <dsp:cNvPr id="0" name=""/>
        <dsp:cNvSpPr/>
      </dsp:nvSpPr>
      <dsp:spPr>
        <a:xfrm>
          <a:off x="0" y="2786661"/>
          <a:ext cx="6797675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Key Advantages</a:t>
          </a:r>
        </a:p>
      </dsp:txBody>
      <dsp:txXfrm>
        <a:off x="43321" y="2829982"/>
        <a:ext cx="6711033" cy="800803"/>
      </dsp:txXfrm>
    </dsp:sp>
    <dsp:sp modelId="{3EFB3FD4-B47D-4E88-AD40-C028D4BCCD44}">
      <dsp:nvSpPr>
        <dsp:cNvPr id="0" name=""/>
        <dsp:cNvSpPr/>
      </dsp:nvSpPr>
      <dsp:spPr>
        <a:xfrm>
          <a:off x="0" y="3674106"/>
          <a:ext cx="6797675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Reduces overfitting by eliminating irrelevant variables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Good for large features/small # of data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Not Resource intensive</a:t>
          </a:r>
        </a:p>
      </dsp:txBody>
      <dsp:txXfrm>
        <a:off x="0" y="3674106"/>
        <a:ext cx="6797675" cy="1914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2607"/>
          <a:ext cx="69103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High Score: .847</a:t>
          </a:r>
        </a:p>
      </dsp:txBody>
      <dsp:txXfrm>
        <a:off x="44492" y="47099"/>
        <a:ext cx="6821403" cy="822446"/>
      </dsp:txXfrm>
    </dsp:sp>
    <dsp:sp modelId="{E4EED816-EB5F-41B8-8579-BA139086A2A7}">
      <dsp:nvSpPr>
        <dsp:cNvPr id="0" name=""/>
        <dsp:cNvSpPr/>
      </dsp:nvSpPr>
      <dsp:spPr>
        <a:xfrm>
          <a:off x="0" y="1023477"/>
          <a:ext cx="6910387" cy="9114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Submission Scores:</a:t>
          </a:r>
        </a:p>
      </dsp:txBody>
      <dsp:txXfrm>
        <a:off x="44492" y="1067969"/>
        <a:ext cx="6821403" cy="822446"/>
      </dsp:txXfrm>
    </dsp:sp>
    <dsp:sp modelId="{38ED92CD-A356-4B99-BCD9-7056EE8CED46}">
      <dsp:nvSpPr>
        <dsp:cNvPr id="0" name=""/>
        <dsp:cNvSpPr/>
      </dsp:nvSpPr>
      <dsp:spPr>
        <a:xfrm>
          <a:off x="0" y="1934907"/>
          <a:ext cx="6910387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Lasso: .847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Logistic: .842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MLP: .805</a:t>
          </a:r>
        </a:p>
      </dsp:txBody>
      <dsp:txXfrm>
        <a:off x="0" y="1934907"/>
        <a:ext cx="6910387" cy="1573199"/>
      </dsp:txXfrm>
    </dsp:sp>
    <dsp:sp modelId="{68C311F4-4C9A-4C5A-8FD1-7717888F9875}">
      <dsp:nvSpPr>
        <dsp:cNvPr id="0" name=""/>
        <dsp:cNvSpPr/>
      </dsp:nvSpPr>
      <dsp:spPr>
        <a:xfrm>
          <a:off x="0" y="3508107"/>
          <a:ext cx="6910387" cy="9114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Combined Models:</a:t>
          </a:r>
        </a:p>
      </dsp:txBody>
      <dsp:txXfrm>
        <a:off x="44492" y="3552599"/>
        <a:ext cx="6821403" cy="822446"/>
      </dsp:txXfrm>
    </dsp:sp>
    <dsp:sp modelId="{312D8B63-E871-42F6-978E-80C394462752}">
      <dsp:nvSpPr>
        <dsp:cNvPr id="0" name=""/>
        <dsp:cNvSpPr/>
      </dsp:nvSpPr>
      <dsp:spPr>
        <a:xfrm>
          <a:off x="0" y="4419537"/>
          <a:ext cx="6910387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.838 (Lasso, Logarithmic, MLP)</a:t>
          </a:r>
        </a:p>
      </dsp:txBody>
      <dsp:txXfrm>
        <a:off x="0" y="4419537"/>
        <a:ext cx="6910387" cy="62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7299"/>
          <a:ext cx="6910387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High Score: . 763</a:t>
          </a:r>
        </a:p>
      </dsp:txBody>
      <dsp:txXfrm>
        <a:off x="64397" y="81696"/>
        <a:ext cx="6781593" cy="1190381"/>
      </dsp:txXfrm>
    </dsp:sp>
    <dsp:sp modelId="{E4EED816-EB5F-41B8-8579-BA139086A2A7}">
      <dsp:nvSpPr>
        <dsp:cNvPr id="0" name=""/>
        <dsp:cNvSpPr/>
      </dsp:nvSpPr>
      <dsp:spPr>
        <a:xfrm>
          <a:off x="0" y="1494874"/>
          <a:ext cx="6910387" cy="131917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Submission Scores:</a:t>
          </a:r>
        </a:p>
      </dsp:txBody>
      <dsp:txXfrm>
        <a:off x="64397" y="1559271"/>
        <a:ext cx="6781593" cy="1190381"/>
      </dsp:txXfrm>
    </dsp:sp>
    <dsp:sp modelId="{38ED92CD-A356-4B99-BCD9-7056EE8CED46}">
      <dsp:nvSpPr>
        <dsp:cNvPr id="0" name=""/>
        <dsp:cNvSpPr/>
      </dsp:nvSpPr>
      <dsp:spPr>
        <a:xfrm>
          <a:off x="0" y="2814050"/>
          <a:ext cx="6910387" cy="222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Lasso: .706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Logistic: .763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MLP: .727</a:t>
          </a:r>
        </a:p>
      </dsp:txBody>
      <dsp:txXfrm>
        <a:off x="0" y="2814050"/>
        <a:ext cx="6910387" cy="222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https://scikit-learn.org/stable/modules/generated/sklearn.linear_model.Lasso.html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https://beta.vu.nl/nl/Images/werkstuk-fonti_tcm235-836234.pdf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Prediction Model (Lasso Regression)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38EB2-33E6-4BE7-B749-8A2DF1AFD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3558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Submission Results (Decimal)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5931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B96AB-C4C7-45EE-AE34-3F6275EF68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7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Submission Results (Classified 0,1)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9478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49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17FF5D-38F5-4D8B-BB93-E68810449B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85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CB0E-4A28-4446-8D2B-22457C0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AUC (Area Under the Curve)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247F-D946-4F6B-81B8-1381AE6F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AUC takes the total sum of 0 and 1 differences.</a:t>
            </a:r>
          </a:p>
          <a:p>
            <a:r>
              <a:rPr lang="en-US" dirty="0"/>
              <a:t>- Predicting with Regression/Probabilities boosts score</a:t>
            </a:r>
          </a:p>
          <a:p>
            <a:r>
              <a:rPr lang="en-US" dirty="0"/>
              <a:t>- Predicting with only 0 and 1’s creates larger differences (detrimental to score)</a:t>
            </a:r>
          </a:p>
        </p:txBody>
      </p:sp>
    </p:spTree>
    <p:extLst>
      <p:ext uri="{BB962C8B-B14F-4D97-AF65-F5344CB8AC3E}">
        <p14:creationId xmlns:p14="http://schemas.microsoft.com/office/powerpoint/2010/main" val="110948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189B-30A4-42FB-BF84-AD9C0CF9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33A-D1CE-4F11-9C16-B54A677D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141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29C3C63-AD08-4835-BE77-F34851809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70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Goal/Approach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Goal</a:t>
            </a:r>
          </a:p>
          <a:p>
            <a:r>
              <a:rPr lang="en-US"/>
              <a:t>To Predict if a single sample is a 0 or 1.</a:t>
            </a:r>
          </a:p>
          <a:p>
            <a:r>
              <a:rPr lang="en-US"/>
              <a:t>Learn about and utilize Scikit Libraries to predict results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Approach</a:t>
            </a:r>
          </a:p>
          <a:p>
            <a:r>
              <a:rPr lang="en-US"/>
              <a:t>Initial Run through of various algorithms</a:t>
            </a:r>
          </a:p>
          <a:p>
            <a:r>
              <a:rPr lang="en-US"/>
              <a:t>Use the most successful algorithm</a:t>
            </a:r>
          </a:p>
          <a:p>
            <a:r>
              <a:rPr lang="en-US"/>
              <a:t>Further tune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Algorithm selection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CD490-31BF-487C-BDE5-253B1875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59013"/>
            <a:ext cx="5451627" cy="52199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Naive Bayes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we initially tried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C8A3DA99-1DA7-4871-8AA1-150BDCF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4C3833DB-3BE3-47D5-A967-E63635228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5704"/>
              </p:ext>
            </p:extLst>
          </p:nvPr>
        </p:nvGraphicFramePr>
        <p:xfrm>
          <a:off x="1097279" y="1845734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What we tuned</a:t>
            </a:r>
          </a:p>
        </p:txBody>
      </p:sp>
      <p:pic>
        <p:nvPicPr>
          <p:cNvPr id="5" name="圖形 22" descr="Checkmark">
            <a:extLst>
              <a:ext uri="{FF2B5EF4-FFF2-40B4-BE49-F238E27FC236}">
                <a16:creationId xmlns:a16="http://schemas.microsoft.com/office/drawing/2014/main" id="{C0A8C390-67B7-47F7-9C41-04DBBD89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E66CEC8D-F284-4590-B456-780B6740C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57233"/>
              </p:ext>
            </p:extLst>
          </p:nvPr>
        </p:nvGraphicFramePr>
        <p:xfrm>
          <a:off x="1097280" y="1737360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2251A-A931-4EEF-B6A3-42CDBB40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1" y="2428050"/>
            <a:ext cx="4626614" cy="3441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Parameter Tuning Lasso Regression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F8A9CBD-B369-4E46-ABDC-C9284888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5633"/>
              </p:ext>
            </p:extLst>
          </p:nvPr>
        </p:nvGraphicFramePr>
        <p:xfrm>
          <a:off x="1096963" y="2098515"/>
          <a:ext cx="6812597" cy="363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418438-4840-445F-9BB6-CFACCE74F7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82" y="1666254"/>
            <a:ext cx="3100898" cy="23062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60C59A-AF57-4F13-9023-205C2DB9F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82" y="4038599"/>
            <a:ext cx="3100898" cy="23062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959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616</Words>
  <Application>Microsoft Office PowerPoint</Application>
  <PresentationFormat>Widescreen</PresentationFormat>
  <Paragraphs>108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Don’t Overfit </vt:lpstr>
      <vt:lpstr>Outline</vt:lpstr>
      <vt:lpstr>Goal/Approach</vt:lpstr>
      <vt:lpstr>Algorithm selection</vt:lpstr>
      <vt:lpstr>Ranking Result (Test Data)</vt:lpstr>
      <vt:lpstr>What we initially tried</vt:lpstr>
      <vt:lpstr>What we tuned</vt:lpstr>
      <vt:lpstr>Feature Selection (Lasso)</vt:lpstr>
      <vt:lpstr>Parameter Tuning Lasso Regression</vt:lpstr>
      <vt:lpstr>Prediction Model (Lasso Regression)</vt:lpstr>
      <vt:lpstr>Submission Results (Decimal)</vt:lpstr>
      <vt:lpstr>Submission Results Graph</vt:lpstr>
      <vt:lpstr>Submission Results (Classified 0,1)</vt:lpstr>
      <vt:lpstr>Submission Results Graph</vt:lpstr>
      <vt:lpstr>How AUC (Area Under the Curve) Scores</vt:lpstr>
      <vt:lpstr>Thank You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</dc:title>
  <dc:creator>Rich</dc:creator>
  <cp:lastModifiedBy>Rich</cp:lastModifiedBy>
  <cp:revision>28</cp:revision>
  <dcterms:created xsi:type="dcterms:W3CDTF">2019-11-12T03:09:00Z</dcterms:created>
  <dcterms:modified xsi:type="dcterms:W3CDTF">2019-11-13T03:01:32Z</dcterms:modified>
</cp:coreProperties>
</file>