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7" r:id="rId11"/>
    <p:sldId id="269" r:id="rId12"/>
    <p:sldId id="268" r:id="rId13"/>
    <p:sldId id="270" r:id="rId14"/>
    <p:sldId id="266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70076" autoAdjust="0"/>
  </p:normalViewPr>
  <p:slideViewPr>
    <p:cSldViewPr snapToGrid="0">
      <p:cViewPr varScale="1">
        <p:scale>
          <a:sx n="38" d="100"/>
          <a:sy n="38" d="100"/>
        </p:scale>
        <p:origin x="14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GitHub\Machine-Learning-Poly-U\Ranking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 on</a:t>
            </a:r>
            <a:r>
              <a:rPr lang="en-US" baseline="0"/>
              <a:t> Test Data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Sheet2!$A$2:$A$8</c:f>
              <c:strCache>
                <c:ptCount val="7"/>
                <c:pt idx="0">
                  <c:v>Logistic Regression</c:v>
                </c:pt>
                <c:pt idx="1">
                  <c:v>Decision Tree Classifier</c:v>
                </c:pt>
                <c:pt idx="2">
                  <c:v>K Nearest Neighbors</c:v>
                </c:pt>
                <c:pt idx="3">
                  <c:v>Support Vector Classification</c:v>
                </c:pt>
                <c:pt idx="4">
                  <c:v>Support Vector Regression</c:v>
                </c:pt>
                <c:pt idx="5">
                  <c:v>Naïve Bayes GaussianNB</c:v>
                </c:pt>
                <c:pt idx="6">
                  <c:v>Neural Network MLP Classification</c:v>
                </c:pt>
              </c:strCache>
            </c:strRef>
          </c:cat>
          <c:val>
            <c:numRef>
              <c:f>Sheet2!$B$2:$B$8</c:f>
              <c:numCache>
                <c:formatCode>0.00%</c:formatCode>
                <c:ptCount val="7"/>
                <c:pt idx="0">
                  <c:v>0.77329999999999999</c:v>
                </c:pt>
                <c:pt idx="1">
                  <c:v>0.70660000000000001</c:v>
                </c:pt>
                <c:pt idx="2">
                  <c:v>0.69330000000000003</c:v>
                </c:pt>
                <c:pt idx="3" formatCode="0%">
                  <c:v>0.68</c:v>
                </c:pt>
                <c:pt idx="4" formatCode="0%">
                  <c:v>0.68</c:v>
                </c:pt>
                <c:pt idx="5" formatCode="0%">
                  <c:v>0.64</c:v>
                </c:pt>
                <c:pt idx="6" formatCode="0%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1-4B84-A089-FBDE358CF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0403471"/>
        <c:axId val="176546191"/>
      </c:barChart>
      <c:catAx>
        <c:axId val="330403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46191"/>
        <c:crosses val="autoZero"/>
        <c:auto val="1"/>
        <c:lblAlgn val="ctr"/>
        <c:lblOffset val="100"/>
        <c:noMultiLvlLbl val="0"/>
      </c:catAx>
      <c:valAx>
        <c:axId val="176546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403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</a:t>
            </a:r>
            <a:r>
              <a:rPr lang="en-US" baseline="0"/>
              <a:t> Accuracy on Test Data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[RankingResults.xlsx]Sheet1!$A$2:$A$13</c:f>
              <c:strCache>
                <c:ptCount val="12"/>
                <c:pt idx="0">
                  <c:v>Logistic Regression</c:v>
                </c:pt>
                <c:pt idx="1">
                  <c:v>Random Forest</c:v>
                </c:pt>
                <c:pt idx="2">
                  <c:v>Decision Tree Classifier</c:v>
                </c:pt>
                <c:pt idx="3">
                  <c:v>K Nearest Neighbors</c:v>
                </c:pt>
                <c:pt idx="4">
                  <c:v>Support Vector Classification</c:v>
                </c:pt>
                <c:pt idx="5">
                  <c:v>Support Vector Regression</c:v>
                </c:pt>
                <c:pt idx="6">
                  <c:v>Naïve Bayes GaussianNB</c:v>
                </c:pt>
                <c:pt idx="7">
                  <c:v>Linear Discrimination Analysis</c:v>
                </c:pt>
                <c:pt idx="8">
                  <c:v>Neural Network MLP Classification</c:v>
                </c:pt>
                <c:pt idx="9">
                  <c:v>Linear Regression</c:v>
                </c:pt>
                <c:pt idx="10">
                  <c:v>Quadratic Discrimination Analysis</c:v>
                </c:pt>
                <c:pt idx="11">
                  <c:v>Gaussian Process Classifier</c:v>
                </c:pt>
              </c:strCache>
            </c:strRef>
          </c:cat>
          <c:val>
            <c:numRef>
              <c:f>[RankingResults.xlsx]Sheet1!$B$2:$B$13</c:f>
              <c:numCache>
                <c:formatCode>0%</c:formatCode>
                <c:ptCount val="12"/>
                <c:pt idx="0" formatCode="0.00%">
                  <c:v>0.77329999999999999</c:v>
                </c:pt>
                <c:pt idx="1">
                  <c:v>0.72</c:v>
                </c:pt>
                <c:pt idx="2" formatCode="0.00%">
                  <c:v>0.70660000000000001</c:v>
                </c:pt>
                <c:pt idx="3" formatCode="0.00%">
                  <c:v>0.69330000000000003</c:v>
                </c:pt>
                <c:pt idx="4">
                  <c:v>0.68</c:v>
                </c:pt>
                <c:pt idx="5">
                  <c:v>0.68</c:v>
                </c:pt>
                <c:pt idx="6">
                  <c:v>0.64</c:v>
                </c:pt>
                <c:pt idx="7" formatCode="0.00%">
                  <c:v>0.61329999999999996</c:v>
                </c:pt>
                <c:pt idx="8">
                  <c:v>0.6</c:v>
                </c:pt>
                <c:pt idx="9">
                  <c:v>0.58599999999999997</c:v>
                </c:pt>
                <c:pt idx="10" formatCode="0.00%">
                  <c:v>0.53</c:v>
                </c:pt>
                <c:pt idx="11" formatCode="0.00%">
                  <c:v>0.46666000000000002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E4-410B-94DA-20F2CEA2F1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024175"/>
        <c:axId val="176536207"/>
      </c:barChart>
      <c:catAx>
        <c:axId val="197024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36207"/>
        <c:crosses val="autoZero"/>
        <c:auto val="1"/>
        <c:lblAlgn val="ctr"/>
        <c:lblOffset val="100"/>
        <c:noMultiLvlLbl val="0"/>
      </c:catAx>
      <c:valAx>
        <c:axId val="176536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24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25B04-4458-4150-9CFF-8486B58F807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A166E-ACF1-4C2F-AD43-1E0B732BA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2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https://scikit-learn.org/stable/modules/generated/sklearn.linear_model.LogisticRegression.html </a:t>
            </a:r>
          </a:p>
          <a:p>
            <a:endParaRPr lang="en-US" dirty="0"/>
          </a:p>
          <a:p>
            <a:r>
              <a:rPr lang="en-US" dirty="0"/>
              <a:t>https://scikit-learn.org/stable/modules/generated/sklearn.linear_model.LogisticRegression.html</a:t>
            </a:r>
          </a:p>
          <a:p>
            <a:endParaRPr lang="en-US" dirty="0"/>
          </a:p>
          <a:p>
            <a:r>
              <a:rPr lang="en-US" dirty="0"/>
              <a:t>https://scikit-learn.org/stable/auto_examples/linear_model/plot_logistic_l1_l2_sparsity.html#sphx-glr-auto-examples-linear-model-plot-logistic-l1-l2-sparsity-py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98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42E01-8A9E-4AB9-9A09-BFDCE7C9B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AC89B52-2F33-4CF7-BCA5-77B1067C3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78BAB1-3D69-4276-84A6-2C5C3F07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CB70B5-DFFF-4968-9027-979355C4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51A43-5A9D-4BAB-93DA-350EB75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6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72947-68AB-4000-8879-430A9A0F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5876D2-6186-4ACC-A59F-9D60BD71E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D443CF-D9B6-4399-808D-7EF76839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331BD5-86BE-40CB-A733-66598E68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46490D-F550-4F1C-92B0-146DE261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8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1BA83F-DA5A-43DC-877A-C16DB9D7B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6AF9F5-A358-4751-9687-696A6F9D6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CBABA1-B153-4A34-9E4E-E129960A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F93DF7-2C9D-4645-A6EB-21DCEA1A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D3AD2-5FD2-43C6-BF55-4FB21383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4CA94-9087-4CD2-BA85-92FA8A88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DED95D-67D2-4F8B-9C0A-1A17FBC1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A4732-CAF2-4271-9A22-D7AFF91A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932482-2943-466E-B44F-72DD8F9A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0FBB19-7CBD-4E4E-B978-30A56162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0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1296D-3445-45A1-AEDB-AB1291AA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5C9A71-BA7E-460F-BB3B-1BDE8D7D5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8EDFBD-0655-44B0-A391-5F72A8B8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A3801A-BBF1-4BDD-8B8B-22C46FF9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FCD09-C21F-482D-B92D-A4E26F2B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4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30917-881A-457A-96B8-6FDFB216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422024-E6CA-4892-8AEF-AC9D16BE7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15E82D-33ED-48AA-86DC-77DAA6E56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B08139-5E15-4E1C-87F2-3BE3FB5A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296C0D-34C7-4030-9976-2B4443EA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96E488-873F-41B2-8410-76F0F459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5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D9439-DD4A-424C-92E3-72CF1436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B3EFAD-E949-457A-AFA3-E21E70B47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E2A066-AD44-48CC-8FEF-F4DF97F65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F56818-F5D4-44C6-ADC9-FDA18708E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7976CB-5D98-416F-A339-A3C0A66E7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C609E12-9D9F-4DB5-9E67-B06A5827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06F9AF-89E8-4B83-9C36-9529D0C5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58A97B0-518B-4063-9857-6F358051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3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C481F-185E-4085-A626-E30672AB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680B59-D1F7-4B1F-9431-6DB1ED88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18B9FB-3E74-4ACB-9779-C955494B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EE08B-9EC5-4F04-9B24-0507821E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2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E3BFC4-ABB9-4632-A870-45487196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42CA33-8F88-4049-9272-7DA81C4F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4DEF8E-DBA0-46CA-AB89-EC8CE860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4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DD4EEE-9AF1-4590-8E97-0F0BC6AB0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FBA4D-BA8C-4AC6-8DD0-E2F53019A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4EAFB1-0F8B-4BC7-A2CD-25F0AE351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0AF3AE-D789-465E-ADBE-5D6A972E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BCB34B-65CA-4C00-BDCE-B74F29BE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F2DBA8-2A1A-4558-A0C6-A1FB0C29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47841-86F5-4A45-BC64-8249AA4A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9368D0A-BC07-401F-95B9-30A984DAE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2A9693-B26F-4653-84A8-76F091C24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EEF82F-E821-484C-A92A-C586FFA4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D38BFE-3554-4C5A-BB00-F6D8BD7C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66543C-9B2A-46BD-BA1F-BC2FD13F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6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F5940E-1145-4CF2-B422-3AA5BB66A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D06BAE-BC14-4B0A-8206-8CC779381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99838B-AA9F-411E-9D19-E54A2389A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2DA08-F561-4012-B600-F674700837C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5D8732-314B-4F62-8247-BA8FC8192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ECFF84-437E-4C8B-90D7-739B32311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8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21FC4-57DA-4B28-A3BC-00897D6A0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Don’t Overfit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C22085-E5A6-49E8-9F6A-C35AB1817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Samuel </a:t>
            </a:r>
            <a:r>
              <a:rPr lang="en-US" dirty="0" err="1"/>
              <a:t>Uong</a:t>
            </a:r>
            <a:r>
              <a:rPr lang="en-US" dirty="0"/>
              <a:t>, Richard Ching and Luca Scalerandi</a:t>
            </a:r>
          </a:p>
        </p:txBody>
      </p:sp>
    </p:spTree>
    <p:extLst>
      <p:ext uri="{BB962C8B-B14F-4D97-AF65-F5344CB8AC3E}">
        <p14:creationId xmlns:p14="http://schemas.microsoft.com/office/powerpoint/2010/main" val="356559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D301D-A777-4792-9C10-94B66B05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0C7053-EB5A-4FFC-AD28-2B8D55307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regarding our problem:</a:t>
            </a:r>
          </a:p>
          <a:p>
            <a:pPr marL="0" indent="0">
              <a:buNone/>
            </a:pPr>
            <a:r>
              <a:rPr lang="en-US" sz="2000" dirty="0"/>
              <a:t>- Can be regularized to avoid overfitting!</a:t>
            </a:r>
          </a:p>
          <a:p>
            <a:r>
              <a:rPr lang="en-US" dirty="0"/>
              <a:t>Weaknesses regarding our Problem: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- Weak on multiple non-linear boundaries</a:t>
            </a:r>
          </a:p>
          <a:p>
            <a:r>
              <a:rPr lang="en-US" dirty="0"/>
              <a:t>Our best result: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22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5B7AA-8A86-45B1-8E9D-D0F0F867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8484E7-9B2A-44CF-92D2-CEE26AF56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Penalty = “L1”, C =.1</a:t>
            </a:r>
          </a:p>
          <a:p>
            <a:pPr lvl="1"/>
            <a:r>
              <a:rPr lang="en-US" dirty="0"/>
              <a:t>Lower values of C lead to sparser solutions</a:t>
            </a:r>
          </a:p>
          <a:p>
            <a:pPr lvl="1"/>
            <a:r>
              <a:rPr lang="en-US" dirty="0"/>
              <a:t>L1 penalty sparser than L2</a:t>
            </a:r>
          </a:p>
          <a:p>
            <a:r>
              <a:rPr lang="en-US" dirty="0"/>
              <a:t>Solver = “</a:t>
            </a:r>
            <a:r>
              <a:rPr lang="en-US" dirty="0" err="1"/>
              <a:t>liblinear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Uses a Coordinate Descent Algo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/>
              <a:t>Behaves as a multiclass classifier (separate binary classifiers are trained for all classes)</a:t>
            </a:r>
            <a:r>
              <a:rPr lang="en-US" baseline="30000" dirty="0"/>
              <a:t> 2</a:t>
            </a:r>
          </a:p>
          <a:p>
            <a:r>
              <a:rPr lang="en-US" dirty="0"/>
              <a:t>Selecting Data Columns</a:t>
            </a:r>
          </a:p>
          <a:p>
            <a:pPr marL="0" indent="0">
              <a:buNone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46523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36D94-A73C-4F4C-92A9-9365AA6B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Result (Test Data)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7E1DA0E-C993-498E-AA69-5469A34DBB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67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B7DC-2A12-4643-B7AD-ECD50138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Result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4159F-1847-4B25-8583-5B80C4B7C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Data: 175 Rows (70%)</a:t>
            </a:r>
          </a:p>
          <a:p>
            <a:r>
              <a:rPr lang="en-US" dirty="0"/>
              <a:t>Validation Data: 75 Rows (30%)</a:t>
            </a:r>
          </a:p>
          <a:p>
            <a:r>
              <a:rPr lang="en-US" dirty="0"/>
              <a:t>Best Performer: Logistic Regression</a:t>
            </a:r>
          </a:p>
          <a:p>
            <a:pPr lvl="1"/>
            <a:r>
              <a:rPr lang="en-US" dirty="0"/>
              <a:t>Validation Accuracy: 77.33%</a:t>
            </a:r>
          </a:p>
          <a:p>
            <a:pPr lvl="1"/>
            <a:r>
              <a:rPr lang="en-US" dirty="0"/>
              <a:t>Testing Accuracy: 73.35%</a:t>
            </a:r>
          </a:p>
        </p:txBody>
      </p:sp>
    </p:spTree>
    <p:extLst>
      <p:ext uri="{BB962C8B-B14F-4D97-AF65-F5344CB8AC3E}">
        <p14:creationId xmlns:p14="http://schemas.microsoft.com/office/powerpoint/2010/main" val="1885164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2BE5A-FA6C-4B1D-BB06-E300012F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68362-0B24-4A1C-88BA-9E9FF9890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30000" dirty="0"/>
              <a:t>1</a:t>
            </a:r>
            <a:r>
              <a:rPr lang="en-US" dirty="0"/>
              <a:t>https://elitedatascience.com/machine-learning-algorithms</a:t>
            </a:r>
          </a:p>
          <a:p>
            <a:r>
              <a:rPr lang="en-US" baseline="30000" dirty="0"/>
              <a:t>2</a:t>
            </a:r>
            <a:r>
              <a:rPr lang="en-US" dirty="0"/>
              <a:t>https://scikit-learn.org</a:t>
            </a:r>
          </a:p>
        </p:txBody>
      </p:sp>
    </p:spTree>
    <p:extLst>
      <p:ext uri="{BB962C8B-B14F-4D97-AF65-F5344CB8AC3E}">
        <p14:creationId xmlns:p14="http://schemas.microsoft.com/office/powerpoint/2010/main" val="3409720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5B9B-77C7-4A17-A3E6-80132BC3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EB8FC9-F0CB-4B36-BAFB-640CE986C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553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332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5D6EB-C25B-42D5-9864-B9D0F2AE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7641AB-CC04-4702-BEF8-27485BBC6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</a:t>
            </a:r>
          </a:p>
          <a:p>
            <a:r>
              <a:rPr lang="en-US" dirty="0"/>
              <a:t>Algorithm selection – Performance Cross-Validation</a:t>
            </a:r>
          </a:p>
          <a:p>
            <a:r>
              <a:rPr lang="en-US" dirty="0"/>
              <a:t>Parameter tuning</a:t>
            </a:r>
          </a:p>
          <a:p>
            <a:r>
              <a:rPr lang="en-US" dirty="0"/>
              <a:t>Ranking and overall results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9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ED003B-97DE-4B46-B340-7AA99B7A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81CEE6-0E8F-42F2-8DFC-151811D2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we all know we want to predict if a single sample is part of the 0 or 1 class.</a:t>
            </a:r>
          </a:p>
          <a:p>
            <a:r>
              <a:rPr lang="en-US" dirty="0"/>
              <a:t>This results in needing to use some sort of classification algorithm. </a:t>
            </a:r>
          </a:p>
          <a:p>
            <a:r>
              <a:rPr lang="en-US" dirty="0"/>
              <a:t>What common classification algorithms did we find: (of course there are a lot more but, we wanted to focus on the more commonly used ones.)</a:t>
            </a:r>
          </a:p>
        </p:txBody>
      </p:sp>
    </p:spTree>
    <p:extLst>
      <p:ext uri="{BB962C8B-B14F-4D97-AF65-F5344CB8AC3E}">
        <p14:creationId xmlns:p14="http://schemas.microsoft.com/office/powerpoint/2010/main" val="291033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C5E36-F2AD-45F2-BC5E-F33305C5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selection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60030-E026-46F3-AB83-EB2DE9D2B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Tree</a:t>
            </a:r>
          </a:p>
          <a:p>
            <a:r>
              <a:rPr lang="en-US" dirty="0"/>
              <a:t>Deep Learning 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Naive Bayes </a:t>
            </a:r>
          </a:p>
          <a:p>
            <a:r>
              <a:rPr lang="en-US" dirty="0"/>
              <a:t>K Nearest Neighbors</a:t>
            </a:r>
          </a:p>
          <a:p>
            <a:r>
              <a:rPr lang="en-US" dirty="0"/>
              <a:t>Logistic Regression (Our choice)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9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F8360-5D53-4F7A-A592-9357986B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BA8CAE-2243-4D87-87C2-BC2F3BA45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regarding our problem: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- allow non-linear decision boundaries</a:t>
            </a:r>
            <a:r>
              <a:rPr lang="en-US" sz="2000" baseline="30000" dirty="0"/>
              <a:t>1</a:t>
            </a:r>
          </a:p>
          <a:p>
            <a:r>
              <a:rPr lang="en-US" dirty="0"/>
              <a:t>Weaknesses regarding our Problem: </a:t>
            </a:r>
          </a:p>
          <a:p>
            <a:pPr marL="0" indent="0">
              <a:buNone/>
            </a:pPr>
            <a:r>
              <a:rPr lang="en-US" sz="2000" dirty="0"/>
              <a:t> - Prone to Overfitting</a:t>
            </a:r>
            <a:r>
              <a:rPr lang="en-US" sz="2000" baseline="30000" dirty="0"/>
              <a:t>1</a:t>
            </a:r>
            <a:endParaRPr lang="en-US" sz="2000" dirty="0"/>
          </a:p>
          <a:p>
            <a:r>
              <a:rPr lang="en-US" dirty="0"/>
              <a:t>Our best result: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6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2A1DA0-16E4-49A5-8EF0-C57C3155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667A28-6CB1-4666-8F14-03683D721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regarding our problem:</a:t>
            </a:r>
          </a:p>
          <a:p>
            <a:pPr marL="0" indent="0">
              <a:buNone/>
            </a:pPr>
            <a:r>
              <a:rPr lang="en-US" sz="2000" dirty="0"/>
              <a:t> - Good performance on classifying problems</a:t>
            </a:r>
            <a:endParaRPr lang="en-US" sz="2000" baseline="30000" dirty="0"/>
          </a:p>
          <a:p>
            <a:r>
              <a:rPr lang="en-US" dirty="0"/>
              <a:t>Weaknesses regarding our Problem: </a:t>
            </a:r>
          </a:p>
          <a:p>
            <a:pPr marL="0" indent="0">
              <a:buNone/>
            </a:pPr>
            <a:r>
              <a:rPr lang="en-US" sz="2000" dirty="0"/>
              <a:t> - Lots of training data needed</a:t>
            </a:r>
          </a:p>
          <a:p>
            <a:r>
              <a:rPr lang="en-US" dirty="0"/>
              <a:t>Our best result: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1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4D1612-AFDF-4847-9970-B077A4AD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DF9B9D-4FFC-4FBF-8EB5-815901B3A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regarding our problem: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- allow non-linear decision boundaries</a:t>
            </a:r>
            <a:r>
              <a:rPr lang="en-US" sz="2000" baseline="30000" dirty="0"/>
              <a:t>1</a:t>
            </a:r>
          </a:p>
          <a:p>
            <a:pPr marL="0" indent="0">
              <a:buNone/>
            </a:pPr>
            <a:r>
              <a:rPr lang="en-US" sz="2000" dirty="0"/>
              <a:t> - Robust regarding overfitting </a:t>
            </a:r>
          </a:p>
          <a:p>
            <a:r>
              <a:rPr lang="en-US" dirty="0"/>
              <a:t>Weaknesses regarding our Problem: </a:t>
            </a:r>
          </a:p>
          <a:p>
            <a:pPr marL="0" indent="0">
              <a:buNone/>
            </a:pPr>
            <a:r>
              <a:rPr lang="en-US" sz="2000" dirty="0"/>
              <a:t> - Can have big performance loss if #parameters &gt; #samples</a:t>
            </a:r>
          </a:p>
          <a:p>
            <a:r>
              <a:rPr lang="en-US" dirty="0"/>
              <a:t>Our best result: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6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9A5F8-3988-4261-9F84-B40F23A0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8033C1-9455-4140-9F3A-B07400A33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regarding our problem: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- Usually provides good performance, especially regarding the complexity </a:t>
            </a:r>
          </a:p>
          <a:p>
            <a:r>
              <a:rPr lang="en-US" dirty="0"/>
              <a:t>Weaknesses regarding our Problem: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- The simplicity makes it less competitive compared to other Models</a:t>
            </a:r>
          </a:p>
          <a:p>
            <a:r>
              <a:rPr lang="en-US" dirty="0"/>
              <a:t>Our best result: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5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9A5F8-3988-4261-9F84-B40F23A0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8033C1-9455-4140-9F3A-B07400A33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regarding our problem: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- Usually provides good performance, especially regarding the complexity </a:t>
            </a:r>
          </a:p>
          <a:p>
            <a:r>
              <a:rPr lang="en-US" dirty="0"/>
              <a:t>Weaknesses regarding our Problem: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- Curse of Dimensionality: Poor results if too many variables/features</a:t>
            </a:r>
          </a:p>
          <a:p>
            <a:r>
              <a:rPr lang="en-US" dirty="0"/>
              <a:t>Our best result: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505</Words>
  <Application>Microsoft Office PowerPoint</Application>
  <PresentationFormat>Widescreen</PresentationFormat>
  <Paragraphs>82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Don’t Overfit </vt:lpstr>
      <vt:lpstr>Outline</vt:lpstr>
      <vt:lpstr>Classification Models</vt:lpstr>
      <vt:lpstr>Algorithm selection</vt:lpstr>
      <vt:lpstr>Classification Tree</vt:lpstr>
      <vt:lpstr>Deep Learning</vt:lpstr>
      <vt:lpstr>Support Vector Machines</vt:lpstr>
      <vt:lpstr>Naive Bayes</vt:lpstr>
      <vt:lpstr>K-Nearest Neighbors</vt:lpstr>
      <vt:lpstr>Logistic Regression</vt:lpstr>
      <vt:lpstr>Parameter Tuning</vt:lpstr>
      <vt:lpstr>Ranking Result (Test Data)</vt:lpstr>
      <vt:lpstr>Ranking Result Explained</vt:lpstr>
      <vt:lpstr>Sources 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 Scalerandi</dc:creator>
  <cp:lastModifiedBy>Sam</cp:lastModifiedBy>
  <cp:revision>17</cp:revision>
  <dcterms:created xsi:type="dcterms:W3CDTF">2019-10-26T07:15:21Z</dcterms:created>
  <dcterms:modified xsi:type="dcterms:W3CDTF">2019-11-02T03:42:44Z</dcterms:modified>
</cp:coreProperties>
</file>