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2" r:id="rId4"/>
    <p:sldId id="263" r:id="rId5"/>
    <p:sldId id="259" r:id="rId6"/>
    <p:sldId id="261" r:id="rId7"/>
    <p:sldId id="264" r:id="rId8"/>
    <p:sldId id="265" r:id="rId9"/>
    <p:sldId id="266" r:id="rId10"/>
    <p:sldId id="267" r:id="rId11"/>
    <p:sldId id="269" r:id="rId12"/>
    <p:sldId id="268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46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0" y="16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59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03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75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8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90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75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62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42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1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17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11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9071-30A6-4759-8A01-F11307EE4F1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3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hub.com/ces518/TIL/blob/master/elasticsearch/images/%EC%97%98%EB%9D%BC%EC%8A%A4%ED%8B%B1%EC%84%9C%EC%B9%98_%EC%83%89%EC%9D%B8_Flow_Chart.png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hub.com/ces518/TIL/blob/master/elasticsearch/images/ES-Nodes.png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github.com/ces518/TIL/blob/master/elasticsearch/images/ES-Datadiagram.png" TargetMode="Externa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up2is/dev-note/blob/master/db/" TargetMode="External"/><Relationship Id="rId5" Type="http://schemas.openxmlformats.org/officeDocument/2006/relationships/hyperlink" Target="https://github.com/ces518/TIL/blob/master/elasticsearch/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.png"/><Relationship Id="rId5" Type="http://schemas.openxmlformats.org/officeDocument/2006/relationships/image" Target="../media/image2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34898" y="1459622"/>
            <a:ext cx="4345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err="1" smtClean="0">
                <a:latin typeface="+mj-ea"/>
                <a:ea typeface="+mj-ea"/>
              </a:rPr>
              <a:t>Elasticsearch</a:t>
            </a:r>
            <a:r>
              <a:rPr lang="en-US" altLang="ko-KR" sz="3600" smtClean="0">
                <a:latin typeface="+mj-ea"/>
                <a:ea typeface="+mj-ea"/>
              </a:rPr>
              <a:t> </a:t>
            </a:r>
            <a:r>
              <a:rPr lang="ko-KR" altLang="en-US" sz="3600" smtClean="0">
                <a:latin typeface="+mj-ea"/>
                <a:ea typeface="+mj-ea"/>
              </a:rPr>
              <a:t>스터디</a:t>
            </a:r>
            <a:endParaRPr lang="en-US" altLang="ko-KR" sz="3600" smtClean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80831" y="178278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2</a:t>
            </a:r>
            <a:r>
              <a:rPr lang="ko-KR" altLang="en-US" smtClean="0"/>
              <a:t>팀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622" y="2496956"/>
            <a:ext cx="6704668" cy="34871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315163" cy="42106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868" y="2467052"/>
            <a:ext cx="6704668" cy="348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2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5163" cy="421063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70" y="205740"/>
            <a:ext cx="2603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r>
              <a:rPr lang="en-US" altLang="ko-KR" smtClean="0"/>
              <a:t>. </a:t>
            </a:r>
            <a:r>
              <a:rPr lang="ko-KR" altLang="en-US" err="1" smtClean="0"/>
              <a:t>엘라스틱서치</a:t>
            </a:r>
            <a:r>
              <a:rPr lang="ko-KR" altLang="en-US" smtClean="0"/>
              <a:t> 맛보기</a:t>
            </a:r>
            <a:endParaRPr lang="en-US" altLang="ko-KR" smtClean="0"/>
          </a:p>
          <a:p>
            <a:endParaRPr lang="en-US" altLang="ko-KR" smtClean="0"/>
          </a:p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1490" y="908887"/>
            <a:ext cx="606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스키마가 정의된 이후에 다른 타입의 데이터를 </a:t>
            </a:r>
            <a:r>
              <a:rPr lang="ko-KR" altLang="en-US" b="1" err="1" smtClean="0"/>
              <a:t>넣어보기</a:t>
            </a:r>
            <a:endParaRPr lang="ko-KR" altLang="en-US" b="1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2927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1489" y="1755542"/>
            <a:ext cx="11234345" cy="213513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PUT 'localhost:9200/user/_doc/1?pretty' \</a:t>
            </a:r>
          </a:p>
          <a:p>
            <a:r>
              <a:rPr lang="en-US" altLang="ko-KR"/>
              <a:t>-H 'Content-Type: application/</a:t>
            </a:r>
            <a:r>
              <a:rPr lang="en-US" altLang="ko-KR" err="1"/>
              <a:t>json</a:t>
            </a:r>
            <a:r>
              <a:rPr lang="en-US" altLang="ko-KR"/>
              <a:t>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	"username": </a:t>
            </a:r>
            <a:r>
              <a:rPr lang="en-US" altLang="ko-KR"/>
              <a:t>"</a:t>
            </a:r>
            <a:r>
              <a:rPr lang="en-US" altLang="ko-KR" smtClean="0"/>
              <a:t>kyoing</a:t>
            </a:r>
            <a:r>
              <a:rPr lang="en-US" altLang="ko-KR"/>
              <a:t>",</a:t>
            </a:r>
            <a:endParaRPr lang="en-US" altLang="ko-KR"/>
          </a:p>
          <a:p>
            <a:r>
              <a:rPr lang="en-US" altLang="ko-KR"/>
              <a:t>	</a:t>
            </a:r>
            <a:r>
              <a:rPr lang="en-US" altLang="ko-KR"/>
              <a:t>"</a:t>
            </a:r>
            <a:r>
              <a:rPr lang="en-US" altLang="ko-KR" smtClean="0"/>
              <a:t>age</a:t>
            </a:r>
            <a:r>
              <a:rPr lang="en-US" altLang="ko-KR"/>
              <a:t>": </a:t>
            </a:r>
            <a:r>
              <a:rPr lang="en-US" altLang="ko-KR"/>
              <a:t>"he </a:t>
            </a:r>
            <a:r>
              <a:rPr lang="en-US" altLang="ko-KR" smtClean="0"/>
              <a:t>is </a:t>
            </a:r>
            <a:r>
              <a:rPr lang="en-US" altLang="ko-KR" smtClean="0"/>
              <a:t>god“</a:t>
            </a:r>
          </a:p>
          <a:p>
            <a:r>
              <a:rPr lang="en-US" altLang="ko-KR" smtClean="0"/>
              <a:t>}'</a:t>
            </a:r>
            <a:endParaRPr lang="en-US" altLang="ko-KR"/>
          </a:p>
        </p:txBody>
      </p:sp>
      <p:sp>
        <p:nvSpPr>
          <p:cNvPr id="23" name="TextBox 22"/>
          <p:cNvSpPr txBox="1"/>
          <p:nvPr/>
        </p:nvSpPr>
        <p:spPr>
          <a:xfrm>
            <a:off x="491490" y="4195384"/>
            <a:ext cx="10836621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스키마가 정의된 이후에 </a:t>
            </a:r>
            <a:r>
              <a:rPr lang="ko-KR" altLang="en-US" err="1"/>
              <a:t>다른타입의</a:t>
            </a:r>
            <a:r>
              <a:rPr lang="ko-KR" altLang="en-US"/>
              <a:t> 데이터가 들어온다면 스키마 충돌로 인해 문서가 저장되지 않음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805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5163" cy="421063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70" y="205740"/>
            <a:ext cx="2603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r>
              <a:rPr lang="en-US" altLang="ko-KR" smtClean="0"/>
              <a:t>. </a:t>
            </a:r>
            <a:r>
              <a:rPr lang="ko-KR" altLang="en-US" err="1" smtClean="0"/>
              <a:t>엘라스틱서치</a:t>
            </a:r>
            <a:r>
              <a:rPr lang="ko-KR" altLang="en-US" smtClean="0"/>
              <a:t> 맛보기</a:t>
            </a:r>
            <a:endParaRPr lang="en-US" altLang="ko-KR" smtClean="0"/>
          </a:p>
          <a:p>
            <a:endParaRPr lang="en-US" altLang="ko-KR" smtClean="0"/>
          </a:p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1490" y="908887"/>
            <a:ext cx="3370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ES</a:t>
            </a:r>
            <a:r>
              <a:rPr lang="ko-KR" altLang="en-US" b="1" smtClean="0"/>
              <a:t>의 </a:t>
            </a:r>
            <a:r>
              <a:rPr lang="ko-KR" altLang="en-US" b="1" err="1" smtClean="0"/>
              <a:t>스키마리스</a:t>
            </a:r>
            <a:r>
              <a:rPr lang="ko-KR" altLang="en-US" b="1"/>
              <a:t> </a:t>
            </a:r>
            <a:r>
              <a:rPr lang="en-US" altLang="ko-KR" b="1" smtClean="0"/>
              <a:t>Flow Charts</a:t>
            </a:r>
            <a:endParaRPr lang="ko-KR" altLang="en-US" b="1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2927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4" name="Picture 4" descr="엘라스틱서치 색인 Flow Chart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640" y="989570"/>
            <a:ext cx="5562342" cy="576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12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5163" cy="421063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70" y="205740"/>
            <a:ext cx="2603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r>
              <a:rPr lang="en-US" altLang="ko-KR" smtClean="0"/>
              <a:t>. </a:t>
            </a:r>
            <a:r>
              <a:rPr lang="ko-KR" altLang="en-US" err="1" smtClean="0"/>
              <a:t>엘라스틱서치</a:t>
            </a:r>
            <a:r>
              <a:rPr lang="ko-KR" altLang="en-US" smtClean="0"/>
              <a:t> 맛보기</a:t>
            </a:r>
            <a:endParaRPr lang="en-US" altLang="ko-KR" smtClean="0"/>
          </a:p>
          <a:p>
            <a:endParaRPr lang="en-US" altLang="ko-KR" smtClean="0"/>
          </a:p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1490" y="908887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_bulk</a:t>
            </a:r>
            <a:r>
              <a:rPr lang="ko-KR" altLang="en-US" b="1"/>
              <a:t> </a:t>
            </a:r>
            <a:r>
              <a:rPr lang="en-US" altLang="ko-KR" b="1" smtClean="0"/>
              <a:t>API</a:t>
            </a:r>
            <a:r>
              <a:rPr lang="ko-KR" altLang="en-US" b="1" smtClean="0"/>
              <a:t>로 대량의 데이터 넣기</a:t>
            </a:r>
            <a:endParaRPr lang="ko-KR" altLang="en-US" b="1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2927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1489" y="1563458"/>
            <a:ext cx="11234345" cy="133848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POST "localhost:9200/accounts/_doc/_</a:t>
            </a:r>
            <a:r>
              <a:rPr lang="en-US" altLang="ko-KR" err="1"/>
              <a:t>bulk?pretty&amp;refresh</a:t>
            </a:r>
            <a:r>
              <a:rPr lang="en-US" altLang="ko-KR"/>
              <a:t>" \</a:t>
            </a:r>
          </a:p>
          <a:p>
            <a:r>
              <a:rPr lang="en-US" altLang="ko-KR"/>
              <a:t>-H 'Content-Type: application/</a:t>
            </a:r>
            <a:r>
              <a:rPr lang="en-US" altLang="ko-KR" err="1"/>
              <a:t>json</a:t>
            </a:r>
            <a:r>
              <a:rPr lang="en-US" altLang="ko-KR"/>
              <a:t>' \</a:t>
            </a:r>
          </a:p>
          <a:p>
            <a:r>
              <a:rPr lang="en-US" altLang="ko-KR"/>
              <a:t>--data-binary "@</a:t>
            </a:r>
            <a:r>
              <a:rPr lang="en-US" altLang="ko-KR" err="1"/>
              <a:t>accounts.json</a:t>
            </a:r>
            <a:r>
              <a:rPr lang="en-US" altLang="ko-KR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86286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r="488" b="55290"/>
          <a:stretch/>
        </p:blipFill>
        <p:spPr>
          <a:xfrm>
            <a:off x="1" y="0"/>
            <a:ext cx="3299012" cy="188258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70" y="205740"/>
            <a:ext cx="2603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r>
              <a:rPr lang="en-US" altLang="ko-KR" smtClean="0"/>
              <a:t>. </a:t>
            </a:r>
            <a:r>
              <a:rPr lang="ko-KR" altLang="en-US" err="1" smtClean="0"/>
              <a:t>엘라스틱서치</a:t>
            </a:r>
            <a:r>
              <a:rPr lang="ko-KR" altLang="en-US" smtClean="0"/>
              <a:t> 맛보기</a:t>
            </a:r>
            <a:endParaRPr lang="en-US" altLang="ko-KR" smtClean="0"/>
          </a:p>
          <a:p>
            <a:endParaRPr lang="en-US" altLang="ko-KR" smtClean="0"/>
          </a:p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1490" y="90888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문서를 검색하는 방법</a:t>
            </a:r>
            <a:endParaRPr lang="ko-KR" altLang="en-US" b="1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2927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1490" y="1256026"/>
            <a:ext cx="280346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err="1" smtClean="0"/>
              <a:t>QueryString</a:t>
            </a:r>
            <a:r>
              <a:rPr lang="en-US" altLang="ko-KR" smtClean="0"/>
              <a:t> </a:t>
            </a:r>
            <a:r>
              <a:rPr lang="ko-KR" altLang="en-US" smtClean="0"/>
              <a:t>사용하기</a:t>
            </a:r>
            <a:endParaRPr lang="en-US" altLang="ko-KR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91489" y="1810178"/>
            <a:ext cx="11234345" cy="68075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"localhost:9200/accounts/_</a:t>
            </a:r>
            <a:r>
              <a:rPr lang="en-US" altLang="ko-KR" err="1"/>
              <a:t>search?q</a:t>
            </a:r>
            <a:r>
              <a:rPr lang="en-US" altLang="ko-KR"/>
              <a:t>=*&amp;pretty"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1490" y="2531790"/>
            <a:ext cx="25702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err="1" smtClean="0"/>
              <a:t>QueryDSL</a:t>
            </a:r>
            <a:r>
              <a:rPr lang="en-US" altLang="ko-KR" smtClean="0"/>
              <a:t> </a:t>
            </a:r>
            <a:r>
              <a:rPr lang="ko-KR" altLang="en-US" smtClean="0"/>
              <a:t>사용하기</a:t>
            </a:r>
            <a:endParaRPr lang="en-US" altLang="ko-KR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78827" y="3057288"/>
            <a:ext cx="11234345" cy="293548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"localhost:9200/accounts/_</a:t>
            </a:r>
            <a:r>
              <a:rPr lang="en-US" altLang="ko-KR" err="1"/>
              <a:t>search?pretty</a:t>
            </a:r>
            <a:r>
              <a:rPr lang="en-US" altLang="ko-KR"/>
              <a:t>" \</a:t>
            </a:r>
          </a:p>
          <a:p>
            <a:r>
              <a:rPr lang="en-US" altLang="ko-KR"/>
              <a:t>-H 'Content-Type: application/</a:t>
            </a:r>
            <a:r>
              <a:rPr lang="en-US" altLang="ko-KR" err="1"/>
              <a:t>json</a:t>
            </a:r>
            <a:r>
              <a:rPr lang="en-US" altLang="ko-KR"/>
              <a:t>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"query": {</a:t>
            </a:r>
          </a:p>
          <a:p>
            <a:r>
              <a:rPr lang="en-US" altLang="ko-KR"/>
              <a:t>    "match": {</a:t>
            </a:r>
          </a:p>
          <a:p>
            <a:r>
              <a:rPr lang="en-US" altLang="ko-KR"/>
              <a:t>      "city": "</a:t>
            </a:r>
            <a:r>
              <a:rPr lang="en-US" altLang="ko-KR" err="1"/>
              <a:t>Veguita</a:t>
            </a:r>
            <a:r>
              <a:rPr lang="en-US" altLang="ko-KR"/>
              <a:t>"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1490" y="6102223"/>
            <a:ext cx="7832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err="1" smtClean="0"/>
              <a:t>QueryString</a:t>
            </a:r>
            <a:r>
              <a:rPr lang="ko-KR" altLang="en-US" smtClean="0"/>
              <a:t>은 단순하지만 복잡한 질의를 하기엔 제한되는 단점때문에 </a:t>
            </a:r>
            <a:endParaRPr lang="en-US" altLang="ko-KR" smtClean="0"/>
          </a:p>
          <a:p>
            <a:r>
              <a:rPr lang="ko-KR" altLang="en-US" smtClean="0"/>
              <a:t>효율적인 검색을 위해 </a:t>
            </a:r>
            <a:r>
              <a:rPr lang="en-US" altLang="ko-KR" smtClean="0"/>
              <a:t>Query DSL</a:t>
            </a:r>
            <a:r>
              <a:rPr lang="ko-KR" altLang="en-US" smtClean="0"/>
              <a:t>을 많이 사용하는 편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169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r="488" b="55290"/>
          <a:stretch/>
        </p:blipFill>
        <p:spPr>
          <a:xfrm>
            <a:off x="1" y="0"/>
            <a:ext cx="3299012" cy="188258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70" y="205740"/>
            <a:ext cx="2603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r>
              <a:rPr lang="en-US" altLang="ko-KR" smtClean="0"/>
              <a:t>. </a:t>
            </a:r>
            <a:r>
              <a:rPr lang="ko-KR" altLang="en-US" err="1" smtClean="0"/>
              <a:t>엘라스틱서치</a:t>
            </a:r>
            <a:r>
              <a:rPr lang="ko-KR" altLang="en-US" smtClean="0"/>
              <a:t> 맛보기</a:t>
            </a:r>
            <a:endParaRPr lang="en-US" altLang="ko-KR" smtClean="0"/>
          </a:p>
          <a:p>
            <a:endParaRPr lang="en-US" altLang="ko-KR" smtClean="0"/>
          </a:p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1490" y="908887"/>
            <a:ext cx="4402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범위로 검색하기 </a:t>
            </a:r>
            <a:r>
              <a:rPr lang="en-US" altLang="ko-KR" b="1" smtClean="0"/>
              <a:t>&amp; </a:t>
            </a:r>
            <a:r>
              <a:rPr lang="ko-KR" altLang="en-US" b="1" smtClean="0"/>
              <a:t>메타데이터 확인하기</a:t>
            </a:r>
            <a:endParaRPr lang="ko-KR" altLang="en-US" b="1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2927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78828" y="1477130"/>
            <a:ext cx="6648114" cy="478919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"localhost:9200/accounts/_</a:t>
            </a:r>
            <a:r>
              <a:rPr lang="en-US" altLang="ko-KR" err="1"/>
              <a:t>search?pretty</a:t>
            </a:r>
            <a:r>
              <a:rPr lang="en-US" altLang="ko-KR"/>
              <a:t>" \</a:t>
            </a:r>
          </a:p>
          <a:p>
            <a:r>
              <a:rPr lang="en-US" altLang="ko-KR"/>
              <a:t>-H 'Content-Type: application/</a:t>
            </a:r>
            <a:r>
              <a:rPr lang="en-US" altLang="ko-KR" err="1"/>
              <a:t>json</a:t>
            </a:r>
            <a:r>
              <a:rPr lang="en-US" altLang="ko-KR"/>
              <a:t>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"query": {</a:t>
            </a:r>
          </a:p>
          <a:p>
            <a:r>
              <a:rPr lang="en-US" altLang="ko-KR"/>
              <a:t>    "bool": {</a:t>
            </a:r>
          </a:p>
          <a:p>
            <a:r>
              <a:rPr lang="en-US" altLang="ko-KR"/>
              <a:t>      "must": {"</a:t>
            </a:r>
            <a:r>
              <a:rPr lang="en-US" altLang="ko-KR" err="1"/>
              <a:t>match_all</a:t>
            </a:r>
            <a:r>
              <a:rPr lang="en-US" altLang="ko-KR"/>
              <a:t>": {}},</a:t>
            </a:r>
          </a:p>
          <a:p>
            <a:r>
              <a:rPr lang="en-US" altLang="ko-KR"/>
              <a:t>      "filter": {</a:t>
            </a:r>
          </a:p>
          <a:p>
            <a:r>
              <a:rPr lang="en-US" altLang="ko-KR"/>
              <a:t>        "range": {</a:t>
            </a:r>
          </a:p>
          <a:p>
            <a:r>
              <a:rPr lang="en-US" altLang="ko-KR"/>
              <a:t>          "age": {</a:t>
            </a:r>
          </a:p>
          <a:p>
            <a:r>
              <a:rPr lang="en-US" altLang="ko-KR"/>
              <a:t>            "</a:t>
            </a:r>
            <a:r>
              <a:rPr lang="en-US" altLang="ko-KR" err="1"/>
              <a:t>gte</a:t>
            </a:r>
            <a:r>
              <a:rPr lang="en-US" altLang="ko-KR"/>
              <a:t>": 20</a:t>
            </a:r>
          </a:p>
          <a:p>
            <a:r>
              <a:rPr lang="en-US" altLang="ko-KR"/>
              <a:t>          }</a:t>
            </a:r>
          </a:p>
          <a:p>
            <a:r>
              <a:rPr lang="en-US" altLang="ko-KR"/>
              <a:t>        }</a:t>
            </a:r>
          </a:p>
          <a:p>
            <a:r>
              <a:rPr lang="en-US" altLang="ko-KR"/>
              <a:t>      }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47414" y="1501418"/>
            <a:ext cx="5044586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/>
              <a:t>Metadata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took: </a:t>
            </a:r>
            <a:r>
              <a:rPr lang="ko-KR" altLang="en-US"/>
              <a:t>검색에 소요된 시간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_</a:t>
            </a:r>
            <a:r>
              <a:rPr lang="en-US" altLang="ko-KR" err="1"/>
              <a:t>shard.total</a:t>
            </a:r>
            <a:r>
              <a:rPr lang="en-US" altLang="ko-KR"/>
              <a:t>: </a:t>
            </a:r>
            <a:r>
              <a:rPr lang="ko-KR" altLang="en-US"/>
              <a:t>검색에 참여한 </a:t>
            </a:r>
            <a:r>
              <a:rPr lang="ko-KR" altLang="en-US" err="1"/>
              <a:t>샤드의</a:t>
            </a:r>
            <a:r>
              <a:rPr lang="ko-KR" altLang="en-US"/>
              <a:t> 개수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err="1"/>
              <a:t>hits.total</a:t>
            </a:r>
            <a:r>
              <a:rPr lang="en-US" altLang="ko-KR"/>
              <a:t>: </a:t>
            </a:r>
            <a:r>
              <a:rPr lang="ko-KR" altLang="en-US"/>
              <a:t>검색 결과의 개수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54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r="488" b="55290"/>
          <a:stretch/>
        </p:blipFill>
        <p:spPr>
          <a:xfrm>
            <a:off x="1" y="0"/>
            <a:ext cx="3299012" cy="188258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70" y="205740"/>
            <a:ext cx="2603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r>
              <a:rPr lang="en-US" altLang="ko-KR" smtClean="0"/>
              <a:t>. </a:t>
            </a:r>
            <a:r>
              <a:rPr lang="ko-KR" altLang="en-US" err="1" smtClean="0"/>
              <a:t>엘라스틱서치</a:t>
            </a:r>
            <a:r>
              <a:rPr lang="ko-KR" altLang="en-US" smtClean="0"/>
              <a:t> 맛보기</a:t>
            </a:r>
            <a:endParaRPr lang="en-US" altLang="ko-KR" smtClean="0"/>
          </a:p>
          <a:p>
            <a:endParaRPr lang="en-US" altLang="ko-KR" smtClean="0"/>
          </a:p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1490" y="90888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문서 분석하기</a:t>
            </a:r>
            <a:endParaRPr lang="ko-KR" altLang="en-US" b="1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2927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78827" y="1440180"/>
            <a:ext cx="11234345" cy="370677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"localhost:9200/accounts/_</a:t>
            </a:r>
            <a:r>
              <a:rPr lang="en-US" altLang="ko-KR" err="1"/>
              <a:t>search?pretty</a:t>
            </a:r>
            <a:r>
              <a:rPr lang="en-US" altLang="ko-KR"/>
              <a:t>" \</a:t>
            </a:r>
          </a:p>
          <a:p>
            <a:r>
              <a:rPr lang="en-US" altLang="ko-KR"/>
              <a:t>-H 'Content-Type: application/</a:t>
            </a:r>
            <a:r>
              <a:rPr lang="en-US" altLang="ko-KR" err="1"/>
              <a:t>json</a:t>
            </a:r>
            <a:r>
              <a:rPr lang="en-US" altLang="ko-KR"/>
              <a:t>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"size": 0,</a:t>
            </a:r>
          </a:p>
          <a:p>
            <a:r>
              <a:rPr lang="en-US" altLang="ko-KR"/>
              <a:t>  "</a:t>
            </a:r>
            <a:r>
              <a:rPr lang="en-US" altLang="ko-KR" err="1"/>
              <a:t>aggs</a:t>
            </a:r>
            <a:r>
              <a:rPr lang="en-US" altLang="ko-KR"/>
              <a:t>": {</a:t>
            </a:r>
          </a:p>
          <a:p>
            <a:r>
              <a:rPr lang="en-US" altLang="ko-KR"/>
              <a:t>    "</a:t>
            </a:r>
            <a:r>
              <a:rPr lang="en-US" altLang="ko-KR" err="1"/>
              <a:t>group_by_state</a:t>
            </a:r>
            <a:r>
              <a:rPr lang="en-US" altLang="ko-KR"/>
              <a:t>": {</a:t>
            </a:r>
          </a:p>
          <a:p>
            <a:r>
              <a:rPr lang="en-US" altLang="ko-KR"/>
              <a:t>      "terms": {</a:t>
            </a:r>
          </a:p>
          <a:p>
            <a:r>
              <a:rPr lang="en-US" altLang="ko-KR"/>
              <a:t>        "field": "</a:t>
            </a:r>
            <a:r>
              <a:rPr lang="en-US" altLang="ko-KR" err="1"/>
              <a:t>state.keyword</a:t>
            </a:r>
            <a:r>
              <a:rPr lang="en-US" altLang="ko-KR"/>
              <a:t>"</a:t>
            </a:r>
          </a:p>
          <a:p>
            <a:r>
              <a:rPr lang="en-US" altLang="ko-KR"/>
              <a:t>      }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1490" y="5361267"/>
            <a:ext cx="8170698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ES</a:t>
            </a:r>
            <a:r>
              <a:rPr lang="ko-KR" altLang="en-US"/>
              <a:t>에서는 검색 작업을 바탕으로 분석 작업도 할 수 있음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이런 분석 작업을 </a:t>
            </a:r>
            <a:r>
              <a:rPr lang="en-US" altLang="ko-KR"/>
              <a:t>aggregation</a:t>
            </a:r>
            <a:r>
              <a:rPr lang="ko-KR" altLang="en-US"/>
              <a:t>이라고 부르고 </a:t>
            </a:r>
            <a:r>
              <a:rPr lang="en-US" altLang="ko-KR" err="1"/>
              <a:t>searchAPI</a:t>
            </a:r>
            <a:r>
              <a:rPr lang="ko-KR" altLang="en-US"/>
              <a:t>를 기준으로 진행됨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인덱스 내부 </a:t>
            </a:r>
            <a:r>
              <a:rPr lang="ko-KR" altLang="en-US" err="1"/>
              <a:t>가장많은</a:t>
            </a:r>
            <a:r>
              <a:rPr lang="ko-KR" altLang="en-US"/>
              <a:t> </a:t>
            </a:r>
            <a:r>
              <a:rPr lang="en-US" altLang="ko-KR"/>
              <a:t>state</a:t>
            </a:r>
            <a:r>
              <a:rPr lang="ko-KR" altLang="en-US"/>
              <a:t>개수부터 나열하는 쿼리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22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r="488" b="55290"/>
          <a:stretch/>
        </p:blipFill>
        <p:spPr>
          <a:xfrm>
            <a:off x="1" y="0"/>
            <a:ext cx="3299012" cy="188258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70" y="205740"/>
            <a:ext cx="2997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r>
              <a:rPr lang="en-US" altLang="ko-KR" smtClean="0"/>
              <a:t>. </a:t>
            </a:r>
            <a:r>
              <a:rPr lang="ko-KR" altLang="en-US" err="1" smtClean="0"/>
              <a:t>엘라스틱서치</a:t>
            </a:r>
            <a:r>
              <a:rPr lang="ko-KR" altLang="en-US" smtClean="0"/>
              <a:t> 기본 개념 </a:t>
            </a:r>
            <a:endParaRPr lang="en-US" altLang="ko-KR" smtClean="0"/>
          </a:p>
          <a:p>
            <a:endParaRPr lang="en-US" altLang="ko-KR" smtClean="0"/>
          </a:p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1490" y="908887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클러스터와 노드</a:t>
            </a:r>
            <a:endParaRPr lang="ko-KR" altLang="en-US" b="1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2927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0656" y="1093553"/>
            <a:ext cx="3353268" cy="334374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7372" y="1405245"/>
            <a:ext cx="832150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클러스터 란</a:t>
            </a:r>
            <a:r>
              <a:rPr lang="en-US" altLang="ko-KR"/>
              <a:t>? </a:t>
            </a:r>
            <a:r>
              <a:rPr lang="ko-KR" altLang="en-US"/>
              <a:t>여러 대의 컴퓨터 혹은 구성 요소들을 논리적으로 </a:t>
            </a:r>
            <a:r>
              <a:rPr lang="ko-KR" altLang="en-US" smtClean="0"/>
              <a:t>결합하여</a:t>
            </a:r>
            <a:endParaRPr lang="en-US" altLang="ko-KR" smtClean="0"/>
          </a:p>
          <a:p>
            <a:r>
              <a:rPr lang="ko-KR" altLang="en-US" smtClean="0"/>
              <a:t> </a:t>
            </a:r>
            <a:r>
              <a:rPr lang="ko-KR" altLang="en-US" b="1"/>
              <a:t>전체를 하나의 컴퓨터 혹은 하나의 구성요소처럼 사용 할 수 있게 해주는 </a:t>
            </a:r>
            <a:r>
              <a:rPr lang="ko-KR" altLang="en-US" b="1" smtClean="0"/>
              <a:t>기술</a:t>
            </a:r>
            <a:endParaRPr lang="en-US" altLang="ko-KR" b="1" smtClean="0"/>
          </a:p>
          <a:p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ES </a:t>
            </a:r>
            <a:r>
              <a:rPr lang="ko-KR" altLang="en-US"/>
              <a:t>역시 </a:t>
            </a:r>
            <a:r>
              <a:rPr lang="ko-KR" altLang="en-US" err="1"/>
              <a:t>클러스터링</a:t>
            </a:r>
            <a:r>
              <a:rPr lang="ko-KR" altLang="en-US"/>
              <a:t> 제공하고</a:t>
            </a:r>
            <a:r>
              <a:rPr lang="en-US" altLang="ko-KR"/>
              <a:t>, </a:t>
            </a:r>
            <a:r>
              <a:rPr lang="ko-KR" altLang="en-US"/>
              <a:t>여러 프로세스들을 논리적으로 묶어 </a:t>
            </a:r>
            <a:endParaRPr lang="en-US" altLang="ko-KR"/>
          </a:p>
          <a:p>
            <a:r>
              <a:rPr lang="ko-KR" altLang="en-US"/>
              <a:t>하나의 </a:t>
            </a:r>
            <a:r>
              <a:rPr lang="en-US" altLang="ko-KR"/>
              <a:t>ES </a:t>
            </a:r>
            <a:r>
              <a:rPr lang="ko-KR" altLang="en-US"/>
              <a:t>처럼 사용할 수 있게 제공한다</a:t>
            </a:r>
            <a:r>
              <a:rPr lang="en-US" altLang="ko-KR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이 때 클러스터를 구성하는 각 </a:t>
            </a:r>
            <a:r>
              <a:rPr lang="en-US" altLang="ko-KR"/>
              <a:t>ES </a:t>
            </a:r>
            <a:r>
              <a:rPr lang="ko-KR" altLang="en-US"/>
              <a:t>프로세스 들을 </a:t>
            </a:r>
            <a:r>
              <a:rPr lang="ko-KR" altLang="en-US" b="1"/>
              <a:t>노드</a:t>
            </a:r>
            <a:r>
              <a:rPr lang="ko-KR" altLang="en-US"/>
              <a:t> 라고 한다</a:t>
            </a:r>
            <a:r>
              <a:rPr lang="en-US" altLang="ko-KR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각각의 </a:t>
            </a:r>
            <a:r>
              <a:rPr lang="ko-KR" altLang="en-US" b="1"/>
              <a:t>노드는 </a:t>
            </a:r>
            <a:r>
              <a:rPr lang="en-US" altLang="ko-KR" b="1"/>
              <a:t>UUID</a:t>
            </a:r>
            <a:r>
              <a:rPr lang="ko-KR" altLang="en-US" b="1"/>
              <a:t>와 이름 값으로 구별</a:t>
            </a:r>
            <a:r>
              <a:rPr lang="ko-KR" altLang="en-US"/>
              <a:t>된다</a:t>
            </a:r>
            <a:r>
              <a:rPr lang="en-US" altLang="ko-KR"/>
              <a:t>.</a:t>
            </a:r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78827" y="5313069"/>
            <a:ext cx="11234345" cy="66135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http://localhost:9200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7372" y="4768879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클러스터 정보를 조회하는 쿼리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392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r="488" b="55290"/>
          <a:stretch/>
        </p:blipFill>
        <p:spPr>
          <a:xfrm>
            <a:off x="1" y="0"/>
            <a:ext cx="3299012" cy="188258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70" y="205740"/>
            <a:ext cx="2997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r>
              <a:rPr lang="en-US" altLang="ko-KR" smtClean="0"/>
              <a:t>. </a:t>
            </a:r>
            <a:r>
              <a:rPr lang="ko-KR" altLang="en-US" err="1" smtClean="0"/>
              <a:t>엘라스틱서치</a:t>
            </a:r>
            <a:r>
              <a:rPr lang="ko-KR" altLang="en-US" smtClean="0"/>
              <a:t> 기본 개념 </a:t>
            </a:r>
            <a:endParaRPr lang="en-US" altLang="ko-KR" smtClean="0"/>
          </a:p>
          <a:p>
            <a:endParaRPr lang="en-US" altLang="ko-KR" smtClean="0"/>
          </a:p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1490" y="90888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노드의 종류</a:t>
            </a:r>
            <a:endParaRPr lang="ko-KR" altLang="en-US" b="1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2927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522561"/>
              </p:ext>
            </p:extLst>
          </p:nvPr>
        </p:nvGraphicFramePr>
        <p:xfrm>
          <a:off x="636827" y="1601470"/>
          <a:ext cx="10380796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0398">
                  <a:extLst>
                    <a:ext uri="{9D8B030D-6E8A-4147-A177-3AD203B41FA5}">
                      <a16:colId xmlns:a16="http://schemas.microsoft.com/office/drawing/2014/main" val="916330787"/>
                    </a:ext>
                  </a:extLst>
                </a:gridCol>
                <a:gridCol w="5190398">
                  <a:extLst>
                    <a:ext uri="{9D8B030D-6E8A-4147-A177-3AD203B41FA5}">
                      <a16:colId xmlns:a16="http://schemas.microsoft.com/office/drawing/2014/main" val="873850778"/>
                    </a:ext>
                  </a:extLst>
                </a:gridCol>
              </a:tblGrid>
              <a:tr h="2562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노드 역할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설명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07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>
                          <a:effectLst/>
                        </a:rPr>
                        <a:t>마스터 노드</a:t>
                      </a:r>
                      <a:endParaRPr lang="en-US" altLang="ko-KR" sz="180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클러스터 구성에서 중심이 되는 노드</a:t>
                      </a:r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클러스터의 상태 등 메타데이터를 관리함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271225"/>
                  </a:ext>
                </a:extLst>
              </a:tr>
              <a:tr h="2562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>
                          <a:effectLst/>
                        </a:rPr>
                        <a:t>데이터 노드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문서를 실제로 저장하는 노드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038762"/>
                  </a:ext>
                </a:extLst>
              </a:tr>
              <a:tr h="2562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err="1" smtClean="0">
                          <a:effectLst/>
                        </a:rPr>
                        <a:t>인제스트</a:t>
                      </a:r>
                      <a:r>
                        <a:rPr lang="ko-KR" altLang="en-US" sz="1800" smtClean="0">
                          <a:effectLst/>
                        </a:rPr>
                        <a:t> 노드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문서가 저장되기 전 문서 내용을 사전 처리하는 노드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991789"/>
                  </a:ext>
                </a:extLst>
              </a:tr>
              <a:tr h="3151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코디네이트</a:t>
                      </a:r>
                      <a:r>
                        <a:rPr lang="ko-KR" altLang="en-US" sz="1800" b="0" i="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노드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요청을 데이터 노드로 전달하고</a:t>
                      </a:r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다시 데이터 </a:t>
                      </a:r>
                      <a:r>
                        <a:rPr lang="ko-KR" altLang="en-US" sz="1800" b="0" i="0" kern="120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노드로부터</a:t>
                      </a:r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결과를 취합하는 노드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452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27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r="488" b="55290"/>
          <a:stretch/>
        </p:blipFill>
        <p:spPr>
          <a:xfrm>
            <a:off x="1" y="0"/>
            <a:ext cx="3299012" cy="188258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70" y="205740"/>
            <a:ext cx="2997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r>
              <a:rPr lang="en-US" altLang="ko-KR" smtClean="0"/>
              <a:t>. </a:t>
            </a:r>
            <a:r>
              <a:rPr lang="ko-KR" altLang="en-US" err="1" smtClean="0"/>
              <a:t>엘라스틱서치</a:t>
            </a:r>
            <a:r>
              <a:rPr lang="ko-KR" altLang="en-US" smtClean="0"/>
              <a:t> 기본 개념 </a:t>
            </a:r>
            <a:endParaRPr lang="en-US" altLang="ko-KR" smtClean="0"/>
          </a:p>
          <a:p>
            <a:endParaRPr lang="en-US" altLang="ko-KR" smtClean="0"/>
          </a:p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1490" y="90888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마스터 노드</a:t>
            </a:r>
            <a:endParaRPr lang="ko-KR" altLang="en-US" b="1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2927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7372" y="1405245"/>
            <a:ext cx="93538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마스터 노드는</a:t>
            </a:r>
            <a:r>
              <a:rPr lang="en-US" altLang="ko-KR"/>
              <a:t>, </a:t>
            </a:r>
            <a:r>
              <a:rPr lang="ko-KR" altLang="en-US"/>
              <a:t>클러스터의 메타데이터를 관리 하는 작업을 수행한다</a:t>
            </a:r>
            <a:r>
              <a:rPr lang="en-US" altLang="ko-KR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인덱스 </a:t>
            </a:r>
            <a:r>
              <a:rPr lang="ko-KR" altLang="en-US"/>
              <a:t>생성</a:t>
            </a:r>
            <a:r>
              <a:rPr lang="en-US" altLang="ko-KR"/>
              <a:t>, </a:t>
            </a:r>
            <a:r>
              <a:rPr lang="ko-KR" altLang="en-US"/>
              <a:t>삭제 등</a:t>
            </a:r>
            <a:r>
              <a:rPr lang="en-US" altLang="ko-KR" smtClean="0"/>
              <a:t>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클러스터 </a:t>
            </a:r>
            <a:r>
              <a:rPr lang="ko-KR" altLang="en-US"/>
              <a:t>내에 존재하는 모든 노드는 현재 상태</a:t>
            </a:r>
            <a:r>
              <a:rPr lang="en-US" altLang="ko-KR"/>
              <a:t>, </a:t>
            </a:r>
            <a:r>
              <a:rPr lang="ko-KR" altLang="en-US" err="1"/>
              <a:t>성능정보</a:t>
            </a:r>
            <a:r>
              <a:rPr lang="ko-KR" altLang="en-US"/>
              <a:t> 등 자신이 가지고 있는 </a:t>
            </a:r>
            <a:endParaRPr lang="en-US" altLang="ko-KR" smtClean="0"/>
          </a:p>
          <a:p>
            <a:pPr lvl="1"/>
            <a:r>
              <a:rPr lang="ko-KR" altLang="en-US" err="1" smtClean="0"/>
              <a:t>샤드</a:t>
            </a:r>
            <a:r>
              <a:rPr lang="ko-KR" altLang="en-US" smtClean="0"/>
              <a:t> </a:t>
            </a:r>
            <a:r>
              <a:rPr lang="ko-KR" altLang="en-US"/>
              <a:t>정보를 마스터 </a:t>
            </a:r>
            <a:r>
              <a:rPr lang="ko-KR" altLang="en-US" err="1"/>
              <a:t>노드에게</a:t>
            </a:r>
            <a:r>
              <a:rPr lang="ko-KR" altLang="en-US"/>
              <a:t> 알린다</a:t>
            </a:r>
            <a:r>
              <a:rPr lang="en-US" altLang="ko-KR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네트워크 </a:t>
            </a:r>
            <a:r>
              <a:rPr lang="ko-KR" altLang="en-US"/>
              <a:t>속도가 빠르고</a:t>
            </a:r>
            <a:r>
              <a:rPr lang="en-US" altLang="ko-KR"/>
              <a:t>, </a:t>
            </a:r>
            <a:r>
              <a:rPr lang="ko-KR" altLang="en-US"/>
              <a:t>지연이 없는 노드를 마스터 노드로 선정해야 하며</a:t>
            </a:r>
            <a:r>
              <a:rPr lang="en-US" altLang="ko-KR"/>
              <a:t>, </a:t>
            </a:r>
            <a:endParaRPr lang="en-US" altLang="ko-KR" smtClean="0"/>
          </a:p>
          <a:p>
            <a:r>
              <a:rPr lang="ko-KR" altLang="en-US" smtClean="0"/>
              <a:t>하나의 </a:t>
            </a:r>
            <a:r>
              <a:rPr lang="ko-KR" altLang="en-US"/>
              <a:t>노드만이 마스터 노드로 선출된다</a:t>
            </a:r>
            <a:r>
              <a:rPr lang="en-US" altLang="ko-KR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1490" y="343574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데이터 노드</a:t>
            </a: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267372" y="4096598"/>
            <a:ext cx="92416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데이터 노드는 문서가 저장되는 노드이며</a:t>
            </a:r>
            <a:r>
              <a:rPr lang="en-US" altLang="ko-KR"/>
              <a:t>, </a:t>
            </a:r>
            <a:r>
              <a:rPr lang="ko-KR" altLang="en-US" err="1"/>
              <a:t>샤드가</a:t>
            </a:r>
            <a:r>
              <a:rPr lang="ko-KR" altLang="en-US"/>
              <a:t> 배치되는 노드이기도 하다</a:t>
            </a:r>
            <a:r>
              <a:rPr lang="en-US" altLang="ko-KR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색인 </a:t>
            </a:r>
            <a:r>
              <a:rPr lang="ko-KR" altLang="en-US"/>
              <a:t>작업은리소스를 많이 소모하기 때문에</a:t>
            </a:r>
            <a:r>
              <a:rPr lang="en-US" altLang="ko-KR"/>
              <a:t>, </a:t>
            </a:r>
            <a:r>
              <a:rPr lang="ko-KR" altLang="en-US"/>
              <a:t>마스터 노드와 분리해서 구성 해야 한다</a:t>
            </a:r>
            <a:r>
              <a:rPr lang="en-US" altLang="ko-KR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검색 요청을 처리하는 노드이기도 한데</a:t>
            </a:r>
            <a:r>
              <a:rPr lang="en-US" altLang="ko-KR"/>
              <a:t>, </a:t>
            </a:r>
            <a:r>
              <a:rPr lang="ko-KR" altLang="en-US"/>
              <a:t>직접 처리가능한것은 본인이 수행하고</a:t>
            </a:r>
            <a:r>
              <a:rPr lang="en-US" altLang="ko-KR"/>
              <a:t>,</a:t>
            </a:r>
          </a:p>
          <a:p>
            <a:r>
              <a:rPr lang="ko-KR" altLang="en-US"/>
              <a:t>다른 데이터 노드들이 처리해야 한다면</a:t>
            </a:r>
            <a:r>
              <a:rPr lang="en-US" altLang="ko-KR"/>
              <a:t>, </a:t>
            </a:r>
            <a:r>
              <a:rPr lang="ko-KR" altLang="en-US"/>
              <a:t>해당 노드에 전달한다</a:t>
            </a:r>
            <a:r>
              <a:rPr lang="en-US" altLang="ko-KR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어떤 데이터 노드로 요청을 전달할 것인지는</a:t>
            </a:r>
            <a:r>
              <a:rPr lang="en-US" altLang="ko-KR"/>
              <a:t>, </a:t>
            </a:r>
          </a:p>
          <a:p>
            <a:r>
              <a:rPr lang="ko-KR" altLang="en-US"/>
              <a:t>마스터 노드를 통해 받은 클러스터의 상태 정보를  기반으로 </a:t>
            </a:r>
            <a:r>
              <a:rPr lang="ko-KR" altLang="en-US"/>
              <a:t>수행한다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445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r="488" b="55290"/>
          <a:stretch/>
        </p:blipFill>
        <p:spPr>
          <a:xfrm>
            <a:off x="1" y="0"/>
            <a:ext cx="3299012" cy="188258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70" y="205740"/>
            <a:ext cx="2997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r>
              <a:rPr lang="en-US" altLang="ko-KR" smtClean="0"/>
              <a:t>. </a:t>
            </a:r>
            <a:r>
              <a:rPr lang="ko-KR" altLang="en-US" err="1" smtClean="0"/>
              <a:t>엘라스틱서치</a:t>
            </a:r>
            <a:r>
              <a:rPr lang="ko-KR" altLang="en-US" smtClean="0"/>
              <a:t> 기본 개념 </a:t>
            </a:r>
            <a:endParaRPr lang="en-US" altLang="ko-KR" smtClean="0"/>
          </a:p>
          <a:p>
            <a:endParaRPr lang="en-US" altLang="ko-KR" smtClean="0"/>
          </a:p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1490" y="90888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err="1"/>
              <a:t>인제스트</a:t>
            </a:r>
            <a:r>
              <a:rPr lang="ko-KR" altLang="en-US" b="1"/>
              <a:t> </a:t>
            </a:r>
            <a:r>
              <a:rPr lang="ko-KR" altLang="en-US" b="1" smtClean="0"/>
              <a:t>노드</a:t>
            </a:r>
            <a:endParaRPr lang="ko-KR" altLang="en-US" b="1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2927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7372" y="1405245"/>
            <a:ext cx="9652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색인에 앞서 데이터 전처리 </a:t>
            </a:r>
            <a:r>
              <a:rPr lang="ko-KR" altLang="en-US" err="1"/>
              <a:t>를</a:t>
            </a:r>
            <a:r>
              <a:rPr lang="ko-KR" altLang="en-US"/>
              <a:t> 위한 노드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데이터 포맷을 변경하기 위해 스크립트로 전처리 파이프라인을 구성하고 실행할 수 있다</a:t>
            </a:r>
            <a:r>
              <a:rPr lang="en-US" altLang="ko-KR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1490" y="227917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err="1" smtClean="0"/>
              <a:t>코디네이팅</a:t>
            </a:r>
            <a:r>
              <a:rPr lang="ko-KR" altLang="en-US" b="1" smtClean="0"/>
              <a:t> 노드</a:t>
            </a: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267372" y="2794527"/>
            <a:ext cx="676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요청을 단순히 분산 </a:t>
            </a:r>
            <a:r>
              <a:rPr lang="en-US" altLang="ko-KR"/>
              <a:t>(Round-Robin </a:t>
            </a:r>
            <a:r>
              <a:rPr lang="ko-KR" altLang="en-US"/>
              <a:t>방식</a:t>
            </a:r>
            <a:r>
              <a:rPr lang="en-US" altLang="ko-KR"/>
              <a:t>) </a:t>
            </a:r>
            <a:r>
              <a:rPr lang="ko-KR" altLang="en-US"/>
              <a:t>시켜주는 노드이다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endParaRPr lang="en-US" altLang="ko-KR"/>
          </a:p>
        </p:txBody>
      </p:sp>
      <p:sp>
        <p:nvSpPr>
          <p:cNvPr id="15" name="TextBox 14"/>
          <p:cNvSpPr txBox="1"/>
          <p:nvPr/>
        </p:nvSpPr>
        <p:spPr>
          <a:xfrm>
            <a:off x="491490" y="3650587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24292E"/>
                </a:solidFill>
                <a:latin typeface="-apple-system"/>
              </a:rPr>
              <a:t>노드의 역할</a:t>
            </a:r>
            <a:endParaRPr lang="ko-KR" altLang="en-US" b="1"/>
          </a:p>
        </p:txBody>
      </p:sp>
      <p:sp>
        <p:nvSpPr>
          <p:cNvPr id="4" name="직사각형 3"/>
          <p:cNvSpPr/>
          <p:nvPr/>
        </p:nvSpPr>
        <p:spPr>
          <a:xfrm>
            <a:off x="393537" y="4117097"/>
            <a:ext cx="87683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rgbClr val="24292E"/>
                </a:solidFill>
                <a:latin typeface="-apple-system"/>
              </a:rPr>
              <a:t> 하나의 </a:t>
            </a:r>
            <a:r>
              <a:rPr lang="ko-KR" altLang="en-US">
                <a:solidFill>
                  <a:srgbClr val="24292E"/>
                </a:solidFill>
                <a:latin typeface="-apple-system"/>
              </a:rPr>
              <a:t>노드는 하나의 역할만 수행할 수 있는 것이 아니다</a:t>
            </a:r>
            <a:r>
              <a:rPr lang="en-US" altLang="ko-KR">
                <a:solidFill>
                  <a:srgbClr val="24292E"/>
                </a:solidFill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rgbClr val="24292E"/>
                </a:solidFill>
                <a:latin typeface="-apple-system"/>
              </a:rPr>
              <a:t> 하나의 </a:t>
            </a:r>
            <a:r>
              <a:rPr lang="ko-KR" altLang="en-US">
                <a:solidFill>
                  <a:srgbClr val="24292E"/>
                </a:solidFill>
                <a:latin typeface="-apple-system"/>
              </a:rPr>
              <a:t>노드가 다수의 역할을 수행할 수 </a:t>
            </a:r>
            <a:r>
              <a:rPr lang="ko-KR" altLang="en-US" smtClean="0">
                <a:solidFill>
                  <a:srgbClr val="24292E"/>
                </a:solidFill>
                <a:latin typeface="-apple-system"/>
              </a:rPr>
              <a:t>있음</a:t>
            </a:r>
            <a:endParaRPr lang="en-US" altLang="ko-KR" smtClean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-apple-system"/>
              </a:rPr>
              <a:t> </a:t>
            </a:r>
            <a:r>
              <a:rPr lang="ko-KR" altLang="en-US" smtClean="0">
                <a:solidFill>
                  <a:srgbClr val="24292E"/>
                </a:solidFill>
                <a:latin typeface="-apple-system"/>
              </a:rPr>
              <a:t>이는 </a:t>
            </a:r>
            <a:r>
              <a:rPr lang="en-US" altLang="ko-KR">
                <a:solidFill>
                  <a:srgbClr val="24292E"/>
                </a:solidFill>
                <a:latin typeface="-apple-system"/>
              </a:rPr>
              <a:t>fail-over </a:t>
            </a:r>
            <a:r>
              <a:rPr lang="ko-KR" altLang="en-US">
                <a:solidFill>
                  <a:srgbClr val="24292E"/>
                </a:solidFill>
                <a:latin typeface="-apple-system"/>
              </a:rPr>
              <a:t>를 위함과 성능을 챙기기 위한 </a:t>
            </a:r>
            <a:r>
              <a:rPr lang="ko-KR" altLang="en-US" smtClean="0">
                <a:solidFill>
                  <a:srgbClr val="24292E"/>
                </a:solidFill>
                <a:latin typeface="-apple-system"/>
              </a:rPr>
              <a:t>방식</a:t>
            </a:r>
            <a:endParaRPr lang="en-US" altLang="ko-KR" smtClean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mtClean="0"/>
              <a:t> 다음과 </a:t>
            </a:r>
            <a:r>
              <a:rPr lang="ko-KR" altLang="en-US"/>
              <a:t>같이 구성이 가능하다</a:t>
            </a:r>
            <a:r>
              <a:rPr lang="en-US" altLang="ko-KR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ko-KR" altLang="en-US">
              <a:solidFill>
                <a:srgbClr val="24292E"/>
              </a:solidFill>
              <a:latin typeface="-apple-system"/>
            </a:endParaRPr>
          </a:p>
        </p:txBody>
      </p:sp>
      <p:pic>
        <p:nvPicPr>
          <p:cNvPr id="15362" name="Picture 2" descr="ES-Nodes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424" y="3547698"/>
            <a:ext cx="5215521" cy="317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28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4898" y="1459622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latin typeface="+mj-ea"/>
                <a:ea typeface="+mj-ea"/>
              </a:rPr>
              <a:t>Index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43300" y="2411730"/>
            <a:ext cx="3315331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엘라스틱 서치에 </a:t>
            </a:r>
            <a:r>
              <a:rPr lang="ko-KR" altLang="en-US" smtClean="0"/>
              <a:t>대한 소개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err="1" smtClean="0"/>
              <a:t>엘라스틱서치</a:t>
            </a:r>
            <a:r>
              <a:rPr lang="ko-KR" altLang="en-US" smtClean="0"/>
              <a:t> 맛보기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err="1" smtClean="0"/>
              <a:t>엘라스틱서치</a:t>
            </a:r>
            <a:r>
              <a:rPr lang="ko-KR" altLang="en-US" smtClean="0"/>
              <a:t> 기본개념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5163" cy="42106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9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r="488" b="55290"/>
          <a:stretch/>
        </p:blipFill>
        <p:spPr>
          <a:xfrm>
            <a:off x="1" y="0"/>
            <a:ext cx="3299012" cy="188258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70" y="205740"/>
            <a:ext cx="2997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r>
              <a:rPr lang="en-US" altLang="ko-KR" smtClean="0"/>
              <a:t>. </a:t>
            </a:r>
            <a:r>
              <a:rPr lang="ko-KR" altLang="en-US" err="1" smtClean="0"/>
              <a:t>엘라스틱서치</a:t>
            </a:r>
            <a:r>
              <a:rPr lang="ko-KR" altLang="en-US" smtClean="0"/>
              <a:t> 기본 개념 </a:t>
            </a:r>
            <a:endParaRPr lang="en-US" altLang="ko-KR" smtClean="0"/>
          </a:p>
          <a:p>
            <a:endParaRPr lang="en-US" altLang="ko-KR" smtClean="0"/>
          </a:p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1490" y="90888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인덱스와 타입</a:t>
            </a:r>
            <a:endParaRPr lang="ko-KR" altLang="en-US" b="1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2927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7372" y="1405245"/>
            <a:ext cx="8364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인덱스는 사용자의 데이터가 저장되는 논리적은 공간을 의미함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타입은 인덱스 안의 데이터를 유형별로 논리적으로 나눠 놓은 공간을 의미함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RDB</a:t>
            </a:r>
            <a:r>
              <a:rPr lang="ko-KR" altLang="en-US"/>
              <a:t>와 </a:t>
            </a:r>
            <a:r>
              <a:rPr lang="en-US" altLang="ko-KR"/>
              <a:t>ES</a:t>
            </a:r>
            <a:r>
              <a:rPr lang="ko-KR" altLang="en-US"/>
              <a:t>의 비교</a:t>
            </a:r>
            <a:endParaRPr lang="en-US" altLang="ko-KR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988291"/>
              </p:ext>
            </p:extLst>
          </p:nvPr>
        </p:nvGraphicFramePr>
        <p:xfrm>
          <a:off x="636827" y="2517953"/>
          <a:ext cx="1038079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0398">
                  <a:extLst>
                    <a:ext uri="{9D8B030D-6E8A-4147-A177-3AD203B41FA5}">
                      <a16:colId xmlns:a16="http://schemas.microsoft.com/office/drawing/2014/main" val="916330787"/>
                    </a:ext>
                  </a:extLst>
                </a:gridCol>
                <a:gridCol w="5190398">
                  <a:extLst>
                    <a:ext uri="{9D8B030D-6E8A-4147-A177-3AD203B41FA5}">
                      <a16:colId xmlns:a16="http://schemas.microsoft.com/office/drawing/2014/main" val="873850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 smtClean="0"/>
                        <a:t>Elasticsearch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RDB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07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>
                          <a:effectLst/>
                        </a:rPr>
                        <a:t>인덱스</a:t>
                      </a:r>
                      <a:endParaRPr lang="en-US" altLang="ko-KR" sz="180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데이터베이스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271225"/>
                  </a:ext>
                </a:extLst>
              </a:tr>
              <a:tr h="2562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>
                          <a:effectLst/>
                        </a:rPr>
                        <a:t>타입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테이블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03876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67372" y="3876094"/>
            <a:ext cx="9796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인덱스의 이름은 클러스터 내에서 </a:t>
            </a:r>
            <a:r>
              <a:rPr lang="ko-KR" altLang="en-US" err="1" smtClean="0"/>
              <a:t>유일해야함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ES </a:t>
            </a:r>
            <a:r>
              <a:rPr lang="en-US" altLang="ko-KR"/>
              <a:t>6.x </a:t>
            </a:r>
            <a:r>
              <a:rPr lang="ko-KR" altLang="en-US"/>
              <a:t>버전 이후로는 하나의 인덱스에는 하나의 타입만 가질 수 있음 </a:t>
            </a:r>
            <a:r>
              <a:rPr lang="en-US" altLang="ko-KR"/>
              <a:t>-&gt; </a:t>
            </a:r>
            <a:r>
              <a:rPr lang="ko-KR" altLang="en-US"/>
              <a:t>인덱스 </a:t>
            </a:r>
            <a:r>
              <a:rPr lang="en-US" altLang="ko-KR"/>
              <a:t>1 : </a:t>
            </a:r>
            <a:r>
              <a:rPr lang="ko-KR" altLang="en-US"/>
              <a:t>타입 </a:t>
            </a:r>
            <a:r>
              <a:rPr lang="en-US" altLang="ko-KR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ES 6.x </a:t>
            </a:r>
            <a:r>
              <a:rPr lang="ko-KR" altLang="en-US" smtClean="0"/>
              <a:t>버전 이후로는 큰 이슈가 없다면 </a:t>
            </a:r>
            <a:r>
              <a:rPr lang="en-US" altLang="ko-KR" smtClean="0"/>
              <a:t>_doc</a:t>
            </a:r>
            <a:r>
              <a:rPr lang="ko-KR" altLang="en-US" smtClean="0"/>
              <a:t>을 </a:t>
            </a:r>
            <a:r>
              <a:rPr lang="ko-KR" altLang="en-US" err="1" smtClean="0"/>
              <a:t>타입명으로</a:t>
            </a:r>
            <a:r>
              <a:rPr lang="ko-KR" altLang="en-US" smtClean="0"/>
              <a:t> 사용함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93680" y="4949944"/>
            <a:ext cx="3698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rgbClr val="24292E"/>
                </a:solidFill>
                <a:latin typeface="-apple-system"/>
              </a:rPr>
              <a:t>멀티 타입을 지원하지 않는 이유 </a:t>
            </a:r>
            <a:r>
              <a:rPr lang="en-US" altLang="ko-KR" b="1">
                <a:solidFill>
                  <a:srgbClr val="24292E"/>
                </a:solidFill>
                <a:latin typeface="-apple-system"/>
              </a:rPr>
              <a:t>?</a:t>
            </a:r>
            <a:endParaRPr lang="en-US" altLang="ko-KR" b="1" i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91490" y="5413095"/>
            <a:ext cx="90396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24292E"/>
                </a:solidFill>
                <a:latin typeface="-apple-system"/>
              </a:rPr>
              <a:t>인덱스에 존재하는 서로 다른 타입에서 동일한 이름의 </a:t>
            </a:r>
            <a:r>
              <a:rPr lang="en-US" altLang="ko-KR" err="1">
                <a:solidFill>
                  <a:srgbClr val="24292E"/>
                </a:solidFill>
                <a:latin typeface="-apple-system"/>
              </a:rPr>
              <a:t>json</a:t>
            </a:r>
            <a:r>
              <a:rPr lang="en-US" altLang="ko-KR">
                <a:solidFill>
                  <a:srgbClr val="24292E"/>
                </a:solidFill>
                <a:latin typeface="-apple-system"/>
              </a:rPr>
              <a:t> </a:t>
            </a:r>
            <a:r>
              <a:rPr lang="ko-KR" altLang="en-US">
                <a:solidFill>
                  <a:srgbClr val="24292E"/>
                </a:solidFill>
                <a:latin typeface="-apple-system"/>
              </a:rPr>
              <a:t>문서 필드를 만들 수 있어서 의도치 않은 검색 결과가 나타나는 문제가 발생했기 </a:t>
            </a:r>
            <a:r>
              <a:rPr lang="ko-KR" altLang="en-US" smtClean="0">
                <a:solidFill>
                  <a:srgbClr val="24292E"/>
                </a:solidFill>
                <a:latin typeface="-apple-system"/>
              </a:rPr>
              <a:t>때문</a:t>
            </a:r>
            <a:endParaRPr lang="en-US" altLang="ko-KR">
              <a:solidFill>
                <a:srgbClr val="24292E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/a/user </a:t>
            </a:r>
            <a:r>
              <a:rPr lang="ko-KR" altLang="en-US"/>
              <a:t>의 </a:t>
            </a:r>
            <a:r>
              <a:rPr lang="en-US" altLang="ko-KR" err="1"/>
              <a:t>user_name</a:t>
            </a:r>
            <a:r>
              <a:rPr lang="en-US" altLang="ko-KR"/>
              <a:t> </a:t>
            </a:r>
            <a:r>
              <a:rPr lang="ko-KR" altLang="en-US"/>
              <a:t>필드와</a:t>
            </a:r>
            <a:r>
              <a:rPr lang="en-US" altLang="ko-KR"/>
              <a:t>, /a/team </a:t>
            </a:r>
            <a:r>
              <a:rPr lang="ko-KR" altLang="en-US"/>
              <a:t>의 </a:t>
            </a:r>
            <a:r>
              <a:rPr lang="en-US" altLang="ko-KR" err="1"/>
              <a:t>user_name</a:t>
            </a:r>
            <a:r>
              <a:rPr lang="en-US" altLang="ko-KR"/>
              <a:t> </a:t>
            </a:r>
            <a:r>
              <a:rPr lang="ko-KR" altLang="en-US"/>
              <a:t>필드는 정확히 동일한 필드에 저장된다</a:t>
            </a:r>
            <a:r>
              <a:rPr lang="en-US" altLang="ko-KR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컨텍스트가 다르다면 다른 인덱스에 분리해서 </a:t>
            </a:r>
            <a:r>
              <a:rPr lang="ko-KR" altLang="en-US" err="1"/>
              <a:t>저장해놓는게</a:t>
            </a:r>
            <a:r>
              <a:rPr lang="ko-KR" altLang="en-US"/>
              <a:t> 좋음 </a:t>
            </a:r>
            <a:r>
              <a:rPr lang="en-US" altLang="ko-KR"/>
              <a:t>ex: </a:t>
            </a:r>
            <a:r>
              <a:rPr lang="ko-KR" altLang="en-US"/>
              <a:t>영화와 책에 대한 검색엔진이라면 영화 인덱스</a:t>
            </a:r>
            <a:r>
              <a:rPr lang="en-US" altLang="ko-KR"/>
              <a:t>, </a:t>
            </a:r>
            <a:r>
              <a:rPr lang="ko-KR" altLang="en-US"/>
              <a:t>책 인덱스로 구분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11113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r="488" b="55290"/>
          <a:stretch/>
        </p:blipFill>
        <p:spPr>
          <a:xfrm>
            <a:off x="0" y="0"/>
            <a:ext cx="3299012" cy="188258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70" y="205740"/>
            <a:ext cx="2997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r>
              <a:rPr lang="en-US" altLang="ko-KR" smtClean="0"/>
              <a:t>. </a:t>
            </a:r>
            <a:r>
              <a:rPr lang="ko-KR" altLang="en-US" err="1" smtClean="0"/>
              <a:t>엘라스틱서치</a:t>
            </a:r>
            <a:r>
              <a:rPr lang="ko-KR" altLang="en-US" smtClean="0"/>
              <a:t> 기본 개념 </a:t>
            </a:r>
            <a:endParaRPr lang="en-US" altLang="ko-KR" smtClean="0"/>
          </a:p>
          <a:p>
            <a:endParaRPr lang="en-US" altLang="ko-KR" smtClean="0"/>
          </a:p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1490" y="90888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err="1" smtClean="0"/>
              <a:t>샤드와</a:t>
            </a:r>
            <a:r>
              <a:rPr lang="ko-KR" altLang="en-US" b="1" smtClean="0"/>
              <a:t> 세그먼트</a:t>
            </a:r>
            <a:r>
              <a:rPr lang="ko-KR" altLang="en-US"/>
              <a:t> </a:t>
            </a:r>
            <a:endParaRPr lang="ko-KR" altLang="en-US" b="1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2927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7372" y="1405245"/>
            <a:ext cx="82830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err="1"/>
              <a:t>샤드는</a:t>
            </a:r>
            <a:r>
              <a:rPr lang="ko-KR" altLang="en-US"/>
              <a:t> 인덱스에 색인되는 문서들이 저장되는 </a:t>
            </a:r>
            <a:r>
              <a:rPr lang="ko-KR" altLang="en-US" b="1"/>
              <a:t>논리적인 공간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세그먼트는 </a:t>
            </a:r>
            <a:r>
              <a:rPr lang="ko-KR" altLang="en-US" err="1"/>
              <a:t>샤드의</a:t>
            </a:r>
            <a:r>
              <a:rPr lang="ko-KR" altLang="en-US"/>
              <a:t> 데이터들을 가지고 있는 </a:t>
            </a:r>
            <a:r>
              <a:rPr lang="ko-KR" altLang="en-US" b="1"/>
              <a:t>물리적인 파일</a:t>
            </a:r>
            <a:r>
              <a:rPr lang="ko-KR" altLang="en-US"/>
              <a:t>을 의미함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인덱스는 다수의 </a:t>
            </a:r>
            <a:r>
              <a:rPr lang="ko-KR" altLang="en-US" err="1" smtClean="0"/>
              <a:t>샤드로</a:t>
            </a:r>
            <a:r>
              <a:rPr lang="ko-KR" altLang="en-US" smtClean="0"/>
              <a:t> 구성되고 하나의 </a:t>
            </a:r>
            <a:r>
              <a:rPr lang="ko-KR" altLang="en-US" err="1" smtClean="0"/>
              <a:t>샤드는</a:t>
            </a:r>
            <a:r>
              <a:rPr lang="ko-KR" altLang="en-US" smtClean="0"/>
              <a:t> </a:t>
            </a:r>
            <a:r>
              <a:rPr lang="ko-KR" altLang="en-US"/>
              <a:t>다수의 세그먼트로 구성됨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문서들이 </a:t>
            </a:r>
            <a:r>
              <a:rPr lang="ko-KR" altLang="en-US" smtClean="0"/>
              <a:t>인덱스 내에 </a:t>
            </a:r>
            <a:r>
              <a:rPr lang="ko-KR" altLang="en-US" err="1" smtClean="0"/>
              <a:t>샤드별로</a:t>
            </a:r>
            <a:r>
              <a:rPr lang="ko-KR" altLang="en-US" smtClean="0"/>
              <a:t> 저장된다는 </a:t>
            </a:r>
            <a:r>
              <a:rPr lang="ko-KR" altLang="en-US"/>
              <a:t>개념을 정확하게 이해하면 </a:t>
            </a:r>
            <a:endParaRPr lang="en-US" altLang="ko-KR" smtClean="0"/>
          </a:p>
          <a:p>
            <a:r>
              <a:rPr lang="ko-KR" altLang="en-US" smtClean="0"/>
              <a:t>장애가 </a:t>
            </a:r>
            <a:r>
              <a:rPr lang="ko-KR" altLang="en-US"/>
              <a:t>발생했을 </a:t>
            </a:r>
            <a:r>
              <a:rPr lang="ko-KR" altLang="en-US" smtClean="0"/>
              <a:t>때 </a:t>
            </a:r>
            <a:r>
              <a:rPr lang="ko-KR" altLang="en-US"/>
              <a:t>장애의 규모를 정확하게 파악할 수 있음</a:t>
            </a:r>
            <a:endParaRPr lang="en-US" altLang="ko-KR"/>
          </a:p>
        </p:txBody>
      </p:sp>
      <p:pic>
        <p:nvPicPr>
          <p:cNvPr id="1026" name="Picture 2" descr="ES-Datadiagram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549" y="3205834"/>
            <a:ext cx="491490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800908" y="4589267"/>
            <a:ext cx="3190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>
                <a:solidFill>
                  <a:srgbClr val="24292E"/>
                </a:solidFill>
                <a:latin typeface="-apple-system"/>
              </a:rPr>
              <a:t>각각의 </a:t>
            </a:r>
            <a:r>
              <a:rPr lang="ko-KR" altLang="en-US" sz="1400" err="1">
                <a:solidFill>
                  <a:srgbClr val="24292E"/>
                </a:solidFill>
                <a:latin typeface="-apple-system"/>
              </a:rPr>
              <a:t>샤드는</a:t>
            </a:r>
            <a:r>
              <a:rPr lang="ko-KR" altLang="en-US" sz="1400">
                <a:solidFill>
                  <a:srgbClr val="24292E"/>
                </a:solidFill>
                <a:latin typeface="-apple-system"/>
              </a:rPr>
              <a:t> </a:t>
            </a:r>
            <a:r>
              <a:rPr lang="ko-KR" altLang="en-US" sz="1400" b="1" err="1">
                <a:solidFill>
                  <a:srgbClr val="24292E"/>
                </a:solidFill>
                <a:latin typeface="-apple-system"/>
              </a:rPr>
              <a:t>루씬</a:t>
            </a:r>
            <a:r>
              <a:rPr lang="ko-KR" altLang="en-US" sz="1400" b="1">
                <a:solidFill>
                  <a:srgbClr val="24292E"/>
                </a:solidFill>
                <a:latin typeface="-apple-system"/>
              </a:rPr>
              <a:t> 인덱스</a:t>
            </a:r>
            <a:r>
              <a:rPr lang="ko-KR" altLang="en-US" sz="1400">
                <a:solidFill>
                  <a:srgbClr val="24292E"/>
                </a:solidFill>
                <a:latin typeface="-apple-system"/>
              </a:rPr>
              <a:t> </a:t>
            </a:r>
            <a:r>
              <a:rPr lang="ko-KR" altLang="en-US" sz="1400" err="1" smtClean="0">
                <a:solidFill>
                  <a:srgbClr val="24292E"/>
                </a:solidFill>
                <a:latin typeface="-apple-system"/>
              </a:rPr>
              <a:t>이기도함</a:t>
            </a:r>
            <a:endParaRPr lang="en-US" altLang="ko-KR" sz="1400" b="0" i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7372" y="5141668"/>
            <a:ext cx="94067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문서들은 실제로 세그먼트라는 물리적인 파일에 </a:t>
            </a:r>
            <a:r>
              <a:rPr lang="ko-KR" altLang="en-US" smtClean="0"/>
              <a:t>저장됨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세그먼트에 저장 전에 색인된 문서는 먼저 시스템 메모리 버퍼 캐시에 저장되고 </a:t>
            </a:r>
            <a:endParaRPr lang="en-US" altLang="ko-KR" smtClean="0"/>
          </a:p>
          <a:p>
            <a:r>
              <a:rPr lang="ko-KR" altLang="en-US" smtClean="0"/>
              <a:t>이 </a:t>
            </a:r>
            <a:r>
              <a:rPr lang="ko-KR" altLang="en-US"/>
              <a:t>단계에서는 해당 문서가 검색되지 </a:t>
            </a:r>
            <a:r>
              <a:rPr lang="en-US" altLang="ko-KR" smtClean="0"/>
              <a:t>refresh</a:t>
            </a:r>
            <a:r>
              <a:rPr lang="ko-KR" altLang="en-US"/>
              <a:t>라는 과정을 거쳐야 </a:t>
            </a:r>
            <a:endParaRPr lang="en-US" altLang="ko-KR" smtClean="0"/>
          </a:p>
          <a:p>
            <a:r>
              <a:rPr lang="ko-KR" altLang="en-US" smtClean="0"/>
              <a:t>디스크에 </a:t>
            </a:r>
            <a:r>
              <a:rPr lang="ko-KR" altLang="en-US"/>
              <a:t>세그먼트 단위로 문서가 저장되고 해당 </a:t>
            </a:r>
            <a:r>
              <a:rPr lang="ko-KR" altLang="en-US"/>
              <a:t>않음 이후 </a:t>
            </a:r>
            <a:r>
              <a:rPr lang="en-US" altLang="ko-KR"/>
              <a:t>ES</a:t>
            </a:r>
            <a:r>
              <a:rPr lang="ko-KR" altLang="en-US"/>
              <a:t>의 문서의 </a:t>
            </a:r>
            <a:r>
              <a:rPr lang="ko-KR" altLang="en-US"/>
              <a:t>검색이 </a:t>
            </a:r>
            <a:r>
              <a:rPr lang="ko-KR" altLang="en-US" smtClean="0"/>
              <a:t>가능해짐</a:t>
            </a:r>
          </a:p>
        </p:txBody>
      </p:sp>
    </p:spTree>
    <p:extLst>
      <p:ext uri="{BB962C8B-B14F-4D97-AF65-F5344CB8AC3E}">
        <p14:creationId xmlns:p14="http://schemas.microsoft.com/office/powerpoint/2010/main" val="137170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r="488" b="55290"/>
          <a:stretch/>
        </p:blipFill>
        <p:spPr>
          <a:xfrm>
            <a:off x="0" y="0"/>
            <a:ext cx="3299012" cy="188258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70" y="205740"/>
            <a:ext cx="2997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r>
              <a:rPr lang="en-US" altLang="ko-KR" smtClean="0"/>
              <a:t>. </a:t>
            </a:r>
            <a:r>
              <a:rPr lang="ko-KR" altLang="en-US" err="1" smtClean="0"/>
              <a:t>엘라스틱서치</a:t>
            </a:r>
            <a:r>
              <a:rPr lang="ko-KR" altLang="en-US" smtClean="0"/>
              <a:t> 기본 개념 </a:t>
            </a:r>
            <a:endParaRPr lang="en-US" altLang="ko-KR" smtClean="0"/>
          </a:p>
          <a:p>
            <a:endParaRPr lang="en-US" altLang="ko-KR" smtClean="0"/>
          </a:p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2927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490" y="850284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세그먼트는 불변이다</a:t>
            </a:r>
            <a:r>
              <a:rPr lang="en-US" altLang="ko-KR" b="1" smtClean="0"/>
              <a:t>.</a:t>
            </a:r>
            <a:r>
              <a:rPr lang="ko-KR" altLang="en-US"/>
              <a:t> </a:t>
            </a:r>
            <a:endParaRPr lang="ko-KR" altLang="en-US" b="1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91489" y="1440180"/>
            <a:ext cx="11261239" cy="207971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curl </a:t>
            </a:r>
            <a:r>
              <a:rPr lang="en-US" altLang="ko-KR"/>
              <a:t>-X PUT 'localhost:9200/user/_</a:t>
            </a:r>
            <a:r>
              <a:rPr lang="en-US" altLang="ko-KR" smtClean="0"/>
              <a:t>doc/3?pretty</a:t>
            </a:r>
            <a:r>
              <a:rPr lang="en-US" altLang="ko-KR"/>
              <a:t>' </a:t>
            </a:r>
            <a:r>
              <a:rPr lang="en-US" altLang="ko-KR" smtClean="0"/>
              <a:t>\</a:t>
            </a:r>
            <a:endParaRPr lang="en-US" altLang="ko-KR"/>
          </a:p>
          <a:p>
            <a:r>
              <a:rPr lang="en-US" altLang="ko-KR"/>
              <a:t>-H 'Content-Type: application/</a:t>
            </a:r>
            <a:r>
              <a:rPr lang="en-US" altLang="ko-KR" err="1"/>
              <a:t>json</a:t>
            </a:r>
            <a:r>
              <a:rPr lang="en-US" altLang="ko-KR"/>
              <a:t>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	 "username": </a:t>
            </a:r>
            <a:r>
              <a:rPr lang="en-US" altLang="ko-KR"/>
              <a:t>"kyoing</a:t>
            </a:r>
            <a:r>
              <a:rPr lang="en-US" altLang="ko-KR" smtClean="0"/>
              <a:t>"</a:t>
            </a:r>
          </a:p>
          <a:p>
            <a:r>
              <a:rPr lang="en-US" altLang="ko-KR" smtClean="0"/>
              <a:t>}'</a:t>
            </a:r>
          </a:p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91489" y="4465182"/>
            <a:ext cx="11261239" cy="207971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curl </a:t>
            </a:r>
            <a:r>
              <a:rPr lang="en-US" altLang="ko-KR"/>
              <a:t>-X PUT 'localhost:9200/user/_</a:t>
            </a:r>
            <a:r>
              <a:rPr lang="en-US" altLang="ko-KR" smtClean="0"/>
              <a:t>doc/3?pretty</a:t>
            </a:r>
            <a:r>
              <a:rPr lang="en-US" altLang="ko-KR"/>
              <a:t>' </a:t>
            </a:r>
            <a:r>
              <a:rPr lang="en-US" altLang="ko-KR" smtClean="0"/>
              <a:t>\</a:t>
            </a:r>
            <a:endParaRPr lang="en-US" altLang="ko-KR"/>
          </a:p>
          <a:p>
            <a:r>
              <a:rPr lang="en-US" altLang="ko-KR"/>
              <a:t>-H 'Content-Type: application/</a:t>
            </a:r>
            <a:r>
              <a:rPr lang="en-US" altLang="ko-KR" err="1"/>
              <a:t>json</a:t>
            </a:r>
            <a:r>
              <a:rPr lang="en-US" altLang="ko-KR"/>
              <a:t>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	 "username": </a:t>
            </a:r>
            <a:r>
              <a:rPr lang="en-US" altLang="ko-KR"/>
              <a:t>"</a:t>
            </a:r>
            <a:r>
              <a:rPr lang="en-US" altLang="ko-KR" smtClean="0"/>
              <a:t>kyoing</a:t>
            </a:r>
            <a:r>
              <a:rPr lang="en-US" altLang="ko-KR"/>
              <a:t>",</a:t>
            </a:r>
            <a:endParaRPr lang="en-US" altLang="ko-KR" smtClean="0"/>
          </a:p>
          <a:p>
            <a:r>
              <a:rPr lang="en-US" altLang="ko-KR" smtClean="0"/>
              <a:t>	 </a:t>
            </a:r>
            <a:r>
              <a:rPr lang="en-US" altLang="ko-KR"/>
              <a:t>"age</a:t>
            </a:r>
            <a:r>
              <a:rPr lang="en-US" altLang="ko-KR" smtClean="0"/>
              <a:t>": 25</a:t>
            </a:r>
          </a:p>
          <a:p>
            <a:r>
              <a:rPr lang="en-US" altLang="ko-KR" smtClean="0"/>
              <a:t>}'</a:t>
            </a:r>
          </a:p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91802" y="376988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같은 </a:t>
            </a:r>
            <a:r>
              <a:rPr lang="en-US" altLang="ko-KR" smtClean="0"/>
              <a:t>id</a:t>
            </a:r>
            <a:r>
              <a:rPr lang="ko-KR" altLang="en-US" smtClean="0"/>
              <a:t>로 색인 요청하기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23097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r="488" b="55290"/>
          <a:stretch/>
        </p:blipFill>
        <p:spPr>
          <a:xfrm>
            <a:off x="0" y="0"/>
            <a:ext cx="3299012" cy="188258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70" y="205740"/>
            <a:ext cx="2997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r>
              <a:rPr lang="en-US" altLang="ko-KR" smtClean="0"/>
              <a:t>. </a:t>
            </a:r>
            <a:r>
              <a:rPr lang="ko-KR" altLang="en-US" err="1" smtClean="0"/>
              <a:t>엘라스틱서치</a:t>
            </a:r>
            <a:r>
              <a:rPr lang="ko-KR" altLang="en-US" smtClean="0"/>
              <a:t> 기본 개념 </a:t>
            </a:r>
            <a:endParaRPr lang="en-US" altLang="ko-KR" smtClean="0"/>
          </a:p>
          <a:p>
            <a:endParaRPr lang="en-US" altLang="ko-KR" smtClean="0"/>
          </a:p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2927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490" y="865108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세그먼트는 불변이다</a:t>
            </a:r>
            <a:r>
              <a:rPr lang="en-US" altLang="ko-KR" b="1" smtClean="0"/>
              <a:t>.</a:t>
            </a:r>
            <a:r>
              <a:rPr lang="ko-KR" altLang="en-US"/>
              <a:t> </a:t>
            </a: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267372" y="1440180"/>
            <a:ext cx="1108027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같은 </a:t>
            </a:r>
            <a:r>
              <a:rPr lang="en-US" altLang="ko-KR"/>
              <a:t>id</a:t>
            </a:r>
            <a:r>
              <a:rPr lang="ko-KR" altLang="en-US"/>
              <a:t>로 </a:t>
            </a:r>
            <a:r>
              <a:rPr lang="en-US" altLang="ko-KR"/>
              <a:t>put</a:t>
            </a:r>
            <a:r>
              <a:rPr lang="ko-KR" altLang="en-US"/>
              <a:t>을 할 경우 </a:t>
            </a:r>
            <a:r>
              <a:rPr lang="ko-KR" altLang="en-US" err="1"/>
              <a:t>응답중에</a:t>
            </a:r>
            <a:r>
              <a:rPr lang="ko-KR" altLang="en-US"/>
              <a:t> </a:t>
            </a:r>
            <a:r>
              <a:rPr lang="en-US" altLang="ko-KR"/>
              <a:t>_version</a:t>
            </a:r>
            <a:r>
              <a:rPr lang="ko-KR" altLang="en-US"/>
              <a:t>이 </a:t>
            </a:r>
            <a:r>
              <a:rPr lang="ko-KR" altLang="en-US" err="1"/>
              <a:t>증가하는것을</a:t>
            </a:r>
            <a:r>
              <a:rPr lang="ko-KR" altLang="en-US"/>
              <a:t> 확인할 수 있음 하지만 </a:t>
            </a:r>
            <a:endParaRPr lang="en-US" altLang="ko-KR" smtClean="0"/>
          </a:p>
          <a:p>
            <a:r>
              <a:rPr lang="ko-KR" altLang="en-US" smtClean="0"/>
              <a:t>이는 </a:t>
            </a:r>
            <a:r>
              <a:rPr lang="ko-KR" altLang="en-US"/>
              <a:t>실제로 </a:t>
            </a:r>
            <a:r>
              <a:rPr lang="ko-KR" altLang="en-US" b="1"/>
              <a:t>원래 데이터가 변경되는 것은 아님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ES</a:t>
            </a:r>
            <a:r>
              <a:rPr lang="ko-KR" altLang="en-US"/>
              <a:t>에서 데이터를 업데이트하려고 시도하면 </a:t>
            </a:r>
            <a:r>
              <a:rPr lang="en-US" altLang="ko-KR"/>
              <a:t>ES</a:t>
            </a:r>
            <a:r>
              <a:rPr lang="ko-KR" altLang="en-US"/>
              <a:t>는 새로운 세그먼트에 업데이트할 </a:t>
            </a:r>
            <a:endParaRPr lang="en-US" altLang="ko-KR" smtClean="0"/>
          </a:p>
          <a:p>
            <a:r>
              <a:rPr lang="ko-KR" altLang="en-US" smtClean="0"/>
              <a:t>문서의 </a:t>
            </a:r>
            <a:r>
              <a:rPr lang="ko-KR" altLang="en-US"/>
              <a:t>내용을 새롭게 쓰고</a:t>
            </a:r>
            <a:r>
              <a:rPr lang="en-US" altLang="ko-KR"/>
              <a:t>, </a:t>
            </a:r>
            <a:r>
              <a:rPr lang="ko-KR" altLang="en-US"/>
              <a:t>기존의 데이터는 </a:t>
            </a:r>
            <a:r>
              <a:rPr lang="ko-KR" altLang="en-US" smtClean="0"/>
              <a:t>더 이상 쓰지 못하게 불용 처리함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update </a:t>
            </a:r>
            <a:r>
              <a:rPr lang="ko-KR" altLang="en-US" smtClean="0"/>
              <a:t>뿐만 아니라 </a:t>
            </a:r>
            <a:r>
              <a:rPr lang="en-US" altLang="ko-KR" smtClean="0"/>
              <a:t>delete</a:t>
            </a:r>
            <a:r>
              <a:rPr lang="ko-KR" altLang="en-US" smtClean="0"/>
              <a:t>역시 마찬가지임 이런 특성으로 </a:t>
            </a:r>
            <a:r>
              <a:rPr lang="ko-KR" altLang="en-US" b="1" smtClean="0"/>
              <a:t>데이터들의 일관성을 지킬 수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ES</a:t>
            </a:r>
            <a:r>
              <a:rPr lang="ko-KR" altLang="en-US"/>
              <a:t>는 세그먼트는 불변이기 때문에 시간이 지나면 작은 </a:t>
            </a:r>
            <a:r>
              <a:rPr lang="ko-KR" altLang="en-US" smtClean="0"/>
              <a:t>크기의 세그먼트가 </a:t>
            </a:r>
            <a:r>
              <a:rPr lang="ko-KR" altLang="en-US"/>
              <a:t>점점 늘어나서 </a:t>
            </a:r>
            <a:endParaRPr lang="en-US" altLang="ko-KR" smtClean="0"/>
          </a:p>
          <a:p>
            <a:r>
              <a:rPr lang="ko-KR" altLang="en-US" smtClean="0"/>
              <a:t>크기가 </a:t>
            </a:r>
            <a:r>
              <a:rPr lang="ko-KR" altLang="en-US"/>
              <a:t>점점 커지는 단점이 있음 이를 해결하기 위해 </a:t>
            </a:r>
            <a:r>
              <a:rPr lang="en-US" altLang="ko-KR"/>
              <a:t>ES</a:t>
            </a:r>
            <a:r>
              <a:rPr lang="ko-KR" altLang="en-US"/>
              <a:t>는 백그라운드에서 세그먼트 병합을 진행함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ES </a:t>
            </a:r>
            <a:r>
              <a:rPr lang="ko-KR" altLang="en-US"/>
              <a:t>백그라운드에서는 </a:t>
            </a:r>
            <a:r>
              <a:rPr lang="ko-KR" altLang="en-US" err="1"/>
              <a:t>여러개의</a:t>
            </a:r>
            <a:r>
              <a:rPr lang="ko-KR" altLang="en-US"/>
              <a:t> 작은 세그먼트들을 하나의 큰 세그먼트로 합치는 작업이 무수히 일어남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err="1"/>
              <a:t>병합시점에</a:t>
            </a:r>
            <a:r>
              <a:rPr lang="ko-KR" altLang="en-US"/>
              <a:t> 실제 불용 처리한 데이터들을 실제로 디스크에서 삭제됨</a:t>
            </a:r>
            <a:endParaRPr lang="ko-KR" altLang="en-US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7782" y="4025503"/>
            <a:ext cx="4282566" cy="258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5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r="488" b="55290"/>
          <a:stretch/>
        </p:blipFill>
        <p:spPr>
          <a:xfrm>
            <a:off x="0" y="0"/>
            <a:ext cx="3299012" cy="188258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70" y="205740"/>
            <a:ext cx="2997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r>
              <a:rPr lang="en-US" altLang="ko-KR" smtClean="0"/>
              <a:t>. </a:t>
            </a:r>
            <a:r>
              <a:rPr lang="ko-KR" altLang="en-US" err="1" smtClean="0"/>
              <a:t>엘라스틱서치</a:t>
            </a:r>
            <a:r>
              <a:rPr lang="ko-KR" altLang="en-US" smtClean="0"/>
              <a:t> 기본 개념 </a:t>
            </a:r>
            <a:endParaRPr lang="en-US" altLang="ko-KR" smtClean="0"/>
          </a:p>
          <a:p>
            <a:endParaRPr lang="en-US" altLang="ko-KR" smtClean="0"/>
          </a:p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2927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490" y="865108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프라이머리 </a:t>
            </a:r>
            <a:r>
              <a:rPr lang="ko-KR" altLang="en-US" b="1" err="1" smtClean="0"/>
              <a:t>샤드와</a:t>
            </a:r>
            <a:r>
              <a:rPr lang="ko-KR" altLang="en-US" b="1" smtClean="0"/>
              <a:t> </a:t>
            </a:r>
            <a:r>
              <a:rPr lang="ko-KR" altLang="en-US" b="1" err="1" smtClean="0"/>
              <a:t>레플리카</a:t>
            </a:r>
            <a:r>
              <a:rPr lang="ko-KR" altLang="en-US" b="1" smtClean="0"/>
              <a:t> </a:t>
            </a:r>
            <a:r>
              <a:rPr lang="ko-KR" altLang="en-US" b="1" err="1" smtClean="0"/>
              <a:t>샤드</a:t>
            </a:r>
            <a:endParaRPr lang="ko-KR" alt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267372" y="3265828"/>
            <a:ext cx="1177437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ES</a:t>
            </a:r>
            <a:r>
              <a:rPr lang="ko-KR" altLang="en-US"/>
              <a:t>에서 </a:t>
            </a:r>
            <a:r>
              <a:rPr lang="ko-KR" altLang="en-US" err="1"/>
              <a:t>샤드의</a:t>
            </a:r>
            <a:r>
              <a:rPr lang="ko-KR" altLang="en-US"/>
              <a:t> 상태를 정상적으로 유지하고 장애 상황에서도 유실되지 않도록 하는게 </a:t>
            </a:r>
            <a:endParaRPr lang="en-US" altLang="ko-KR" smtClean="0"/>
          </a:p>
          <a:p>
            <a:r>
              <a:rPr lang="en-US" altLang="ko-KR" smtClean="0"/>
              <a:t>ES </a:t>
            </a:r>
            <a:r>
              <a:rPr lang="ko-KR" altLang="en-US"/>
              <a:t>클러스터 서비스의 연속성을 유지하기 위해 꼭 필요한 </a:t>
            </a:r>
            <a:r>
              <a:rPr lang="ko-KR" altLang="en-US" err="1" smtClean="0"/>
              <a:t>작업임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err="1" smtClean="0"/>
              <a:t>레플리카</a:t>
            </a:r>
            <a:r>
              <a:rPr lang="ko-KR" altLang="en-US" smtClean="0"/>
              <a:t> </a:t>
            </a:r>
            <a:r>
              <a:rPr lang="ko-KR" altLang="en-US" err="1"/>
              <a:t>샤드는</a:t>
            </a:r>
            <a:r>
              <a:rPr lang="ko-KR" altLang="en-US"/>
              <a:t> 프라이머리 </a:t>
            </a:r>
            <a:r>
              <a:rPr lang="ko-KR" altLang="en-US" err="1"/>
              <a:t>샤드와</a:t>
            </a:r>
            <a:r>
              <a:rPr lang="ko-KR" altLang="en-US"/>
              <a:t> 동일한 문서를 갖고 있기 때문에 사용자의 검색 요청에도 응답할 수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err="1"/>
              <a:t>레플리카</a:t>
            </a:r>
            <a:r>
              <a:rPr lang="ko-KR" altLang="en-US"/>
              <a:t> </a:t>
            </a:r>
            <a:r>
              <a:rPr lang="ko-KR" altLang="en-US" err="1"/>
              <a:t>샤드의</a:t>
            </a:r>
            <a:r>
              <a:rPr lang="ko-KR" altLang="en-US"/>
              <a:t> 수가 많을수록 검색 요청에 대한 응답 속도를 높일 수 있음</a:t>
            </a:r>
            <a:r>
              <a:rPr lang="en-US" altLang="ko-KR"/>
              <a:t>, </a:t>
            </a:r>
            <a:r>
              <a:rPr lang="ko-KR" altLang="en-US"/>
              <a:t>설계 시점에서 고려해야할 </a:t>
            </a:r>
            <a:r>
              <a:rPr lang="ko-KR" altLang="en-US" smtClean="0"/>
              <a:t>문제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err="1"/>
              <a:t>레플리카샤드는</a:t>
            </a:r>
            <a:r>
              <a:rPr lang="ko-KR" altLang="en-US"/>
              <a:t> </a:t>
            </a:r>
            <a:r>
              <a:rPr lang="ko-KR" altLang="en-US" err="1"/>
              <a:t>운영중에도</a:t>
            </a:r>
            <a:r>
              <a:rPr lang="ko-KR" altLang="en-US"/>
              <a:t> 변경할 수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err="1"/>
              <a:t>레플리카</a:t>
            </a:r>
            <a:r>
              <a:rPr lang="ko-KR" altLang="en-US"/>
              <a:t> </a:t>
            </a:r>
            <a:r>
              <a:rPr lang="ko-KR" altLang="en-US" err="1"/>
              <a:t>샤드는</a:t>
            </a:r>
            <a:r>
              <a:rPr lang="ko-KR" altLang="en-US"/>
              <a:t> 프라이머리 </a:t>
            </a:r>
            <a:r>
              <a:rPr lang="ko-KR" altLang="en-US" err="1"/>
              <a:t>샤드의</a:t>
            </a:r>
            <a:r>
              <a:rPr lang="ko-KR" altLang="en-US"/>
              <a:t> </a:t>
            </a:r>
            <a:r>
              <a:rPr lang="ko-KR" altLang="en-US" err="1"/>
              <a:t>복제본으로</a:t>
            </a:r>
            <a:r>
              <a:rPr lang="ko-KR" altLang="en-US"/>
              <a:t> 프라이머리 </a:t>
            </a:r>
            <a:r>
              <a:rPr lang="ko-KR" altLang="en-US" err="1"/>
              <a:t>샤드가</a:t>
            </a:r>
            <a:r>
              <a:rPr lang="ko-KR" altLang="en-US"/>
              <a:t> 저장된 노드와 다른 노드에 </a:t>
            </a:r>
            <a:r>
              <a:rPr lang="ko-KR" altLang="en-US" smtClean="0"/>
              <a:t>저장됨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err="1"/>
              <a:t>프라이머리샤드가</a:t>
            </a:r>
            <a:r>
              <a:rPr lang="ko-KR" altLang="en-US"/>
              <a:t> 사용 불가 </a:t>
            </a:r>
            <a:r>
              <a:rPr lang="ko-KR" altLang="en-US" err="1"/>
              <a:t>상태가되면</a:t>
            </a:r>
            <a:r>
              <a:rPr lang="ko-KR" altLang="en-US"/>
              <a:t> </a:t>
            </a:r>
            <a:r>
              <a:rPr lang="ko-KR" altLang="en-US" err="1"/>
              <a:t>레플리카</a:t>
            </a:r>
            <a:r>
              <a:rPr lang="ko-KR" altLang="en-US"/>
              <a:t> </a:t>
            </a:r>
            <a:r>
              <a:rPr lang="ko-KR" altLang="en-US" err="1"/>
              <a:t>샤드가</a:t>
            </a:r>
            <a:r>
              <a:rPr lang="ko-KR" altLang="en-US"/>
              <a:t> 프라이머리 </a:t>
            </a:r>
            <a:r>
              <a:rPr lang="ko-KR" altLang="en-US" err="1"/>
              <a:t>샤드로</a:t>
            </a:r>
            <a:r>
              <a:rPr lang="ko-KR" altLang="en-US"/>
              <a:t> 승격되고 승격된 프라이머리 </a:t>
            </a:r>
            <a:endParaRPr lang="en-US" altLang="ko-KR" smtClean="0"/>
          </a:p>
          <a:p>
            <a:r>
              <a:rPr lang="ko-KR" altLang="en-US" err="1" smtClean="0"/>
              <a:t>샤드의</a:t>
            </a:r>
            <a:r>
              <a:rPr lang="ko-KR" altLang="en-US" smtClean="0"/>
              <a:t> </a:t>
            </a:r>
            <a:r>
              <a:rPr lang="ko-KR" altLang="en-US" err="1"/>
              <a:t>레플리카</a:t>
            </a:r>
            <a:r>
              <a:rPr lang="ko-KR" altLang="en-US"/>
              <a:t> </a:t>
            </a:r>
            <a:r>
              <a:rPr lang="ko-KR" altLang="en-US" err="1"/>
              <a:t>샤드가</a:t>
            </a:r>
            <a:r>
              <a:rPr lang="ko-KR" altLang="en-US"/>
              <a:t> 다시 생김</a:t>
            </a:r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84768" y="1619262"/>
            <a:ext cx="108366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err="1"/>
              <a:t>샤드는</a:t>
            </a:r>
            <a:r>
              <a:rPr lang="ko-KR" altLang="en-US"/>
              <a:t> 원본 프라이머리 </a:t>
            </a:r>
            <a:r>
              <a:rPr lang="ko-KR" altLang="en-US" err="1"/>
              <a:t>샤드와</a:t>
            </a:r>
            <a:r>
              <a:rPr lang="ko-KR" altLang="en-US"/>
              <a:t> 복제 </a:t>
            </a:r>
            <a:r>
              <a:rPr lang="ko-KR" altLang="en-US" err="1"/>
              <a:t>레플리카</a:t>
            </a:r>
            <a:r>
              <a:rPr lang="ko-KR" altLang="en-US"/>
              <a:t> </a:t>
            </a:r>
            <a:r>
              <a:rPr lang="ko-KR" altLang="en-US" err="1"/>
              <a:t>샤드로</a:t>
            </a:r>
            <a:r>
              <a:rPr lang="ko-KR" altLang="en-US"/>
              <a:t> </a:t>
            </a:r>
            <a:r>
              <a:rPr lang="ko-KR" altLang="en-US" smtClean="0"/>
              <a:t>구성됨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err="1" smtClean="0"/>
              <a:t>레플리카</a:t>
            </a:r>
            <a:r>
              <a:rPr lang="ko-KR" altLang="en-US" smtClean="0"/>
              <a:t> </a:t>
            </a:r>
            <a:r>
              <a:rPr lang="ko-KR" altLang="en-US" err="1" smtClean="0"/>
              <a:t>샤드는</a:t>
            </a:r>
            <a:r>
              <a:rPr lang="ko-KR" altLang="en-US" smtClean="0"/>
              <a:t> 안정성을 위해서 만들어짐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프라이머리 </a:t>
            </a:r>
            <a:r>
              <a:rPr lang="ko-KR" altLang="en-US" err="1"/>
              <a:t>샤드는</a:t>
            </a:r>
            <a:r>
              <a:rPr lang="ko-KR" altLang="en-US"/>
              <a:t> 최초 인덱스를 생성할 때 개수를 결정함 이후에 변경 불가하기때문에 </a:t>
            </a:r>
            <a:r>
              <a:rPr lang="ko-KR" altLang="en-US" err="1" smtClean="0"/>
              <a:t>신중해야함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데이터를 각 샤드로 배치하는 알고리즘</a:t>
            </a:r>
            <a:endParaRPr lang="en-US" altLang="ko-KR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샤드번호 </a:t>
            </a:r>
            <a:r>
              <a:rPr lang="en-US" altLang="ko-KR"/>
              <a:t>= Hash(</a:t>
            </a:r>
            <a:r>
              <a:rPr lang="en-US" altLang="ko-KR" err="1"/>
              <a:t>Doucment</a:t>
            </a:r>
            <a:r>
              <a:rPr lang="en-US" altLang="ko-KR"/>
              <a:t> ID) % </a:t>
            </a:r>
            <a:r>
              <a:rPr lang="ko-KR" altLang="en-US"/>
              <a:t>프라이머리 </a:t>
            </a:r>
            <a:r>
              <a:rPr lang="ko-KR" altLang="en-US" err="1"/>
              <a:t>샤드</a:t>
            </a:r>
            <a:r>
              <a:rPr lang="ko-KR" altLang="en-US"/>
              <a:t> 개수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2855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r="488" b="55290"/>
          <a:stretch/>
        </p:blipFill>
        <p:spPr>
          <a:xfrm>
            <a:off x="0" y="0"/>
            <a:ext cx="3299012" cy="188258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70" y="205740"/>
            <a:ext cx="2997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r>
              <a:rPr lang="en-US" altLang="ko-KR" smtClean="0"/>
              <a:t>. </a:t>
            </a:r>
            <a:r>
              <a:rPr lang="ko-KR" altLang="en-US" err="1" smtClean="0"/>
              <a:t>엘라스틱서치</a:t>
            </a:r>
            <a:r>
              <a:rPr lang="ko-KR" altLang="en-US" smtClean="0"/>
              <a:t> 기본 개념 </a:t>
            </a:r>
            <a:endParaRPr lang="en-US" altLang="ko-KR" smtClean="0"/>
          </a:p>
          <a:p>
            <a:endParaRPr lang="en-US" altLang="ko-KR" smtClean="0"/>
          </a:p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2927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490" y="8651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매핑</a:t>
            </a:r>
            <a:endParaRPr lang="ko-KR" altLang="en-US" b="1"/>
          </a:p>
        </p:txBody>
      </p:sp>
      <p:sp>
        <p:nvSpPr>
          <p:cNvPr id="15" name="TextBox 14"/>
          <p:cNvSpPr txBox="1"/>
          <p:nvPr/>
        </p:nvSpPr>
        <p:spPr>
          <a:xfrm>
            <a:off x="284768" y="1274087"/>
            <a:ext cx="881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매핑은 </a:t>
            </a:r>
            <a:r>
              <a:rPr lang="en-US" altLang="ko-KR"/>
              <a:t>RDB</a:t>
            </a:r>
            <a:r>
              <a:rPr lang="ko-KR" altLang="en-US"/>
              <a:t>와 </a:t>
            </a:r>
            <a:r>
              <a:rPr lang="ko-KR" altLang="en-US" err="1"/>
              <a:t>비교했을때</a:t>
            </a:r>
            <a:r>
              <a:rPr lang="ko-KR" altLang="en-US"/>
              <a:t> 스키마와 유사함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ES</a:t>
            </a:r>
            <a:r>
              <a:rPr lang="ko-KR" altLang="en-US"/>
              <a:t>에 저장될 </a:t>
            </a:r>
            <a:r>
              <a:rPr lang="en-US" altLang="ko-KR" err="1"/>
              <a:t>json</a:t>
            </a:r>
            <a:r>
              <a:rPr lang="en-US" altLang="ko-KR"/>
              <a:t> </a:t>
            </a:r>
            <a:r>
              <a:rPr lang="ko-KR" altLang="en-US"/>
              <a:t>문서들이 어떤 키와 어떤 형태의 값을 가지고 있는지 정의한 </a:t>
            </a:r>
            <a:r>
              <a:rPr lang="ko-KR" altLang="en-US" smtClean="0"/>
              <a:t>것</a:t>
            </a:r>
            <a:endParaRPr lang="en-US" altLang="ko-KR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91489" y="2057225"/>
            <a:ext cx="11261239" cy="54013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"localhost:9200/accounts/_</a:t>
            </a:r>
            <a:r>
              <a:rPr lang="en-US" altLang="ko-KR" err="1"/>
              <a:t>mapping?pretty</a:t>
            </a:r>
            <a:r>
              <a:rPr lang="en-US" altLang="ko-KR"/>
              <a:t>"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236467"/>
              </p:ext>
            </p:extLst>
          </p:nvPr>
        </p:nvGraphicFramePr>
        <p:xfrm>
          <a:off x="636827" y="2758360"/>
          <a:ext cx="10380795" cy="3726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0265">
                  <a:extLst>
                    <a:ext uri="{9D8B030D-6E8A-4147-A177-3AD203B41FA5}">
                      <a16:colId xmlns:a16="http://schemas.microsoft.com/office/drawing/2014/main" val="916330787"/>
                    </a:ext>
                  </a:extLst>
                </a:gridCol>
                <a:gridCol w="3460265">
                  <a:extLst>
                    <a:ext uri="{9D8B030D-6E8A-4147-A177-3AD203B41FA5}">
                      <a16:colId xmlns:a16="http://schemas.microsoft.com/office/drawing/2014/main" val="873850778"/>
                    </a:ext>
                  </a:extLst>
                </a:gridCol>
                <a:gridCol w="3460265">
                  <a:extLst>
                    <a:ext uri="{9D8B030D-6E8A-4147-A177-3AD203B41FA5}">
                      <a16:colId xmlns:a16="http://schemas.microsoft.com/office/drawing/2014/main" val="3484118881"/>
                    </a:ext>
                  </a:extLst>
                </a:gridCol>
              </a:tblGrid>
              <a:tr h="2562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매핑 종류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설명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종류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07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altLang="ko-KR" sz="180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 데이터 타입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text, keyword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271225"/>
                  </a:ext>
                </a:extLst>
              </a:tr>
              <a:tr h="2562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숫자형</a:t>
                      </a:r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데이터 타입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long,integer</a:t>
                      </a:r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short, byte, double, float, </a:t>
                      </a:r>
                      <a:r>
                        <a:rPr lang="en-US" altLang="ko-KR" sz="1800" b="0" i="0" kern="120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half_float</a:t>
                      </a:r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800" b="0" i="0" kern="120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scaled_float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038762"/>
                  </a:ext>
                </a:extLst>
              </a:tr>
              <a:tr h="2562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날짜형</a:t>
                      </a:r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데이터 타입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991789"/>
                  </a:ext>
                </a:extLst>
              </a:tr>
              <a:tr h="315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mtClean="0">
                          <a:effectLst/>
                        </a:rPr>
                        <a:t>불 </a:t>
                      </a:r>
                      <a:r>
                        <a:rPr lang="ko-KR" altLang="en-US">
                          <a:effectLst/>
                        </a:rPr>
                        <a:t>데이터 타입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452020"/>
                  </a:ext>
                </a:extLst>
              </a:tr>
              <a:tr h="315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바이너리 데이터 타입</a:t>
                      </a:r>
                      <a:endParaRPr lang="ko-KR" alt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43545"/>
                  </a:ext>
                </a:extLst>
              </a:tr>
              <a:tr h="315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범주 데이터 타입</a:t>
                      </a:r>
                      <a:endParaRPr lang="ko-KR" alt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effectLst/>
                        </a:rPr>
                        <a:t>integer_range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 err="1">
                          <a:effectLst/>
                        </a:rPr>
                        <a:t>float_range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 err="1">
                          <a:effectLst/>
                        </a:rPr>
                        <a:t>long_range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 err="1">
                          <a:effectLst/>
                        </a:rPr>
                        <a:t>double_range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 err="1">
                          <a:effectLst/>
                        </a:rPr>
                        <a:t>date_range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6332179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91488" y="6858000"/>
            <a:ext cx="10781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사용자가 </a:t>
            </a:r>
            <a:r>
              <a:rPr lang="ko-KR" altLang="en-US" err="1"/>
              <a:t>색인한</a:t>
            </a:r>
            <a:r>
              <a:rPr lang="ko-KR" altLang="en-US"/>
              <a:t> 문서의 다양한 필드들을 적절한 타입으로 스키마를 정의하는 것이 </a:t>
            </a:r>
            <a:r>
              <a:rPr lang="ko-KR" altLang="en-US" err="1"/>
              <a:t>매핑임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08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r="488" b="55290"/>
          <a:stretch/>
        </p:blipFill>
        <p:spPr>
          <a:xfrm>
            <a:off x="0" y="0"/>
            <a:ext cx="3299012" cy="188258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2927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12397" y="1862957"/>
            <a:ext cx="22188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mtClean="0"/>
              <a:t> Q &amp; A</a:t>
            </a:r>
            <a:endParaRPr lang="ko-KR" altLang="en-US" sz="4800"/>
          </a:p>
        </p:txBody>
      </p:sp>
      <p:sp>
        <p:nvSpPr>
          <p:cNvPr id="19" name="TextBox 18"/>
          <p:cNvSpPr txBox="1"/>
          <p:nvPr/>
        </p:nvSpPr>
        <p:spPr>
          <a:xfrm>
            <a:off x="284768" y="5859436"/>
            <a:ext cx="1090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hlinkClick r:id="rId5"/>
              </a:rPr>
              <a:t>https://github.com/ces518/TIL/blob/master/elasticsearch</a:t>
            </a:r>
            <a:r>
              <a:rPr lang="en-US" altLang="ko-KR" smtClean="0">
                <a:hlinkClick r:id="rId5"/>
              </a:rPr>
              <a:t>/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hlinkClick r:id="rId6"/>
              </a:rPr>
              <a:t>https://</a:t>
            </a:r>
            <a:r>
              <a:rPr lang="en-US" altLang="ko-KR" smtClean="0">
                <a:hlinkClick r:id="rId6"/>
              </a:rPr>
              <a:t>github.com/sup2is/dev-note/blob/master/db/</a:t>
            </a:r>
            <a:r>
              <a:rPr lang="ko-KR" altLang="en-US"/>
              <a:t>기초부터</a:t>
            </a:r>
            <a:r>
              <a:rPr lang="en-US" altLang="ko-KR"/>
              <a:t>_</a:t>
            </a:r>
            <a:r>
              <a:rPr lang="ko-KR" altLang="en-US"/>
              <a:t>다지는</a:t>
            </a:r>
            <a:r>
              <a:rPr lang="en-US" altLang="ko-KR"/>
              <a:t>_</a:t>
            </a:r>
            <a:r>
              <a:rPr lang="en-US" altLang="ko-KR" err="1"/>
              <a:t>ElasticSearch</a:t>
            </a:r>
            <a:r>
              <a:rPr lang="en-US" altLang="ko-KR"/>
              <a:t>_</a:t>
            </a:r>
            <a:r>
              <a:rPr lang="ko-KR" altLang="en-US"/>
              <a:t>운영</a:t>
            </a:r>
            <a:r>
              <a:rPr lang="en-US" altLang="ko-KR"/>
              <a:t>_</a:t>
            </a:r>
            <a:r>
              <a:rPr lang="ko-KR" altLang="en-US"/>
              <a:t>노하우</a:t>
            </a:r>
            <a:r>
              <a:rPr lang="en-US" altLang="ko-KR"/>
              <a:t>.md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1490" y="537036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자료 참고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22813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5163" cy="421063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70" y="205740"/>
            <a:ext cx="3228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1. </a:t>
            </a:r>
            <a:r>
              <a:rPr lang="ko-KR" altLang="en-US" err="1" smtClean="0"/>
              <a:t>엘라스틱</a:t>
            </a:r>
            <a:r>
              <a:rPr lang="ko-KR" altLang="en-US" smtClean="0"/>
              <a:t> </a:t>
            </a:r>
            <a:r>
              <a:rPr lang="ko-KR" altLang="en-US" err="1" smtClean="0"/>
              <a:t>서치에</a:t>
            </a:r>
            <a:r>
              <a:rPr lang="ko-KR" altLang="en-US" smtClean="0"/>
              <a:t> 대한 소개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1491" y="1529692"/>
            <a:ext cx="1164346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/>
              <a:t>빅데이터 환경에서 수많은 데이터들이 기하급수적으로 늘어남에 따라 </a:t>
            </a:r>
            <a:r>
              <a:rPr lang="ko-KR" altLang="en-US" smtClean="0"/>
              <a:t>기존 </a:t>
            </a:r>
            <a:r>
              <a:rPr lang="en-US" altLang="ko-KR" smtClean="0"/>
              <a:t>RDB</a:t>
            </a:r>
            <a:r>
              <a:rPr lang="ko-KR" altLang="en-US" smtClean="0"/>
              <a:t>의 저장 </a:t>
            </a:r>
            <a:r>
              <a:rPr lang="ko-KR" altLang="en-US" smtClean="0"/>
              <a:t>및 관리 기술만으로 감당하기 불가능해서 등장한 </a:t>
            </a:r>
            <a:r>
              <a:rPr lang="en-US" altLang="ko-KR" smtClean="0"/>
              <a:t>Database</a:t>
            </a:r>
            <a:endParaRPr lang="en-US" altLang="ko-KR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/>
              <a:t>Key-value </a:t>
            </a:r>
            <a:r>
              <a:rPr lang="ko-KR" altLang="en-US" smtClean="0"/>
              <a:t>방식</a:t>
            </a:r>
            <a:r>
              <a:rPr lang="en-US" altLang="ko-KR" smtClean="0"/>
              <a:t>, Document</a:t>
            </a:r>
            <a:r>
              <a:rPr lang="ko-KR" altLang="en-US"/>
              <a:t> </a:t>
            </a:r>
            <a:r>
              <a:rPr lang="ko-KR" altLang="en-US" smtClean="0"/>
              <a:t>방식</a:t>
            </a:r>
            <a:r>
              <a:rPr lang="en-US" altLang="ko-KR" smtClean="0"/>
              <a:t>, Wide-Column</a:t>
            </a:r>
            <a:r>
              <a:rPr lang="ko-KR" altLang="en-US" smtClean="0"/>
              <a:t>방식</a:t>
            </a:r>
            <a:r>
              <a:rPr lang="en-US" altLang="ko-KR" smtClean="0"/>
              <a:t>, Graph </a:t>
            </a:r>
            <a:r>
              <a:rPr lang="ko-KR" altLang="en-US" smtClean="0"/>
              <a:t>방식</a:t>
            </a:r>
            <a:endParaRPr lang="en-US" altLang="ko-KR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err="1" smtClean="0"/>
              <a:t>Elasticsearch</a:t>
            </a:r>
            <a:r>
              <a:rPr lang="ko-KR" altLang="en-US" smtClean="0"/>
              <a:t>는 </a:t>
            </a:r>
            <a:r>
              <a:rPr lang="en-US" altLang="ko-KR" smtClean="0"/>
              <a:t>Document </a:t>
            </a:r>
            <a:r>
              <a:rPr lang="ko-KR" altLang="en-US" smtClean="0"/>
              <a:t>기반의 </a:t>
            </a:r>
            <a:r>
              <a:rPr lang="en-US" altLang="ko-KR" smtClean="0"/>
              <a:t>Data </a:t>
            </a:r>
            <a:r>
              <a:rPr lang="ko-KR" altLang="en-US" smtClean="0"/>
              <a:t>저장소</a:t>
            </a:r>
            <a:endParaRPr lang="en-US" altLang="ko-KR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91490" y="908887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NoSQL</a:t>
            </a:r>
            <a:r>
              <a:rPr lang="ko-KR" altLang="en-US" b="1" smtClean="0"/>
              <a:t>이란</a:t>
            </a:r>
            <a:r>
              <a:rPr lang="en-US" altLang="ko-KR" b="1" smtClean="0"/>
              <a:t>?</a:t>
            </a:r>
            <a:endParaRPr lang="ko-KR" altLang="en-US" b="1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04" y="3550276"/>
            <a:ext cx="2857500" cy="9525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84" y="4743155"/>
            <a:ext cx="2749009" cy="14297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1939" y="3204540"/>
            <a:ext cx="3033114" cy="174696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6216" y="4951504"/>
            <a:ext cx="3457097" cy="158997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4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5163" cy="421063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70" y="205740"/>
            <a:ext cx="3228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1. </a:t>
            </a:r>
            <a:r>
              <a:rPr lang="ko-KR" altLang="en-US" err="1" smtClean="0"/>
              <a:t>엘라스틱</a:t>
            </a:r>
            <a:r>
              <a:rPr lang="ko-KR" altLang="en-US" smtClean="0"/>
              <a:t> </a:t>
            </a:r>
            <a:r>
              <a:rPr lang="ko-KR" altLang="en-US" err="1" smtClean="0"/>
              <a:t>서치에</a:t>
            </a:r>
            <a:r>
              <a:rPr lang="ko-KR" altLang="en-US" smtClean="0"/>
              <a:t> 대한 소개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91490" y="908887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RDB vs NoSQL</a:t>
            </a:r>
            <a:endParaRPr lang="ko-KR" altLang="en-US" b="1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706" y="2424777"/>
            <a:ext cx="1593580" cy="53119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9468" y="2628308"/>
            <a:ext cx="1550183" cy="80626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1156" y="1551294"/>
            <a:ext cx="1516558" cy="87348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8496" y="1582595"/>
            <a:ext cx="1347676" cy="6198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6593" y="2894949"/>
            <a:ext cx="1388320" cy="94477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086" y="2189553"/>
            <a:ext cx="1238690" cy="107515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25959" y="1554191"/>
            <a:ext cx="1208704" cy="113618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03142" y="4689592"/>
            <a:ext cx="45552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1. Data</a:t>
            </a:r>
            <a:r>
              <a:rPr lang="ko-KR" altLang="en-US"/>
              <a:t>를 </a:t>
            </a:r>
            <a:r>
              <a:rPr lang="en-US" altLang="ko-KR"/>
              <a:t>Column</a:t>
            </a:r>
            <a:r>
              <a:rPr lang="ko-KR" altLang="en-US"/>
              <a:t>과 </a:t>
            </a:r>
            <a:r>
              <a:rPr lang="en-US" altLang="ko-KR"/>
              <a:t>Row</a:t>
            </a:r>
            <a:r>
              <a:rPr lang="ko-KR" altLang="en-US"/>
              <a:t>형태로 저장한다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2. SQL</a:t>
            </a:r>
            <a:r>
              <a:rPr lang="ko-KR" altLang="en-US" smtClean="0"/>
              <a:t>을 사용해서 질의</a:t>
            </a:r>
            <a:endParaRPr lang="en-US" altLang="ko-KR" smtClean="0"/>
          </a:p>
          <a:p>
            <a:r>
              <a:rPr lang="en-US" altLang="ko-KR"/>
              <a:t>3</a:t>
            </a:r>
            <a:r>
              <a:rPr lang="en-US" altLang="ko-KR" smtClean="0"/>
              <a:t>. Schema </a:t>
            </a:r>
            <a:r>
              <a:rPr lang="ko-KR" altLang="en-US" smtClean="0"/>
              <a:t>필수</a:t>
            </a:r>
            <a:endParaRPr lang="en-US" altLang="ko-KR" smtClean="0"/>
          </a:p>
          <a:p>
            <a:r>
              <a:rPr lang="en-US" altLang="ko-KR"/>
              <a:t>4</a:t>
            </a:r>
            <a:r>
              <a:rPr lang="en-US" altLang="ko-KR" smtClean="0"/>
              <a:t>. </a:t>
            </a:r>
            <a:r>
              <a:rPr lang="ko-KR" altLang="en-US" err="1" smtClean="0"/>
              <a:t>부하분산이</a:t>
            </a:r>
            <a:r>
              <a:rPr lang="ko-KR" altLang="en-US" smtClean="0"/>
              <a:t> 어려움</a:t>
            </a:r>
            <a:endParaRPr lang="en-US" altLang="ko-KR" smtClean="0"/>
          </a:p>
          <a:p>
            <a:r>
              <a:rPr lang="en-US" altLang="ko-KR"/>
              <a:t>5</a:t>
            </a:r>
            <a:r>
              <a:rPr lang="en-US" altLang="ko-KR" smtClean="0"/>
              <a:t>. </a:t>
            </a:r>
            <a:r>
              <a:rPr lang="ko-KR" altLang="en-US" smtClean="0"/>
              <a:t>데이터간의 관계를 기반으로 저장</a:t>
            </a:r>
            <a:endParaRPr lang="en-US" altLang="ko-KR"/>
          </a:p>
        </p:txBody>
      </p:sp>
      <p:sp>
        <p:nvSpPr>
          <p:cNvPr id="18" name="직사각형 17"/>
          <p:cNvSpPr/>
          <p:nvPr/>
        </p:nvSpPr>
        <p:spPr>
          <a:xfrm>
            <a:off x="491490" y="4272558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/>
              <a:t>RDB </a:t>
            </a:r>
            <a:r>
              <a:rPr lang="ko-KR" altLang="en-US" b="1" smtClean="0"/>
              <a:t>특징</a:t>
            </a: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848220" y="4212279"/>
            <a:ext cx="1483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/>
              <a:t>NoSQL </a:t>
            </a:r>
            <a:r>
              <a:rPr lang="ko-KR" altLang="en-US" b="1" smtClean="0"/>
              <a:t>특징</a:t>
            </a:r>
            <a:endParaRPr lang="ko-KR" altLang="en-US" b="1"/>
          </a:p>
        </p:txBody>
      </p:sp>
      <p:cxnSp>
        <p:nvCxnSpPr>
          <p:cNvPr id="21" name="직선 연결선 20"/>
          <p:cNvCxnSpPr/>
          <p:nvPr/>
        </p:nvCxnSpPr>
        <p:spPr>
          <a:xfrm>
            <a:off x="5326354" y="1037797"/>
            <a:ext cx="0" cy="540760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08561" y="4689592"/>
            <a:ext cx="42575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1. JSON, Key-Value </a:t>
            </a:r>
            <a:r>
              <a:rPr lang="ko-KR" altLang="en-US" smtClean="0"/>
              <a:t>등의 형식으로 저장</a:t>
            </a:r>
            <a:endParaRPr lang="en-US" altLang="ko-KR" smtClean="0"/>
          </a:p>
          <a:p>
            <a:r>
              <a:rPr lang="en-US" altLang="ko-KR" smtClean="0"/>
              <a:t>2. </a:t>
            </a:r>
            <a:r>
              <a:rPr lang="en-US" altLang="ko-KR" err="1" smtClean="0"/>
              <a:t>RestAPI</a:t>
            </a:r>
            <a:r>
              <a:rPr lang="en-US" altLang="ko-KR" smtClean="0"/>
              <a:t>, </a:t>
            </a:r>
            <a:r>
              <a:rPr lang="ko-KR" altLang="en-US" err="1" smtClean="0"/>
              <a:t>명령어등</a:t>
            </a:r>
            <a:r>
              <a:rPr lang="ko-KR" altLang="en-US" smtClean="0"/>
              <a:t> 을 사용해서 질의</a:t>
            </a:r>
            <a:endParaRPr lang="en-US" altLang="ko-KR" smtClean="0"/>
          </a:p>
          <a:p>
            <a:r>
              <a:rPr lang="en-US" altLang="ko-KR"/>
              <a:t>3</a:t>
            </a:r>
            <a:r>
              <a:rPr lang="en-US" altLang="ko-KR" smtClean="0"/>
              <a:t>. </a:t>
            </a:r>
            <a:r>
              <a:rPr lang="en-US" altLang="ko-KR" err="1" smtClean="0"/>
              <a:t>Schemaless</a:t>
            </a:r>
            <a:endParaRPr lang="en-US" altLang="ko-KR" smtClean="0"/>
          </a:p>
          <a:p>
            <a:r>
              <a:rPr lang="en-US" altLang="ko-KR"/>
              <a:t>4</a:t>
            </a:r>
            <a:r>
              <a:rPr lang="en-US" altLang="ko-KR" smtClean="0"/>
              <a:t>. </a:t>
            </a:r>
            <a:r>
              <a:rPr lang="ko-KR" altLang="en-US" err="1" smtClean="0"/>
              <a:t>분산형</a:t>
            </a:r>
            <a:r>
              <a:rPr lang="ko-KR" altLang="en-US" smtClean="0"/>
              <a:t> 구조</a:t>
            </a:r>
            <a:endParaRPr lang="en-US" altLang="ko-KR" smtClean="0"/>
          </a:p>
          <a:p>
            <a:r>
              <a:rPr lang="en-US" altLang="ko-KR"/>
              <a:t>5</a:t>
            </a:r>
            <a:r>
              <a:rPr lang="en-US" altLang="ko-KR" smtClean="0"/>
              <a:t>. </a:t>
            </a:r>
            <a:r>
              <a:rPr lang="ko-KR" altLang="en-US" smtClean="0"/>
              <a:t>데이터간의 관계를 정의하지 않음</a:t>
            </a:r>
            <a:endParaRPr lang="en-US" altLang="ko-KR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6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5163" cy="421063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70" y="205740"/>
            <a:ext cx="3228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1. </a:t>
            </a:r>
            <a:r>
              <a:rPr lang="ko-KR" altLang="en-US" err="1" smtClean="0"/>
              <a:t>엘라스틱</a:t>
            </a:r>
            <a:r>
              <a:rPr lang="ko-KR" altLang="en-US" smtClean="0"/>
              <a:t> </a:t>
            </a:r>
            <a:r>
              <a:rPr lang="ko-KR" altLang="en-US" err="1" smtClean="0"/>
              <a:t>서치에</a:t>
            </a:r>
            <a:r>
              <a:rPr lang="ko-KR" altLang="en-US" smtClean="0"/>
              <a:t> 대한 소개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1490" y="1795950"/>
            <a:ext cx="10153742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err="1" smtClean="0"/>
              <a:t>Elasticsearch</a:t>
            </a:r>
            <a:r>
              <a:rPr lang="ko-KR" altLang="en-US" smtClean="0"/>
              <a:t>는 </a:t>
            </a:r>
            <a:r>
              <a:rPr lang="en-US" altLang="ko-KR" err="1" smtClean="0"/>
              <a:t>Lucene</a:t>
            </a:r>
            <a:r>
              <a:rPr lang="ko-KR" altLang="en-US"/>
              <a:t> </a:t>
            </a:r>
            <a:r>
              <a:rPr lang="ko-KR" altLang="en-US" smtClean="0"/>
              <a:t>기반의 오픈소스 검색 엔진</a:t>
            </a:r>
            <a:endParaRPr lang="en-US" altLang="ko-KR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JSON</a:t>
            </a:r>
            <a:r>
              <a:rPr lang="ko-KR" altLang="en-US"/>
              <a:t> 기반의 문서를 저장하고</a:t>
            </a:r>
            <a:r>
              <a:rPr lang="en-US" altLang="ko-KR"/>
              <a:t>, </a:t>
            </a:r>
            <a:r>
              <a:rPr lang="ko-KR" altLang="en-US"/>
              <a:t>검색이 가능하며 문서들의 데이터 기반으로 분석작업이 </a:t>
            </a:r>
            <a:r>
              <a:rPr lang="ko-KR" altLang="en-US" smtClean="0"/>
              <a:t>가능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29" y="2628310"/>
            <a:ext cx="3915321" cy="4229690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989791"/>
              </p:ext>
            </p:extLst>
          </p:nvPr>
        </p:nvGraphicFramePr>
        <p:xfrm>
          <a:off x="723533" y="2990651"/>
          <a:ext cx="10918340" cy="3341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170">
                  <a:extLst>
                    <a:ext uri="{9D8B030D-6E8A-4147-A177-3AD203B41FA5}">
                      <a16:colId xmlns:a16="http://schemas.microsoft.com/office/drawing/2014/main" val="916330787"/>
                    </a:ext>
                  </a:extLst>
                </a:gridCol>
                <a:gridCol w="5459170">
                  <a:extLst>
                    <a:ext uri="{9D8B030D-6E8A-4147-A177-3AD203B41FA5}">
                      <a16:colId xmlns:a16="http://schemas.microsoft.com/office/drawing/2014/main" val="3450187839"/>
                    </a:ext>
                  </a:extLst>
                </a:gridCol>
              </a:tblGrid>
              <a:tr h="5133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항목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특징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07568"/>
                  </a:ext>
                </a:extLst>
              </a:tr>
              <a:tr h="7069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err="1" smtClean="0"/>
                        <a:t>준실시간</a:t>
                      </a:r>
                      <a:r>
                        <a:rPr lang="ko-KR" altLang="en-US" smtClean="0"/>
                        <a:t> 검색 엔진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실시간이라고 생각할 만큼 색인된 데이터를 매우 빠르게 검색할 수 있음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271225"/>
                  </a:ext>
                </a:extLst>
              </a:tr>
              <a:tr h="706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클러스터 구성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 대 이상의 노드를 클러스터로 구성하여 높은 수준의 안정성을 이루고 부하를 분산할 수 있음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038762"/>
                  </a:ext>
                </a:extLst>
              </a:tr>
              <a:tr h="7069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스키마리스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입력될 데이터에 대해 미리 정의하지 않아도 동적으로 스키마를 생성할 수 있음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991789"/>
                  </a:ext>
                </a:extLst>
              </a:tr>
              <a:tr h="706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</a:t>
                      </a:r>
                      <a:r>
                        <a:rPr lang="en-US" altLang="ko-KR" sz="1800" b="0" i="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API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 API </a:t>
                      </a:r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기반의 쉬운 인터페이스를 제공하여 비교적 진입 장벽이 낮음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45202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91490" y="908887"/>
            <a:ext cx="190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err="1" smtClean="0"/>
              <a:t>Elasticsearch</a:t>
            </a:r>
            <a:r>
              <a:rPr lang="ko-KR" altLang="en-US" b="1" smtClean="0"/>
              <a:t>란</a:t>
            </a:r>
            <a:r>
              <a:rPr lang="en-US" altLang="ko-KR" b="1" smtClean="0"/>
              <a:t>?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82320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5163" cy="421063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70" y="205740"/>
            <a:ext cx="2603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r>
              <a:rPr lang="en-US" altLang="ko-KR" smtClean="0"/>
              <a:t>. </a:t>
            </a:r>
            <a:r>
              <a:rPr lang="ko-KR" altLang="en-US" err="1" smtClean="0"/>
              <a:t>엘라스틱서치</a:t>
            </a:r>
            <a:r>
              <a:rPr lang="ko-KR" altLang="en-US" smtClean="0"/>
              <a:t> 맛보기</a:t>
            </a:r>
            <a:endParaRPr lang="en-US" altLang="ko-KR" smtClean="0"/>
          </a:p>
          <a:p>
            <a:endParaRPr lang="en-US" altLang="ko-KR" smtClean="0"/>
          </a:p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1490" y="908887"/>
            <a:ext cx="2576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err="1"/>
              <a:t>Elasticsearch</a:t>
            </a:r>
            <a:r>
              <a:rPr lang="en-US" altLang="ko-KR" b="1"/>
              <a:t> </a:t>
            </a:r>
            <a:r>
              <a:rPr lang="ko-KR" altLang="en-US" b="1" smtClean="0"/>
              <a:t>사용하기</a:t>
            </a:r>
            <a:endParaRPr lang="ko-KR" altLang="en-US" b="1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2927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642391"/>
              </p:ext>
            </p:extLst>
          </p:nvPr>
        </p:nvGraphicFramePr>
        <p:xfrm>
          <a:off x="636829" y="2655621"/>
          <a:ext cx="1091834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9447">
                  <a:extLst>
                    <a:ext uri="{9D8B030D-6E8A-4147-A177-3AD203B41FA5}">
                      <a16:colId xmlns:a16="http://schemas.microsoft.com/office/drawing/2014/main" val="916330787"/>
                    </a:ext>
                  </a:extLst>
                </a:gridCol>
                <a:gridCol w="3639447">
                  <a:extLst>
                    <a:ext uri="{9D8B030D-6E8A-4147-A177-3AD203B41FA5}">
                      <a16:colId xmlns:a16="http://schemas.microsoft.com/office/drawing/2014/main" val="873850778"/>
                    </a:ext>
                  </a:extLst>
                </a:gridCol>
                <a:gridCol w="3639447">
                  <a:extLst>
                    <a:ext uri="{9D8B030D-6E8A-4147-A177-3AD203B41FA5}">
                      <a16:colId xmlns:a16="http://schemas.microsoft.com/office/drawing/2014/main" val="3450187839"/>
                    </a:ext>
                  </a:extLst>
                </a:gridCol>
              </a:tblGrid>
              <a:tr h="2562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HTTP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ko-KR" altLang="en-US" baseline="0" smtClean="0"/>
                        <a:t>메서드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RDB </a:t>
                      </a:r>
                      <a:r>
                        <a:rPr lang="ko-KR" altLang="en-US" smtClean="0"/>
                        <a:t>문법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특징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07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effectLst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SELECT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조회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271225"/>
                  </a:ext>
                </a:extLst>
              </a:tr>
              <a:tr h="2562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effectLst/>
                        </a:rPr>
                        <a:t>PUT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INSERT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생성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038762"/>
                  </a:ext>
                </a:extLst>
              </a:tr>
              <a:tr h="2562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effectLst/>
                        </a:rPr>
                        <a:t>POST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UPDATE, SELECT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/>
                        <a:t>업데이트</a:t>
                      </a:r>
                      <a:r>
                        <a:rPr lang="en-US" altLang="ko-KR" smtClean="0"/>
                        <a:t>, </a:t>
                      </a:r>
                      <a:r>
                        <a:rPr lang="ko-KR" altLang="en-US" smtClean="0"/>
                        <a:t>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991789"/>
                  </a:ext>
                </a:extLst>
              </a:tr>
              <a:tr h="315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DELETE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삭제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45202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91490" y="1676635"/>
            <a:ext cx="512775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/>
              <a:t>Rest API</a:t>
            </a:r>
            <a:r>
              <a:rPr lang="ko-KR" altLang="en-US" smtClean="0"/>
              <a:t>를 기반의 쉬운 인터페이스를 사용함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251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5163" cy="421063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70" y="205740"/>
            <a:ext cx="2603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r>
              <a:rPr lang="en-US" altLang="ko-KR" smtClean="0"/>
              <a:t>. </a:t>
            </a:r>
            <a:r>
              <a:rPr lang="ko-KR" altLang="en-US" err="1" smtClean="0"/>
              <a:t>엘라스틱서치</a:t>
            </a:r>
            <a:r>
              <a:rPr lang="ko-KR" altLang="en-US" smtClean="0"/>
              <a:t> 맛보기</a:t>
            </a:r>
            <a:endParaRPr lang="en-US" altLang="ko-KR" smtClean="0"/>
          </a:p>
          <a:p>
            <a:endParaRPr lang="en-US" altLang="ko-KR" smtClean="0"/>
          </a:p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1490" y="908887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문서의 색인과 조회</a:t>
            </a:r>
            <a:endParaRPr lang="ko-KR" altLang="en-US" b="1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2927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1489" y="1755542"/>
            <a:ext cx="11261239" cy="207971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curl </a:t>
            </a:r>
            <a:r>
              <a:rPr lang="en-US" altLang="ko-KR"/>
              <a:t>-X PUT </a:t>
            </a:r>
            <a:r>
              <a:rPr lang="en-US" altLang="ko-KR" smtClean="0"/>
              <a:t>'localhost:9200/user/_doc/1?pretty' </a:t>
            </a:r>
            <a:r>
              <a:rPr lang="en-US" altLang="ko-KR" smtClean="0"/>
              <a:t>\</a:t>
            </a:r>
            <a:endParaRPr lang="en-US" altLang="ko-KR"/>
          </a:p>
          <a:p>
            <a:r>
              <a:rPr lang="en-US" altLang="ko-KR"/>
              <a:t>-H 'Content-Type: application/</a:t>
            </a:r>
            <a:r>
              <a:rPr lang="en-US" altLang="ko-KR" err="1"/>
              <a:t>json</a:t>
            </a:r>
            <a:r>
              <a:rPr lang="en-US" altLang="ko-KR"/>
              <a:t>' </a:t>
            </a:r>
            <a:r>
              <a:rPr lang="en-US" altLang="ko-KR" smtClean="0"/>
              <a:t>\</a:t>
            </a:r>
            <a:endParaRPr lang="en-US" altLang="ko-KR"/>
          </a:p>
          <a:p>
            <a:r>
              <a:rPr lang="en-US" altLang="ko-KR"/>
              <a:t>-d '{</a:t>
            </a:r>
          </a:p>
          <a:p>
            <a:r>
              <a:rPr lang="en-US" altLang="ko-KR"/>
              <a:t>	 </a:t>
            </a:r>
            <a:r>
              <a:rPr lang="en-US" altLang="ko-KR" smtClean="0"/>
              <a:t>"username" : "kyoing"</a:t>
            </a:r>
            <a:endParaRPr lang="en-US" altLang="ko-KR"/>
          </a:p>
          <a:p>
            <a:r>
              <a:rPr lang="en-US" altLang="ko-KR" smtClean="0"/>
              <a:t>}'</a:t>
            </a:r>
            <a:endParaRPr lang="en-US" altLang="ko-KR" smtClean="0"/>
          </a:p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1490" y="4085430"/>
            <a:ext cx="10746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smtClean="0"/>
              <a:t>PUT</a:t>
            </a:r>
            <a:r>
              <a:rPr lang="en-US" altLang="ko-KR" smtClean="0"/>
              <a:t> </a:t>
            </a:r>
            <a:r>
              <a:rPr lang="ko-KR" altLang="en-US" smtClean="0"/>
              <a:t>메서드를 활용해서 </a:t>
            </a:r>
            <a:r>
              <a:rPr lang="en-US" altLang="ko-KR" b="1" smtClean="0"/>
              <a:t>user</a:t>
            </a:r>
            <a:r>
              <a:rPr lang="ko-KR" altLang="en-US" smtClean="0"/>
              <a:t>라는 인덱스 내부</a:t>
            </a:r>
            <a:r>
              <a:rPr lang="en-US" altLang="ko-KR" smtClean="0"/>
              <a:t>,</a:t>
            </a:r>
            <a:r>
              <a:rPr lang="ko-KR" altLang="en-US" smtClean="0"/>
              <a:t> </a:t>
            </a:r>
            <a:r>
              <a:rPr lang="en-US" altLang="ko-KR" b="1" smtClean="0"/>
              <a:t>_doc </a:t>
            </a:r>
            <a:r>
              <a:rPr lang="ko-KR" altLang="en-US" smtClean="0"/>
              <a:t>이라는 타입에 </a:t>
            </a:r>
            <a:r>
              <a:rPr lang="en-US" altLang="ko-KR" b="1" smtClean="0"/>
              <a:t>1</a:t>
            </a:r>
            <a:r>
              <a:rPr lang="ko-KR" altLang="en-US" b="1" smtClean="0"/>
              <a:t>번 문서</a:t>
            </a:r>
            <a:r>
              <a:rPr lang="ko-KR" altLang="en-US" smtClean="0"/>
              <a:t>를</a:t>
            </a:r>
            <a:r>
              <a:rPr lang="ko-KR" altLang="en-US" b="1" smtClean="0"/>
              <a:t> </a:t>
            </a:r>
            <a:r>
              <a:rPr lang="ko-KR" altLang="en-US" smtClean="0"/>
              <a:t>색인해달라는 쿼리</a:t>
            </a:r>
            <a:endParaRPr lang="en-US" altLang="ko-KR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/>
              <a:t>실제 데이터는 </a:t>
            </a:r>
            <a:r>
              <a:rPr lang="en-US" altLang="ko-KR" b="1" smtClean="0"/>
              <a:t>-d</a:t>
            </a:r>
            <a:r>
              <a:rPr lang="en-US" altLang="ko-KR" smtClean="0"/>
              <a:t> </a:t>
            </a:r>
            <a:r>
              <a:rPr lang="ko-KR" altLang="en-US" smtClean="0"/>
              <a:t>내부 </a:t>
            </a:r>
            <a:r>
              <a:rPr lang="en-US" altLang="ko-KR" smtClean="0"/>
              <a:t>body</a:t>
            </a:r>
            <a:r>
              <a:rPr lang="ko-KR" altLang="en-US" smtClean="0"/>
              <a:t>에 </a:t>
            </a:r>
            <a:r>
              <a:rPr lang="en-US" altLang="ko-KR" b="1" smtClean="0"/>
              <a:t>JSON</a:t>
            </a:r>
            <a:r>
              <a:rPr lang="en-US" altLang="ko-KR" smtClean="0"/>
              <a:t> </a:t>
            </a:r>
            <a:r>
              <a:rPr lang="ko-KR" altLang="en-US" smtClean="0"/>
              <a:t>형태로 저장</a:t>
            </a:r>
            <a:endParaRPr lang="en-US" altLang="ko-KR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"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51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5163" cy="421063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70" y="205740"/>
            <a:ext cx="2603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r>
              <a:rPr lang="en-US" altLang="ko-KR" smtClean="0"/>
              <a:t>. </a:t>
            </a:r>
            <a:r>
              <a:rPr lang="ko-KR" altLang="en-US" err="1" smtClean="0"/>
              <a:t>엘라스틱서치</a:t>
            </a:r>
            <a:r>
              <a:rPr lang="ko-KR" altLang="en-US" smtClean="0"/>
              <a:t> 맛보기</a:t>
            </a:r>
            <a:endParaRPr lang="en-US" altLang="ko-KR" smtClean="0"/>
          </a:p>
          <a:p>
            <a:endParaRPr lang="en-US" altLang="ko-KR" smtClean="0"/>
          </a:p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1490" y="908887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문서의 색인과 조회</a:t>
            </a:r>
            <a:endParaRPr lang="ko-KR" altLang="en-US" b="1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2927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1489" y="1755543"/>
            <a:ext cx="11234345" cy="68075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"localhost:9200/user/_doc/1?pretty</a:t>
            </a:r>
            <a:r>
              <a:rPr lang="en-US" altLang="ko-KR" smtClean="0"/>
              <a:t>"</a:t>
            </a:r>
            <a:endParaRPr lang="en-US" altLang="ko-KR"/>
          </a:p>
        </p:txBody>
      </p:sp>
      <p:sp>
        <p:nvSpPr>
          <p:cNvPr id="15" name="TextBox 14"/>
          <p:cNvSpPr txBox="1"/>
          <p:nvPr/>
        </p:nvSpPr>
        <p:spPr>
          <a:xfrm>
            <a:off x="491490" y="2861803"/>
            <a:ext cx="972432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smtClean="0"/>
              <a:t>GET</a:t>
            </a:r>
            <a:r>
              <a:rPr lang="en-US" altLang="ko-KR" smtClean="0"/>
              <a:t> </a:t>
            </a:r>
            <a:r>
              <a:rPr lang="ko-KR" altLang="en-US" smtClean="0"/>
              <a:t>메서드를 활용해서 </a:t>
            </a:r>
            <a:r>
              <a:rPr lang="en-US" altLang="ko-KR" b="1" smtClean="0"/>
              <a:t>user </a:t>
            </a:r>
            <a:r>
              <a:rPr lang="ko-KR" altLang="en-US" smtClean="0"/>
              <a:t>인덱스 내부</a:t>
            </a:r>
            <a:r>
              <a:rPr lang="en-US" altLang="ko-KR" smtClean="0"/>
              <a:t>,</a:t>
            </a:r>
            <a:r>
              <a:rPr lang="ko-KR" altLang="en-US" smtClean="0"/>
              <a:t> </a:t>
            </a:r>
            <a:r>
              <a:rPr lang="en-US" altLang="ko-KR" b="1"/>
              <a:t>_doc </a:t>
            </a:r>
            <a:r>
              <a:rPr lang="ko-KR" altLang="en-US"/>
              <a:t>이라는 타입에 </a:t>
            </a:r>
            <a:r>
              <a:rPr lang="en-US" altLang="ko-KR" b="1"/>
              <a:t>1</a:t>
            </a:r>
            <a:r>
              <a:rPr lang="ko-KR" altLang="en-US" b="1"/>
              <a:t>번 </a:t>
            </a:r>
            <a:r>
              <a:rPr lang="ko-KR" altLang="en-US" b="1" smtClean="0"/>
              <a:t>문서</a:t>
            </a:r>
            <a:r>
              <a:rPr lang="ko-KR" altLang="en-US" smtClean="0"/>
              <a:t>를</a:t>
            </a:r>
            <a:r>
              <a:rPr lang="ko-KR" altLang="en-US" b="1" smtClean="0"/>
              <a:t> </a:t>
            </a:r>
            <a:r>
              <a:rPr lang="ko-KR" altLang="en-US" smtClean="0"/>
              <a:t>요청하는 쿼리</a:t>
            </a:r>
            <a:endParaRPr lang="en-US" altLang="ko-KR"/>
          </a:p>
        </p:txBody>
      </p:sp>
      <p:sp>
        <p:nvSpPr>
          <p:cNvPr id="16" name="TextBox 15"/>
          <p:cNvSpPr txBox="1"/>
          <p:nvPr/>
        </p:nvSpPr>
        <p:spPr>
          <a:xfrm>
            <a:off x="491490" y="375103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인덱스 목록 확인</a:t>
            </a:r>
            <a:endParaRPr lang="ko-KR" altLang="en-US" b="1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91489" y="4384610"/>
            <a:ext cx="11234345" cy="68075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-s "localhost:9200/_cat/indices?v"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1490" y="5452846"/>
            <a:ext cx="626645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/>
              <a:t>_cat API</a:t>
            </a:r>
            <a:r>
              <a:rPr lang="ko-KR" altLang="en-US" smtClean="0"/>
              <a:t>를 활용해서 인덱스의 목록들을 확인할 수 있음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485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5163" cy="421063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70" y="205740"/>
            <a:ext cx="2603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r>
              <a:rPr lang="en-US" altLang="ko-KR" smtClean="0"/>
              <a:t>. </a:t>
            </a:r>
            <a:r>
              <a:rPr lang="ko-KR" altLang="en-US" err="1" smtClean="0"/>
              <a:t>엘라스틱서치</a:t>
            </a:r>
            <a:r>
              <a:rPr lang="ko-KR" altLang="en-US" smtClean="0"/>
              <a:t> 맛보기</a:t>
            </a:r>
            <a:endParaRPr lang="en-US" altLang="ko-KR" smtClean="0"/>
          </a:p>
          <a:p>
            <a:endParaRPr lang="en-US" altLang="ko-KR" smtClean="0"/>
          </a:p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1490" y="90888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스키마 정보 확인</a:t>
            </a:r>
            <a:endParaRPr lang="ko-KR" altLang="en-US" b="1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2927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1489" y="1755543"/>
            <a:ext cx="11234345" cy="68075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-s "</a:t>
            </a:r>
            <a:r>
              <a:rPr lang="en-US" altLang="ko-KR" smtClean="0"/>
              <a:t>localhost:9200/user/_</a:t>
            </a:r>
            <a:r>
              <a:rPr lang="en-US" altLang="ko-KR" err="1"/>
              <a:t>mappings?pretty</a:t>
            </a:r>
            <a:r>
              <a:rPr lang="en-US" altLang="ko-KR"/>
              <a:t>"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91489" y="4011107"/>
            <a:ext cx="11234345" cy="246996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PUT 'localhost:9200/user/_doc/1?pretty' \</a:t>
            </a:r>
          </a:p>
          <a:p>
            <a:r>
              <a:rPr lang="en-US" altLang="ko-KR"/>
              <a:t>-H 'Content-Type: application/</a:t>
            </a:r>
            <a:r>
              <a:rPr lang="en-US" altLang="ko-KR" err="1"/>
              <a:t>json</a:t>
            </a:r>
            <a:r>
              <a:rPr lang="en-US" altLang="ko-KR"/>
              <a:t>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	"username": </a:t>
            </a:r>
            <a:r>
              <a:rPr lang="en-US" altLang="ko-KR"/>
              <a:t>"</a:t>
            </a:r>
            <a:r>
              <a:rPr lang="en-US" altLang="ko-KR" smtClean="0"/>
              <a:t>kyoing</a:t>
            </a:r>
            <a:r>
              <a:rPr lang="en-US" altLang="ko-KR"/>
              <a:t>"</a:t>
            </a:r>
            <a:r>
              <a:rPr lang="en-US" altLang="ko-KR" smtClean="0"/>
              <a:t>,</a:t>
            </a:r>
            <a:endParaRPr lang="en-US" altLang="ko-KR"/>
          </a:p>
          <a:p>
            <a:r>
              <a:rPr lang="en-US" altLang="ko-KR"/>
              <a:t>	</a:t>
            </a:r>
            <a:r>
              <a:rPr lang="en-US" altLang="ko-KR"/>
              <a:t>"</a:t>
            </a:r>
            <a:r>
              <a:rPr lang="en-US" altLang="ko-KR" smtClean="0"/>
              <a:t>age</a:t>
            </a:r>
            <a:r>
              <a:rPr lang="en-US" altLang="ko-KR"/>
              <a:t>": </a:t>
            </a:r>
            <a:r>
              <a:rPr lang="en-US" altLang="ko-KR" smtClean="0"/>
              <a:t>25</a:t>
            </a:r>
            <a:endParaRPr lang="en-US" altLang="ko-KR"/>
          </a:p>
          <a:p>
            <a:r>
              <a:rPr lang="en-US" altLang="ko-KR"/>
              <a:t>}'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1490" y="3418402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err="1" smtClean="0"/>
              <a:t>스키마리스</a:t>
            </a:r>
            <a:r>
              <a:rPr lang="ko-KR" altLang="en-US" b="1" smtClean="0"/>
              <a:t> 기능 확인</a:t>
            </a: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491490" y="2625278"/>
            <a:ext cx="642355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/>
              <a:t>_mapping API</a:t>
            </a:r>
            <a:r>
              <a:rPr lang="ko-KR" altLang="en-US" smtClean="0"/>
              <a:t>를 활용해서 스키마 정보를 확인할 수 있음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396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1818</Words>
  <Application>Microsoft Office PowerPoint</Application>
  <PresentationFormat>와이드스크린</PresentationFormat>
  <Paragraphs>331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-apple-system</vt:lpstr>
      <vt:lpstr>Arial Unicode MS</vt:lpstr>
      <vt:lpstr>SFMono-Regular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30</cp:revision>
  <dcterms:created xsi:type="dcterms:W3CDTF">2021-02-22T08:37:21Z</dcterms:created>
  <dcterms:modified xsi:type="dcterms:W3CDTF">2021-02-23T12:57:13Z</dcterms:modified>
</cp:coreProperties>
</file>