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Elasticsearch</a:t>
            </a:r>
            <a:r>
              <a:rPr lang="en-US" altLang="ko-KR" sz="3600" dirty="0" smtClean="0">
                <a:latin typeface="+mj-ea"/>
                <a:ea typeface="+mj-ea"/>
              </a:rPr>
              <a:t> </a:t>
            </a:r>
            <a:r>
              <a:rPr lang="ko-KR" altLang="en-US" sz="3600" dirty="0" smtClean="0">
                <a:latin typeface="+mj-ea"/>
                <a:ea typeface="+mj-ea"/>
              </a:rPr>
              <a:t>스터디</a:t>
            </a:r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31533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기본개념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491" y="1529692"/>
            <a:ext cx="116434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빅데이터 환경에서 수많은 데이터들이 기하급수적으로 늘어남에 따라 기존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의 저장 및 관리 기술만으로 감당하기 불가능해서 등장한 </a:t>
            </a:r>
            <a:r>
              <a:rPr lang="en-US" altLang="ko-KR" dirty="0" smtClean="0"/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Key-value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Document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Wide-Column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Graph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" y="3550276"/>
            <a:ext cx="2857500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84" y="4743155"/>
            <a:ext cx="2749009" cy="1429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939" y="3142265"/>
            <a:ext cx="3033114" cy="17469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216" y="4951504"/>
            <a:ext cx="3457097" cy="15899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490" y="90888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RDB vs NoSQL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06" y="2424777"/>
            <a:ext cx="1593580" cy="531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468" y="2628308"/>
            <a:ext cx="1550183" cy="806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56" y="1551294"/>
            <a:ext cx="1516558" cy="8734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496" y="1582595"/>
            <a:ext cx="1347676" cy="619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593" y="2894949"/>
            <a:ext cx="1388320" cy="9447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86" y="2189553"/>
            <a:ext cx="1238690" cy="10751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959" y="1554191"/>
            <a:ext cx="1208704" cy="11361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142" y="4689592"/>
            <a:ext cx="455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Data</a:t>
            </a:r>
            <a:r>
              <a:rPr lang="ko-KR" altLang="en-US" dirty="0"/>
              <a:t>를 </a:t>
            </a:r>
            <a:r>
              <a:rPr lang="en-US" altLang="ko-KR" dirty="0"/>
              <a:t>Column</a:t>
            </a:r>
            <a:r>
              <a:rPr lang="ko-KR" altLang="en-US" dirty="0"/>
              <a:t>과 </a:t>
            </a:r>
            <a:r>
              <a:rPr lang="en-US" altLang="ko-KR" dirty="0"/>
              <a:t>Row</a:t>
            </a:r>
            <a:r>
              <a:rPr lang="ko-KR" altLang="en-US" dirty="0"/>
              <a:t>형태로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SQL</a:t>
            </a:r>
            <a:r>
              <a:rPr lang="ko-KR" altLang="en-US" dirty="0" smtClean="0"/>
              <a:t>을 사용해서 질의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Schema </a:t>
            </a:r>
            <a:r>
              <a:rPr lang="ko-KR" altLang="en-US" dirty="0" smtClean="0"/>
              <a:t>필수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부하분산이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데이터간의 관계를 기반으로 저장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491490" y="427255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RDB </a:t>
            </a:r>
            <a:r>
              <a:rPr lang="ko-KR" altLang="en-US" b="1" dirty="0" smtClean="0"/>
              <a:t>특징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48220" y="421227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특징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326354" y="1037797"/>
            <a:ext cx="0" cy="5407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8561" y="4689592"/>
            <a:ext cx="425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JSON, Key-Value </a:t>
            </a:r>
            <a:r>
              <a:rPr lang="ko-KR" altLang="en-US" dirty="0" smtClean="0"/>
              <a:t>등의 형식으로 저장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RestAPI</a:t>
            </a:r>
            <a:r>
              <a:rPr lang="ko-KR" altLang="en-US" dirty="0" smtClean="0"/>
              <a:t>등 을 사용해서 질의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Schemaless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데이터간의 관계를 정의하지 않음</a:t>
            </a:r>
            <a:endParaRPr lang="en-US" altLang="ko-KR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서치에</a:t>
            </a:r>
            <a:r>
              <a:rPr lang="ko-KR" altLang="en-US" dirty="0" smtClean="0"/>
              <a:t> 대한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490" y="1795950"/>
            <a:ext cx="1015374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Lucene</a:t>
            </a:r>
            <a:r>
              <a:rPr lang="ko-KR" altLang="en-US" dirty="0"/>
              <a:t> </a:t>
            </a:r>
            <a:r>
              <a:rPr lang="ko-KR" altLang="en-US" dirty="0" smtClean="0"/>
              <a:t>기반의 오픈소스 검색 엔진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 기반의 문서를 저장하고</a:t>
            </a:r>
            <a:r>
              <a:rPr lang="en-US" altLang="ko-KR" dirty="0"/>
              <a:t>, </a:t>
            </a:r>
            <a:r>
              <a:rPr lang="ko-KR" altLang="en-US" dirty="0"/>
              <a:t>검색이 가능하며 문서들의 데이터 기반으로 분석작업이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29" y="2628310"/>
            <a:ext cx="3915321" cy="422969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89791"/>
              </p:ext>
            </p:extLst>
          </p:nvPr>
        </p:nvGraphicFramePr>
        <p:xfrm>
          <a:off x="723533" y="2990651"/>
          <a:ext cx="10918340" cy="334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170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459170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513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준실시간</a:t>
                      </a:r>
                      <a:r>
                        <a:rPr lang="ko-KR" altLang="en-US" dirty="0" smtClean="0"/>
                        <a:t> 검색 엔진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실시간이라고 생각할 만큼 색인된 데이터를 매우 빠르게 검색할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클러스터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대 이상의 노드를 클러스터로 구성하여 높은 수준의 안정성을 이루고 부하를 분산할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스키마리스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입력될 데이터에 대해 미리 정의하지 않아도 동적으로 스키마를 생성할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기반의 쉬운 인터페이스를 제공하여 비교적 진입 장벽이 낮음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1490" y="908887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Elasticsearch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3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70" y="205740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1490" y="908887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ElasticSearch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38200" y="2927597"/>
          <a:ext cx="10515600" cy="214739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95982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43025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4648248"/>
                    </a:ext>
                  </a:extLst>
                </a:gridCol>
              </a:tblGrid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 b="1" dirty="0">
                          <a:solidFill>
                            <a:srgbClr val="DEDEDE"/>
                          </a:solidFill>
                          <a:effectLst/>
                        </a:rPr>
                        <a:t>엘라 </a:t>
                      </a:r>
                      <a:r>
                        <a:rPr lang="en-US" sz="1700" b="1" dirty="0">
                          <a:solidFill>
                            <a:srgbClr val="DEDEDE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700" b="1" dirty="0">
                          <a:solidFill>
                            <a:srgbClr val="DEDEDE"/>
                          </a:solidFill>
                          <a:effectLst/>
                        </a:rPr>
                        <a:t>메서드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 b="1">
                          <a:solidFill>
                            <a:srgbClr val="DEDEDE"/>
                          </a:solidFill>
                          <a:effectLst/>
                        </a:rPr>
                        <a:t>기능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solidFill>
                            <a:srgbClr val="DEDEDE"/>
                          </a:solidFill>
                          <a:effectLst/>
                        </a:rPr>
                        <a:t>RDB </a:t>
                      </a:r>
                      <a:r>
                        <a:rPr lang="ko-KR" altLang="en-US" sz="1700" b="1">
                          <a:solidFill>
                            <a:srgbClr val="DEDEDE"/>
                          </a:solidFill>
                          <a:effectLst/>
                        </a:rPr>
                        <a:t>문법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46454"/>
                  </a:ext>
                </a:extLst>
              </a:tr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GET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조회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SELECT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41946"/>
                  </a:ext>
                </a:extLst>
              </a:tr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PUT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생성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INSERT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01007"/>
                  </a:ext>
                </a:extLst>
              </a:tr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POST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업데이트 조회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UPDATE, SELECT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721010"/>
                  </a:ext>
                </a:extLst>
              </a:tr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DELETE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삭제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DELETE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28623"/>
                  </a:ext>
                </a:extLst>
              </a:tr>
              <a:tr h="35789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HEAD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인덱스의 정보 확인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 dirty="0">
                          <a:effectLst/>
                        </a:rPr>
                        <a:t>-</a:t>
                      </a:r>
                    </a:p>
                  </a:txBody>
                  <a:tcPr marL="92242" marR="92242" marT="46121" marB="46121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98066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323"/>
              </p:ext>
            </p:extLst>
          </p:nvPr>
        </p:nvGraphicFramePr>
        <p:xfrm>
          <a:off x="636830" y="5187493"/>
          <a:ext cx="10918340" cy="334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170">
                  <a:extLst>
                    <a:ext uri="{9D8B030D-6E8A-4147-A177-3AD203B41FA5}">
                      <a16:colId xmlns:a16="http://schemas.microsoft.com/office/drawing/2014/main" val="916330787"/>
                    </a:ext>
                  </a:extLst>
                </a:gridCol>
                <a:gridCol w="5459170">
                  <a:extLst>
                    <a:ext uri="{9D8B030D-6E8A-4147-A177-3AD203B41FA5}">
                      <a16:colId xmlns:a16="http://schemas.microsoft.com/office/drawing/2014/main" val="3450187839"/>
                    </a:ext>
                  </a:extLst>
                </a:gridCol>
              </a:tblGrid>
              <a:tr h="513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568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effectLst/>
                        </a:rPr>
                        <a:t>GET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실시간이라고 생각할 만큼 색인된 데이터를 매우 빠르게 검색할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71225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클러스터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대 이상의 노드를 클러스터로 구성하여 높은 수준의 안정성을 이루고 부하를 분산할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762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스키마리스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입력될 데이터에 대해 미리 정의하지 않아도 동적으로 스키마를 생성할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789"/>
                  </a:ext>
                </a:extLst>
              </a:tr>
              <a:tr h="70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기반의 쉬운 인터페이스를 제공하여 비교적 진입 장벽이 낮음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280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2021-02-22T08:37:21Z</dcterms:created>
  <dcterms:modified xsi:type="dcterms:W3CDTF">2021-02-22T12:25:32Z</dcterms:modified>
</cp:coreProperties>
</file>