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87" r:id="rId4"/>
    <p:sldId id="288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97" r:id="rId14"/>
    <p:sldId id="299" r:id="rId15"/>
    <p:sldId id="301" r:id="rId16"/>
    <p:sldId id="302" r:id="rId17"/>
    <p:sldId id="303" r:id="rId18"/>
    <p:sldId id="305" r:id="rId19"/>
    <p:sldId id="304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28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9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3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5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8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0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5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2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2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7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1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9071-30A6-4759-8A01-F11307EE4F18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p2is/dev-note/blob/master/db/" TargetMode="External"/><Relationship Id="rId5" Type="http://schemas.openxmlformats.org/officeDocument/2006/relationships/hyperlink" Target="https://github.com/ces518/TIL/blob/master/elasticsearch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elastic.co/guide/en/elasticsearch/reference/current/analysis-tokenfilter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lastic.co/guide/en/elasticsearch/reference/current/analysis-tokenizers.html" TargetMode="External"/><Relationship Id="rId5" Type="http://schemas.openxmlformats.org/officeDocument/2006/relationships/hyperlink" Target="https://www.elastic.co/guide/en/elasticsearch/reference/current/analysis-charfilters.html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4898" y="1459622"/>
            <a:ext cx="4345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err="1" smtClean="0">
                <a:latin typeface="+mj-ea"/>
                <a:ea typeface="+mj-ea"/>
              </a:rPr>
              <a:t>Elasticsearch</a:t>
            </a:r>
            <a:r>
              <a:rPr lang="en-US" altLang="ko-KR" sz="3600" smtClean="0">
                <a:latin typeface="+mj-ea"/>
                <a:ea typeface="+mj-ea"/>
              </a:rPr>
              <a:t> </a:t>
            </a:r>
            <a:r>
              <a:rPr lang="ko-KR" altLang="en-US" sz="3600" smtClean="0">
                <a:latin typeface="+mj-ea"/>
                <a:ea typeface="+mj-ea"/>
              </a:rPr>
              <a:t>스터디</a:t>
            </a:r>
            <a:endParaRPr lang="en-US" altLang="ko-KR" sz="360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0831" y="178278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팀 </a:t>
            </a:r>
            <a:r>
              <a:rPr lang="en-US" altLang="ko-KR" smtClean="0"/>
              <a:t>3</a:t>
            </a:r>
            <a:r>
              <a:rPr lang="ko-KR" altLang="en-US" smtClean="0"/>
              <a:t>주차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622" y="2496956"/>
            <a:ext cx="6704668" cy="34871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868" y="2467052"/>
            <a:ext cx="6704668" cy="34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9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title(text)</a:t>
            </a:r>
            <a:r>
              <a:rPr lang="ko-KR" altLang="en-US" b="1" smtClean="0"/>
              <a:t>로 검색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1417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2. Analyzer 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1489" y="1367276"/>
            <a:ext cx="11234345" cy="6907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"localhost:9200/book/_search?q=title:ElasticSearch&amp;pretty"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90" y="2398956"/>
            <a:ext cx="28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content(keyword)</a:t>
            </a:r>
            <a:r>
              <a:rPr lang="ko-KR" altLang="en-US" b="1" smtClean="0"/>
              <a:t>로 검색</a:t>
            </a:r>
            <a:endParaRPr lang="ko-KR" altLang="en-US" b="1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1489" y="2911857"/>
            <a:ext cx="11234345" cy="6907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"localhost:9200/book/_search?q=content:ElasticSearch&amp;pretty"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3843" y="4022830"/>
            <a:ext cx="5974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타입에 따라 달라진 </a:t>
            </a:r>
            <a:r>
              <a:rPr lang="en-US" altLang="ko-KR" smtClean="0"/>
              <a:t>analyzer</a:t>
            </a:r>
            <a:r>
              <a:rPr lang="ko-KR" altLang="en-US" smtClean="0"/>
              <a:t>때문에 검색 여부가 결정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text </a:t>
            </a:r>
            <a:r>
              <a:rPr lang="ko-KR" altLang="en-US" smtClean="0"/>
              <a:t>타입의 기본 </a:t>
            </a:r>
            <a:r>
              <a:rPr lang="en-US" altLang="ko-KR" smtClean="0"/>
              <a:t>analyzer</a:t>
            </a:r>
            <a:r>
              <a:rPr lang="ko-KR" altLang="en-US" smtClean="0"/>
              <a:t>는 </a:t>
            </a:r>
            <a:r>
              <a:rPr lang="en-US" altLang="ko-KR" smtClean="0"/>
              <a:t>standard analyzer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keyword </a:t>
            </a:r>
            <a:r>
              <a:rPr lang="ko-KR" altLang="en-US" smtClean="0"/>
              <a:t>타입의 기본 </a:t>
            </a:r>
            <a:r>
              <a:rPr lang="en-US" altLang="ko-KR" smtClean="0"/>
              <a:t>analyzer</a:t>
            </a:r>
            <a:r>
              <a:rPr lang="ko-KR" altLang="en-US" smtClean="0"/>
              <a:t>는 </a:t>
            </a:r>
            <a:r>
              <a:rPr lang="en-US" altLang="ko-KR" smtClean="0"/>
              <a:t>keyword analyzer</a:t>
            </a:r>
          </a:p>
        </p:txBody>
      </p:sp>
    </p:spTree>
    <p:extLst>
      <p:ext uri="{BB962C8B-B14F-4D97-AF65-F5344CB8AC3E}">
        <p14:creationId xmlns:p14="http://schemas.microsoft.com/office/powerpoint/2010/main" val="14420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222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standard analyzer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1417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2. Analyzer 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1489" y="1440181"/>
            <a:ext cx="11234345" cy="19507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"localhost:9200/_analyze?pretty"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"analyzer": "standard",</a:t>
            </a:r>
          </a:p>
          <a:p>
            <a:r>
              <a:rPr lang="en-US" altLang="ko-KR"/>
              <a:t>  "text": "ElasticSearch Training Book"</a:t>
            </a:r>
          </a:p>
          <a:p>
            <a:r>
              <a:rPr lang="en-US" altLang="ko-KR"/>
              <a:t>}'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90" y="3627678"/>
            <a:ext cx="211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keyword analyzer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1489" y="4233787"/>
            <a:ext cx="11234345" cy="19507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"localhost:9200/_analyze?pretty"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"analyzer": "keyword",</a:t>
            </a:r>
          </a:p>
          <a:p>
            <a:r>
              <a:rPr lang="en-US" altLang="ko-KR"/>
              <a:t>  "text": "ElasticSearch is cool open source search engine"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25523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1" name="TextBox 10"/>
          <p:cNvSpPr txBox="1"/>
          <p:nvPr/>
        </p:nvSpPr>
        <p:spPr>
          <a:xfrm>
            <a:off x="491490" y="854375"/>
            <a:ext cx="138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URI Search</a:t>
            </a:r>
            <a:endParaRPr lang="ko-KR" altLang="en-US" b="1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1489" y="1367276"/>
            <a:ext cx="11234345" cy="6907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"localhost:9200/book/_search?q=title:ElasticSearch&amp;pretty"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90" y="2452558"/>
            <a:ext cx="275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Response Body Search</a:t>
            </a:r>
            <a:endParaRPr lang="ko-KR" altLang="en-US" b="1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1489" y="3011969"/>
            <a:ext cx="11234345" cy="243983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"term": {"title": "elasticsearch"}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4915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275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Response Body Search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69" y="1775472"/>
            <a:ext cx="11530214" cy="379438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3843" y="5569854"/>
            <a:ext cx="832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https://</a:t>
            </a:r>
            <a:r>
              <a:rPr lang="en-US" altLang="ko-KR" smtClean="0"/>
              <a:t>www.elastic.co/guide/en/elasticsearch/reference/current/search.html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68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22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from/size</a:t>
            </a: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623843" y="1486763"/>
            <a:ext cx="8316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from</a:t>
            </a:r>
            <a:r>
              <a:rPr lang="ko-KR" altLang="en-US" smtClean="0"/>
              <a:t>부터 </a:t>
            </a:r>
            <a:r>
              <a:rPr lang="en-US" altLang="ko-KR" smtClean="0"/>
              <a:t>size</a:t>
            </a:r>
            <a:r>
              <a:rPr lang="ko-KR" altLang="en-US" smtClean="0"/>
              <a:t>만큼 얻어올 때 </a:t>
            </a:r>
            <a:r>
              <a:rPr lang="ko-KR" altLang="en-US" smtClean="0"/>
              <a:t>사</a:t>
            </a:r>
            <a:r>
              <a:rPr lang="ko-KR" altLang="en-US" smtClean="0"/>
              <a:t>용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from</a:t>
            </a:r>
            <a:r>
              <a:rPr lang="ko-KR" altLang="en-US" smtClean="0"/>
              <a:t>은 기본값 </a:t>
            </a:r>
            <a:r>
              <a:rPr lang="en-US" altLang="ko-KR" smtClean="0"/>
              <a:t>0, size</a:t>
            </a:r>
            <a:r>
              <a:rPr lang="ko-KR" altLang="en-US" smtClean="0"/>
              <a:t>는 기본값 </a:t>
            </a:r>
            <a:r>
              <a:rPr lang="en-US" altLang="ko-KR" smtClean="0"/>
              <a:t>10 =&gt; 0</a:t>
            </a:r>
            <a:r>
              <a:rPr lang="ko-KR" altLang="en-US" smtClean="0"/>
              <a:t>번 문서부터 </a:t>
            </a:r>
            <a:r>
              <a:rPr lang="en-US" altLang="ko-KR" smtClean="0"/>
              <a:t>10</a:t>
            </a:r>
            <a:r>
              <a:rPr lang="ko-KR" altLang="en-US" smtClean="0"/>
              <a:t>개의 문서를 가져옴</a:t>
            </a:r>
            <a:endParaRPr lang="en-US" altLang="ko-KR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671478"/>
            <a:ext cx="11234345" cy="266388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curl -X GET "localhost:9200/book_data/_search?pretty" \</a:t>
            </a:r>
          </a:p>
          <a:p>
            <a:r>
              <a:rPr lang="en-US" altLang="ko-KR" smtClean="0"/>
              <a:t>-H 'Content-Type: application/json' \</a:t>
            </a:r>
          </a:p>
          <a:p>
            <a:r>
              <a:rPr lang="en-US" altLang="ko-KR" smtClean="0"/>
              <a:t>-d '{</a:t>
            </a:r>
          </a:p>
          <a:p>
            <a:r>
              <a:rPr lang="en-US" altLang="ko-KR" smtClean="0"/>
              <a:t>  "from": 0,</a:t>
            </a:r>
          </a:p>
          <a:p>
            <a:r>
              <a:rPr lang="en-US" altLang="ko-KR" smtClean="0"/>
              <a:t>  "size": 3,</a:t>
            </a:r>
          </a:p>
          <a:p>
            <a:r>
              <a:rPr lang="en-US" altLang="ko-KR" smtClean="0"/>
              <a:t>  "query": {</a:t>
            </a:r>
          </a:p>
          <a:p>
            <a:r>
              <a:rPr lang="en-US" altLang="ko-KR" smtClean="0"/>
              <a:t>    "term": {"title": "elasticsearch"}</a:t>
            </a:r>
          </a:p>
          <a:p>
            <a:r>
              <a:rPr lang="en-US" altLang="ko-KR" smtClean="0"/>
              <a:t>  }</a:t>
            </a:r>
          </a:p>
          <a:p>
            <a:r>
              <a:rPr lang="en-US" altLang="ko-KR" smtClean="0"/>
              <a:t>}'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58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62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sort</a:t>
            </a: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623843" y="1486763"/>
            <a:ext cx="9238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검색 결과를 특정 필드 기준으로 정렬할 때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ES</a:t>
            </a:r>
            <a:r>
              <a:rPr lang="ko-KR" altLang="en-US" smtClean="0"/>
              <a:t>는 기본적으로 검색어를 바탕으로 계산된 </a:t>
            </a:r>
            <a:r>
              <a:rPr lang="en-US" altLang="ko-KR" smtClean="0"/>
              <a:t>score</a:t>
            </a:r>
            <a:r>
              <a:rPr lang="ko-KR" altLang="en-US" smtClean="0"/>
              <a:t>가 가장 높은 문서를 기준으로 정렬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sort</a:t>
            </a:r>
            <a:r>
              <a:rPr lang="ko-KR" altLang="en-US" smtClean="0"/>
              <a:t>는 </a:t>
            </a:r>
            <a:r>
              <a:rPr lang="en-US" altLang="ko-KR" smtClean="0"/>
              <a:t>keyword</a:t>
            </a:r>
            <a:r>
              <a:rPr lang="ko-KR" altLang="en-US" smtClean="0"/>
              <a:t>나 </a:t>
            </a:r>
            <a:r>
              <a:rPr lang="en-US" altLang="ko-KR" smtClean="0"/>
              <a:t>integer</a:t>
            </a:r>
            <a:r>
              <a:rPr lang="ko-KR" altLang="en-US" smtClean="0"/>
              <a:t>와 같이 </a:t>
            </a:r>
            <a:r>
              <a:rPr lang="en-US" altLang="ko-KR" smtClean="0"/>
              <a:t>not analyzed </a:t>
            </a:r>
            <a:r>
              <a:rPr lang="ko-KR" altLang="en-US" smtClean="0"/>
              <a:t>필드를 기준으로 해야 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592562"/>
            <a:ext cx="11234345" cy="297729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"sort": [</a:t>
            </a:r>
          </a:p>
          <a:p>
            <a:r>
              <a:rPr lang="en-US" altLang="ko-KR"/>
              <a:t>    {"ISBN.keyword": "desc"}</a:t>
            </a:r>
          </a:p>
          <a:p>
            <a:r>
              <a:rPr lang="en-US" altLang="ko-KR"/>
              <a:t>  ],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"term": {"title": "nginx"}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25652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90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source</a:t>
            </a: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623843" y="1486763"/>
            <a:ext cx="5513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검색 결과 중 특정한 필드의 값만 찾아볼 때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_source </a:t>
            </a:r>
            <a:r>
              <a:rPr lang="ko-KR" altLang="en-US"/>
              <a:t>형태로 사용</a:t>
            </a:r>
            <a:endParaRPr lang="en-US" altLang="ko-KR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363879"/>
            <a:ext cx="11234345" cy="297729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 smtClean="0"/>
              <a:t>  "_source": ["title", "description"],</a:t>
            </a:r>
          </a:p>
          <a:p>
            <a:r>
              <a:rPr lang="en-US" altLang="ko-KR" smtClean="0"/>
              <a:t>  </a:t>
            </a:r>
            <a:r>
              <a:rPr lang="en-US" altLang="ko-KR"/>
              <a:t>"query": {</a:t>
            </a:r>
          </a:p>
          <a:p>
            <a:r>
              <a:rPr lang="en-US" altLang="ko-KR"/>
              <a:t>    "term": {"title": "nginx"}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1860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highlight</a:t>
            </a: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623843" y="1486763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사용자가 입력한 검색어를 강조할때 사용</a:t>
            </a:r>
            <a:endParaRPr lang="en-US" altLang="ko-KR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363878"/>
            <a:ext cx="11234345" cy="360108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"term": {"title": "nginx"}</a:t>
            </a:r>
          </a:p>
          <a:p>
            <a:r>
              <a:rPr lang="en-US" altLang="ko-KR"/>
              <a:t>  },</a:t>
            </a:r>
          </a:p>
          <a:p>
            <a:r>
              <a:rPr lang="en-US" altLang="ko-KR"/>
              <a:t>  "highlight": {</a:t>
            </a:r>
          </a:p>
          <a:p>
            <a:r>
              <a:rPr lang="en-US" altLang="ko-KR"/>
              <a:t>    "fields": {</a:t>
            </a:r>
          </a:p>
          <a:p>
            <a:r>
              <a:rPr lang="en-US" altLang="ko-KR"/>
              <a:t>      "title": {}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31191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boost</a:t>
            </a: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623843" y="1486763"/>
            <a:ext cx="10193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검색 결과로 나온 스코어를 변경할 때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특정검색결과로 나온 스코어를 대상으로 </a:t>
            </a:r>
            <a:r>
              <a:rPr lang="en-US" altLang="ko-KR"/>
              <a:t>boost</a:t>
            </a:r>
            <a:r>
              <a:rPr lang="ko-KR" altLang="en-US"/>
              <a:t>옵션에 설정된 값을 곱한 값이 스코어로 </a:t>
            </a:r>
            <a:r>
              <a:rPr lang="ko-KR" altLang="en-US" smtClean="0"/>
              <a:t>지정됨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스코어를 낮게 주고싶다면 소수점을 사용</a:t>
            </a:r>
            <a:endParaRPr lang="en-US" altLang="ko-KR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483520"/>
            <a:ext cx="11234345" cy="360108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"match": { </a:t>
            </a:r>
          </a:p>
          <a:p>
            <a:r>
              <a:rPr lang="en-US" altLang="ko-KR"/>
              <a:t>      "title": {</a:t>
            </a:r>
          </a:p>
          <a:p>
            <a:r>
              <a:rPr lang="en-US" altLang="ko-KR"/>
              <a:t>        "query": "nginx",</a:t>
            </a:r>
          </a:p>
          <a:p>
            <a:r>
              <a:rPr lang="en-US" altLang="ko-KR"/>
              <a:t>        "boost": 4</a:t>
            </a:r>
          </a:p>
          <a:p>
            <a:r>
              <a:rPr lang="en-US" altLang="ko-KR"/>
              <a:t>      }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21772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15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</a:t>
            </a:r>
            <a:r>
              <a:rPr lang="en-US" altLang="ko-KR" smtClean="0"/>
              <a:t>. Search API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scroll </a:t>
            </a: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623843" y="1486763"/>
            <a:ext cx="119320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from/size</a:t>
            </a:r>
            <a:r>
              <a:rPr lang="ko-KR" altLang="en-US"/>
              <a:t>와 유사해보이지만 검색 당시의 스냅샷을 제공해준다는 점에서 조금 </a:t>
            </a:r>
            <a:r>
              <a:rPr lang="ko-KR" altLang="en-US" smtClean="0"/>
              <a:t>다름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검색 결과가 동일하게 유지되어야 하는 </a:t>
            </a:r>
            <a:r>
              <a:rPr lang="en-US" altLang="ko-KR"/>
              <a:t>pagination, </a:t>
            </a:r>
            <a:r>
              <a:rPr lang="ko-KR" altLang="en-US"/>
              <a:t>혹은 대량 배치 작업에 주로 활용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scroll_id</a:t>
            </a:r>
            <a:r>
              <a:rPr lang="ko-KR" altLang="en-US"/>
              <a:t>가 유지되는 시간을설정하는데 힙 메모리 사용량에 영향을 주기 때문에 </a:t>
            </a:r>
            <a:endParaRPr lang="en-US" altLang="ko-KR" smtClean="0"/>
          </a:p>
          <a:p>
            <a:r>
              <a:rPr lang="ko-KR" altLang="en-US" smtClean="0"/>
              <a:t>필요한 </a:t>
            </a:r>
            <a:r>
              <a:rPr lang="ko-KR" altLang="en-US"/>
              <a:t>만큼만 설정할 것 </a:t>
            </a:r>
            <a:r>
              <a:rPr lang="en-US" altLang="ko-KR"/>
              <a:t>OOM</a:t>
            </a:r>
            <a:r>
              <a:rPr lang="ko-KR" altLang="en-US"/>
              <a:t>이 발생할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공홈에서는 </a:t>
            </a:r>
            <a:r>
              <a:rPr lang="en-US" altLang="ko-KR" smtClean="0"/>
              <a:t>search after API </a:t>
            </a:r>
            <a:r>
              <a:rPr lang="ko-KR" altLang="en-US" smtClean="0"/>
              <a:t>사용을 권장 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search after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/>
              <a:t>https://www.elastic.co/guide/en/elasticsearch/reference/current/paginate-search-results.html#search-after</a:t>
            </a:r>
          </a:p>
        </p:txBody>
      </p:sp>
    </p:spTree>
    <p:extLst>
      <p:ext uri="{BB962C8B-B14F-4D97-AF65-F5344CB8AC3E}">
        <p14:creationId xmlns:p14="http://schemas.microsoft.com/office/powerpoint/2010/main" val="33205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4898" y="1459622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latin typeface="+mj-ea"/>
                <a:ea typeface="+mj-ea"/>
              </a:rPr>
              <a:t>Index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43300" y="2411730"/>
            <a:ext cx="21201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Inverted Index</a:t>
            </a:r>
            <a:r>
              <a:rPr lang="ko-KR" altLang="en-US" smtClean="0"/>
              <a:t> 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Analyzer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Search API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Query DSL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3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Query DSL</a:t>
            </a:r>
            <a:endParaRPr lang="ko-KR" altLang="en-US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68" y="2087393"/>
            <a:ext cx="11807421" cy="18877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3843" y="1486763"/>
            <a:ext cx="910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검색 쿼리는 </a:t>
            </a:r>
            <a:r>
              <a:rPr lang="en-US" altLang="ko-KR"/>
              <a:t>Query DSL </a:t>
            </a:r>
            <a:r>
              <a:rPr lang="ko-KR" altLang="en-US"/>
              <a:t>이라 불리며 크게 </a:t>
            </a:r>
            <a:r>
              <a:rPr lang="en-US" altLang="ko-KR"/>
              <a:t>Query Context</a:t>
            </a:r>
            <a:r>
              <a:rPr lang="ko-KR" altLang="en-US"/>
              <a:t>와 </a:t>
            </a:r>
            <a:r>
              <a:rPr lang="en-US" altLang="ko-KR"/>
              <a:t>Filter Context</a:t>
            </a:r>
            <a:r>
              <a:rPr lang="ko-KR" altLang="en-US"/>
              <a:t>로 분류함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60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7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Query Context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14" y="1641187"/>
            <a:ext cx="9288171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4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match </a:t>
            </a:r>
            <a:r>
              <a:rPr lang="ko-KR" altLang="en-US" b="1"/>
              <a:t>쿼리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843" y="1486763"/>
            <a:ext cx="9897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match </a:t>
            </a:r>
            <a:r>
              <a:rPr lang="ko-KR" altLang="en-US"/>
              <a:t>쿼리는 검색어로 들어온 문자열을 </a:t>
            </a:r>
            <a:r>
              <a:rPr lang="en-US" altLang="ko-KR"/>
              <a:t>analyzer</a:t>
            </a:r>
            <a:r>
              <a:rPr lang="ko-KR" altLang="en-US"/>
              <a:t>를 통해 분석한 후 </a:t>
            </a:r>
            <a:endParaRPr lang="en-US" altLang="ko-KR" smtClean="0"/>
          </a:p>
          <a:p>
            <a:r>
              <a:rPr lang="en-US" altLang="ko-KR" smtClean="0"/>
              <a:t>inverted </a:t>
            </a:r>
            <a:r>
              <a:rPr lang="en-US" altLang="ko-KR"/>
              <a:t>index</a:t>
            </a:r>
            <a:r>
              <a:rPr lang="ko-KR" altLang="en-US"/>
              <a:t>에서 해당 문자열의 토큰을 가지고 있는 문서를 </a:t>
            </a:r>
            <a:r>
              <a:rPr lang="ko-KR" altLang="en-US" smtClean="0"/>
              <a:t>검색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문서의 해당 필드에 설정해놓은 </a:t>
            </a:r>
            <a:r>
              <a:rPr lang="en-US" altLang="ko-KR"/>
              <a:t>analyzer</a:t>
            </a:r>
            <a:r>
              <a:rPr lang="ko-KR" altLang="en-US"/>
              <a:t>를 기본으로 사용</a:t>
            </a:r>
            <a:r>
              <a:rPr lang="en-US" altLang="ko-KR"/>
              <a:t>, </a:t>
            </a:r>
            <a:r>
              <a:rPr lang="ko-KR" altLang="en-US"/>
              <a:t>필요할 경우 별도로 명시하면 </a:t>
            </a:r>
            <a:r>
              <a:rPr lang="ko-KR" altLang="en-US" smtClean="0"/>
              <a:t>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match </a:t>
            </a:r>
            <a:r>
              <a:rPr lang="ko-KR" altLang="en-US"/>
              <a:t>쿼리는 어떤 토큰이 먼저 있는지에 대한 순서는 고려하지 않음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848215"/>
            <a:ext cx="11234345" cy="293028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"match": { </a:t>
            </a:r>
          </a:p>
          <a:p>
            <a:r>
              <a:rPr lang="en-US" altLang="ko-KR"/>
              <a:t>      "description": </a:t>
            </a:r>
            <a:r>
              <a:rPr lang="en-US" altLang="ko-KR" smtClean="0"/>
              <a:t>"nginx guide"</a:t>
            </a:r>
            <a:endParaRPr lang="en-US" altLang="ko-KR"/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38284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22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match_phrase </a:t>
            </a:r>
            <a:r>
              <a:rPr lang="ko-KR" altLang="en-US" b="1"/>
              <a:t>쿼리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843" y="1486763"/>
            <a:ext cx="6966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match</a:t>
            </a:r>
            <a:r>
              <a:rPr lang="ko-KR" altLang="en-US"/>
              <a:t>와는 달리 </a:t>
            </a:r>
            <a:r>
              <a:rPr lang="en-US" altLang="ko-KR"/>
              <a:t>match_phrase </a:t>
            </a:r>
            <a:r>
              <a:rPr lang="ko-KR" altLang="en-US"/>
              <a:t>쿼리는 검색어의 순서도 </a:t>
            </a:r>
            <a:r>
              <a:rPr lang="ko-KR" altLang="en-US" smtClean="0"/>
              <a:t>고려함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검색어의 순서가 중요할 경우 사용</a:t>
            </a:r>
            <a:endParaRPr lang="ko-K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410885"/>
            <a:ext cx="11234345" cy="293028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</a:t>
            </a:r>
            <a:r>
              <a:rPr lang="en-US" altLang="ko-KR" smtClean="0"/>
              <a:t>match_phrase": </a:t>
            </a:r>
            <a:r>
              <a:rPr lang="en-US" altLang="ko-KR"/>
              <a:t>{ </a:t>
            </a:r>
          </a:p>
          <a:p>
            <a:r>
              <a:rPr lang="en-US" altLang="ko-KR"/>
              <a:t>      "description": "Linux Kernel"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7834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207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multi_match </a:t>
            </a:r>
            <a:r>
              <a:rPr lang="ko-KR" altLang="en-US" b="1"/>
              <a:t>쿼리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843" y="1486763"/>
            <a:ext cx="923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multi_match</a:t>
            </a:r>
            <a:r>
              <a:rPr lang="ko-KR" altLang="en-US"/>
              <a:t>는 </a:t>
            </a:r>
            <a:r>
              <a:rPr lang="en-US" altLang="ko-KR"/>
              <a:t>match</a:t>
            </a:r>
            <a:r>
              <a:rPr lang="ko-KR" altLang="en-US"/>
              <a:t>와 동일하지만 두 개 이상의 필드에 </a:t>
            </a:r>
            <a:r>
              <a:rPr lang="en-US" altLang="ko-KR"/>
              <a:t>match </a:t>
            </a:r>
            <a:r>
              <a:rPr lang="ko-KR" altLang="en-US"/>
              <a:t>쿼리를 날릴 수 있음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101579"/>
            <a:ext cx="11234345" cy="34682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"multi_match": { </a:t>
            </a:r>
          </a:p>
          <a:p>
            <a:r>
              <a:rPr lang="en-US" altLang="ko-KR"/>
              <a:t>      "query": "kernel",</a:t>
            </a:r>
          </a:p>
          <a:p>
            <a:r>
              <a:rPr lang="en-US" altLang="ko-KR"/>
              <a:t>      "fields": ["title", "description"]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36733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20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query_string </a:t>
            </a:r>
            <a:r>
              <a:rPr lang="ko-KR" altLang="en-US" b="1"/>
              <a:t>쿼리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843" y="1486763"/>
            <a:ext cx="923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multi_match</a:t>
            </a:r>
            <a:r>
              <a:rPr lang="ko-KR" altLang="en-US"/>
              <a:t>는 </a:t>
            </a:r>
            <a:r>
              <a:rPr lang="en-US" altLang="ko-KR"/>
              <a:t>match</a:t>
            </a:r>
            <a:r>
              <a:rPr lang="ko-KR" altLang="en-US"/>
              <a:t>와 동일하지만 두 개 이상의 필드에 </a:t>
            </a:r>
            <a:r>
              <a:rPr lang="en-US" altLang="ko-KR"/>
              <a:t>match </a:t>
            </a:r>
            <a:r>
              <a:rPr lang="ko-KR" altLang="en-US"/>
              <a:t>쿼리를 날릴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와일드카드 형태로도 검색이 가능하나 성능이 좋지 않음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465340"/>
            <a:ext cx="11234345" cy="34682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"query_string": { </a:t>
            </a:r>
          </a:p>
          <a:p>
            <a:r>
              <a:rPr lang="en-US" altLang="ko-KR"/>
              <a:t>      "fields": ["title"],</a:t>
            </a:r>
          </a:p>
          <a:p>
            <a:r>
              <a:rPr lang="en-US" altLang="ko-KR"/>
              <a:t>      "query": "Linux"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12226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67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Filter Context</a:t>
            </a:r>
            <a:endParaRPr lang="ko-KR" altLang="en-US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" y="2416588"/>
            <a:ext cx="10269383" cy="29245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3843" y="1486763"/>
            <a:ext cx="9824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Query Context</a:t>
            </a:r>
            <a:r>
              <a:rPr lang="ko-KR" altLang="en-US" smtClean="0"/>
              <a:t>는 검색어가 문서에 얼마나 매칭되는지 계산하고 찾는다면 </a:t>
            </a:r>
            <a:r>
              <a:rPr lang="en-US" altLang="ko-KR" smtClean="0"/>
              <a:t>Filter Context</a:t>
            </a:r>
            <a:r>
              <a:rPr lang="ko-KR" altLang="en-US" smtClean="0"/>
              <a:t>는 </a:t>
            </a:r>
            <a:endParaRPr lang="en-US" altLang="ko-KR" smtClean="0"/>
          </a:p>
          <a:p>
            <a:r>
              <a:rPr lang="ko-KR" altLang="en-US" smtClean="0"/>
              <a:t>검색어의 포함 여부를 찾는 형태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둘 사이의 가장 큰 차이점은 </a:t>
            </a:r>
            <a:r>
              <a:rPr lang="en-US" altLang="ko-KR"/>
              <a:t>analyzer </a:t>
            </a:r>
            <a:r>
              <a:rPr lang="ko-KR" altLang="en-US"/>
              <a:t>하는지 여부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6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2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term </a:t>
            </a:r>
            <a:r>
              <a:rPr lang="ko-KR" altLang="en-US" b="1"/>
              <a:t>쿼리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843" y="1486763"/>
            <a:ext cx="5917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term </a:t>
            </a:r>
            <a:r>
              <a:rPr lang="ko-KR" altLang="en-US"/>
              <a:t>쿼리는 정확하게 일치되는 단어를 찾을 떄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analyze </a:t>
            </a:r>
            <a:r>
              <a:rPr lang="ko-KR" altLang="en-US"/>
              <a:t>하지 않음</a:t>
            </a:r>
            <a:r>
              <a:rPr lang="en-US" altLang="ko-KR"/>
              <a:t>, </a:t>
            </a:r>
            <a:r>
              <a:rPr lang="ko-KR" altLang="en-US"/>
              <a:t>대소문자 구분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465340"/>
            <a:ext cx="11234345" cy="34682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"term": { </a:t>
            </a:r>
          </a:p>
          <a:p>
            <a:r>
              <a:rPr lang="en-US" altLang="ko-KR"/>
              <a:t>      "title": </a:t>
            </a:r>
            <a:r>
              <a:rPr lang="en-US" altLang="ko-KR" smtClean="0"/>
              <a:t>"Linux"</a:t>
            </a:r>
            <a:endParaRPr lang="en-US" altLang="ko-KR"/>
          </a:p>
          <a:p>
            <a:r>
              <a:rPr lang="en-US" altLang="ko-KR"/>
              <a:t>    </a:t>
            </a:r>
            <a:r>
              <a:rPr lang="en-US" altLang="ko-KR" smtClean="0"/>
              <a:t>}</a:t>
            </a:r>
            <a:endParaRPr lang="en-US" altLang="ko-KR"/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282709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3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terms </a:t>
            </a:r>
            <a:r>
              <a:rPr lang="ko-KR" altLang="en-US" b="1"/>
              <a:t>쿼리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843" y="1486763"/>
            <a:ext cx="390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둘 이상의 </a:t>
            </a:r>
            <a:r>
              <a:rPr lang="en-US" altLang="ko-KR" smtClean="0"/>
              <a:t>term</a:t>
            </a:r>
            <a:r>
              <a:rPr lang="ko-KR" altLang="en-US" smtClean="0"/>
              <a:t>을 검색할 때 사용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465340"/>
            <a:ext cx="11234345" cy="34682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"terms": { </a:t>
            </a:r>
          </a:p>
          <a:p>
            <a:r>
              <a:rPr lang="en-US" altLang="ko-KR"/>
              <a:t>      "title": ["linux", "development"]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21571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3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range </a:t>
            </a:r>
            <a:r>
              <a:rPr lang="ko-KR" altLang="en-US" b="1"/>
              <a:t>쿼리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843" y="1486763"/>
            <a:ext cx="889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range</a:t>
            </a:r>
            <a:r>
              <a:rPr lang="ko-KR" altLang="en-US"/>
              <a:t>쿼리는 범위를 지정하여 특정 값의 범위 이내에 있는 경우를 검색할 때 사용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465340"/>
            <a:ext cx="11234345" cy="391006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"range": { </a:t>
            </a:r>
          </a:p>
          <a:p>
            <a:r>
              <a:rPr lang="en-US" altLang="ko-KR"/>
              <a:t>      "release_date": {</a:t>
            </a:r>
          </a:p>
          <a:p>
            <a:r>
              <a:rPr lang="en-US" altLang="ko-KR"/>
              <a:t>        "gte": "2015/01/01",</a:t>
            </a:r>
          </a:p>
          <a:p>
            <a:r>
              <a:rPr lang="en-US" altLang="ko-KR"/>
              <a:t>        "lte": "2015/12/31"</a:t>
            </a:r>
          </a:p>
          <a:p>
            <a:r>
              <a:rPr lang="en-US" altLang="ko-KR"/>
              <a:t>      }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5658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24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Inverted Index </a:t>
            </a:r>
            <a:r>
              <a:rPr lang="ko-KR" altLang="en-US" b="1" smtClean="0"/>
              <a:t>이란</a:t>
            </a:r>
            <a:r>
              <a:rPr lang="en-US" altLang="ko-KR" b="1" smtClean="0"/>
              <a:t>?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9518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Inverted Index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3843" y="1432030"/>
            <a:ext cx="873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ES</a:t>
            </a:r>
            <a:r>
              <a:rPr lang="ko-KR" altLang="en-US" smtClean="0"/>
              <a:t>는 매우 빠른 전문 검색을 지원하는 </a:t>
            </a:r>
            <a:r>
              <a:rPr lang="en-US" altLang="ko-KR" smtClean="0"/>
              <a:t>Inverted Index</a:t>
            </a:r>
            <a:r>
              <a:rPr lang="ko-KR" altLang="en-US" smtClean="0"/>
              <a:t>라는 데이터 구조를 사용함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05765" y="2334359"/>
            <a:ext cx="189928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“I am a boy”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5765" y="3096359"/>
            <a:ext cx="189928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“You </a:t>
            </a:r>
            <a:r>
              <a:rPr lang="en-US" altLang="ko-KR" smtClean="0"/>
              <a:t>are a girl</a:t>
            </a:r>
            <a:r>
              <a:rPr lang="en-US" altLang="ko-KR" smtClean="0"/>
              <a:t>”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639" y="2503482"/>
            <a:ext cx="2502086" cy="387446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505075" y="2503482"/>
            <a:ext cx="714375" cy="29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2505075" y="3096359"/>
            <a:ext cx="714375" cy="27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3381375" y="2503482"/>
            <a:ext cx="2533650" cy="86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Elasticsearch</a:t>
            </a:r>
          </a:p>
          <a:p>
            <a:pPr algn="ctr"/>
            <a:r>
              <a:rPr lang="en-US" altLang="ko-KR" smtClean="0"/>
              <a:t>(Analyzer)</a:t>
            </a: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648200" y="3590925"/>
            <a:ext cx="0" cy="140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648200" y="4991100"/>
            <a:ext cx="2143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3810" y="2753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색인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931966" y="5025509"/>
            <a:ext cx="403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Tokenizing </a:t>
            </a:r>
            <a:r>
              <a:rPr lang="ko-KR" altLang="en-US" smtClean="0"/>
              <a:t>후 </a:t>
            </a:r>
            <a:r>
              <a:rPr lang="en-US" altLang="ko-KR" smtClean="0"/>
              <a:t>Inverted Index</a:t>
            </a:r>
            <a:r>
              <a:rPr lang="ko-KR" altLang="en-US" smtClean="0"/>
              <a:t>에 저장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726374" y="2009685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Inverted Index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179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whildcard </a:t>
            </a:r>
            <a:r>
              <a:rPr lang="ko-KR" altLang="en-US" b="1"/>
              <a:t>쿼리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843" y="1486763"/>
            <a:ext cx="5920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와일드카드를 이용한 풀 스캔 검색이 가능한 쿼리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text </a:t>
            </a:r>
            <a:r>
              <a:rPr lang="ko-KR" altLang="en-US"/>
              <a:t>필드가 아닌 </a:t>
            </a:r>
            <a:r>
              <a:rPr lang="en-US" altLang="ko-KR"/>
              <a:t>keyword </a:t>
            </a:r>
            <a:r>
              <a:rPr lang="ko-KR" altLang="en-US"/>
              <a:t>타입의 쿼리에 </a:t>
            </a:r>
            <a:r>
              <a:rPr lang="ko-KR" altLang="en-US" smtClean="0"/>
              <a:t>사용해야함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가능하다면 </a:t>
            </a:r>
            <a:r>
              <a:rPr lang="en-US" altLang="ko-KR" smtClean="0"/>
              <a:t>match </a:t>
            </a:r>
            <a:r>
              <a:rPr lang="ko-KR" altLang="en-US" smtClean="0"/>
              <a:t>쿼리로 변환해서 사용할 것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489" y="2899766"/>
            <a:ext cx="11234345" cy="287583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"localhost:9200/book_data/_search?pretty"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"query": {</a:t>
            </a:r>
          </a:p>
          <a:p>
            <a:r>
              <a:rPr lang="en-US" altLang="ko-KR"/>
              <a:t>    "wildcard": { </a:t>
            </a:r>
          </a:p>
          <a:p>
            <a:r>
              <a:rPr lang="en-US" altLang="ko-KR"/>
              <a:t>      "publisher.keyword": "*Media*"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154584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317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bool query</a:t>
            </a:r>
            <a:r>
              <a:rPr lang="ko-KR" altLang="en-US" b="1" smtClean="0"/>
              <a:t>로 쿼리 조합하기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623843" y="1486763"/>
            <a:ext cx="612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bool query</a:t>
            </a:r>
            <a:r>
              <a:rPr lang="ko-KR" altLang="en-US" smtClean="0"/>
              <a:t>를 사용해 조합된 검색식을 사용할 수 있음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" y="2024752"/>
            <a:ext cx="7351406" cy="23848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3843" y="4663745"/>
            <a:ext cx="4968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must, should</a:t>
            </a:r>
            <a:r>
              <a:rPr lang="ko-KR" altLang="en-US"/>
              <a:t>는 </a:t>
            </a:r>
            <a:r>
              <a:rPr lang="en-US" altLang="ko-KR"/>
              <a:t>Query Context</a:t>
            </a:r>
            <a:r>
              <a:rPr lang="ko-KR" altLang="en-US"/>
              <a:t>에서 </a:t>
            </a:r>
            <a:r>
              <a:rPr lang="ko-KR" altLang="en-US" smtClean="0"/>
              <a:t>실행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filter</a:t>
            </a:r>
            <a:r>
              <a:rPr lang="en-US" altLang="ko-KR"/>
              <a:t>, must_not</a:t>
            </a:r>
            <a:r>
              <a:rPr lang="ko-KR" altLang="en-US"/>
              <a:t>은 </a:t>
            </a:r>
            <a:r>
              <a:rPr lang="en-US" altLang="ko-KR"/>
              <a:t>Filter Context</a:t>
            </a:r>
            <a:r>
              <a:rPr lang="ko-KR" altLang="en-US"/>
              <a:t>에서 </a:t>
            </a:r>
            <a:r>
              <a:rPr lang="ko-KR" altLang="en-US" smtClean="0"/>
              <a:t>실행됨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3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56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Query DSL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491490" y="948774"/>
            <a:ext cx="317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bool query</a:t>
            </a:r>
            <a:r>
              <a:rPr lang="ko-KR" altLang="en-US" b="1" smtClean="0"/>
              <a:t>로 쿼리 조합하기</a:t>
            </a:r>
            <a:endParaRPr lang="ko-KR" altLang="en-US" b="1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1489" y="1546789"/>
            <a:ext cx="11234345" cy="51637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#must</a:t>
            </a:r>
            <a:r>
              <a:rPr lang="ko-KR" altLang="en-US" sz="1200"/>
              <a:t>와 </a:t>
            </a:r>
            <a:r>
              <a:rPr lang="en-US" altLang="ko-KR" sz="1200"/>
              <a:t>filter</a:t>
            </a:r>
          </a:p>
          <a:p>
            <a:r>
              <a:rPr lang="en-US" altLang="ko-KR" sz="1200"/>
              <a:t>curl -X GET "localhost:9200/book_data/_search?pretty" \</a:t>
            </a:r>
          </a:p>
          <a:p>
            <a:r>
              <a:rPr lang="en-US" altLang="ko-KR" sz="1200"/>
              <a:t>-H 'Content-Type: application/json' \</a:t>
            </a:r>
          </a:p>
          <a:p>
            <a:r>
              <a:rPr lang="en-US" altLang="ko-KR" sz="1200"/>
              <a:t>-d '{</a:t>
            </a:r>
          </a:p>
          <a:p>
            <a:r>
              <a:rPr lang="en-US" altLang="ko-KR" sz="1200"/>
              <a:t>  "query": {</a:t>
            </a:r>
          </a:p>
          <a:p>
            <a:r>
              <a:rPr lang="en-US" altLang="ko-KR" sz="1200"/>
              <a:t>    "bool": {</a:t>
            </a:r>
          </a:p>
          <a:p>
            <a:r>
              <a:rPr lang="en-US" altLang="ko-KR" sz="1200"/>
              <a:t>      "must": [</a:t>
            </a:r>
          </a:p>
          <a:p>
            <a:r>
              <a:rPr lang="en-US" altLang="ko-KR" sz="1200"/>
              <a:t>        {</a:t>
            </a:r>
          </a:p>
          <a:p>
            <a:r>
              <a:rPr lang="en-US" altLang="ko-KR" sz="1200"/>
              <a:t>          "match": {</a:t>
            </a:r>
          </a:p>
          <a:p>
            <a:r>
              <a:rPr lang="en-US" altLang="ko-KR" sz="1200"/>
              <a:t>            "title": "nginx"</a:t>
            </a:r>
          </a:p>
          <a:p>
            <a:r>
              <a:rPr lang="en-US" altLang="ko-KR" sz="1200"/>
              <a:t>          }</a:t>
            </a:r>
          </a:p>
          <a:p>
            <a:r>
              <a:rPr lang="en-US" altLang="ko-KR" sz="1200"/>
              <a:t>        }</a:t>
            </a:r>
          </a:p>
          <a:p>
            <a:r>
              <a:rPr lang="en-US" altLang="ko-KR" sz="1200"/>
              <a:t>      ],</a:t>
            </a:r>
          </a:p>
          <a:p>
            <a:r>
              <a:rPr lang="en-US" altLang="ko-KR" sz="1200"/>
              <a:t>      "filter": [</a:t>
            </a:r>
          </a:p>
          <a:p>
            <a:r>
              <a:rPr lang="en-US" altLang="ko-KR" sz="1200"/>
              <a:t>        {</a:t>
            </a:r>
          </a:p>
          <a:p>
            <a:r>
              <a:rPr lang="en-US" altLang="ko-KR" sz="1200"/>
              <a:t>          "range": {</a:t>
            </a:r>
          </a:p>
          <a:p>
            <a:r>
              <a:rPr lang="en-US" altLang="ko-KR" sz="1200"/>
              <a:t>            "release_date": {</a:t>
            </a:r>
          </a:p>
          <a:p>
            <a:r>
              <a:rPr lang="en-US" altLang="ko-KR" sz="1200"/>
              <a:t>              "gte": "2016/01/01",</a:t>
            </a:r>
          </a:p>
          <a:p>
            <a:r>
              <a:rPr lang="en-US" altLang="ko-KR" sz="1200"/>
              <a:t>              "lte": "2017/12/31"</a:t>
            </a:r>
          </a:p>
          <a:p>
            <a:r>
              <a:rPr lang="en-US" altLang="ko-KR" sz="1200"/>
              <a:t>            }</a:t>
            </a:r>
          </a:p>
          <a:p>
            <a:r>
              <a:rPr lang="en-US" altLang="ko-KR" sz="1200"/>
              <a:t>          }</a:t>
            </a:r>
          </a:p>
          <a:p>
            <a:r>
              <a:rPr lang="en-US" altLang="ko-KR" sz="1200"/>
              <a:t>        }</a:t>
            </a:r>
          </a:p>
          <a:p>
            <a:r>
              <a:rPr lang="en-US" altLang="ko-KR" sz="1200"/>
              <a:t>      ]</a:t>
            </a:r>
          </a:p>
          <a:p>
            <a:r>
              <a:rPr lang="en-US" altLang="ko-KR" sz="1200"/>
              <a:t>    }</a:t>
            </a:r>
          </a:p>
          <a:p>
            <a:r>
              <a:rPr lang="en-US" altLang="ko-KR" sz="1200"/>
              <a:t>  }</a:t>
            </a:r>
          </a:p>
          <a:p>
            <a:r>
              <a:rPr lang="en-US" altLang="ko-KR" sz="1200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40567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0" y="0"/>
            <a:ext cx="3299012" cy="18825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2397" y="1862957"/>
            <a:ext cx="2218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/>
              <a:t> Q &amp; A</a:t>
            </a:r>
            <a:endParaRPr lang="ko-KR" altLang="en-US" sz="4800"/>
          </a:p>
        </p:txBody>
      </p:sp>
      <p:sp>
        <p:nvSpPr>
          <p:cNvPr id="19" name="TextBox 18"/>
          <p:cNvSpPr txBox="1"/>
          <p:nvPr/>
        </p:nvSpPr>
        <p:spPr>
          <a:xfrm>
            <a:off x="284768" y="5859436"/>
            <a:ext cx="1090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5"/>
              </a:rPr>
              <a:t>https://github.com/ces518/TIL/blob/master/elasticsearch</a:t>
            </a:r>
            <a:r>
              <a:rPr lang="en-US" altLang="ko-KR" smtClean="0">
                <a:hlinkClick r:id="rId5"/>
              </a:rPr>
              <a:t>/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6"/>
              </a:rPr>
              <a:t>https://</a:t>
            </a:r>
            <a:r>
              <a:rPr lang="en-US" altLang="ko-KR" smtClean="0">
                <a:hlinkClick r:id="rId6"/>
              </a:rPr>
              <a:t>github.com/sup2is/dev-note/blob/master/db/</a:t>
            </a:r>
            <a:r>
              <a:rPr lang="ko-KR" altLang="en-US"/>
              <a:t>기초부터</a:t>
            </a:r>
            <a:r>
              <a:rPr lang="en-US" altLang="ko-KR"/>
              <a:t>_</a:t>
            </a:r>
            <a:r>
              <a:rPr lang="ko-KR" altLang="en-US"/>
              <a:t>다지는</a:t>
            </a:r>
            <a:r>
              <a:rPr lang="en-US" altLang="ko-KR"/>
              <a:t>_</a:t>
            </a:r>
            <a:r>
              <a:rPr lang="en-US" altLang="ko-KR" err="1"/>
              <a:t>ElasticSearch</a:t>
            </a:r>
            <a:r>
              <a:rPr lang="en-US" altLang="ko-KR"/>
              <a:t>_</a:t>
            </a:r>
            <a:r>
              <a:rPr lang="ko-KR" altLang="en-US"/>
              <a:t>운영</a:t>
            </a:r>
            <a:r>
              <a:rPr lang="en-US" altLang="ko-KR"/>
              <a:t>_</a:t>
            </a:r>
            <a:r>
              <a:rPr lang="ko-KR" altLang="en-US"/>
              <a:t>노하우</a:t>
            </a:r>
            <a:r>
              <a:rPr lang="en-US" altLang="ko-KR"/>
              <a:t>.md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1490" y="53703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자료 참고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2281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296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Inverted Index </a:t>
            </a:r>
            <a:r>
              <a:rPr lang="ko-KR" altLang="en-US" b="1" smtClean="0"/>
              <a:t>에서 검색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9518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Inverted Index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22521" y="2706109"/>
            <a:ext cx="189928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“a boy”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81375" y="2503482"/>
            <a:ext cx="2533650" cy="86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Elasticsearch</a:t>
            </a:r>
          </a:p>
          <a:p>
            <a:pPr algn="ctr"/>
            <a:r>
              <a:rPr lang="en-US" altLang="ko-KR" smtClean="0"/>
              <a:t>(Analyzer)</a:t>
            </a: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648200" y="3590925"/>
            <a:ext cx="0" cy="140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648200" y="4991100"/>
            <a:ext cx="2143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3810" y="2568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검색</a:t>
            </a:r>
            <a:endParaRPr lang="en-US" altLang="ko-KR" smtClean="0"/>
          </a:p>
        </p:txBody>
      </p:sp>
      <p:sp>
        <p:nvSpPr>
          <p:cNvPr id="25" name="TextBox 24"/>
          <p:cNvSpPr txBox="1"/>
          <p:nvPr/>
        </p:nvSpPr>
        <p:spPr>
          <a:xfrm>
            <a:off x="1596500" y="5125384"/>
            <a:ext cx="5505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Tokenizing </a:t>
            </a:r>
            <a:r>
              <a:rPr lang="ko-KR" altLang="en-US" smtClean="0"/>
              <a:t>후 </a:t>
            </a:r>
            <a:r>
              <a:rPr lang="en-US" altLang="ko-KR" smtClean="0"/>
              <a:t>Inverted Index</a:t>
            </a:r>
            <a:r>
              <a:rPr lang="ko-KR" altLang="en-US" smtClean="0"/>
              <a:t>에서 해당 토큰을 검색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일치하는 토큰의 문서번호 반환</a:t>
            </a:r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06241" y="2947191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639" y="2503482"/>
            <a:ext cx="2502086" cy="387446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726374" y="2009685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Inverted Index 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412639" y="3921679"/>
            <a:ext cx="2417161" cy="48839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412639" y="4410074"/>
            <a:ext cx="2417161" cy="48839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23843" y="1432030"/>
            <a:ext cx="635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검색 결과를 얻기 위해서는 토큰이 정확하게 일치해야함</a:t>
            </a:r>
            <a:endParaRPr lang="en-US" altLang="ko-KR" smtClean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10020300" y="4191000"/>
            <a:ext cx="552450" cy="21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10020300" y="4562475"/>
            <a:ext cx="552450" cy="18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678325" y="4354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반환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analyze API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9518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Inverted Index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3843" y="1432030"/>
            <a:ext cx="903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ES</a:t>
            </a:r>
            <a:r>
              <a:rPr lang="ko-KR" altLang="en-US" smtClean="0"/>
              <a:t>는 </a:t>
            </a:r>
            <a:r>
              <a:rPr lang="en-US" altLang="ko-KR" smtClean="0"/>
              <a:t>analyze API</a:t>
            </a:r>
            <a:r>
              <a:rPr lang="ko-KR" altLang="en-US" smtClean="0"/>
              <a:t>를 제공해서 문자열이 어떻게 토크나이징되는지 확인해볼 수 있음</a:t>
            </a:r>
            <a:endParaRPr lang="en-US" altLang="ko-KR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1489" y="2009685"/>
            <a:ext cx="11234345" cy="209740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"localhost:9200/_analyze?pretty"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"analyzer": "standard",</a:t>
            </a:r>
          </a:p>
          <a:p>
            <a:r>
              <a:rPr lang="en-US" altLang="ko-KR"/>
              <a:t>  "text": "I am a boy"</a:t>
            </a:r>
          </a:p>
          <a:p>
            <a:r>
              <a:rPr lang="en-US" altLang="ko-KR"/>
              <a:t>}'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1490" y="4273262"/>
            <a:ext cx="196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built-in analyzer</a:t>
            </a:r>
            <a:endParaRPr lang="ko-KR" alt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623843" y="4808764"/>
            <a:ext cx="951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https://www.elastic.co/guide/en/elasticsearch/reference/current/analysis-analyzers.html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1490" y="543124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한글 형태소 분석기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623843" y="5966748"/>
            <a:ext cx="78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https</a:t>
            </a:r>
            <a:r>
              <a:rPr lang="en-US" altLang="ko-KR"/>
              <a:t>://</a:t>
            </a:r>
            <a:r>
              <a:rPr lang="en-US" altLang="ko-KR" smtClean="0"/>
              <a:t>esbook.kimjmin.net/06-text-analysis/6.7-stemming/6.7.2-nori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61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analyzer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1417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2. Analyzer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843" y="1432030"/>
            <a:ext cx="10096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Inverted index</a:t>
            </a:r>
            <a:r>
              <a:rPr lang="ko-KR" altLang="en-US" smtClean="0"/>
              <a:t>는 저장된 문서들의 필드값을 어떻게 분석해 놓았는지 저장하는 중요한 데이터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Inverted index</a:t>
            </a:r>
            <a:r>
              <a:rPr lang="ko-KR" altLang="en-US" smtClean="0"/>
              <a:t>를 만드는 것이 </a:t>
            </a:r>
            <a:r>
              <a:rPr lang="en-US" altLang="ko-KR" smtClean="0"/>
              <a:t>analyzer</a:t>
            </a:r>
            <a:endParaRPr lang="en-US" altLang="ko-KR"/>
          </a:p>
        </p:txBody>
      </p:sp>
      <p:sp>
        <p:nvSpPr>
          <p:cNvPr id="10" name="TextBox 9"/>
          <p:cNvSpPr txBox="1"/>
          <p:nvPr/>
        </p:nvSpPr>
        <p:spPr>
          <a:xfrm>
            <a:off x="491490" y="240432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analyzer </a:t>
            </a:r>
            <a:r>
              <a:rPr lang="ko-KR" altLang="en-US" b="1" smtClean="0"/>
              <a:t>구성</a:t>
            </a:r>
            <a:endParaRPr lang="ko-KR" altLang="en-US" b="1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55731" y="3233030"/>
            <a:ext cx="2382656" cy="650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Character Filter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80852" y="3233030"/>
            <a:ext cx="2382656" cy="650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Tokenizer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805973" y="3233030"/>
            <a:ext cx="2382656" cy="650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Token Filter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1490" y="428445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analyzer </a:t>
            </a:r>
            <a:r>
              <a:rPr lang="ko-KR" altLang="en-US" b="1" smtClean="0"/>
              <a:t>흐름</a:t>
            </a:r>
            <a:endParaRPr lang="ko-KR" altLang="en-US" b="1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3505" y="5149995"/>
            <a:ext cx="1205320" cy="65058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문자열</a:t>
            </a:r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665" y="5149994"/>
            <a:ext cx="1727572" cy="650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Character Filter</a:t>
            </a:r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30077" y="5149994"/>
            <a:ext cx="1727572" cy="650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Tokenizer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940156" y="5149994"/>
            <a:ext cx="1727572" cy="650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Token Filter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24075" y="5475285"/>
            <a:ext cx="250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362450" y="5475285"/>
            <a:ext cx="250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578990" y="5475285"/>
            <a:ext cx="250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8788790" y="5475285"/>
            <a:ext cx="250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9172274" y="5149995"/>
            <a:ext cx="1205320" cy="65058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Tokens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Character Filter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1417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2. Analyzer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1490" y="2590974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Tokenizer</a:t>
            </a:r>
            <a:endParaRPr lang="ko-KR" altLang="en-US" b="1"/>
          </a:p>
        </p:txBody>
      </p:sp>
      <p:sp>
        <p:nvSpPr>
          <p:cNvPr id="31" name="TextBox 30"/>
          <p:cNvSpPr txBox="1"/>
          <p:nvPr/>
        </p:nvSpPr>
        <p:spPr>
          <a:xfrm>
            <a:off x="491490" y="4373824"/>
            <a:ext cx="146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Token Filter</a:t>
            </a:r>
            <a:endParaRPr lang="ko-KR" altLang="en-US" b="1"/>
          </a:p>
        </p:txBody>
      </p:sp>
      <p:sp>
        <p:nvSpPr>
          <p:cNvPr id="32" name="TextBox 31"/>
          <p:cNvSpPr txBox="1"/>
          <p:nvPr/>
        </p:nvSpPr>
        <p:spPr>
          <a:xfrm>
            <a:off x="623843" y="1432030"/>
            <a:ext cx="10766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의미없는 특수문자들을 제거한다거나 </a:t>
            </a:r>
            <a:r>
              <a:rPr lang="en-US" altLang="ko-KR" smtClean="0"/>
              <a:t>html </a:t>
            </a:r>
            <a:r>
              <a:rPr lang="ko-KR" altLang="en-US" smtClean="0"/>
              <a:t>태그들을 제거하는 등 문자들을 특정한 기준으로 변경함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5"/>
              </a:rPr>
              <a:t>https://</a:t>
            </a:r>
            <a:r>
              <a:rPr lang="en-US" altLang="ko-KR" smtClean="0">
                <a:hlinkClick r:id="rId5"/>
              </a:rPr>
              <a:t>www.elastic.co/guide/en/elasticsearch/reference/current/analysis-charfilters.html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analyzer </a:t>
            </a:r>
            <a:r>
              <a:rPr lang="ko-KR" altLang="en-US" smtClean="0"/>
              <a:t>내부 </a:t>
            </a:r>
            <a:r>
              <a:rPr lang="en-US" altLang="ko-KR" smtClean="0"/>
              <a:t>0 ... N</a:t>
            </a:r>
            <a:r>
              <a:rPr lang="ko-KR" altLang="en-US" smtClean="0"/>
              <a:t>개</a:t>
            </a:r>
            <a:endParaRPr lang="en-US" altLang="ko-KR"/>
          </a:p>
        </p:txBody>
      </p:sp>
      <p:sp>
        <p:nvSpPr>
          <p:cNvPr id="33" name="TextBox 32"/>
          <p:cNvSpPr txBox="1"/>
          <p:nvPr/>
        </p:nvSpPr>
        <p:spPr>
          <a:xfrm>
            <a:off x="623843" y="3087593"/>
            <a:ext cx="9610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Character filter </a:t>
            </a:r>
            <a:r>
              <a:rPr lang="ko-KR" altLang="en-US" smtClean="0"/>
              <a:t>변경한 문자열은 </a:t>
            </a:r>
            <a:r>
              <a:rPr lang="en-US" altLang="ko-KR" smtClean="0"/>
              <a:t>Tokenizer</a:t>
            </a:r>
            <a:r>
              <a:rPr lang="ko-KR" altLang="en-US" smtClean="0"/>
              <a:t>를 통해 </a:t>
            </a:r>
            <a:r>
              <a:rPr lang="en-US" altLang="ko-KR" smtClean="0"/>
              <a:t>n</a:t>
            </a:r>
            <a:r>
              <a:rPr lang="ko-KR" altLang="en-US" smtClean="0"/>
              <a:t>개의 토큰으로 나뉨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Tokenizer</a:t>
            </a:r>
            <a:r>
              <a:rPr lang="ko-KR" altLang="en-US" smtClean="0"/>
              <a:t>는 공백이나 쉼표 등 일정한 기준에 의해 문자열을 </a:t>
            </a:r>
            <a:r>
              <a:rPr lang="en-US" altLang="ko-KR" smtClean="0"/>
              <a:t>n</a:t>
            </a:r>
            <a:r>
              <a:rPr lang="ko-KR" altLang="en-US" smtClean="0"/>
              <a:t>개의 토큰으로 생성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6"/>
              </a:rPr>
              <a:t>https://</a:t>
            </a:r>
            <a:r>
              <a:rPr lang="en-US" altLang="ko-KR" smtClean="0">
                <a:hlinkClick r:id="rId6"/>
              </a:rPr>
              <a:t>www.elastic.co/guide/en/elasticsearch/reference/current/analysis-tokenizers.html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analyzer </a:t>
            </a:r>
            <a:r>
              <a:rPr lang="ko-KR" altLang="en-US"/>
              <a:t>내부 </a:t>
            </a:r>
            <a:r>
              <a:rPr lang="ko-KR" altLang="en-US" smtClean="0"/>
              <a:t>반드시 한개</a:t>
            </a:r>
            <a:endParaRPr lang="en-US" altLang="ko-KR"/>
          </a:p>
        </p:txBody>
      </p:sp>
      <p:sp>
        <p:nvSpPr>
          <p:cNvPr id="34" name="TextBox 33"/>
          <p:cNvSpPr txBox="1"/>
          <p:nvPr/>
        </p:nvSpPr>
        <p:spPr>
          <a:xfrm>
            <a:off x="623843" y="5106057"/>
            <a:ext cx="971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Tokenizer</a:t>
            </a:r>
            <a:r>
              <a:rPr lang="ko-KR" altLang="en-US" smtClean="0"/>
              <a:t>에 의해 생성된 토큰들은 </a:t>
            </a:r>
            <a:r>
              <a:rPr lang="en-US" altLang="ko-KR" smtClean="0"/>
              <a:t>Token filter</a:t>
            </a:r>
            <a:r>
              <a:rPr lang="ko-KR" altLang="en-US" smtClean="0"/>
              <a:t>가 다시 한번 변형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대표적으로 모든 토큰을 전부 소문자로 바꾸는 </a:t>
            </a:r>
            <a:r>
              <a:rPr lang="en-US" altLang="ko-KR" smtClean="0"/>
              <a:t>lowercase token filter</a:t>
            </a:r>
            <a:r>
              <a:rPr lang="ko-KR" altLang="en-US" smtClean="0"/>
              <a:t>가 있음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7"/>
              </a:rPr>
              <a:t>https://</a:t>
            </a:r>
            <a:r>
              <a:rPr lang="en-US" altLang="ko-KR" smtClean="0">
                <a:hlinkClick r:id="rId7"/>
              </a:rPr>
              <a:t>www.elastic.co/guide/en/elasticsearch/reference/current/analysis-tokenfilters.html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analyzer </a:t>
            </a:r>
            <a:r>
              <a:rPr lang="ko-KR" altLang="en-US"/>
              <a:t>내부 </a:t>
            </a:r>
            <a:r>
              <a:rPr lang="en-US" altLang="ko-KR"/>
              <a:t>0 ... </a:t>
            </a:r>
            <a:r>
              <a:rPr lang="en-US" altLang="ko-KR"/>
              <a:t>N</a:t>
            </a:r>
            <a:r>
              <a:rPr lang="ko-KR" altLang="en-US" smtClean="0"/>
              <a:t>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20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219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Standard Analyzer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1417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2. Analyzer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843" y="1432030"/>
            <a:ext cx="594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ES</a:t>
            </a:r>
            <a:r>
              <a:rPr lang="ko-KR" altLang="en-US" smtClean="0"/>
              <a:t>의 기본 분석기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Unicode Standard Annex</a:t>
            </a:r>
            <a:r>
              <a:rPr lang="ko-KR" altLang="en-US" smtClean="0"/>
              <a:t>룰에 따라 문자열을 분리함</a:t>
            </a:r>
            <a:endParaRPr lang="en-US" altLang="ko-KR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0194" y="3011811"/>
            <a:ext cx="1205320" cy="65058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문자열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43125" y="2078361"/>
            <a:ext cx="7124700" cy="38957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standard analyzer</a:t>
            </a:r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551817" y="3011811"/>
            <a:ext cx="1648708" cy="6096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Character Filter</a:t>
            </a: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78136" y="3011811"/>
            <a:ext cx="1648708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Standard</a:t>
            </a:r>
          </a:p>
          <a:p>
            <a:pPr algn="ctr"/>
            <a:r>
              <a:rPr lang="en-US" altLang="ko-KR" smtClean="0"/>
              <a:t>Tokenizer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004455" y="3053529"/>
            <a:ext cx="1648708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Lower Case</a:t>
            </a:r>
          </a:p>
          <a:p>
            <a:pPr algn="ctr"/>
            <a:r>
              <a:rPr lang="en-US" altLang="ko-KR" smtClean="0"/>
              <a:t>Token Filter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04455" y="4116470"/>
            <a:ext cx="1648708" cy="6096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Stop Token Filter</a:t>
            </a: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17765" y="2970828"/>
            <a:ext cx="1205320" cy="65058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Tokens</a:t>
            </a: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847850" y="3337102"/>
            <a:ext cx="55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200525" y="3337102"/>
            <a:ext cx="55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230596" y="3348068"/>
            <a:ext cx="668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828809" y="3440436"/>
            <a:ext cx="0" cy="58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23" idx="3"/>
          </p:cNvCxnSpPr>
          <p:nvPr/>
        </p:nvCxnSpPr>
        <p:spPr>
          <a:xfrm>
            <a:off x="8653163" y="4421270"/>
            <a:ext cx="2367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1020425" y="3733330"/>
            <a:ext cx="0" cy="68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3843" y="6104727"/>
            <a:ext cx="11709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Standard Analyzer</a:t>
            </a:r>
            <a:r>
              <a:rPr lang="ko-KR" altLang="en-US" smtClean="0"/>
              <a:t>에서 </a:t>
            </a:r>
            <a:r>
              <a:rPr lang="en-US" altLang="ko-KR" smtClean="0"/>
              <a:t>Standard Token Filter</a:t>
            </a:r>
            <a:r>
              <a:rPr lang="ko-KR" altLang="en-US" smtClean="0"/>
              <a:t>는 향후 개발되는 버전을 대비해 현재 아무런 작업을 하지 않음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Stop </a:t>
            </a:r>
            <a:r>
              <a:rPr lang="en-US" altLang="ko-KR" smtClean="0"/>
              <a:t>Token Filter</a:t>
            </a:r>
            <a:r>
              <a:rPr lang="ko-KR" altLang="en-US" smtClean="0"/>
              <a:t>는 기본적으로 비활성화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038950" y="7733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https://www.elastic.co/guide/en/elasticsearch/reference/6.8/analysis-standard-tokenfilter.html#analysis-standard-tokenfilter</a:t>
            </a:r>
          </a:p>
        </p:txBody>
      </p:sp>
    </p:spTree>
    <p:extLst>
      <p:ext uri="{BB962C8B-B14F-4D97-AF65-F5344CB8AC3E}">
        <p14:creationId xmlns:p14="http://schemas.microsoft.com/office/powerpoint/2010/main" val="42080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analyzer</a:t>
            </a:r>
            <a:r>
              <a:rPr lang="ko-KR" altLang="en-US" b="1" smtClean="0"/>
              <a:t>와 검색의 관계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1417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2. Analyzer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3843" y="1432030"/>
            <a:ext cx="945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검색 니즈를 잘 파악해서 적합한 </a:t>
            </a:r>
            <a:r>
              <a:rPr lang="en-US" altLang="ko-KR"/>
              <a:t>analyzer</a:t>
            </a:r>
            <a:r>
              <a:rPr lang="ko-KR" altLang="en-US"/>
              <a:t>를 설정해야 검색을 잘 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기존 인덱스에 설정한 </a:t>
            </a:r>
            <a:r>
              <a:rPr lang="en-US" altLang="ko-KR"/>
              <a:t>analyzer</a:t>
            </a:r>
            <a:r>
              <a:rPr lang="ko-KR" altLang="en-US"/>
              <a:t>를 바꾸고싶다면 인덱스를 새로 만들어서 재색인 해야함</a:t>
            </a:r>
            <a:endParaRPr lang="en-US" altLang="ko-KR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1489" y="2433416"/>
            <a:ext cx="11234345" cy="306023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PUT "localhost:9200/book?pretty"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"mappings": {</a:t>
            </a:r>
          </a:p>
          <a:p>
            <a:r>
              <a:rPr lang="en-US" altLang="ko-KR"/>
              <a:t>    "properties": {</a:t>
            </a:r>
          </a:p>
          <a:p>
            <a:r>
              <a:rPr lang="en-US" altLang="ko-KR"/>
              <a:t>      "title": {"type": "text"},</a:t>
            </a:r>
          </a:p>
          <a:p>
            <a:r>
              <a:rPr lang="en-US" altLang="ko-KR"/>
              <a:t>      "content": {"type": "keyword"}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79978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1876</Words>
  <Application>Microsoft Office PowerPoint</Application>
  <PresentationFormat>와이드스크린</PresentationFormat>
  <Paragraphs>385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139</cp:revision>
  <dcterms:created xsi:type="dcterms:W3CDTF">2021-02-22T08:37:21Z</dcterms:created>
  <dcterms:modified xsi:type="dcterms:W3CDTF">2021-03-07T07:03:02Z</dcterms:modified>
</cp:coreProperties>
</file>