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1"/>
    <p:sldMasterId id="2147483813" r:id="rId2"/>
    <p:sldMasterId id="2147483833" r:id="rId3"/>
  </p:sldMasterIdLst>
  <p:notesMasterIdLst>
    <p:notesMasterId r:id="rId20"/>
  </p:notesMasterIdLst>
  <p:handoutMasterIdLst>
    <p:handoutMasterId r:id="rId21"/>
  </p:handoutMasterIdLst>
  <p:sldIdLst>
    <p:sldId id="256" r:id="rId4"/>
    <p:sldId id="285" r:id="rId5"/>
    <p:sldId id="286" r:id="rId6"/>
    <p:sldId id="301" r:id="rId7"/>
    <p:sldId id="314" r:id="rId8"/>
    <p:sldId id="315" r:id="rId9"/>
    <p:sldId id="316" r:id="rId10"/>
    <p:sldId id="302" r:id="rId11"/>
    <p:sldId id="304" r:id="rId12"/>
    <p:sldId id="306" r:id="rId13"/>
    <p:sldId id="307" r:id="rId14"/>
    <p:sldId id="308" r:id="rId15"/>
    <p:sldId id="309" r:id="rId16"/>
    <p:sldId id="310" r:id="rId17"/>
    <p:sldId id="311" r:id="rId18"/>
    <p:sldId id="31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517275-4EE2-304C-8B3F-8FE6F5CFCCBA}">
          <p14:sldIdLst>
            <p14:sldId id="256"/>
            <p14:sldId id="285"/>
            <p14:sldId id="286"/>
            <p14:sldId id="301"/>
            <p14:sldId id="314"/>
            <p14:sldId id="315"/>
            <p14:sldId id="316"/>
            <p14:sldId id="302"/>
            <p14:sldId id="304"/>
            <p14:sldId id="306"/>
            <p14:sldId id="307"/>
            <p14:sldId id="308"/>
            <p14:sldId id="309"/>
            <p14:sldId id="310"/>
            <p14:sldId id="311"/>
            <p14:sldId id="31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571" autoAdjust="0"/>
  </p:normalViewPr>
  <p:slideViewPr>
    <p:cSldViewPr snapToGrid="0" snapToObjects="1">
      <p:cViewPr varScale="1">
        <p:scale>
          <a:sx n="55" d="100"/>
          <a:sy n="55" d="100"/>
        </p:scale>
        <p:origin x="-69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1" d="100"/>
          <a:sy n="91" d="100"/>
        </p:scale>
        <p:origin x="-174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E0C8-CEB3-4512-94BB-DFCE9513899D}" type="datetimeFigureOut">
              <a:rPr lang="en-GB" smtClean="0"/>
              <a:t>27/11/2014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C66FB-7548-424E-BE8C-DAF4503AE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07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04699-2E7A-DC4A-A93D-A72983F9537E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9F6C8-3472-C04D-B799-A1C1A6A0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9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F6C8-3472-C04D-B799-A1C1A6A0CB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27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941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39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F6C8-3472-C04D-B799-A1C1A6A0C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0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latin typeface="Times New Roman" pitchFamily="18" charset="0"/>
              </a:rPr>
              <a:t>“Scientists spend an increasing amount of time building and using software. However, most scientists are never taught how to do this efficiently. As a result, many are unaware of tools and practices that would allow them to write more reliable and maintainable code with less effort. We describe a set of best practices for scientific software development that have solid foundations in research and experience, and that improve scientists' productivity and the reliability of their software.”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69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69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69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69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latin typeface="Times New Roman" pitchFamily="18" charset="0"/>
              </a:rPr>
              <a:t>Track how results were produced. This includes: data files, parameters, command-line parameters, configuration files, URLs of</a:t>
            </a:r>
            <a:r>
              <a:rPr lang="en-GB" altLang="en-US" baseline="0" dirty="0" smtClean="0">
                <a:latin typeface="Times New Roman" pitchFamily="18" charset="0"/>
              </a:rPr>
              <a:t> online data sources, software versions etc.</a:t>
            </a:r>
            <a:endParaRPr lang="en-GB" altLang="en-US" dirty="0" smtClean="0">
              <a:latin typeface="Times New Roman" pitchFamily="18" charset="0"/>
            </a:endParaRPr>
          </a:p>
          <a:p>
            <a:r>
              <a:rPr lang="en-GB" altLang="en-US" dirty="0" smtClean="0">
                <a:latin typeface="Times New Roman" pitchFamily="18" charset="0"/>
              </a:rPr>
              <a:t>Automate</a:t>
            </a:r>
            <a:r>
              <a:rPr lang="en-GB" altLang="en-US" baseline="0" dirty="0" smtClean="0">
                <a:latin typeface="Times New Roman" pitchFamily="18" charset="0"/>
              </a:rPr>
              <a:t> manual data manipulation steps – shell scripts, Python scripts, pipelines e.g. </a:t>
            </a:r>
            <a:r>
              <a:rPr lang="en-GB" altLang="en-US" dirty="0" smtClean="0">
                <a:latin typeface="Times New Roman" pitchFamily="18" charset="0"/>
              </a:rPr>
              <a:t>e.g. </a:t>
            </a:r>
            <a:r>
              <a:rPr lang="en-GB" altLang="en-US" dirty="0" err="1" smtClean="0">
                <a:latin typeface="Times New Roman" pitchFamily="18" charset="0"/>
              </a:rPr>
              <a:t>sed</a:t>
            </a:r>
            <a:r>
              <a:rPr lang="en-GB" altLang="en-US" dirty="0" smtClean="0">
                <a:latin typeface="Times New Roman" pitchFamily="18" charset="0"/>
              </a:rPr>
              <a:t>, </a:t>
            </a:r>
            <a:r>
              <a:rPr lang="en-GB" altLang="en-US" dirty="0" err="1" smtClean="0">
                <a:latin typeface="Times New Roman" pitchFamily="18" charset="0"/>
              </a:rPr>
              <a:t>awk</a:t>
            </a:r>
            <a:r>
              <a:rPr lang="en-GB" altLang="en-US" dirty="0" smtClean="0">
                <a:latin typeface="Times New Roman" pitchFamily="18" charset="0"/>
              </a:rPr>
              <a:t>, </a:t>
            </a:r>
            <a:r>
              <a:rPr lang="en-GB" altLang="en-US" dirty="0" err="1" smtClean="0">
                <a:latin typeface="Times New Roman" pitchFamily="18" charset="0"/>
              </a:rPr>
              <a:t>grep</a:t>
            </a:r>
            <a:r>
              <a:rPr lang="en-GB" altLang="en-US" dirty="0" smtClean="0">
                <a:latin typeface="Times New Roman" pitchFamily="18" charset="0"/>
              </a:rPr>
              <a:t>, head, tail, sort,</a:t>
            </a:r>
          </a:p>
          <a:p>
            <a:r>
              <a:rPr lang="en-GB" altLang="en-US" dirty="0" smtClean="0">
                <a:latin typeface="Times New Roman" pitchFamily="18" charset="0"/>
              </a:rPr>
              <a:t>If</a:t>
            </a:r>
            <a:r>
              <a:rPr lang="en-GB" altLang="en-US" baseline="0" dirty="0" smtClean="0">
                <a:latin typeface="Times New Roman" pitchFamily="18" charset="0"/>
              </a:rPr>
              <a:t> a file format supports meta-data then use it to record – who, when, what version of software produced it etc.</a:t>
            </a:r>
          </a:p>
          <a:p>
            <a:r>
              <a:rPr lang="en-GB" altLang="en-US" baseline="0" dirty="0" smtClean="0">
                <a:latin typeface="Times New Roman" pitchFamily="18" charset="0"/>
              </a:rPr>
              <a:t>If you are defining your own file format, then add this meta-data.</a:t>
            </a:r>
          </a:p>
          <a:p>
            <a:endParaRPr lang="en-GB" altLang="en-US" dirty="0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69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39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625" indent="-168625">
              <a:buFontTx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28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2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3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283" y="1150222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283" y="3283822"/>
            <a:ext cx="6400800" cy="62890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2283" y="317714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pic>
        <p:nvPicPr>
          <p:cNvPr id="4" name="Picture 3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pic>
        <p:nvPicPr>
          <p:cNvPr id="3" name="Picture 2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131763"/>
            <a:ext cx="6886575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E47C-0217-49B3-970F-DB4ECF0A17E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0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5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7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6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1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1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7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7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CEB70-C80E-1048-86BD-76ABBAA6B3F4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3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9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pcc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43" y="5989464"/>
            <a:ext cx="1931719" cy="627038"/>
          </a:xfrm>
          <a:prstGeom prst="rect">
            <a:avLst/>
          </a:prstGeom>
        </p:spPr>
      </p:pic>
      <p:pic>
        <p:nvPicPr>
          <p:cNvPr id="11" name="Picture 10" descr="uoe_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68" y="5902300"/>
            <a:ext cx="786898" cy="786898"/>
          </a:xfrm>
          <a:prstGeom prst="rect">
            <a:avLst/>
          </a:prstGeom>
        </p:spPr>
      </p:pic>
      <p:pic>
        <p:nvPicPr>
          <p:cNvPr id="8" name="Picture 7" descr="archer_logo_larg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2" y="5795798"/>
            <a:ext cx="2716666" cy="893400"/>
          </a:xfrm>
          <a:prstGeom prst="rect">
            <a:avLst/>
          </a:prstGeom>
        </p:spPr>
      </p:pic>
      <p:pic>
        <p:nvPicPr>
          <p:cNvPr id="12" name="Picture 11" descr="U:\Docs\logos\swclogo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7" r:id="rId3"/>
    <p:sldLayoutId id="2147483819" r:id="rId4"/>
    <p:sldLayoutId id="2147483820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1381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31763"/>
            <a:ext cx="688657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600200"/>
            <a:ext cx="8353425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42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E0C9E47C-0217-49B3-970F-DB4ECF0A17E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45426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600" dirty="0">
                <a:solidFill>
                  <a:srgbClr val="FF0000"/>
                </a:solidFill>
              </a:rPr>
              <a:t>Software Sustainability Institute</a:t>
            </a:r>
          </a:p>
        </p:txBody>
      </p:sp>
      <p:pic>
        <p:nvPicPr>
          <p:cNvPr id="9" name="Picture 8" descr="White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49111" y="144884"/>
            <a:ext cx="1251859" cy="9209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381875" y="1066503"/>
            <a:ext cx="167957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en-GB" sz="1300" b="1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www.software.ac.uk</a:t>
            </a:r>
            <a:endParaRPr lang="en-GB" sz="1300" b="1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05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cher.ac.uk/safe" TargetMode="External"/><Relationship Id="rId2" Type="http://schemas.openxmlformats.org/officeDocument/2006/relationships/hyperlink" Target="mailto:support@archer.ac.uk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archer.ac.uk/documentation/" TargetMode="External"/><Relationship Id="rId4" Type="http://schemas.openxmlformats.org/officeDocument/2006/relationships/hyperlink" Target="http://www.archer.ac.uk/community/techforu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cher.ac.uk/trai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epcc.ed.ac.uk/msc/" TargetMode="External"/><Relationship Id="rId5" Type="http://schemas.openxmlformats.org/officeDocument/2006/relationships/hyperlink" Target="http://www.archer.ac.uk/training/virtual/" TargetMode="External"/><Relationship Id="rId4" Type="http://schemas.openxmlformats.org/officeDocument/2006/relationships/hyperlink" Target="http://www.archer.ac.uk/community/techforu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cher.ac.uk/community/eCSE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-carpentry.org/lessons.html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://software-carpentry.org/workshops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reativecommons.org/licenses/by-nc-sa/4.0/deed.en_US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371/journal.pbio.100174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371/journal.pcbi.100328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cher.ac.uk/training/feedback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tinyurl.com/2014-12-03-edinburgh-po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cap="none" dirty="0" smtClean="0"/>
              <a:t>Pulling everything together</a:t>
            </a:r>
            <a:endParaRPr lang="en-US" sz="32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4510" y="3312277"/>
            <a:ext cx="6996373" cy="1322785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Mike Jackson, ARCHER CSE Team</a:t>
            </a:r>
          </a:p>
          <a:p>
            <a:pPr algn="r"/>
            <a:r>
              <a:rPr lang="en-US" dirty="0"/>
              <a:t> </a:t>
            </a:r>
            <a:r>
              <a:rPr lang="en-US" dirty="0" smtClean="0"/>
              <a:t>michaelj@epcc.ed.ac.uk</a:t>
            </a:r>
          </a:p>
        </p:txBody>
      </p:sp>
    </p:spTree>
    <p:extLst>
      <p:ext uri="{BB962C8B-B14F-4D97-AF65-F5344CB8AC3E}">
        <p14:creationId xmlns:p14="http://schemas.microsoft.com/office/powerpoint/2010/main" val="391761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access to ARCHER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43400"/>
          </a:xfrm>
        </p:spPr>
        <p:txBody>
          <a:bodyPr>
            <a:normAutofit fontScale="85000" lnSpcReduction="20000"/>
          </a:bodyPr>
          <a:lstStyle/>
          <a:p>
            <a:r>
              <a:rPr lang="en-GB" sz="2800" dirty="0"/>
              <a:t>Standard research grant</a:t>
            </a:r>
          </a:p>
          <a:p>
            <a:pPr lvl="1"/>
            <a:r>
              <a:rPr lang="en-GB" sz="2400" dirty="0" smtClean="0"/>
              <a:t>Request </a:t>
            </a:r>
            <a:r>
              <a:rPr lang="en-GB" sz="2400" dirty="0"/>
              <a:t>Technical Assessment using form on ARCHER </a:t>
            </a:r>
            <a:r>
              <a:rPr lang="en-GB" sz="2400" dirty="0" smtClean="0"/>
              <a:t>website</a:t>
            </a:r>
          </a:p>
          <a:p>
            <a:pPr lvl="1"/>
            <a:r>
              <a:rPr lang="en-GB" sz="2400" dirty="0" smtClean="0"/>
              <a:t>Submit </a:t>
            </a:r>
            <a:r>
              <a:rPr lang="en-GB" sz="2400" dirty="0"/>
              <a:t>completed TA with notional cost in </a:t>
            </a:r>
            <a:r>
              <a:rPr lang="en-GB" sz="2400" dirty="0" smtClean="0"/>
              <a:t>Je-S</a:t>
            </a:r>
            <a:endParaRPr lang="en-GB" sz="2400" dirty="0"/>
          </a:p>
          <a:p>
            <a:pPr lvl="1"/>
            <a:r>
              <a:rPr lang="en-GB" sz="2400" dirty="0" smtClean="0"/>
              <a:t>Apply </a:t>
            </a:r>
            <a:r>
              <a:rPr lang="en-GB" sz="2400" dirty="0"/>
              <a:t>for time for maximum of 2 </a:t>
            </a:r>
            <a:r>
              <a:rPr lang="en-GB" sz="2400" dirty="0" smtClean="0"/>
              <a:t>years</a:t>
            </a:r>
          </a:p>
          <a:p>
            <a:pPr lvl="5"/>
            <a:endParaRPr lang="en-GB" sz="1700" dirty="0"/>
          </a:p>
          <a:p>
            <a:r>
              <a:rPr lang="en-GB" sz="2800" dirty="0" smtClean="0"/>
              <a:t>ARCHER </a:t>
            </a:r>
            <a:r>
              <a:rPr lang="en-GB" sz="2800" dirty="0"/>
              <a:t>Resource Allocation Panel (</a:t>
            </a:r>
            <a:r>
              <a:rPr lang="en-GB" sz="2800" dirty="0" smtClean="0"/>
              <a:t>RAP)</a:t>
            </a:r>
          </a:p>
          <a:p>
            <a:pPr lvl="1"/>
            <a:r>
              <a:rPr lang="en-GB" sz="2400" dirty="0" smtClean="0"/>
              <a:t>Request </a:t>
            </a:r>
            <a:r>
              <a:rPr lang="en-GB" sz="2400" dirty="0"/>
              <a:t>Technical Assessment using form on ARCHER website</a:t>
            </a:r>
          </a:p>
          <a:p>
            <a:pPr lvl="1"/>
            <a:r>
              <a:rPr lang="en-GB" sz="2400" dirty="0" smtClean="0"/>
              <a:t>Submit </a:t>
            </a:r>
            <a:r>
              <a:rPr lang="en-GB" sz="2400" dirty="0"/>
              <a:t>completed TA with RAP </a:t>
            </a:r>
            <a:r>
              <a:rPr lang="en-GB" sz="2400" dirty="0" smtClean="0"/>
              <a:t>form</a:t>
            </a:r>
          </a:p>
          <a:p>
            <a:pPr lvl="1"/>
            <a:r>
              <a:rPr lang="en-GB" sz="2400" dirty="0" smtClean="0"/>
              <a:t>Every 4 months</a:t>
            </a:r>
          </a:p>
          <a:p>
            <a:pPr lvl="7"/>
            <a:endParaRPr lang="en-GB" sz="1700" dirty="0"/>
          </a:p>
          <a:p>
            <a:r>
              <a:rPr lang="en-GB" sz="2800" dirty="0" smtClean="0"/>
              <a:t>Application </a:t>
            </a:r>
            <a:r>
              <a:rPr lang="en-GB" sz="2800" dirty="0"/>
              <a:t>for computer time </a:t>
            </a:r>
            <a:r>
              <a:rPr lang="en-GB" sz="2800" dirty="0" smtClean="0"/>
              <a:t>only</a:t>
            </a:r>
            <a:endParaRPr lang="en-GB" sz="2800" dirty="0"/>
          </a:p>
          <a:p>
            <a:pPr lvl="1"/>
            <a:r>
              <a:rPr lang="en-GB" sz="2400" dirty="0" smtClean="0"/>
              <a:t>Instant </a:t>
            </a:r>
            <a:r>
              <a:rPr lang="en-GB" sz="2400" dirty="0"/>
              <a:t>Access – Pump-Priming Time</a:t>
            </a:r>
          </a:p>
          <a:p>
            <a:pPr lvl="1"/>
            <a:r>
              <a:rPr lang="en-GB" sz="2400" dirty="0" smtClean="0"/>
              <a:t>Request </a:t>
            </a:r>
            <a:r>
              <a:rPr lang="en-GB" sz="2400" dirty="0"/>
              <a:t>Technical Assessment using form on ARCHER </a:t>
            </a:r>
            <a:r>
              <a:rPr lang="en-GB" sz="2400" dirty="0" smtClean="0"/>
              <a:t>website</a:t>
            </a:r>
          </a:p>
          <a:p>
            <a:pPr lvl="1"/>
            <a:r>
              <a:rPr lang="en-GB" sz="2400" dirty="0" smtClean="0"/>
              <a:t>Submit </a:t>
            </a:r>
            <a:r>
              <a:rPr lang="en-GB" sz="2400" dirty="0"/>
              <a:t>completed TA with 2 page description of </a:t>
            </a:r>
            <a:r>
              <a:rPr lang="en-GB" sz="2400" dirty="0" smtClean="0"/>
              <a:t>work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5683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Support and Documentation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/>
          </a:bodyPr>
          <a:lstStyle/>
          <a:p>
            <a:r>
              <a:rPr lang="en-GB" dirty="0"/>
              <a:t>Helpdesk</a:t>
            </a:r>
          </a:p>
          <a:p>
            <a:pPr lvl="1"/>
            <a:r>
              <a:rPr lang="en-GB" dirty="0"/>
              <a:t>Email </a:t>
            </a:r>
            <a:r>
              <a:rPr lang="en-GB" dirty="0">
                <a:hlinkClick r:id="rId2"/>
              </a:rPr>
              <a:t>support@archer.ac.uk</a:t>
            </a:r>
            <a:endParaRPr lang="en-GB" dirty="0"/>
          </a:p>
          <a:p>
            <a:pPr lvl="1"/>
            <a:r>
              <a:rPr lang="en-GB" dirty="0"/>
              <a:t>via ARCHER SAFE </a:t>
            </a:r>
            <a:r>
              <a:rPr lang="en-GB" dirty="0">
                <a:hlinkClick r:id="rId3"/>
              </a:rPr>
              <a:t>http://www.archer.ac.uk/safe</a:t>
            </a:r>
            <a:endParaRPr lang="en-GB" dirty="0"/>
          </a:p>
          <a:p>
            <a:pPr lvl="1"/>
            <a:r>
              <a:rPr lang="en-GB" dirty="0"/>
              <a:t>phone: +44 (0)131 650 5000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By post, to: Liz </a:t>
            </a:r>
            <a:r>
              <a:rPr lang="en-GB" dirty="0" err="1"/>
              <a:t>Sim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EPCC, University </a:t>
            </a:r>
            <a:r>
              <a:rPr lang="en-GB" dirty="0"/>
              <a:t>of Edinburgh</a:t>
            </a:r>
            <a:br>
              <a:rPr lang="en-GB" dirty="0"/>
            </a:br>
            <a:r>
              <a:rPr lang="en-GB" dirty="0" smtClean="0"/>
              <a:t>JCMB, The </a:t>
            </a:r>
            <a:r>
              <a:rPr lang="en-GB" dirty="0"/>
              <a:t>King's Buildings</a:t>
            </a:r>
            <a:br>
              <a:rPr lang="en-GB" dirty="0"/>
            </a:br>
            <a:r>
              <a:rPr lang="en-GB" dirty="0"/>
              <a:t>Mayfield </a:t>
            </a:r>
            <a:r>
              <a:rPr lang="en-GB" dirty="0" smtClean="0"/>
              <a:t>Road, EDINBURGH, EH9 3JZ</a:t>
            </a:r>
            <a:endParaRPr lang="en-GB" dirty="0"/>
          </a:p>
          <a:p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www.archer.ac.uk/community/techforum/</a:t>
            </a:r>
            <a:endParaRPr lang="en-GB" dirty="0" smtClean="0"/>
          </a:p>
          <a:p>
            <a:r>
              <a:rPr lang="en-GB" dirty="0">
                <a:hlinkClick r:id="rId5"/>
              </a:rPr>
              <a:t>http://www.archer.ac.uk/documentation</a:t>
            </a:r>
            <a:r>
              <a:rPr lang="en-GB" dirty="0" smtClean="0">
                <a:hlinkClick r:id="rId5"/>
              </a:rPr>
              <a:t>/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483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ARCHER Training (free </a:t>
            </a:r>
            <a:r>
              <a:rPr lang="en-US" dirty="0"/>
              <a:t>to academics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www.archer.ac.uk/training/</a:t>
            </a:r>
            <a:endParaRPr lang="en-US" dirty="0" smtClean="0"/>
          </a:p>
          <a:p>
            <a:r>
              <a:rPr lang="en-US" dirty="0" smtClean="0"/>
              <a:t>Online sessions (using </a:t>
            </a:r>
            <a:r>
              <a:rPr lang="en-US" i="1" dirty="0" smtClean="0"/>
              <a:t>Blackboard Collaborate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Technical Forum meetings (normally 15:00 last Wednesday of month)</a:t>
            </a:r>
          </a:p>
          <a:p>
            <a:pPr lvl="2"/>
            <a:r>
              <a:rPr lang="en-US" dirty="0" smtClean="0"/>
              <a:t>technical presentations of interest to ARCHER users</a:t>
            </a:r>
          </a:p>
          <a:p>
            <a:pPr lvl="2"/>
            <a:r>
              <a:rPr lang="en-GB" dirty="0">
                <a:hlinkClick r:id="rId4"/>
              </a:rPr>
              <a:t>http://www.archer.ac.uk/community/techforum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pPr lvl="1"/>
            <a:r>
              <a:rPr lang="en-US" dirty="0" smtClean="0"/>
              <a:t>Virtual tutorials (normally 15:00 second Wednesday </a:t>
            </a:r>
            <a:r>
              <a:rPr lang="en-US" dirty="0"/>
              <a:t>of </a:t>
            </a:r>
            <a:r>
              <a:rPr lang="en-US" dirty="0" smtClean="0"/>
              <a:t>month)</a:t>
            </a:r>
          </a:p>
          <a:p>
            <a:pPr lvl="2"/>
            <a:r>
              <a:rPr lang="en-US" dirty="0" smtClean="0"/>
              <a:t>opportunity for discussion with ARCHER staff on </a:t>
            </a:r>
            <a:r>
              <a:rPr lang="en-US" b="1" dirty="0" smtClean="0"/>
              <a:t>any</a:t>
            </a:r>
            <a:r>
              <a:rPr lang="en-US" dirty="0" smtClean="0"/>
              <a:t> topic</a:t>
            </a:r>
          </a:p>
          <a:p>
            <a:pPr lvl="2"/>
            <a:r>
              <a:rPr lang="en-US" dirty="0" smtClean="0"/>
              <a:t>usually starts with a presentation of general interest</a:t>
            </a:r>
          </a:p>
          <a:p>
            <a:pPr lvl="2"/>
            <a:r>
              <a:rPr lang="en-GB" dirty="0">
                <a:hlinkClick r:id="rId5"/>
              </a:rPr>
              <a:t>http://</a:t>
            </a:r>
            <a:r>
              <a:rPr lang="en-GB" dirty="0" smtClean="0">
                <a:hlinkClick r:id="rId5"/>
              </a:rPr>
              <a:t>www.archer.ac.uk/training/virtual/</a:t>
            </a:r>
            <a:endParaRPr lang="en-US" dirty="0" smtClean="0"/>
          </a:p>
          <a:p>
            <a:r>
              <a:rPr lang="en-US" dirty="0" smtClean="0"/>
              <a:t>EPCC MSc in HPC (scholarships available)</a:t>
            </a:r>
          </a:p>
          <a:p>
            <a:pPr lvl="1"/>
            <a:r>
              <a:rPr lang="en-US" dirty="0" smtClean="0">
                <a:hlinkClick r:id="rId6"/>
              </a:rPr>
              <a:t>http://www.epcc.ed.ac.uk/msc/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272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Funding calls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r>
              <a:rPr lang="en-GB" dirty="0" smtClean="0"/>
              <a:t>Embedded CSE support</a:t>
            </a:r>
          </a:p>
          <a:p>
            <a:pPr lvl="1"/>
            <a:r>
              <a:rPr lang="en-GB" dirty="0"/>
              <a:t>Through a series of regular calls, Embedded CSE (</a:t>
            </a:r>
            <a:r>
              <a:rPr lang="en-GB" dirty="0" err="1"/>
              <a:t>eCSE</a:t>
            </a:r>
            <a:r>
              <a:rPr lang="en-GB" dirty="0"/>
              <a:t>) support provides funding to the ARCHER user community to develop software in a sustainable manner for running on ARCHER. Funding will enable the employment of a researcher or code developer to work specifically on the relevant software to enable new features or improve the performance of the </a:t>
            </a:r>
            <a:r>
              <a:rPr lang="en-GB" dirty="0" smtClean="0"/>
              <a:t>code</a:t>
            </a:r>
          </a:p>
          <a:p>
            <a:pPr lvl="1"/>
            <a:r>
              <a:rPr lang="en-GB" dirty="0" smtClean="0"/>
              <a:t>Apply for funding for development effort</a:t>
            </a:r>
          </a:p>
          <a:p>
            <a:pPr lvl="1"/>
            <a:r>
              <a:rPr lang="en-GB" dirty="0" smtClean="0"/>
              <a:t>Planned every 4 months</a:t>
            </a:r>
          </a:p>
          <a:p>
            <a:pPr lvl="1"/>
            <a:r>
              <a:rPr lang="en-GB" dirty="0" smtClean="0"/>
              <a:t>4</a:t>
            </a:r>
            <a:r>
              <a:rPr lang="en-GB" baseline="30000" dirty="0" smtClean="0"/>
              <a:t>th</a:t>
            </a:r>
            <a:r>
              <a:rPr lang="en-GB" dirty="0" smtClean="0"/>
              <a:t> call </a:t>
            </a:r>
            <a:r>
              <a:rPr lang="en-GB" dirty="0"/>
              <a:t>c</a:t>
            </a:r>
            <a:r>
              <a:rPr lang="en-GB" dirty="0" smtClean="0"/>
              <a:t>loses </a:t>
            </a:r>
            <a:r>
              <a:rPr lang="en-GB" dirty="0"/>
              <a:t>at 4pm on Tuesday </a:t>
            </a:r>
            <a:r>
              <a:rPr lang="en-GB" dirty="0" smtClean="0"/>
              <a:t>13</a:t>
            </a:r>
            <a:r>
              <a:rPr lang="en-GB" baseline="30000" dirty="0" smtClean="0"/>
              <a:t>th</a:t>
            </a:r>
            <a:r>
              <a:rPr lang="en-GB" dirty="0" smtClean="0"/>
              <a:t> January 2015</a:t>
            </a:r>
          </a:p>
          <a:p>
            <a:r>
              <a:rPr lang="en-GB" dirty="0" smtClean="0"/>
              <a:t>See </a:t>
            </a:r>
            <a:r>
              <a:rPr lang="en-GB" dirty="0" smtClean="0">
                <a:hlinkClick r:id="rId2"/>
              </a:rPr>
              <a:t>http://www.archer.ac.uk/community/eCSE/</a:t>
            </a:r>
            <a:r>
              <a:rPr lang="en-GB" dirty="0" smtClean="0"/>
              <a:t> for details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75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Getting involved in Software Carpentry</a:t>
            </a:r>
            <a:endParaRPr lang="en-GB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499518" y="4365104"/>
            <a:ext cx="6392962" cy="5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887" tIns="43444" rIns="86887" bIns="43444" numCol="1" anchor="t" anchorCtr="0" compatLnSpc="1">
            <a:prstTxWarp prst="textNoShape">
              <a:avLst/>
            </a:prstTxWarp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Clr>
                <a:srgbClr val="93A299"/>
              </a:buClr>
              <a:buFont typeface="Arial" pitchFamily="34" charset="0"/>
              <a:buNone/>
            </a:pPr>
            <a:r>
              <a:rPr lang="en-GB" altLang="en-US" sz="2300" dirty="0" smtClean="0">
                <a:solidFill>
                  <a:srgbClr val="292934"/>
                </a:solidFill>
              </a:rPr>
              <a:t>admin-uk@software-carpentry.org</a:t>
            </a:r>
          </a:p>
          <a:p>
            <a:pPr marL="0" indent="0" algn="ctr" fontAlgn="auto">
              <a:spcAft>
                <a:spcPts val="0"/>
              </a:spcAft>
              <a:buClr>
                <a:srgbClr val="93A299"/>
              </a:buClr>
              <a:buFont typeface="Arial" pitchFamily="34" charset="0"/>
              <a:buNone/>
            </a:pPr>
            <a:r>
              <a:rPr lang="en-GB" altLang="en-US" sz="2300" dirty="0" smtClean="0">
                <a:solidFill>
                  <a:srgbClr val="292934"/>
                </a:solidFill>
                <a:hlinkClick r:id="rId2"/>
              </a:rPr>
              <a:t>http://software-carpentry.org/workshops</a:t>
            </a:r>
            <a:r>
              <a:rPr lang="en-GB" altLang="en-US" sz="2300" dirty="0" smtClean="0">
                <a:solidFill>
                  <a:srgbClr val="292934"/>
                </a:solidFill>
              </a:rPr>
              <a:t> </a:t>
            </a:r>
          </a:p>
          <a:p>
            <a:pPr marL="0" indent="0" algn="ctr" fontAlgn="auto">
              <a:spcAft>
                <a:spcPts val="0"/>
              </a:spcAft>
              <a:buClr>
                <a:srgbClr val="93A299"/>
              </a:buClr>
              <a:buFont typeface="Arial" pitchFamily="34" charset="0"/>
              <a:buNone/>
            </a:pPr>
            <a:r>
              <a:rPr lang="en-GB" altLang="en-US" sz="2300" dirty="0">
                <a:solidFill>
                  <a:srgbClr val="292934"/>
                </a:solidFill>
                <a:hlinkClick r:id="rId3"/>
              </a:rPr>
              <a:t>http://</a:t>
            </a:r>
            <a:r>
              <a:rPr lang="en-GB" altLang="en-US" sz="2300" dirty="0" smtClean="0">
                <a:solidFill>
                  <a:srgbClr val="292934"/>
                </a:solidFill>
                <a:hlinkClick r:id="rId3"/>
              </a:rPr>
              <a:t>software-carpentry.org/lessons.html</a:t>
            </a:r>
            <a:r>
              <a:rPr lang="en-GB" altLang="en-US" sz="2300" dirty="0" smtClean="0">
                <a:solidFill>
                  <a:srgbClr val="292934"/>
                </a:solidFill>
              </a:rPr>
              <a:t> </a:t>
            </a:r>
          </a:p>
        </p:txBody>
      </p:sp>
      <p:pic>
        <p:nvPicPr>
          <p:cNvPr id="5" name="Picture 10" descr="Software Carpentry 'Creator' Bad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671439"/>
            <a:ext cx="1371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 descr="Software Carpentry 'Instructor' Bad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911277"/>
            <a:ext cx="1371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 descr="Software Carpentry 'Organizer' Bad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4344789"/>
            <a:ext cx="1371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55762"/>
            <a:ext cx="4272844" cy="283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21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059832" y="6316399"/>
            <a:ext cx="2952328" cy="4766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Software Sustainability Institute</a:t>
            </a:r>
            <a:endParaRPr lang="en-US" sz="3600" dirty="0"/>
          </a:p>
        </p:txBody>
      </p:sp>
      <p:sp>
        <p:nvSpPr>
          <p:cNvPr id="58" name="Rectangle 57"/>
          <p:cNvSpPr/>
          <p:nvPr/>
        </p:nvSpPr>
        <p:spPr>
          <a:xfrm>
            <a:off x="2843807" y="6551766"/>
            <a:ext cx="35216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GB" sz="1100" dirty="0" smtClean="0">
                <a:solidFill>
                  <a:prstClr val="black"/>
                </a:solidFill>
              </a:rPr>
              <a:t>We are supported by </a:t>
            </a:r>
            <a:r>
              <a:rPr lang="en-GB" sz="1100" dirty="0">
                <a:solidFill>
                  <a:prstClr val="black"/>
                </a:solidFill>
              </a:rPr>
              <a:t>EPSRC under grant </a:t>
            </a:r>
            <a:r>
              <a:rPr lang="en-GB" sz="1100" dirty="0" smtClean="0">
                <a:solidFill>
                  <a:prstClr val="black"/>
                </a:solidFill>
              </a:rPr>
              <a:t>EP/H043160/1</a:t>
            </a:r>
            <a:endParaRPr lang="en-GB" sz="11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530658"/>
            <a:ext cx="5544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GB" sz="2400" b="1" dirty="0" smtClean="0">
                <a:solidFill>
                  <a:prstClr val="black"/>
                </a:solidFill>
              </a:rPr>
              <a:t>We want the research community to</a:t>
            </a:r>
            <a:endParaRPr lang="en-GB" b="1" dirty="0" smtClean="0">
              <a:solidFill>
                <a:prstClr val="black"/>
              </a:solidFill>
            </a:endParaRPr>
          </a:p>
          <a:p>
            <a:pPr defTabSz="914400"/>
            <a:endParaRPr lang="en-GB" sz="1200" b="1" dirty="0" smtClean="0">
              <a:solidFill>
                <a:prstClr val="black"/>
              </a:solidFill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/>
                </a:solidFill>
                <a:cs typeface="Arial" panose="020B0604020202020204" pitchFamily="34" charset="0"/>
              </a:rPr>
              <a:t>Recognise software as a fundamental research output</a:t>
            </a:r>
            <a:endParaRPr lang="en-GB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/>
                </a:solidFill>
                <a:cs typeface="Arial" panose="020B0604020202020204" pitchFamily="34" charset="0"/>
              </a:rPr>
              <a:t>Recognise the value of research software engineers</a:t>
            </a:r>
            <a:endParaRPr lang="en-GB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/>
                </a:solidFill>
                <a:cs typeface="Arial" panose="020B0604020202020204" pitchFamily="34" charset="0"/>
              </a:rPr>
              <a:t>Receive better software training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/>
                </a:solidFill>
                <a:ea typeface="Verdana" panose="020B0604030504040204" pitchFamily="34" charset="0"/>
                <a:cs typeface="Arial" panose="020B0604020202020204" pitchFamily="34" charset="0"/>
              </a:rPr>
              <a:t>Recognise the role of software in reproducibility</a:t>
            </a:r>
            <a:endParaRPr lang="en-GB" dirty="0">
              <a:solidFill>
                <a:prstClr val="black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3429000"/>
            <a:ext cx="53285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/>
            <a:r>
              <a:rPr lang="en-GB" sz="2400" b="1" dirty="0" smtClean="0">
                <a:solidFill>
                  <a:prstClr val="black"/>
                </a:solidFill>
              </a:rPr>
              <a:t>What we do</a:t>
            </a:r>
          </a:p>
          <a:p>
            <a:pPr algn="just" defTabSz="914400"/>
            <a:endParaRPr lang="en-GB" sz="1200" b="1" dirty="0" smtClean="0">
              <a:solidFill>
                <a:prstClr val="black"/>
              </a:solidFill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prstClr val="black"/>
                </a:solidFill>
              </a:rPr>
              <a:t>Fellowship</a:t>
            </a:r>
            <a:r>
              <a:rPr lang="en-GB" dirty="0" smtClean="0">
                <a:solidFill>
                  <a:prstClr val="black"/>
                </a:solidFill>
              </a:rPr>
              <a:t>: we find and nurture researchers with combined talents in research and software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prstClr val="black"/>
                </a:solidFill>
              </a:rPr>
              <a:t>Software Carpentry</a:t>
            </a:r>
            <a:r>
              <a:rPr lang="en-GB" dirty="0" smtClean="0">
                <a:solidFill>
                  <a:prstClr val="black"/>
                </a:solidFill>
              </a:rPr>
              <a:t>: teaching basic software skills to researchers from all disciplines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prstClr val="black"/>
                </a:solidFill>
              </a:rPr>
              <a:t>Consultancy</a:t>
            </a:r>
            <a:r>
              <a:rPr lang="en-GB" dirty="0" smtClean="0">
                <a:solidFill>
                  <a:prstClr val="black"/>
                </a:solidFill>
              </a:rPr>
              <a:t>: providing software expertise to advance research software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prstClr val="black"/>
                </a:solidFill>
              </a:rPr>
              <a:t>Campaigning</a:t>
            </a:r>
            <a:r>
              <a:rPr lang="en-GB" dirty="0" smtClean="0">
                <a:solidFill>
                  <a:prstClr val="black"/>
                </a:solidFill>
              </a:rPr>
              <a:t>: raising the profile of software in research and highlighting the issues it faces</a:t>
            </a:r>
          </a:p>
        </p:txBody>
      </p:sp>
      <p:pic>
        <p:nvPicPr>
          <p:cNvPr id="5" name="Picture 4" descr="BetterSoftwareStickerIma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259744"/>
            <a:ext cx="3370790" cy="42484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43024" y="1416354"/>
            <a:ext cx="3929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2400" b="1" dirty="0" smtClean="0">
                <a:solidFill>
                  <a:prstClr val="black"/>
                </a:solidFill>
              </a:rPr>
              <a:t>Not broken software broken science but…</a:t>
            </a:r>
            <a:endParaRPr lang="en-GB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8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600" dirty="0" smtClean="0"/>
          </a:p>
          <a:p>
            <a:pPr marL="0" indent="0" algn="ctr">
              <a:buNone/>
            </a:pPr>
            <a:endParaRPr lang="en-GB" sz="3600" dirty="0" smtClean="0"/>
          </a:p>
          <a:p>
            <a:pPr marL="0" indent="0" algn="ctr">
              <a:buNone/>
            </a:pPr>
            <a:r>
              <a:rPr lang="en-GB" sz="3600" dirty="0" smtClean="0"/>
              <a:t>Thank you!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8783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Reusing this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1429"/>
            <a:ext cx="8229600" cy="343833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This work is 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http://creativecommons.org/licenses/by-nc-sa/4.0/</a:t>
            </a:r>
            <a:r>
              <a:rPr lang="en-US" dirty="0" smtClean="0">
                <a:hlinkClick r:id="rId2"/>
              </a:rPr>
              <a:t>deed.en_US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600" dirty="0" smtClean="0"/>
              <a:t>This means you are free to copy and redistribute the material and adapt and build on the material under the following terms: You must give appropriate credit, provide a link to the license and indicate if changes were made. If you adapt or build on the material you must distribute your work under the same license as the original.</a:t>
            </a: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 smtClean="0"/>
              <a:t>Note that this presentation contains images owned by others. Please seek their permission before reusing these images.</a:t>
            </a:r>
            <a:endParaRPr lang="en-US" sz="1600" dirty="0"/>
          </a:p>
        </p:txBody>
      </p:sp>
      <p:pic>
        <p:nvPicPr>
          <p:cNvPr id="5" name="Picture 4" descr="by-nc-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61" y="1481799"/>
            <a:ext cx="2787729" cy="97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7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psrc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460" y="1454888"/>
            <a:ext cx="2621280" cy="877824"/>
          </a:xfrm>
          <a:prstGeom prst="rect">
            <a:avLst/>
          </a:prstGeom>
        </p:spPr>
      </p:pic>
      <p:pic>
        <p:nvPicPr>
          <p:cNvPr id="5" name="Picture 4" descr="nerc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498" y="1591724"/>
            <a:ext cx="2548128" cy="524256"/>
          </a:xfrm>
          <a:prstGeom prst="rect">
            <a:avLst/>
          </a:prstGeom>
        </p:spPr>
      </p:pic>
      <p:pic>
        <p:nvPicPr>
          <p:cNvPr id="6" name="Picture 5" descr="cray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7" y="3071573"/>
            <a:ext cx="2816352" cy="536448"/>
          </a:xfrm>
          <a:prstGeom prst="rect">
            <a:avLst/>
          </a:prstGeom>
        </p:spPr>
      </p:pic>
      <p:pic>
        <p:nvPicPr>
          <p:cNvPr id="7" name="Picture 6" descr="epcc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10" y="2771929"/>
            <a:ext cx="2575751" cy="836092"/>
          </a:xfrm>
          <a:prstGeom prst="rect">
            <a:avLst/>
          </a:prstGeom>
        </p:spPr>
      </p:pic>
      <p:pic>
        <p:nvPicPr>
          <p:cNvPr id="8" name="Picture 7" descr="uoe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199" y="2568253"/>
            <a:ext cx="1266890" cy="12668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89277" y="4587933"/>
            <a:ext cx="5352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6E2619"/>
                </a:solidFill>
                <a:latin typeface="Calibri"/>
                <a:cs typeface="Calibri"/>
              </a:rPr>
              <a:t>http://</a:t>
            </a:r>
            <a:r>
              <a:rPr lang="en-US" sz="2800" dirty="0" err="1" smtClean="0">
                <a:solidFill>
                  <a:srgbClr val="6E2619"/>
                </a:solidFill>
                <a:latin typeface="Calibri"/>
                <a:cs typeface="Calibri"/>
              </a:rPr>
              <a:t>www.archer.ac.uk</a:t>
            </a:r>
            <a:endParaRPr lang="en-US" sz="2800" dirty="0">
              <a:solidFill>
                <a:srgbClr val="6E2619"/>
              </a:solidFill>
              <a:latin typeface="Calibri"/>
              <a:cs typeface="Calibri"/>
            </a:endParaRPr>
          </a:p>
          <a:p>
            <a:pPr algn="ctr"/>
            <a:r>
              <a:rPr lang="en-US" sz="2800" dirty="0" err="1" smtClean="0">
                <a:solidFill>
                  <a:srgbClr val="6E2619"/>
                </a:solidFill>
                <a:latin typeface="Calibri"/>
                <a:cs typeface="Calibri"/>
              </a:rPr>
              <a:t>support@archer.ac.uk</a:t>
            </a:r>
            <a:endParaRPr lang="en-US" sz="2800" dirty="0">
              <a:solidFill>
                <a:srgbClr val="6E2619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17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Best practices for scientific </a:t>
            </a:r>
            <a:r>
              <a:rPr lang="en-GB" dirty="0" smtClean="0"/>
              <a:t>computing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436456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200" dirty="0"/>
              <a:t>Wilson G, </a:t>
            </a:r>
            <a:r>
              <a:rPr lang="en-GB" sz="1200" dirty="0" err="1"/>
              <a:t>Aruliah</a:t>
            </a:r>
            <a:r>
              <a:rPr lang="en-GB" sz="1200" dirty="0"/>
              <a:t> DA, Brown CT, </a:t>
            </a:r>
            <a:r>
              <a:rPr lang="en-GB" sz="1200" dirty="0" err="1"/>
              <a:t>Chue</a:t>
            </a:r>
            <a:r>
              <a:rPr lang="en-GB" sz="1200" dirty="0"/>
              <a:t> Hong NP, Davis M, et al. (2014) Best Practices for Scientific Computing. </a:t>
            </a:r>
            <a:r>
              <a:rPr lang="en-GB" sz="1200" dirty="0" err="1"/>
              <a:t>PLoS</a:t>
            </a:r>
            <a:r>
              <a:rPr lang="en-GB" sz="1200" dirty="0"/>
              <a:t> </a:t>
            </a:r>
            <a:r>
              <a:rPr lang="en-GB" sz="1200" dirty="0" err="1"/>
              <a:t>Biol</a:t>
            </a:r>
            <a:r>
              <a:rPr lang="en-GB" sz="1200" dirty="0"/>
              <a:t> 12(1): e1001745. doi:10.1371/journal.pbio.1001745. </a:t>
            </a:r>
            <a:r>
              <a:rPr lang="en-GB" sz="1200" dirty="0">
                <a:hlinkClick r:id="rId3"/>
              </a:rPr>
              <a:t>http://dx.doi.org/10.1371/journal.pbio.1001745</a:t>
            </a:r>
            <a:r>
              <a:rPr lang="en-GB" sz="1200" dirty="0" smtClean="0"/>
              <a:t>.</a:t>
            </a:r>
          </a:p>
          <a:p>
            <a:pPr marL="0" indent="0" algn="ctr">
              <a:buNone/>
            </a:pPr>
            <a:endParaRPr lang="en-GB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Write </a:t>
            </a:r>
            <a:r>
              <a:rPr lang="en-GB" dirty="0"/>
              <a:t>programs for people, not </a:t>
            </a:r>
            <a:r>
              <a:rPr lang="en-GB" dirty="0" smtClean="0"/>
              <a:t>computers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dirty="0"/>
              <a:t>A program should not require its readers to hold more than a handful of facts in memory at once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Make names consistent, distinctive, </a:t>
            </a:r>
            <a:r>
              <a:rPr lang="en-GB" dirty="0" smtClean="0"/>
              <a:t>and meaningful</a:t>
            </a:r>
            <a:endParaRPr lang="en-GB" dirty="0"/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Make code style and formatting </a:t>
            </a:r>
            <a:r>
              <a:rPr lang="en-GB" dirty="0" smtClean="0"/>
              <a:t>consistent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Let the computer do the </a:t>
            </a:r>
            <a:r>
              <a:rPr lang="en-GB" dirty="0" smtClean="0"/>
              <a:t>work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Make the computer repeat tasks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Save recent commands in a ﬁle for re-use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Use a build tool to automate </a:t>
            </a:r>
            <a:r>
              <a:rPr lang="en-GB" dirty="0" smtClean="0"/>
              <a:t>workﬂows</a:t>
            </a:r>
            <a:endParaRPr lang="en-GB" dirty="0"/>
          </a:p>
          <a:p>
            <a:pPr marL="0" indent="0">
              <a:buNone/>
            </a:pPr>
            <a:endParaRPr lang="en-GB" sz="1400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95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Best practices for scientific </a:t>
            </a:r>
            <a:r>
              <a:rPr lang="en-GB" dirty="0" smtClean="0"/>
              <a:t>computing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19559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GB" dirty="0" smtClean="0"/>
              <a:t>Make </a:t>
            </a:r>
            <a:r>
              <a:rPr lang="en-GB" dirty="0"/>
              <a:t>incremental </a:t>
            </a:r>
            <a:r>
              <a:rPr lang="en-GB" dirty="0" smtClean="0"/>
              <a:t>changes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Work in small steps with frequent feedback and course correction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Use a version control system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Put everything that has been created manually in version </a:t>
            </a:r>
            <a:r>
              <a:rPr lang="en-GB" dirty="0" smtClean="0"/>
              <a:t>control</a:t>
            </a:r>
            <a:endParaRPr lang="en-GB" dirty="0"/>
          </a:p>
          <a:p>
            <a:pPr marL="457200" indent="-457200">
              <a:buFont typeface="+mj-lt"/>
              <a:buAutoNum type="arabicPeriod" startAt="3"/>
            </a:pPr>
            <a:r>
              <a:rPr lang="en-GB" dirty="0"/>
              <a:t>Don’t repeat yourself (or </a:t>
            </a:r>
            <a:r>
              <a:rPr lang="en-GB" dirty="0" smtClean="0"/>
              <a:t>others)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Every piece of data must have a single authoritative representation in the system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Modularize code rather than copying and pasting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Re-use code instead of rewriting it</a:t>
            </a:r>
          </a:p>
          <a:p>
            <a:pPr marL="457200" indent="-457200">
              <a:buFont typeface="+mj-lt"/>
              <a:buAutoNum type="arabicPeriod" startAt="3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42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Best practices for scientific </a:t>
            </a:r>
            <a:r>
              <a:rPr lang="en-GB" dirty="0" smtClean="0"/>
              <a:t>computing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19559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GB" dirty="0" smtClean="0"/>
              <a:t>Plan </a:t>
            </a:r>
            <a:r>
              <a:rPr lang="en-GB" dirty="0"/>
              <a:t>for </a:t>
            </a:r>
            <a:r>
              <a:rPr lang="en-GB" dirty="0" smtClean="0"/>
              <a:t>mistakes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Add assertions to programs to check their operation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Use an off-the-shelf unit testing library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Turn bugs into test cases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Use a symbolic </a:t>
            </a:r>
            <a:r>
              <a:rPr lang="en-GB" dirty="0" smtClean="0"/>
              <a:t>debugger</a:t>
            </a:r>
            <a:endParaRPr lang="en-GB" dirty="0"/>
          </a:p>
          <a:p>
            <a:pPr marL="457200" indent="-457200">
              <a:buFont typeface="+mj-lt"/>
              <a:buAutoNum type="arabicPeriod" startAt="5"/>
            </a:pPr>
            <a:r>
              <a:rPr lang="en-GB" dirty="0"/>
              <a:t>Optimize software only after it works </a:t>
            </a:r>
            <a:r>
              <a:rPr lang="en-GB" dirty="0" smtClean="0"/>
              <a:t>correctly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Use a proﬁler to identify bottlenecks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GB" dirty="0"/>
              <a:t>Write code in the highest-level language possible</a:t>
            </a:r>
          </a:p>
          <a:p>
            <a:pPr marL="457200" indent="-457200">
              <a:buFont typeface="+mj-lt"/>
              <a:buAutoNum type="arabicPeriod" startAt="5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42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Best practices for scientific </a:t>
            </a:r>
            <a:r>
              <a:rPr lang="en-GB" dirty="0" smtClean="0"/>
              <a:t>computing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19559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GB" dirty="0" smtClean="0"/>
              <a:t>Document </a:t>
            </a:r>
            <a:r>
              <a:rPr lang="en-GB" dirty="0"/>
              <a:t>design and purpose, not </a:t>
            </a:r>
            <a:r>
              <a:rPr lang="en-GB" dirty="0" smtClean="0"/>
              <a:t>mechanics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/>
              <a:t>Document interfaces and reasons, not implementations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/>
              <a:t>Refactor code in preference to explaining how it works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/>
              <a:t>Embed the documentation for a piece of software in that </a:t>
            </a:r>
            <a:r>
              <a:rPr lang="en-GB" dirty="0" smtClean="0"/>
              <a:t>software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GB" dirty="0" smtClean="0"/>
              <a:t>Collaborate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/>
              <a:t>Use pre-merge code reviews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/>
              <a:t>Use pair programming when bringing someone new up to speed and when tackling particularly tricky problems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/>
              <a:t>Use an issue tracking </a:t>
            </a:r>
            <a:r>
              <a:rPr lang="en-GB" dirty="0" smtClean="0"/>
              <a:t>tool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42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/>
              <a:t>Ten simple rules for reproducible </a:t>
            </a:r>
            <a:r>
              <a:rPr lang="en-GB" altLang="en-US" smtClean="0"/>
              <a:t>computational </a:t>
            </a:r>
            <a:r>
              <a:rPr lang="en-GB" altLang="en-US"/>
              <a:t>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1800" dirty="0"/>
              <a:t>For every result, keep track of how it was produced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Avoid manual data manipulation steps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Archive the exact versions of all external programs used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Version control all custom scripts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Record all intermediate results, when possible in standardized formats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For analyses that include randomness, note underlying random seeds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Always store raw data behind plots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Generate hierarchical analysis output, allowing layers of increasing detail to be inspected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Connect textual statements to underlying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Provide public access to scripts, runs, and results</a:t>
            </a:r>
          </a:p>
          <a:p>
            <a:endParaRPr lang="en-GB" sz="1100" dirty="0" smtClean="0"/>
          </a:p>
          <a:p>
            <a:pPr marL="0" indent="0">
              <a:buNone/>
            </a:pPr>
            <a:r>
              <a:rPr lang="en-GB" sz="1100" dirty="0" err="1"/>
              <a:t>Sandve</a:t>
            </a:r>
            <a:r>
              <a:rPr lang="en-GB" sz="1100" dirty="0"/>
              <a:t> GK, </a:t>
            </a:r>
            <a:r>
              <a:rPr lang="en-GB" sz="1100" dirty="0" err="1"/>
              <a:t>Nekrutenko</a:t>
            </a:r>
            <a:r>
              <a:rPr lang="en-GB" sz="1100" dirty="0"/>
              <a:t> A, Taylor J, </a:t>
            </a:r>
            <a:r>
              <a:rPr lang="en-GB" sz="1100" dirty="0" err="1"/>
              <a:t>Hovig</a:t>
            </a:r>
            <a:r>
              <a:rPr lang="en-GB" sz="1100" dirty="0"/>
              <a:t> E (2013) Ten Simple Rules for Reproducible Computational Research. </a:t>
            </a:r>
            <a:r>
              <a:rPr lang="en-GB" sz="1100" dirty="0" err="1"/>
              <a:t>PLoS</a:t>
            </a:r>
            <a:r>
              <a:rPr lang="en-GB" sz="1100" dirty="0"/>
              <a:t> </a:t>
            </a:r>
            <a:r>
              <a:rPr lang="en-GB" sz="1100" dirty="0" err="1"/>
              <a:t>Comput</a:t>
            </a:r>
            <a:r>
              <a:rPr lang="en-GB" sz="1100" dirty="0"/>
              <a:t> </a:t>
            </a:r>
            <a:r>
              <a:rPr lang="en-GB" sz="1100" dirty="0" err="1"/>
              <a:t>Biol</a:t>
            </a:r>
            <a:r>
              <a:rPr lang="en-GB" sz="1100" dirty="0"/>
              <a:t> 9(10): e1003285. </a:t>
            </a:r>
            <a:r>
              <a:rPr lang="en-GB" sz="1100" dirty="0" smtClean="0"/>
              <a:t>doi:10.1371/journal.pcbi.1003285. </a:t>
            </a:r>
            <a:r>
              <a:rPr lang="en-GB" sz="1100" dirty="0" smtClean="0">
                <a:hlinkClick r:id="rId3"/>
              </a:rPr>
              <a:t>http</a:t>
            </a:r>
            <a:r>
              <a:rPr lang="en-GB" sz="1100" dirty="0">
                <a:hlinkClick r:id="rId3"/>
              </a:rPr>
              <a:t>://</a:t>
            </a:r>
            <a:r>
              <a:rPr lang="en-GB" sz="1100" dirty="0" smtClean="0">
                <a:hlinkClick r:id="rId3"/>
              </a:rPr>
              <a:t>dx.doi.org/10.1371/journal.pcbi.1003285</a:t>
            </a:r>
            <a:r>
              <a:rPr lang="en-GB" sz="1100" dirty="0" smtClean="0"/>
              <a:t>. </a:t>
            </a:r>
            <a:endParaRPr lang="en-GB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41599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Iterative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2800" dirty="0" smtClean="0"/>
              <a:t>What did you think of this workshop?</a:t>
            </a:r>
          </a:p>
          <a:p>
            <a:endParaRPr lang="en-GB" sz="2800" dirty="0"/>
          </a:p>
          <a:p>
            <a:r>
              <a:rPr lang="en-GB" sz="2800" dirty="0">
                <a:hlinkClick r:id="rId3"/>
              </a:rPr>
              <a:t>http://www.archer.ac.uk/training/feedback</a:t>
            </a:r>
            <a:r>
              <a:rPr lang="en-GB" sz="2800" dirty="0" smtClean="0">
                <a:hlinkClick r:id="rId3"/>
              </a:rPr>
              <a:t>/</a:t>
            </a:r>
            <a:endParaRPr lang="en-GB" sz="2800" dirty="0" smtClean="0"/>
          </a:p>
          <a:p>
            <a:r>
              <a:rPr lang="en-GB" sz="2800" dirty="0" smtClean="0"/>
              <a:t>Sticky Notes:</a:t>
            </a:r>
          </a:p>
          <a:p>
            <a:pPr lvl="1"/>
            <a:r>
              <a:rPr lang="en-GB" sz="2400" dirty="0" smtClean="0"/>
              <a:t>One </a:t>
            </a:r>
            <a:r>
              <a:rPr lang="en-GB" sz="2400" dirty="0"/>
              <a:t>good point on green - learned, enjoyed</a:t>
            </a:r>
          </a:p>
          <a:p>
            <a:pPr lvl="1"/>
            <a:r>
              <a:rPr lang="en-GB" sz="2400" dirty="0"/>
              <a:t>One bad point on red - confused, bothered</a:t>
            </a:r>
          </a:p>
          <a:p>
            <a:r>
              <a:rPr lang="en-GB" sz="2800" dirty="0" smtClean="0"/>
              <a:t>Optional post-course questionnaire:</a:t>
            </a:r>
            <a:endParaRPr lang="en-GB" sz="2800" dirty="0"/>
          </a:p>
          <a:p>
            <a:pPr lvl="1"/>
            <a:r>
              <a:rPr lang="en-GB" sz="2400" dirty="0">
                <a:hlinkClick r:id="rId4"/>
              </a:rPr>
              <a:t>http://</a:t>
            </a:r>
            <a:r>
              <a:rPr lang="en-GB" sz="2400" dirty="0" smtClean="0">
                <a:hlinkClick r:id="rId4"/>
              </a:rPr>
              <a:t>tinyurl.com/2014-12-03-edinburgh-post</a:t>
            </a:r>
            <a:r>
              <a:rPr lang="en-GB" sz="2400" dirty="0" smtClean="0"/>
              <a:t> </a:t>
            </a:r>
            <a:endParaRPr lang="en-GB" sz="2400" dirty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6199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pcc_minima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</TotalTime>
  <Words>1175</Words>
  <Application>Microsoft Office PowerPoint</Application>
  <PresentationFormat>On-screen Show (4:3)</PresentationFormat>
  <Paragraphs>155</Paragraphs>
  <Slides>16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Custom Design</vt:lpstr>
      <vt:lpstr>epcc_minimal</vt:lpstr>
      <vt:lpstr>1_Office Theme</vt:lpstr>
      <vt:lpstr>Pulling everything together</vt:lpstr>
      <vt:lpstr>Reusing this material</vt:lpstr>
      <vt:lpstr>PowerPoint Presentation</vt:lpstr>
      <vt:lpstr>Best practices for scientific computing</vt:lpstr>
      <vt:lpstr>Best practices for scientific computing</vt:lpstr>
      <vt:lpstr>Best practices for scientific computing</vt:lpstr>
      <vt:lpstr>Best practices for scientific computing</vt:lpstr>
      <vt:lpstr>Ten simple rules for reproducible computational research</vt:lpstr>
      <vt:lpstr>Iterative development</vt:lpstr>
      <vt:lpstr>Getting access to ARCHER</vt:lpstr>
      <vt:lpstr>Support and Documentation</vt:lpstr>
      <vt:lpstr>Training opportunities</vt:lpstr>
      <vt:lpstr>Funding calls</vt:lpstr>
      <vt:lpstr>Getting involved in Software Carpentry</vt:lpstr>
      <vt:lpstr>Software Sustainability Institute</vt:lpstr>
      <vt:lpstr>PowerPoint Presentation</vt:lpstr>
    </vt:vector>
  </TitlesOfParts>
  <Company>EPCC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Turner</dc:creator>
  <cp:lastModifiedBy>JACKSON Michael</cp:lastModifiedBy>
  <cp:revision>90</cp:revision>
  <dcterms:created xsi:type="dcterms:W3CDTF">2013-11-21T13:55:00Z</dcterms:created>
  <dcterms:modified xsi:type="dcterms:W3CDTF">2014-11-27T12:01:44Z</dcterms:modified>
</cp:coreProperties>
</file>