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  <p:sldMasterId id="2147483813" r:id="rId2"/>
    <p:sldMasterId id="2147483821" r:id="rId3"/>
  </p:sldMasterIdLst>
  <p:notesMasterIdLst>
    <p:notesMasterId r:id="rId19"/>
  </p:notesMasterIdLst>
  <p:handoutMasterIdLst>
    <p:handoutMasterId r:id="rId20"/>
  </p:handoutMasterIdLst>
  <p:sldIdLst>
    <p:sldId id="256" r:id="rId4"/>
    <p:sldId id="285" r:id="rId5"/>
    <p:sldId id="286" r:id="rId6"/>
    <p:sldId id="298" r:id="rId7"/>
    <p:sldId id="299" r:id="rId8"/>
    <p:sldId id="290" r:id="rId9"/>
    <p:sldId id="300" r:id="rId10"/>
    <p:sldId id="302" r:id="rId11"/>
    <p:sldId id="291" r:id="rId12"/>
    <p:sldId id="292" r:id="rId13"/>
    <p:sldId id="301" r:id="rId14"/>
    <p:sldId id="303" r:id="rId15"/>
    <p:sldId id="304" r:id="rId16"/>
    <p:sldId id="296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17275-4EE2-304C-8B3F-8FE6F5CFCCBA}">
          <p14:sldIdLst>
            <p14:sldId id="256"/>
            <p14:sldId id="285"/>
            <p14:sldId id="286"/>
            <p14:sldId id="298"/>
            <p14:sldId id="299"/>
            <p14:sldId id="290"/>
            <p14:sldId id="300"/>
            <p14:sldId id="302"/>
            <p14:sldId id="291"/>
            <p14:sldId id="292"/>
            <p14:sldId id="301"/>
            <p14:sldId id="303"/>
            <p14:sldId id="304"/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6185" autoAdjust="0"/>
  </p:normalViewPr>
  <p:slideViewPr>
    <p:cSldViewPr snapToGrid="0" snapToObjects="1">
      <p:cViewPr varScale="1">
        <p:scale>
          <a:sx n="35" d="100"/>
          <a:sy n="35" d="100"/>
        </p:scale>
        <p:origin x="-199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-17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E0C8-CEB3-4512-94BB-DFCE9513899D}" type="datetimeFigureOut">
              <a:rPr lang="en-GB" smtClean="0"/>
              <a:t>27/11/2014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C66FB-7548-424E-BE8C-DAF4503AE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7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4699-2E7A-DC4A-A93D-A72983F9537E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9F6C8-3472-C04D-B799-A1C1A6A0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 err="1" smtClean="0"/>
              <a:t>Prechelt</a:t>
            </a:r>
            <a:r>
              <a:rPr lang="en-GB" dirty="0" smtClean="0"/>
              <a:t>, L. An empirical comparison of C, C++, Java, Perl, Python, </a:t>
            </a:r>
            <a:r>
              <a:rPr lang="en-GB" dirty="0" err="1" smtClean="0"/>
              <a:t>Rexx</a:t>
            </a:r>
            <a:r>
              <a:rPr lang="en-GB" dirty="0" smtClean="0"/>
              <a:t>, and </a:t>
            </a:r>
            <a:r>
              <a:rPr lang="en-GB" dirty="0" err="1" smtClean="0"/>
              <a:t>Tcl</a:t>
            </a:r>
            <a:r>
              <a:rPr lang="en-GB" dirty="0" smtClean="0"/>
              <a:t> for a search/string-processing program,</a:t>
            </a:r>
            <a:r>
              <a:rPr lang="en-GB" baseline="0" dirty="0" smtClean="0"/>
              <a:t> </a:t>
            </a:r>
            <a:r>
              <a:rPr lang="en-GB" dirty="0" smtClean="0"/>
              <a:t>Technical report,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Fakultat</a:t>
            </a:r>
            <a:r>
              <a:rPr lang="en-GB" baseline="0" dirty="0" smtClean="0"/>
              <a:t> fur </a:t>
            </a:r>
            <a:r>
              <a:rPr lang="en-GB" baseline="0" dirty="0" err="1" smtClean="0"/>
              <a:t>Informatik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Universitat</a:t>
            </a:r>
            <a:r>
              <a:rPr lang="en-GB" baseline="0" dirty="0" smtClean="0"/>
              <a:t> Karlsruhe, March 10, 2000.</a:t>
            </a:r>
          </a:p>
          <a:p>
            <a:r>
              <a:rPr lang="en-GB" dirty="0" err="1" smtClean="0"/>
              <a:t>Prechelt</a:t>
            </a:r>
            <a:r>
              <a:rPr lang="en-GB" dirty="0" smtClean="0"/>
              <a:t>, L. An Empirical Comparison of</a:t>
            </a:r>
            <a:r>
              <a:rPr lang="en-GB" baseline="0" dirty="0" smtClean="0"/>
              <a:t> </a:t>
            </a:r>
            <a:r>
              <a:rPr lang="en-GB" dirty="0" smtClean="0"/>
              <a:t>Seven Programming Languages, IEEE Computer</a:t>
            </a:r>
            <a:r>
              <a:rPr lang="en-GB" baseline="0" dirty="0" smtClean="0"/>
              <a:t>, October 2000, pp23-29.</a:t>
            </a:r>
            <a:endParaRPr lang="en-GB" dirty="0" smtClean="0"/>
          </a:p>
          <a:p>
            <a:r>
              <a:rPr lang="en-GB" dirty="0" smtClean="0"/>
              <a:t>http://citeseerx.ist.psu.edu/viewdoc/download?doi=10.1.1.113.1831&amp;rep=rep1&amp;type=pdf</a:t>
            </a:r>
          </a:p>
          <a:p>
            <a:r>
              <a:rPr lang="en-GB" dirty="0" smtClean="0"/>
              <a:t>C, C++, Java,</a:t>
            </a:r>
            <a:r>
              <a:rPr lang="en-GB" baseline="0" dirty="0" smtClean="0"/>
              <a:t> </a:t>
            </a:r>
            <a:r>
              <a:rPr lang="en-GB" dirty="0" smtClean="0"/>
              <a:t>Perl, Python, </a:t>
            </a:r>
            <a:r>
              <a:rPr lang="en-GB" dirty="0" err="1" smtClean="0"/>
              <a:t>Rexx</a:t>
            </a:r>
            <a:r>
              <a:rPr lang="en-GB" dirty="0" smtClean="0"/>
              <a:t>, and </a:t>
            </a:r>
            <a:r>
              <a:rPr lang="en-GB" dirty="0" err="1" smtClean="0"/>
              <a:t>Tcl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Corbató</a:t>
            </a:r>
            <a:r>
              <a:rPr lang="en-GB" dirty="0" smtClean="0"/>
              <a:t>, F. J. (6 May 1969). "PL/I as a Tool for System Programming". </a:t>
            </a:r>
            <a:r>
              <a:rPr lang="en-GB" dirty="0" err="1" smtClean="0"/>
              <a:t>Datamation</a:t>
            </a:r>
            <a:r>
              <a:rPr lang="en-GB" dirty="0" smtClean="0"/>
              <a:t> 15 (5</a:t>
            </a:r>
            <a:r>
              <a:rPr lang="en-GB" smtClean="0"/>
              <a:t>): 68–76.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>
                <a:latin typeface="Times New Roman" pitchFamily="18" charset="0"/>
              </a:rPr>
              <a:t>McKitrick</a:t>
            </a:r>
            <a:r>
              <a:rPr lang="en-GB" altLang="en-US" dirty="0" smtClean="0">
                <a:latin typeface="Times New Roman" pitchFamily="18" charset="0"/>
              </a:rPr>
              <a:t> and Michaels, 2004, climate research, data in degrees, used component that expected data in radians, they didn’t do any conversion, this was spotted,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they had to retract.</a:t>
            </a:r>
          </a:p>
          <a:p>
            <a:r>
              <a:rPr lang="en-GB" dirty="0" smtClean="0"/>
              <a:t>How optimal is this?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3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Hubs for world-class HPC training for researchers in Europe.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Barcelona Supercomputing </a:t>
            </a:r>
            <a:r>
              <a:rPr lang="en-GB" dirty="0" err="1" smtClean="0"/>
              <a:t>Center</a:t>
            </a:r>
            <a:r>
              <a:rPr lang="en-GB" dirty="0" smtClean="0"/>
              <a:t> (Spain).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CINECA – </a:t>
            </a:r>
            <a:r>
              <a:rPr lang="en-GB" dirty="0" err="1" smtClean="0"/>
              <a:t>Consorzio</a:t>
            </a:r>
            <a:r>
              <a:rPr lang="en-GB" dirty="0" smtClean="0"/>
              <a:t> </a:t>
            </a:r>
            <a:r>
              <a:rPr lang="en-GB" dirty="0" err="1" smtClean="0"/>
              <a:t>Interuniversitario</a:t>
            </a:r>
            <a:r>
              <a:rPr lang="en-GB" dirty="0" smtClean="0"/>
              <a:t> (Italy).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CSC – IT </a:t>
            </a:r>
            <a:r>
              <a:rPr lang="en-GB" dirty="0" err="1" smtClean="0"/>
              <a:t>Center</a:t>
            </a:r>
            <a:r>
              <a:rPr lang="en-GB" dirty="0" smtClean="0"/>
              <a:t> for Science Ltd (Finland).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EPCC at the University of Edinburgh (UK).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Gauss Centre for Supercomputing (Germany).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 smtClean="0"/>
              <a:t>Maison</a:t>
            </a:r>
            <a:r>
              <a:rPr lang="en-GB" dirty="0" smtClean="0"/>
              <a:t> de la Simulation (France).</a:t>
            </a:r>
          </a:p>
          <a:p>
            <a:r>
              <a:rPr lang="en-GB" altLang="en-US" dirty="0" smtClean="0"/>
              <a:t>PRACE also funds catering and other expenses for PATC courses.</a:t>
            </a:r>
          </a:p>
          <a:p>
            <a:r>
              <a:rPr lang="en-GB" altLang="en-US" dirty="0" smtClean="0"/>
              <a:t>Please fill in the course feedback form</a:t>
            </a:r>
            <a:r>
              <a:rPr lang="en-GB" altLang="en-US" baseline="0" dirty="0" smtClean="0"/>
              <a:t> </a:t>
            </a:r>
            <a:r>
              <a:rPr lang="en-GB" altLang="en-US" dirty="0" smtClean="0">
                <a:ea typeface="Arial" pitchFamily="34" charset="0"/>
              </a:rPr>
              <a:t>linked in from the registration page.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5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F6C8-3472-C04D-B799-A1C1A6A0C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http://en.wikipedia.org/wiki/Program_optimization</a:t>
            </a:r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 smtClean="0"/>
              <a:t>Computational Chemistry CASTEP code</a:t>
            </a:r>
            <a:r>
              <a:rPr lang="en-GB" baseline="0" dirty="0" smtClean="0"/>
              <a:t> originates from 1990s.</a:t>
            </a:r>
            <a:endParaRPr lang="en-GB" dirty="0" smtClean="0"/>
          </a:p>
          <a:p>
            <a:pPr algn="l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Don't,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negative effect on readability and maintainability, hardware is cheap, developer time is expensive.</a:t>
            </a:r>
          </a:p>
          <a:p>
            <a:r>
              <a:rPr lang="en-GB" altLang="en-US" dirty="0" smtClean="0">
                <a:latin typeface="Times New Roman" pitchFamily="18" charset="0"/>
              </a:rPr>
              <a:t>Don't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yet,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designing =/= optimizing. Don't optimize until the design is correct.</a:t>
            </a:r>
          </a:p>
          <a:p>
            <a:r>
              <a:rPr lang="en-GB" altLang="en-US" dirty="0" smtClean="0">
                <a:latin typeface="Times New Roman" pitchFamily="18" charset="0"/>
              </a:rPr>
              <a:t>Profile first,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an educated guess is still a guess.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dirty="0" smtClean="0"/>
              <a:t>Dissuade novice programmers from cluttering up their programs with vain attempts at writing optimal code.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/>
              <a:t>Software developers have the skills,</a:t>
            </a:r>
            <a:r>
              <a:rPr lang="en-GB" altLang="en-US" baseline="0" dirty="0" smtClean="0"/>
              <a:t> tools and techniques to help us.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dirty="0" smtClean="0"/>
              <a:t>Many compilers are more efficient than people.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http://en.wikipedia.org/wiki/Program_optimization</a:t>
            </a:r>
          </a:p>
          <a:p>
            <a:r>
              <a:rPr lang="en-GB" altLang="en-US" dirty="0" smtClean="0">
                <a:latin typeface="Times New Roman" pitchFamily="18" charset="0"/>
              </a:rPr>
              <a:t>http://c2.com/cgi/wiki?RulesOfOptimization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http://blogs.msdn.com/b/audiofool/archive/2007/06/14/the-rules-of-code-optimization.aspx?Redirected=true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11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Empirical</a:t>
            </a:r>
            <a:r>
              <a:rPr lang="en-GB" altLang="en-US" baseline="0" dirty="0" smtClean="0">
                <a:latin typeface="Times New Roman" pitchFamily="18" charset="0"/>
              </a:rPr>
              <a:t> research into software development.</a:t>
            </a:r>
            <a:endParaRPr lang="en-GB" altLang="en-US" dirty="0" smtClean="0">
              <a:latin typeface="Times New Roman" pitchFamily="18" charset="0"/>
            </a:endParaRP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baseline="0" dirty="0" smtClean="0">
                <a:latin typeface="Times New Roman" pitchFamily="18" charset="0"/>
              </a:rPr>
              <a:t>Note how long some of these have been known.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“Some experience with automated aids to the design of large-scale reliable software”, Software Engineering, IEEE Transactions on, March 1975, Boehm, B.W. </a:t>
            </a:r>
            <a:r>
              <a:rPr lang="en-GB" altLang="en-US" dirty="0" err="1" smtClean="0">
                <a:latin typeface="Times New Roman" pitchFamily="18" charset="0"/>
              </a:rPr>
              <a:t>McClean</a:t>
            </a:r>
            <a:r>
              <a:rPr lang="en-GB" altLang="en-US" dirty="0" smtClean="0">
                <a:latin typeface="Times New Roman" pitchFamily="18" charset="0"/>
              </a:rPr>
              <a:t>, R.K.,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err="1" smtClean="0">
                <a:latin typeface="Times New Roman" pitchFamily="18" charset="0"/>
              </a:rPr>
              <a:t>Urfrig</a:t>
            </a:r>
            <a:r>
              <a:rPr lang="en-GB" altLang="en-US" dirty="0" smtClean="0">
                <a:latin typeface="Times New Roman" pitchFamily="18" charset="0"/>
              </a:rPr>
              <a:t>, D.B. Volume: SE-1, Issue: 1, Page(s): 125 – 133.</a:t>
            </a:r>
          </a:p>
          <a:p>
            <a:r>
              <a:rPr lang="en-GB" altLang="en-US" dirty="0" smtClean="0">
                <a:latin typeface="Times New Roman" pitchFamily="18" charset="0"/>
              </a:rPr>
              <a:t>“large preponderance of design errors over coding errors on large-scale projects, not only with respect to numbers of errors, but also with respect to the relative time and effort required to detect them and correct them”</a:t>
            </a:r>
          </a:p>
          <a:p>
            <a:r>
              <a:rPr lang="en-GB" altLang="en-US" dirty="0" smtClean="0">
                <a:latin typeface="Times New Roman" pitchFamily="18" charset="0"/>
              </a:rPr>
              <a:t>"Half the errors are found in 15% of the modules" (Davis 1995, quoting </a:t>
            </a:r>
            <a:r>
              <a:rPr lang="en-GB" altLang="en-US" dirty="0" err="1" smtClean="0">
                <a:latin typeface="Times New Roman" pitchFamily="18" charset="0"/>
              </a:rPr>
              <a:t>Endres</a:t>
            </a:r>
            <a:r>
              <a:rPr lang="en-GB" altLang="en-US" dirty="0" smtClean="0">
                <a:latin typeface="Times New Roman" pitchFamily="18" charset="0"/>
              </a:rPr>
              <a:t> 1975)</a:t>
            </a:r>
          </a:p>
          <a:p>
            <a:r>
              <a:rPr lang="en-GB" altLang="en-US" dirty="0" smtClean="0">
                <a:latin typeface="Times New Roman" pitchFamily="18" charset="0"/>
              </a:rPr>
              <a:t>“80% of all errors are found in just 2% (sic) of the modules" (Davis 1995, quoting Weinberg 1992)</a:t>
            </a:r>
          </a:p>
          <a:p>
            <a:r>
              <a:rPr lang="en-GB" altLang="en-US" dirty="0" smtClean="0">
                <a:latin typeface="Times New Roman" pitchFamily="18" charset="0"/>
              </a:rPr>
              <a:t>"About 80% of the defects come from 20% of the modules, and about half the modules are error free" (Boehm and </a:t>
            </a:r>
            <a:r>
              <a:rPr lang="en-GB" altLang="en-US" dirty="0" err="1" smtClean="0">
                <a:latin typeface="Times New Roman" pitchFamily="18" charset="0"/>
              </a:rPr>
              <a:t>Basili</a:t>
            </a:r>
            <a:r>
              <a:rPr lang="en-GB" altLang="en-US" dirty="0" smtClean="0">
                <a:latin typeface="Times New Roman" pitchFamily="18" charset="0"/>
              </a:rPr>
              <a:t> 2001)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altLang="en-US" dirty="0" smtClean="0">
                <a:latin typeface="Times New Roman" pitchFamily="18" charset="0"/>
              </a:rPr>
              <a:t>1-10-100</a:t>
            </a:r>
            <a:r>
              <a:rPr lang="en-GB" altLang="en-US" baseline="0" dirty="0" smtClean="0">
                <a:latin typeface="Times New Roman" pitchFamily="18" charset="0"/>
              </a:rPr>
              <a:t> rule – “if </a:t>
            </a:r>
            <a:r>
              <a:rPr lang="en-GB" altLang="en-US" dirty="0" smtClean="0">
                <a:latin typeface="Times New Roman" pitchFamily="18" charset="0"/>
              </a:rPr>
              <a:t>it takes one unit of costs or effort to complete a job correctly, it will take 10 times that effort to correct an error before it reaches the customer.</a:t>
            </a:r>
            <a:r>
              <a:rPr lang="en-GB" altLang="en-US" baseline="0" dirty="0" smtClean="0">
                <a:latin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</a:rPr>
              <a:t>Once it has reached the customer, it will take 100 times the cost and effort to correct the situation, not to mention the loss of customer goodwill.”</a:t>
            </a:r>
          </a:p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D2B0-E8D4-4004-B9DF-A62EEC60F981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2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15022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283" y="328382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2283" y="317714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4" name="Picture 3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3" name="Picture 2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:\Docs\logos\swc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race_ppt_etusivu_korjatt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2" descr="Prace_ppt_alapalkki_logo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8850"/>
            <a:ext cx="9144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385" y="4648200"/>
            <a:ext cx="7772400" cy="865188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1" y="5334000"/>
            <a:ext cx="6400800" cy="457200"/>
          </a:xfrm>
        </p:spPr>
        <p:txBody>
          <a:bodyPr/>
          <a:lstStyle>
            <a:lvl1pPr marL="0" indent="0" algn="ctr">
              <a:spcBef>
                <a:spcPct val="5000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411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29DC9-C0CF-4736-A243-F8A0DA1B6E4A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43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04622-D41D-49D0-8EA5-A7B2B5C35FC0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647" y="2133600"/>
            <a:ext cx="3578469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793" y="2133600"/>
            <a:ext cx="3579935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E2341-B66E-4BB0-95C6-3CD6165EEABC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26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3C51F-A4B1-489F-8E03-382039F2FBC8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6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357F-79D5-4345-9B2C-DAB5DF186989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61679-808C-453D-99A3-FEC492491C55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57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39E0-0688-4712-BF53-19C2A9338001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06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46ACD-7DE5-448B-983E-0897B19FF4C9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708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4BDCB-036E-4426-96F4-D8607AB62D64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31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1927" y="1295400"/>
            <a:ext cx="1828800" cy="4941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062" y="1295400"/>
            <a:ext cx="5347189" cy="4941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0384-BF30-4C58-816F-241BB2B8B21A}" type="slidenum">
              <a:rPr lang="fi-FI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CEB70-C80E-1048-86BD-76ABBAA6B3F4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7BC3-2D99-4A4D-AE2B-B57B184F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  <p:pic>
        <p:nvPicPr>
          <p:cNvPr id="12" name="Picture 11" descr="U:\Docs\logos\swc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17" y="5910021"/>
            <a:ext cx="3070603" cy="621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7" r:id="rId3"/>
    <p:sldLayoutId id="2147483819" r:id="rId4"/>
    <p:sldLayoutId id="214748382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4062" y="1295401"/>
            <a:ext cx="73152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1646" y="2133600"/>
            <a:ext cx="7299081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Click to edit Master text styles</a:t>
            </a:r>
          </a:p>
          <a:p>
            <a:pPr lvl="1"/>
            <a:r>
              <a:rPr lang="fi-FI" altLang="en-US" smtClean="0"/>
              <a:t>Second level</a:t>
            </a:r>
          </a:p>
          <a:p>
            <a:pPr lvl="2"/>
            <a:r>
              <a:rPr lang="fi-FI" altLang="en-US" smtClean="0"/>
              <a:t>Third level</a:t>
            </a:r>
          </a:p>
          <a:p>
            <a:pPr lvl="3"/>
            <a:r>
              <a:rPr lang="fi-FI" altLang="en-US" smtClean="0"/>
              <a:t>Fourth level</a:t>
            </a:r>
          </a:p>
          <a:p>
            <a:pPr lvl="4"/>
            <a:r>
              <a:rPr lang="fi-FI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1704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34" charset="-128"/>
              </a:defRPr>
            </a:lvl1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BD2CCBF-03A4-468A-ADDB-E5AE41F5CF12}" type="slidenum">
              <a:rPr lang="fi-FI">
                <a:solidFill>
                  <a:prstClr val="black"/>
                </a:solidFill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i-FI">
              <a:solidFill>
                <a:prstClr val="black"/>
              </a:solidFill>
            </a:endParaRPr>
          </a:p>
        </p:txBody>
      </p:sp>
      <p:pic>
        <p:nvPicPr>
          <p:cNvPr id="1029" name="Picture 25" descr="Prace_ppt_etusivu_ylapalkk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46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367CBB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deed.en_U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283" y="1826075"/>
            <a:ext cx="7848600" cy="698456"/>
          </a:xfrm>
        </p:spPr>
        <p:txBody>
          <a:bodyPr/>
          <a:lstStyle/>
          <a:p>
            <a:pPr algn="ctr"/>
            <a:r>
              <a:rPr lang="en-US" sz="4400" cap="none" dirty="0" smtClean="0"/>
              <a:t>ARCHER </a:t>
            </a:r>
            <a:br>
              <a:rPr lang="en-US" sz="4400" cap="none" dirty="0" smtClean="0"/>
            </a:br>
            <a:r>
              <a:rPr lang="en-US" sz="4400" cap="none" dirty="0" smtClean="0"/>
              <a:t>Software Carpentry workshop</a:t>
            </a:r>
            <a:endParaRPr lang="en-US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510" y="3312277"/>
            <a:ext cx="6996373" cy="197534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Mario </a:t>
            </a:r>
            <a:r>
              <a:rPr lang="en-US" dirty="0" err="1" smtClean="0"/>
              <a:t>Antonioletti</a:t>
            </a:r>
            <a:r>
              <a:rPr lang="en-US" dirty="0" smtClean="0"/>
              <a:t>, Alistair Grant, Mike Jackson, Arno </a:t>
            </a:r>
            <a:r>
              <a:rPr lang="en-US" dirty="0" err="1" smtClean="0"/>
              <a:t>Proeme</a:t>
            </a:r>
            <a:endParaRPr lang="en-US" dirty="0"/>
          </a:p>
          <a:p>
            <a:pPr algn="r"/>
            <a:r>
              <a:rPr lang="en-US" dirty="0" smtClean="0"/>
              <a:t>ARCHER CSE Team</a:t>
            </a:r>
          </a:p>
          <a:p>
            <a:pPr algn="r"/>
            <a:r>
              <a:rPr lang="en-US" dirty="0" smtClean="0"/>
              <a:t>mario@epcc.ed.ac.uk</a:t>
            </a:r>
          </a:p>
          <a:p>
            <a:pPr algn="r"/>
            <a:r>
              <a:rPr lang="en-US" dirty="0" smtClean="0"/>
              <a:t>agrant3@epcc.ed.ac.uk </a:t>
            </a:r>
          </a:p>
          <a:p>
            <a:pPr algn="r"/>
            <a:r>
              <a:rPr lang="en-US" dirty="0" smtClean="0"/>
              <a:t>michaelj@epcc.ed.ac.uk</a:t>
            </a:r>
          </a:p>
          <a:p>
            <a:pPr algn="r"/>
            <a:r>
              <a:rPr lang="en-US" dirty="0" smtClean="0"/>
              <a:t>aproeme@epcc.ed.ac.uk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Optimize ourselves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425039" y="1897558"/>
            <a:ext cx="4320480" cy="3768870"/>
            <a:chOff x="3221658" y="2154238"/>
            <a:chExt cx="2760836" cy="2243085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653631" y="4117975"/>
              <a:ext cx="2328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653631" y="2154238"/>
              <a:ext cx="0" cy="1963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653631" y="3608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653631" y="3100388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653631" y="2590800"/>
              <a:ext cx="22558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163219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72806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5182394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5691981" y="2300288"/>
              <a:ext cx="0" cy="181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599781" y="4152124"/>
              <a:ext cx="409142" cy="24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ea typeface="ＭＳ Ｐゴシック" pitchFamily="34" charset="-128"/>
                </a:rPr>
                <a:t>time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 rot="-5400000">
              <a:off x="2800742" y="2973214"/>
              <a:ext cx="1088241" cy="246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1pPr>
              <a:lvl2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2pPr>
              <a:lvl3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3pPr>
              <a:lvl4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4pPr>
              <a:lvl5pPr defTabSz="1006475" eaLnBrk="0"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5pPr>
              <a:lvl6pPr marL="25146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6pPr>
              <a:lvl7pPr marL="29718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7pPr>
              <a:lvl8pPr marL="34290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8pPr>
              <a:lvl9pPr marL="3886200" indent="-228600" defTabSz="1006475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chemeClr val="tx1"/>
                  </a:solidFill>
                  <a:latin typeface="Arial" charset="0"/>
                  <a:ea typeface="Arial Unicode MS" pitchFamily="34" charset="-128"/>
                  <a:cs typeface="Arial Unicode MS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</a:pPr>
              <a:r>
                <a:rPr lang="en-US" altLang="en-US" sz="2400" dirty="0">
                  <a:solidFill>
                    <a:schemeClr val="accent2"/>
                  </a:solidFill>
                  <a:ea typeface="ＭＳ Ｐゴシック" pitchFamily="34" charset="-128"/>
                </a:rPr>
                <a:t>number</a:t>
              </a:r>
              <a:r>
                <a:rPr lang="en-US" altLang="en-US" sz="2400" dirty="0">
                  <a:ea typeface="ＭＳ Ｐゴシック" pitchFamily="34" charset="-128"/>
                </a:rPr>
                <a:t> / </a:t>
              </a:r>
              <a:r>
                <a:rPr lang="en-US" altLang="en-US" sz="2400" dirty="0">
                  <a:solidFill>
                    <a:srgbClr val="CC3300"/>
                  </a:solidFill>
                  <a:ea typeface="ＭＳ Ｐゴシック" pitchFamily="34" charset="-128"/>
                </a:rPr>
                <a:t>cost</a:t>
              </a:r>
            </a:p>
          </p:txBody>
        </p:sp>
        <p:sp>
          <p:nvSpPr>
            <p:cNvPr id="17" name="Arc 17"/>
            <p:cNvSpPr>
              <a:spLocks/>
            </p:cNvSpPr>
            <p:nvPr/>
          </p:nvSpPr>
          <p:spPr bwMode="auto">
            <a:xfrm flipV="1">
              <a:off x="3653631" y="2300288"/>
              <a:ext cx="2182813" cy="1673225"/>
            </a:xfrm>
            <a:custGeom>
              <a:avLst/>
              <a:gdLst>
                <a:gd name="T0" fmla="*/ 0 w 21600"/>
                <a:gd name="T1" fmla="*/ 0 h 22507"/>
                <a:gd name="T2" fmla="*/ 2147483647 w 21600"/>
                <a:gd name="T3" fmla="*/ 2147483647 h 22507"/>
                <a:gd name="T4" fmla="*/ 0 w 21600"/>
                <a:gd name="T5" fmla="*/ 2147483647 h 225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507"/>
                <a:gd name="T11" fmla="*/ 21600 w 21600"/>
                <a:gd name="T12" fmla="*/ 22507 h 225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507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</a:path>
                <a:path w="21600" h="22507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02"/>
                    <a:pt x="21593" y="22204"/>
                    <a:pt x="21580" y="22506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GB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653631" y="2954338"/>
              <a:ext cx="2328863" cy="812800"/>
            </a:xfrm>
            <a:custGeom>
              <a:avLst/>
              <a:gdLst>
                <a:gd name="T0" fmla="*/ 0 w 1584"/>
                <a:gd name="T1" fmla="*/ 2147483647 h 536"/>
                <a:gd name="T2" fmla="*/ 2147483647 w 1584"/>
                <a:gd name="T3" fmla="*/ 2147483647 h 536"/>
                <a:gd name="T4" fmla="*/ 2147483647 w 1584"/>
                <a:gd name="T5" fmla="*/ 2147483647 h 536"/>
                <a:gd name="T6" fmla="*/ 2147483647 w 1584"/>
                <a:gd name="T7" fmla="*/ 2147483647 h 536"/>
                <a:gd name="T8" fmla="*/ 2147483647 w 1584"/>
                <a:gd name="T9" fmla="*/ 2147483647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536"/>
                <a:gd name="T17" fmla="*/ 1584 w 158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536">
                  <a:moveTo>
                    <a:pt x="0" y="248"/>
                  </a:moveTo>
                  <a:cubicBezTo>
                    <a:pt x="132" y="124"/>
                    <a:pt x="264" y="0"/>
                    <a:pt x="384" y="8"/>
                  </a:cubicBezTo>
                  <a:cubicBezTo>
                    <a:pt x="504" y="16"/>
                    <a:pt x="600" y="216"/>
                    <a:pt x="720" y="296"/>
                  </a:cubicBezTo>
                  <a:cubicBezTo>
                    <a:pt x="840" y="376"/>
                    <a:pt x="960" y="448"/>
                    <a:pt x="1104" y="488"/>
                  </a:cubicBezTo>
                  <a:cubicBezTo>
                    <a:pt x="1248" y="528"/>
                    <a:pt x="1496" y="528"/>
                    <a:pt x="1584" y="53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-236013" y="4629881"/>
            <a:ext cx="5580112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# design errors &gt;&gt; # coding </a:t>
            </a:r>
            <a:r>
              <a:rPr lang="en-GB" sz="2400" dirty="0" smtClean="0">
                <a:latin typeface="+mn-lt"/>
              </a:rPr>
              <a:t>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(</a:t>
            </a:r>
            <a:r>
              <a:rPr lang="en-GB" sz="2400" dirty="0" smtClean="0">
                <a:latin typeface="+mn-lt"/>
              </a:rPr>
              <a:t>Boehm </a:t>
            </a:r>
            <a:r>
              <a:rPr lang="en-GB" sz="2400" dirty="0">
                <a:latin typeface="+mn-lt"/>
              </a:rPr>
              <a:t>et al. </a:t>
            </a:r>
            <a:r>
              <a:rPr lang="en-GB" sz="2400" dirty="0" smtClean="0">
                <a:latin typeface="+mn-lt"/>
              </a:rPr>
              <a:t>1975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8692" y="1488858"/>
            <a:ext cx="3989388" cy="1948438"/>
          </a:xfrm>
          <a:prstGeom prst="rect">
            <a:avLst/>
          </a:prstGeom>
          <a:noFill/>
        </p:spPr>
        <p:txBody>
          <a:bodyPr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50%-80% of errors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in</a:t>
            </a:r>
          </a:p>
          <a:p>
            <a:pPr algn="ctr">
              <a:defRPr/>
            </a:pPr>
            <a:r>
              <a:rPr lang="en-GB" sz="2400" dirty="0">
                <a:latin typeface="+mn-lt"/>
              </a:rPr>
              <a:t>15%-20% of </a:t>
            </a:r>
            <a:r>
              <a:rPr lang="en-GB" sz="2400" dirty="0" smtClean="0">
                <a:latin typeface="+mn-lt"/>
              </a:rPr>
              <a:t>modules 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(Davis 1995 </a:t>
            </a:r>
            <a:r>
              <a:rPr lang="en-GB" sz="2400" dirty="0">
                <a:latin typeface="+mn-lt"/>
              </a:rPr>
              <a:t>quoting </a:t>
            </a:r>
            <a:r>
              <a:rPr lang="en-GB" sz="2400" dirty="0" err="1">
                <a:latin typeface="+mn-lt"/>
              </a:rPr>
              <a:t>Endres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1975, </a:t>
            </a:r>
            <a:r>
              <a:rPr lang="en-GB" sz="2400" dirty="0">
                <a:latin typeface="+mn-lt"/>
              </a:rPr>
              <a:t>Weinberg </a:t>
            </a:r>
            <a:r>
              <a:rPr lang="en-GB" sz="2400" dirty="0" smtClean="0">
                <a:latin typeface="+mn-lt"/>
              </a:rPr>
              <a:t>1992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95" y="3529864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>
                <a:latin typeface="+mn-lt"/>
              </a:rPr>
              <a:t>50% of modules are error </a:t>
            </a:r>
            <a:r>
              <a:rPr lang="en-GB" sz="2400" dirty="0" smtClean="0">
                <a:latin typeface="+mn-lt"/>
              </a:rPr>
              <a:t>free</a:t>
            </a:r>
            <a:endParaRPr lang="en-GB" sz="2400" dirty="0">
              <a:latin typeface="+mn-lt"/>
            </a:endParaRPr>
          </a:p>
          <a:p>
            <a:pPr algn="ctr">
              <a:defRPr/>
            </a:pPr>
            <a:r>
              <a:rPr lang="en-GB" sz="2400" dirty="0" smtClean="0">
                <a:latin typeface="+mn-lt"/>
              </a:rPr>
              <a:t>(Boehm </a:t>
            </a:r>
            <a:r>
              <a:rPr lang="en-GB" sz="2400" dirty="0">
                <a:latin typeface="+mn-lt"/>
              </a:rPr>
              <a:t>and </a:t>
            </a:r>
            <a:r>
              <a:rPr lang="en-GB" sz="2400" dirty="0" err="1">
                <a:latin typeface="+mn-lt"/>
              </a:rPr>
              <a:t>Basili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2001</a:t>
            </a:r>
            <a:r>
              <a:rPr lang="en-GB" sz="2400" dirty="0">
                <a:latin typeface="+mn-lt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10232" y="975710"/>
            <a:ext cx="4413843" cy="840442"/>
          </a:xfrm>
          <a:prstGeom prst="rect">
            <a:avLst/>
          </a:prstGeom>
          <a:noFill/>
        </p:spPr>
        <p:txBody>
          <a:bodyPr wrap="square" lIns="100794" tIns="50397" rIns="100794" bIns="50397">
            <a:spAutoFit/>
          </a:bodyPr>
          <a:lstStyle/>
          <a:p>
            <a:pPr algn="ctr">
              <a:defRPr/>
            </a:pPr>
            <a:r>
              <a:rPr lang="en-GB" sz="2400" dirty="0" smtClean="0">
                <a:latin typeface="+mn-lt"/>
              </a:rPr>
              <a:t>Technical debt</a:t>
            </a:r>
          </a:p>
          <a:p>
            <a:pPr algn="ctr">
              <a:defRPr/>
            </a:pPr>
            <a:r>
              <a:rPr lang="en-GB" sz="2400" dirty="0" smtClean="0"/>
              <a:t>1-10-100 rule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6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Programming language or programmer?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dirty="0"/>
              <a:t>“The number of lines of code a programmer can write in a fixed period of time is the same independent of the language used” – </a:t>
            </a:r>
            <a:r>
              <a:rPr lang="en-GB" dirty="0" err="1"/>
              <a:t>Corbato’s</a:t>
            </a:r>
            <a:r>
              <a:rPr lang="en-GB" dirty="0"/>
              <a:t> Law</a:t>
            </a:r>
          </a:p>
          <a:p>
            <a:r>
              <a:rPr lang="en-GB" dirty="0"/>
              <a:t>“Regardless of whether one is dealing with assembly language or compiler language, the number of debugged lines of source code per day is about the same!” (</a:t>
            </a:r>
            <a:r>
              <a:rPr lang="en-GB" dirty="0" err="1"/>
              <a:t>Corbato</a:t>
            </a:r>
            <a:r>
              <a:rPr lang="en-GB" dirty="0"/>
              <a:t> 1969)</a:t>
            </a:r>
          </a:p>
          <a:p>
            <a:r>
              <a:rPr lang="en-GB" dirty="0" smtClean="0"/>
              <a:t>“</a:t>
            </a:r>
            <a:r>
              <a:rPr lang="en-GB" dirty="0"/>
              <a:t>performance variability that derives from differences among programmers of the same language … is on average as large or larger than the variability found among the different languages.” (</a:t>
            </a:r>
            <a:r>
              <a:rPr lang="en-GB" dirty="0" err="1"/>
              <a:t>Prechelt</a:t>
            </a:r>
            <a:r>
              <a:rPr lang="en-GB" dirty="0"/>
              <a:t> 2000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896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about correctness?</a:t>
            </a: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52" y="2376750"/>
            <a:ext cx="3352167" cy="254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https://www.sciencemag.org/content/314/5807/1856/F1.mediu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0" y="1252677"/>
            <a:ext cx="3408313" cy="34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6544" y="4587561"/>
            <a:ext cx="5664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The structures of </a:t>
            </a:r>
            <a:r>
              <a:rPr lang="en-GB" sz="1400" dirty="0" err="1" smtClean="0"/>
              <a:t>MsbA</a:t>
            </a:r>
            <a:r>
              <a:rPr lang="en-GB" sz="1400" dirty="0" smtClean="0"/>
              <a:t> (purple) and Sav1866 (green) overlap little (</a:t>
            </a:r>
            <a:r>
              <a:rPr lang="en-GB" sz="1400" i="1" dirty="0" smtClean="0"/>
              <a:t>left</a:t>
            </a:r>
            <a:r>
              <a:rPr lang="en-GB" sz="1400" dirty="0" smtClean="0"/>
              <a:t>) until </a:t>
            </a:r>
            <a:r>
              <a:rPr lang="en-GB" sz="1400" dirty="0" err="1" smtClean="0"/>
              <a:t>MsbA</a:t>
            </a:r>
            <a:r>
              <a:rPr lang="en-GB" sz="1400" dirty="0" smtClean="0"/>
              <a:t> is inverted (</a:t>
            </a:r>
            <a:r>
              <a:rPr lang="en-GB" sz="1400" i="1" dirty="0" smtClean="0"/>
              <a:t>right</a:t>
            </a:r>
            <a:r>
              <a:rPr lang="en-GB" sz="1400" dirty="0" smtClean="0"/>
              <a:t>)</a:t>
            </a:r>
          </a:p>
          <a:p>
            <a:r>
              <a:rPr lang="en-GB" sz="1400" dirty="0"/>
              <a:t>C</a:t>
            </a:r>
            <a:r>
              <a:rPr lang="en-GB" sz="1400" dirty="0" smtClean="0"/>
              <a:t>ourtesy of Dawson</a:t>
            </a:r>
            <a:r>
              <a:rPr lang="en-GB" sz="1400" dirty="0"/>
              <a:t>, R.J.P and  </a:t>
            </a:r>
            <a:r>
              <a:rPr lang="en-GB" sz="1400" dirty="0" err="1"/>
              <a:t>Locher</a:t>
            </a:r>
            <a:r>
              <a:rPr lang="en-GB" sz="1400" dirty="0"/>
              <a:t>, K.P, Nature 443, 180, </a:t>
            </a:r>
            <a:r>
              <a:rPr lang="en-GB" sz="1400" dirty="0" smtClean="0"/>
              <a:t>2006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62736" y="1314160"/>
            <a:ext cx="5135544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 smtClean="0"/>
              <a:t>“Chang </a:t>
            </a:r>
            <a:r>
              <a:rPr lang="en-GB" sz="2000" b="1" dirty="0"/>
              <a:t>was horrified to discover that a homemade data-analysis program had flipped two columns of </a:t>
            </a:r>
            <a:r>
              <a:rPr lang="en-GB" sz="2000" b="1" dirty="0" smtClean="0"/>
              <a:t>data”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545" y="5369563"/>
            <a:ext cx="903569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/>
              <a:t>Miller</a:t>
            </a:r>
            <a:r>
              <a:rPr lang="en-US" sz="1400" dirty="0"/>
              <a:t>, G. “</a:t>
            </a:r>
            <a:r>
              <a:rPr lang="en-GB" sz="1400" dirty="0"/>
              <a:t>A Scientist's Nightmare: Software Problem Leads to Five Retractions”, Science 314(5807), pp1856-1857. DOI: </a:t>
            </a:r>
            <a:r>
              <a:rPr lang="en-GB" sz="1400" dirty="0" smtClean="0"/>
              <a:t>10.1126/science.314.5807.1856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9641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Behind every great piece of science…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383553" y="-172572"/>
            <a:ext cx="10577383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#go through each SNP of interest</a:t>
            </a:r>
          </a:p>
          <a:p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for(my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$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x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= 0; $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x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&lt; scalar @pos; $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x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++)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{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#and then each downstream SNP of interest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for(my $y = $x+1; $y &lt; scalar @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pos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; $y++)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{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#if 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SNPs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within our chosen distance (500kb) and both present in the 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haplotypes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file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if((!($trait[$x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] 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eq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$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trait[$y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])) &amp;&amp; (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abs($pos[$x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] - $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pos[$y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]) &lt;= 500000) &amp;&amp; (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exists($legArrayPos{$pos[$x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]})) &amp;&amp; (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exists($legArrayPos{$pos[$y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]})))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{         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my $snp1ArrayPos = "”;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my $snp2ArrayPos = "”;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my $snp1All = "”;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my $snp2All = "”;           </a:t>
            </a:r>
            <a:endParaRPr lang="en-US" sz="2800" b="1" dirty="0" smtClean="0">
              <a:latin typeface="Calibri Light" panose="020F0302020204030204" pitchFamily="34" charset="0"/>
              <a:cs typeface="Courier"/>
            </a:endParaRPr>
          </a:p>
          <a:p>
            <a:r>
              <a:rPr lang="en-US" sz="2800" b="1" dirty="0" smtClean="0">
                <a:latin typeface="Calibri Light" panose="020F0302020204030204" pitchFamily="34" charset="0"/>
                <a:cs typeface="Courier"/>
              </a:rPr>
              <a:t>      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#create output file for this SNP pair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my $filename = "ConditionedResults2/$chr[$x].$pos[$x]-$pos[$y].EHH.GBR.2.txt”;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print "$filename\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n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”;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unless (-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e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$filename) {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    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open(OUT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, "&gt;$filename");               </a:t>
            </a:r>
          </a:p>
          <a:p>
            <a:endParaRPr lang="en-US" sz="1400" b="1" dirty="0" smtClean="0">
              <a:latin typeface="Calibri Light" panose="020F0302020204030204" pitchFamily="34" charset="0"/>
              <a:cs typeface="Courier"/>
            </a:endParaRP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    #####################CHANGE THESE IF NOT FOCUSING ON SECOND SNP#########################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    my $start = $pos[$y]-500000;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    if ($start &lt; 1) {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        $start = 1;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    }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    my $end = $pos[$y]+500000;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    if ($end &gt; $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chrLengths{$chr[$x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]}) {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        $end = $</a:t>
            </a:r>
            <a:r>
              <a:rPr lang="en-US" sz="1400" b="1" dirty="0" err="1" smtClean="0">
                <a:latin typeface="Calibri Light" panose="020F0302020204030204" pitchFamily="34" charset="0"/>
                <a:cs typeface="Courier"/>
              </a:rPr>
              <a:t>chrLengths{$chr[$x</a:t>
            </a:r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]};</a:t>
            </a:r>
          </a:p>
          <a:p>
            <a:r>
              <a:rPr lang="en-US" sz="1400" b="1" dirty="0" smtClean="0">
                <a:latin typeface="Calibri Light" panose="020F0302020204030204" pitchFamily="34" charset="0"/>
                <a:cs typeface="Courier"/>
              </a:rPr>
              <a:t>                }</a:t>
            </a:r>
          </a:p>
          <a:p>
            <a:endParaRPr lang="en-US" sz="1400" dirty="0" smtClean="0">
              <a:latin typeface="Calibri Light" panose="020F0302020204030204" pitchFamily="34" charset="0"/>
              <a:cs typeface="Courier"/>
            </a:endParaRPr>
          </a:p>
          <a:p>
            <a:r>
              <a:rPr lang="en-US" sz="1400" dirty="0" smtClean="0">
                <a:latin typeface="Calibri Light" panose="020F0302020204030204" pitchFamily="34" charset="0"/>
                <a:cs typeface="Courier"/>
              </a:rPr>
              <a:t> </a:t>
            </a:r>
            <a:endParaRPr lang="en-US" sz="1400" dirty="0">
              <a:latin typeface="Calibri Light" panose="020F0302020204030204" pitchFamily="34" charset="0"/>
              <a:cs typeface="Courier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57400" y="3856016"/>
            <a:ext cx="4099560" cy="699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6904" y="5457098"/>
            <a:ext cx="2357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Courtesy of Carole Goble</a:t>
            </a:r>
          </a:p>
        </p:txBody>
      </p:sp>
    </p:spTree>
    <p:extLst>
      <p:ext uri="{BB962C8B-B14F-4D97-AF65-F5344CB8AC3E}">
        <p14:creationId xmlns:p14="http://schemas.microsoft.com/office/powerpoint/2010/main" val="109052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stuff</a:t>
            </a:r>
            <a:endParaRPr lang="en-GB" dirty="0"/>
          </a:p>
        </p:txBody>
      </p:sp>
      <p:pic>
        <p:nvPicPr>
          <p:cNvPr id="4" name="Picture 7" descr="C:\Users\mjj\AppData\Local\Microsoft\Windows\Temporary Internet Files\Content.IE5\NP9H55VK\2860999902_4359949866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6740"/>
            <a:ext cx="3217096" cy="395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mjj\AppData\Local\Microsoft\Windows\Temporary Internet Files\Content.IE5\9VKKI9C9\6641734289_596b6f64fc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55" y="3689082"/>
            <a:ext cx="3450858" cy="21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mjj\AppData\Local\Microsoft\Windows\Temporary Internet Files\Content.IE5\9VKKI9C9\951941736_cd25446ff3_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13370"/>
            <a:ext cx="3881438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Users\mjj\AppData\Local\Microsoft\Windows\Temporary Internet Files\Content.IE5\RWW284KB\4557638431_041a95ca3b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95" y="2641338"/>
            <a:ext cx="3026817" cy="209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131840" y="6165304"/>
            <a:ext cx="2954777" cy="55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Images courtesy of (clockwise from top-left)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oneVillage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initiative,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Bobbymond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Dajanda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Anton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Novojilov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ask for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Flag down a helper</a:t>
            </a:r>
          </a:p>
          <a:p>
            <a:endParaRPr lang="en-GB" sz="4000" dirty="0" smtClean="0"/>
          </a:p>
          <a:p>
            <a:r>
              <a:rPr lang="en-GB" sz="4000" dirty="0" smtClean="0"/>
              <a:t>Stick up </a:t>
            </a:r>
            <a:r>
              <a:rPr lang="en-GB" sz="4000" smtClean="0"/>
              <a:t>your sticky note</a:t>
            </a:r>
            <a:endParaRPr lang="en-GB" sz="4000" dirty="0"/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this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1429"/>
            <a:ext cx="8229600" cy="343833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http://creativecommons.org/licenses/by-nc-sa/4.0/</a:t>
            </a:r>
            <a:r>
              <a:rPr lang="en-US" dirty="0" smtClean="0">
                <a:hlinkClick r:id="rId2"/>
              </a:rPr>
              <a:t>deed.en_US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 smtClean="0"/>
              <a:t>This means you are free to copy and redistribute the material and adapt and build on the material under the following terms: You must give appropriate credit, provide a link to the license and indicate if changes were made. If you adapt or build on the material you must distribute your work under the same license as the original.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smtClean="0"/>
              <a:t>Note that this presentation contains images owned by others. Please seek their permission before reusing these images.</a:t>
            </a:r>
            <a:endParaRPr lang="en-US" sz="1600" dirty="0"/>
          </a:p>
        </p:txBody>
      </p:sp>
      <p:pic>
        <p:nvPicPr>
          <p:cNvPr id="5" name="Picture 4" descr="by-nc-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61" y="1481799"/>
            <a:ext cx="2787729" cy="97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src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60" y="1454888"/>
            <a:ext cx="2621280" cy="877824"/>
          </a:xfrm>
          <a:prstGeom prst="rect">
            <a:avLst/>
          </a:prstGeom>
        </p:spPr>
      </p:pic>
      <p:pic>
        <p:nvPicPr>
          <p:cNvPr id="5" name="Picture 4" descr="nerc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8" y="1591724"/>
            <a:ext cx="2548128" cy="524256"/>
          </a:xfrm>
          <a:prstGeom prst="rect">
            <a:avLst/>
          </a:prstGeom>
        </p:spPr>
      </p:pic>
      <p:pic>
        <p:nvPicPr>
          <p:cNvPr id="6" name="Picture 5" descr="cray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7" y="3071573"/>
            <a:ext cx="2816352" cy="536448"/>
          </a:xfrm>
          <a:prstGeom prst="rect">
            <a:avLst/>
          </a:prstGeom>
        </p:spPr>
      </p:pic>
      <p:pic>
        <p:nvPicPr>
          <p:cNvPr id="7" name="Picture 6" descr="epc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10" y="2771929"/>
            <a:ext cx="2575751" cy="836092"/>
          </a:xfrm>
          <a:prstGeom prst="rect">
            <a:avLst/>
          </a:prstGeom>
        </p:spPr>
      </p:pic>
      <p:pic>
        <p:nvPicPr>
          <p:cNvPr id="8" name="Picture 7" descr="uoe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99" y="2568253"/>
            <a:ext cx="1266890" cy="12668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9277" y="4587933"/>
            <a:ext cx="5352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6E2619"/>
                </a:solidFill>
                <a:latin typeface="Calibri"/>
                <a:cs typeface="Calibri"/>
              </a:rPr>
              <a:t>http://</a:t>
            </a:r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www.archer.ac.uk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  <a:p>
            <a:pPr algn="ctr"/>
            <a:r>
              <a:rPr lang="en-US" sz="2800" dirty="0" err="1" smtClean="0">
                <a:solidFill>
                  <a:srgbClr val="6E2619"/>
                </a:solidFill>
                <a:latin typeface="Calibri"/>
                <a:cs typeface="Calibri"/>
              </a:rPr>
              <a:t>support@archer.ac.uk</a:t>
            </a:r>
            <a:endParaRPr lang="en-US" sz="2800" dirty="0">
              <a:solidFill>
                <a:srgbClr val="6E261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1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Content Placeholder 4" descr="CSC_Prace_8-pien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22" y="1268413"/>
            <a:ext cx="5645112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8" y="6449784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dirty="0"/>
              <a:t> http://www.training.prace-ri.eu</a:t>
            </a:r>
          </a:p>
        </p:txBody>
      </p:sp>
    </p:spTree>
    <p:extLst>
      <p:ext uri="{BB962C8B-B14F-4D97-AF65-F5344CB8AC3E}">
        <p14:creationId xmlns:p14="http://schemas.microsoft.com/office/powerpoint/2010/main" val="25790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ARCHER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UK National Supercomputing Service</a:t>
            </a:r>
          </a:p>
          <a:p>
            <a:pPr lvl="1"/>
            <a:r>
              <a:rPr lang="en-US" dirty="0" smtClean="0"/>
              <a:t>Replacement for </a:t>
            </a:r>
            <a:r>
              <a:rPr lang="en-US" dirty="0" err="1" smtClean="0"/>
              <a:t>HECToR</a:t>
            </a:r>
            <a:r>
              <a:rPr lang="en-US" dirty="0" smtClean="0"/>
              <a:t> (they overlapped by ~4 months)</a:t>
            </a:r>
          </a:p>
          <a:p>
            <a:r>
              <a:rPr lang="en-US" dirty="0" smtClean="0"/>
              <a:t>Cray XC30 Hardware</a:t>
            </a:r>
          </a:p>
          <a:p>
            <a:pPr lvl="1"/>
            <a:r>
              <a:rPr lang="en-US" dirty="0" smtClean="0"/>
              <a:t>Nodes based on 2×Intel Ivy Bridge 12-core processors</a:t>
            </a:r>
          </a:p>
          <a:p>
            <a:pPr lvl="1"/>
            <a:r>
              <a:rPr lang="en-US" dirty="0" smtClean="0"/>
              <a:t>64GB (or 128GB) memory per node</a:t>
            </a:r>
          </a:p>
          <a:p>
            <a:pPr lvl="1"/>
            <a:r>
              <a:rPr lang="en-US" dirty="0" smtClean="0"/>
              <a:t>3008 nodes in total (72162 cores)</a:t>
            </a:r>
          </a:p>
          <a:p>
            <a:pPr lvl="1"/>
            <a:r>
              <a:rPr lang="en-US" dirty="0" smtClean="0"/>
              <a:t>Linked by Cray Aries interconnect (dragonfly topology)</a:t>
            </a:r>
          </a:p>
          <a:p>
            <a:r>
              <a:rPr lang="en-US" dirty="0" smtClean="0"/>
              <a:t>Cray Application Development Environment</a:t>
            </a:r>
          </a:p>
          <a:p>
            <a:pPr lvl="1"/>
            <a:r>
              <a:rPr lang="en-US" dirty="0" smtClean="0"/>
              <a:t>Cray, Intel, GNU Compilers</a:t>
            </a:r>
          </a:p>
          <a:p>
            <a:pPr lvl="1"/>
            <a:r>
              <a:rPr lang="en-US" dirty="0" smtClean="0"/>
              <a:t>Cray Parallel Libraries (MPI, SHMEM, PGAS)</a:t>
            </a:r>
          </a:p>
          <a:p>
            <a:pPr lvl="1"/>
            <a:r>
              <a:rPr lang="en-US" dirty="0" smtClean="0"/>
              <a:t>DDT Debugger, Cray Performance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3280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HECToR</a:t>
            </a:r>
            <a:r>
              <a:rPr lang="en-GB" sz="3200" dirty="0"/>
              <a:t> #50 in top 500 with 830 </a:t>
            </a:r>
            <a:r>
              <a:rPr lang="en-GB" sz="3200" dirty="0" err="1" smtClean="0"/>
              <a:t>TFlop</a:t>
            </a:r>
            <a:r>
              <a:rPr lang="en-GB" sz="3200" dirty="0" smtClean="0"/>
              <a:t>/s</a:t>
            </a:r>
            <a:endParaRPr lang="en-US" sz="3200" dirty="0"/>
          </a:p>
          <a:p>
            <a:pPr lvl="0"/>
            <a:r>
              <a:rPr lang="en-GB" sz="3200" dirty="0" smtClean="0"/>
              <a:t>ARCHER</a:t>
            </a:r>
          </a:p>
          <a:p>
            <a:pPr lvl="1"/>
            <a:r>
              <a:rPr lang="en-GB" sz="2400" dirty="0"/>
              <a:t>Designed to provide 3-4 times scientific throughput of </a:t>
            </a:r>
            <a:r>
              <a:rPr lang="en-GB" sz="2400" dirty="0" err="1" smtClean="0"/>
              <a:t>HECToR</a:t>
            </a:r>
            <a:endParaRPr lang="en-GB" sz="2400" dirty="0"/>
          </a:p>
          <a:p>
            <a:pPr lvl="1"/>
            <a:r>
              <a:rPr lang="en-GB" sz="2400" dirty="0" smtClean="0"/>
              <a:t>#</a:t>
            </a:r>
            <a:r>
              <a:rPr lang="en-GB" sz="2400" dirty="0" smtClean="0"/>
              <a:t>25</a:t>
            </a:r>
            <a:r>
              <a:rPr lang="en-GB" sz="2400" dirty="0" smtClean="0"/>
              <a:t> </a:t>
            </a:r>
            <a:r>
              <a:rPr lang="en-GB" sz="2400" dirty="0"/>
              <a:t>in </a:t>
            </a:r>
            <a:r>
              <a:rPr lang="en-GB" sz="2400" dirty="0" smtClean="0"/>
              <a:t>June</a:t>
            </a:r>
            <a:r>
              <a:rPr lang="en-GB" sz="2400" dirty="0" smtClean="0"/>
              <a:t> 2014 </a:t>
            </a:r>
            <a:r>
              <a:rPr lang="en-GB" sz="2400" dirty="0"/>
              <a:t>top 500 list with 1.65 </a:t>
            </a:r>
            <a:r>
              <a:rPr lang="en-GB" sz="2400" dirty="0" err="1" smtClean="0"/>
              <a:t>PFlop</a:t>
            </a:r>
            <a:r>
              <a:rPr lang="en-GB" sz="2400" dirty="0" smtClean="0"/>
              <a:t>/s</a:t>
            </a:r>
            <a:endParaRPr lang="en-GB" sz="2400" dirty="0"/>
          </a:p>
          <a:p>
            <a:r>
              <a:rPr lang="en-GB" sz="3200" smtClean="0"/>
              <a:t>Extract </a:t>
            </a:r>
            <a:r>
              <a:rPr lang="en-GB" sz="3200" dirty="0"/>
              <a:t>the best performance possible from the </a:t>
            </a:r>
            <a:r>
              <a:rPr lang="en-GB" sz="3200" dirty="0" smtClean="0"/>
              <a:t>hardware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639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 is risky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sz="2800" dirty="0" smtClean="0"/>
              <a:t>“</a:t>
            </a:r>
            <a:r>
              <a:rPr lang="en-GB" sz="2800" dirty="0"/>
              <a:t>More computing sins are committed in the name of efficiency (without necessarily achieving it) than for any other single reason </a:t>
            </a:r>
            <a:r>
              <a:rPr lang="en-GB" sz="2800" dirty="0" smtClean="0"/>
              <a:t>..</a:t>
            </a:r>
          </a:p>
          <a:p>
            <a:r>
              <a:rPr lang="en-GB" sz="2800" dirty="0" smtClean="0"/>
              <a:t>…Including </a:t>
            </a:r>
            <a:r>
              <a:rPr lang="en-GB" sz="2800" dirty="0"/>
              <a:t>blind stupidity” (</a:t>
            </a:r>
            <a:r>
              <a:rPr lang="en-GB" sz="2800" dirty="0" err="1"/>
              <a:t>Wulf</a:t>
            </a:r>
            <a:r>
              <a:rPr lang="en-GB" sz="2800" dirty="0"/>
              <a:t>)</a:t>
            </a:r>
          </a:p>
          <a:p>
            <a:r>
              <a:rPr lang="en-GB" sz="2800" dirty="0"/>
              <a:t>"We should forget about small efficiencies, say about 97% of the time: </a:t>
            </a:r>
            <a:endParaRPr lang="en-GB" sz="2800" dirty="0" smtClean="0"/>
          </a:p>
          <a:p>
            <a:r>
              <a:rPr lang="en-GB" sz="2800" dirty="0" smtClean="0"/>
              <a:t>…Premature </a:t>
            </a:r>
            <a:r>
              <a:rPr lang="en-GB" sz="2800" dirty="0"/>
              <a:t>optimization is the root of all evil.“  (Knuth 1974)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841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4"/>
            <a:ext cx="8229600" cy="4195598"/>
          </a:xfrm>
        </p:spPr>
        <p:txBody>
          <a:bodyPr>
            <a:noAutofit/>
          </a:bodyPr>
          <a:lstStyle/>
          <a:p>
            <a:r>
              <a:rPr lang="en-GB" sz="2800" dirty="0" smtClean="0"/>
              <a:t>What is preferable?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n optimized code that produces incorrect results?</a:t>
            </a:r>
          </a:p>
          <a:p>
            <a:pPr lvl="1"/>
            <a:r>
              <a:rPr lang="en-GB" dirty="0" smtClean="0"/>
              <a:t>A non-optimized code that produces correct results?</a:t>
            </a:r>
          </a:p>
          <a:p>
            <a:pPr lvl="1"/>
            <a:r>
              <a:rPr lang="en-GB" dirty="0" smtClean="0"/>
              <a:t>Which is the most efficient use of resources?</a:t>
            </a:r>
            <a:endParaRPr lang="en-GB" sz="2800" dirty="0" smtClean="0"/>
          </a:p>
          <a:p>
            <a:r>
              <a:rPr lang="en-GB" sz="2800" dirty="0" smtClean="0"/>
              <a:t>How </a:t>
            </a:r>
            <a:r>
              <a:rPr lang="en-GB" sz="2800" dirty="0"/>
              <a:t>do we prevent ourselves introducing bugs when we’re optimizing and parallelizing?</a:t>
            </a:r>
          </a:p>
          <a:p>
            <a:r>
              <a:rPr lang="en-GB" sz="2800" dirty="0"/>
              <a:t>Isn’t our time more valuable than a computer’s time?</a:t>
            </a:r>
          </a:p>
          <a:p>
            <a:r>
              <a:rPr lang="en-GB" sz="2800" dirty="0"/>
              <a:t>Hardware life &lt; software life &lt; our life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838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rules of 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Don't – </a:t>
            </a:r>
            <a:r>
              <a:rPr lang="en-GB" sz="3600" dirty="0" smtClean="0"/>
              <a:t>optimized </a:t>
            </a:r>
            <a:r>
              <a:rPr lang="en-GB" sz="3600" dirty="0"/>
              <a:t>code is not readable or maintainable code</a:t>
            </a:r>
          </a:p>
          <a:p>
            <a:r>
              <a:rPr lang="en-GB" sz="3600" dirty="0"/>
              <a:t>Don't....yet – designing code is not the same as </a:t>
            </a:r>
            <a:r>
              <a:rPr lang="en-GB" sz="3600" dirty="0" smtClean="0"/>
              <a:t>optimizing </a:t>
            </a:r>
            <a:r>
              <a:rPr lang="en-GB" sz="3600" dirty="0"/>
              <a:t>code</a:t>
            </a:r>
          </a:p>
          <a:p>
            <a:r>
              <a:rPr lang="en-GB" sz="3600" dirty="0"/>
              <a:t>Profile first – anything else is just a guess</a:t>
            </a:r>
            <a:r>
              <a:rPr lang="en-GB" sz="3600" dirty="0" smtClean="0"/>
              <a:t>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283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letusraken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letusraken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5073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5073D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letusrake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5073D"/>
        </a:accent1>
        <a:accent2>
          <a:srgbClr val="888377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7B766B"/>
        </a:accent6>
        <a:hlink>
          <a:srgbClr val="008BC6"/>
        </a:hlink>
        <a:folHlink>
          <a:srgbClr val="00935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1580</Words>
  <Application>Microsoft Office PowerPoint</Application>
  <PresentationFormat>On-screen Show (4:3)</PresentationFormat>
  <Paragraphs>161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Custom Design</vt:lpstr>
      <vt:lpstr>epcc_minimal</vt:lpstr>
      <vt:lpstr>Oletusrakenne</vt:lpstr>
      <vt:lpstr>ARCHER  Software Carpentry workshop</vt:lpstr>
      <vt:lpstr>Reusing this material</vt:lpstr>
      <vt:lpstr>PowerPoint Presentation</vt:lpstr>
      <vt:lpstr>PowerPoint Presentation</vt:lpstr>
      <vt:lpstr>ARCHER in a nutshell</vt:lpstr>
      <vt:lpstr>Performance</vt:lpstr>
      <vt:lpstr>Optimization is risky</vt:lpstr>
      <vt:lpstr>Optimization</vt:lpstr>
      <vt:lpstr>Three rules of optimization</vt:lpstr>
      <vt:lpstr>Optimize ourselves</vt:lpstr>
      <vt:lpstr>Programming language or programmer?</vt:lpstr>
      <vt:lpstr>What about correctness?</vt:lpstr>
      <vt:lpstr>Behind every great piece of science…</vt:lpstr>
      <vt:lpstr>Important stuff</vt:lpstr>
      <vt:lpstr>How to ask for help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JACKSON Michael</cp:lastModifiedBy>
  <cp:revision>110</cp:revision>
  <dcterms:created xsi:type="dcterms:W3CDTF">2013-11-21T13:55:00Z</dcterms:created>
  <dcterms:modified xsi:type="dcterms:W3CDTF">2014-11-27T12:00:15Z</dcterms:modified>
</cp:coreProperties>
</file>