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1" autoAdjust="0"/>
    <p:restoredTop sz="94660"/>
  </p:normalViewPr>
  <p:slideViewPr>
    <p:cSldViewPr>
      <p:cViewPr varScale="1">
        <p:scale>
          <a:sx n="60" d="100"/>
          <a:sy n="60" d="100"/>
        </p:scale>
        <p:origin x="117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BA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710" y="230992"/>
            <a:ext cx="9250178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8519" y="2685100"/>
            <a:ext cx="7459980" cy="276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545" y="0"/>
            <a:ext cx="9765145" cy="7331243"/>
            <a:chOff x="-96487" y="-16043"/>
            <a:chExt cx="9850086" cy="733124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53599" cy="7315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96487" y="-16043"/>
              <a:ext cx="2856865" cy="7315200"/>
            </a:xfrm>
            <a:custGeom>
              <a:avLst/>
              <a:gdLst/>
              <a:ahLst/>
              <a:cxnLst/>
              <a:rect l="l" t="t" r="r" b="b"/>
              <a:pathLst>
                <a:path w="2856865" h="7315200">
                  <a:moveTo>
                    <a:pt x="0" y="0"/>
                  </a:moveTo>
                  <a:lnTo>
                    <a:pt x="2856850" y="0"/>
                  </a:lnTo>
                  <a:lnTo>
                    <a:pt x="2856850" y="7315199"/>
                  </a:lnTo>
                  <a:lnTo>
                    <a:pt x="0" y="731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C45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779" y="479257"/>
              <a:ext cx="8839199" cy="6324599"/>
            </a:xfrm>
            <a:custGeom>
              <a:avLst/>
              <a:gdLst/>
              <a:ahLst/>
              <a:cxnLst/>
              <a:rect l="l" t="t" r="r" b="b"/>
              <a:pathLst>
                <a:path w="8290559" h="5852159">
                  <a:moveTo>
                    <a:pt x="0" y="0"/>
                  </a:moveTo>
                  <a:lnTo>
                    <a:pt x="8290559" y="0"/>
                  </a:lnTo>
                  <a:lnTo>
                    <a:pt x="8290559" y="5852159"/>
                  </a:lnTo>
                  <a:lnTo>
                    <a:pt x="0" y="5852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1D6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r>
                <a:rPr lang="en-IN" dirty="0"/>
                <a:t>                                                 </a:t>
              </a:r>
              <a:r>
                <a:rPr lang="en-IN" sz="5400" i="1" u="sng" dirty="0">
                  <a:solidFill>
                    <a:srgbClr val="C00000"/>
                  </a:solidFill>
                </a:rPr>
                <a:t>PIZZA SALES          </a:t>
              </a:r>
            </a:p>
            <a:p>
              <a:r>
                <a:rPr lang="en-IN" dirty="0"/>
                <a:t>                  </a:t>
              </a:r>
            </a:p>
            <a:p>
              <a:r>
                <a:rPr lang="en-IN" sz="5400" dirty="0"/>
                <a:t>     </a:t>
              </a:r>
              <a:r>
                <a:rPr lang="en-IN" sz="5400" i="1" u="sng" dirty="0">
                  <a:solidFill>
                    <a:schemeClr val="accent2">
                      <a:lumMod val="50000"/>
                    </a:schemeClr>
                  </a:solidFill>
                </a:rPr>
                <a:t>DATA ANALYSIS USING SQL</a:t>
              </a:r>
            </a:p>
            <a:p>
              <a:endParaRPr lang="en-IN" sz="5400" dirty="0"/>
            </a:p>
            <a:p>
              <a:endParaRPr lang="en-IN" sz="5400" dirty="0"/>
            </a:p>
            <a:p>
              <a:r>
                <a:rPr lang="en-IN" sz="2800" dirty="0"/>
                <a:t>      </a:t>
              </a:r>
              <a:r>
                <a:rPr lang="en-IN" sz="2800" dirty="0">
                  <a:solidFill>
                    <a:srgbClr val="C00000"/>
                  </a:solidFill>
                </a:rPr>
                <a:t>PRESENTED BY </a:t>
              </a:r>
            </a:p>
            <a:p>
              <a:r>
                <a:rPr lang="en-IN" sz="2800" dirty="0">
                  <a:solidFill>
                    <a:srgbClr val="C00000"/>
                  </a:solidFill>
                </a:rPr>
                <a:t>      SAHIL UPADHYAY</a:t>
              </a:r>
            </a:p>
          </p:txBody>
        </p:sp>
        <p:sp>
          <p:nvSpPr>
            <p:cNvPr id="6" name="object 6"/>
            <p:cNvSpPr/>
            <p:nvPr/>
          </p:nvSpPr>
          <p:spPr>
            <a:xfrm>
              <a:off x="2535270" y="1965157"/>
              <a:ext cx="450215" cy="557530"/>
            </a:xfrm>
            <a:custGeom>
              <a:avLst/>
              <a:gdLst/>
              <a:ahLst/>
              <a:cxnLst/>
              <a:rect l="l" t="t" r="r" b="b"/>
              <a:pathLst>
                <a:path w="450214" h="557530">
                  <a:moveTo>
                    <a:pt x="394544" y="438241"/>
                  </a:moveTo>
                  <a:lnTo>
                    <a:pt x="406872" y="440704"/>
                  </a:lnTo>
                  <a:lnTo>
                    <a:pt x="411159" y="441872"/>
                  </a:lnTo>
                  <a:lnTo>
                    <a:pt x="415214" y="443519"/>
                  </a:lnTo>
                  <a:lnTo>
                    <a:pt x="419000" y="445564"/>
                  </a:lnTo>
                  <a:lnTo>
                    <a:pt x="420481" y="446097"/>
                  </a:lnTo>
                  <a:lnTo>
                    <a:pt x="421734" y="446864"/>
                  </a:lnTo>
                  <a:lnTo>
                    <a:pt x="422766" y="447797"/>
                  </a:lnTo>
                  <a:lnTo>
                    <a:pt x="435353" y="458724"/>
                  </a:lnTo>
                  <a:lnTo>
                    <a:pt x="444420" y="472643"/>
                  </a:lnTo>
                  <a:lnTo>
                    <a:pt x="449398" y="488596"/>
                  </a:lnTo>
                  <a:lnTo>
                    <a:pt x="449718" y="505628"/>
                  </a:lnTo>
                  <a:lnTo>
                    <a:pt x="442572" y="527303"/>
                  </a:lnTo>
                  <a:lnTo>
                    <a:pt x="428576" y="543295"/>
                  </a:lnTo>
                  <a:lnTo>
                    <a:pt x="409557" y="553347"/>
                  </a:lnTo>
                  <a:lnTo>
                    <a:pt x="387342" y="557203"/>
                  </a:lnTo>
                  <a:lnTo>
                    <a:pt x="332172" y="554920"/>
                  </a:lnTo>
                  <a:lnTo>
                    <a:pt x="277557" y="545568"/>
                  </a:lnTo>
                  <a:lnTo>
                    <a:pt x="224220" y="530191"/>
                  </a:lnTo>
                  <a:lnTo>
                    <a:pt x="180862" y="512995"/>
                  </a:lnTo>
                  <a:lnTo>
                    <a:pt x="336043" y="530030"/>
                  </a:lnTo>
                  <a:lnTo>
                    <a:pt x="384999" y="532082"/>
                  </a:lnTo>
                  <a:lnTo>
                    <a:pt x="421374" y="513140"/>
                  </a:lnTo>
                  <a:lnTo>
                    <a:pt x="424797" y="497689"/>
                  </a:lnTo>
                  <a:lnTo>
                    <a:pt x="423863" y="489689"/>
                  </a:lnTo>
                  <a:lnTo>
                    <a:pt x="413862" y="472700"/>
                  </a:lnTo>
                  <a:lnTo>
                    <a:pt x="396863" y="464803"/>
                  </a:lnTo>
                  <a:lnTo>
                    <a:pt x="376707" y="461974"/>
                  </a:lnTo>
                  <a:lnTo>
                    <a:pt x="353286" y="459403"/>
                  </a:lnTo>
                  <a:lnTo>
                    <a:pt x="306713" y="450158"/>
                  </a:lnTo>
                  <a:lnTo>
                    <a:pt x="257354" y="435258"/>
                  </a:lnTo>
                  <a:lnTo>
                    <a:pt x="217809" y="419258"/>
                  </a:lnTo>
                  <a:lnTo>
                    <a:pt x="369108" y="435867"/>
                  </a:lnTo>
                  <a:lnTo>
                    <a:pt x="381866" y="436884"/>
                  </a:lnTo>
                  <a:lnTo>
                    <a:pt x="394544" y="438241"/>
                  </a:lnTo>
                  <a:close/>
                </a:path>
                <a:path w="450214" h="557530">
                  <a:moveTo>
                    <a:pt x="17396" y="370943"/>
                  </a:moveTo>
                  <a:lnTo>
                    <a:pt x="26471" y="375443"/>
                  </a:lnTo>
                  <a:lnTo>
                    <a:pt x="62675" y="411771"/>
                  </a:lnTo>
                  <a:lnTo>
                    <a:pt x="103588" y="443012"/>
                  </a:lnTo>
                  <a:lnTo>
                    <a:pt x="147876" y="469468"/>
                  </a:lnTo>
                  <a:lnTo>
                    <a:pt x="194206" y="491443"/>
                  </a:lnTo>
                  <a:lnTo>
                    <a:pt x="240046" y="508700"/>
                  </a:lnTo>
                  <a:lnTo>
                    <a:pt x="287525" y="521899"/>
                  </a:lnTo>
                  <a:lnTo>
                    <a:pt x="336043" y="530030"/>
                  </a:lnTo>
                  <a:lnTo>
                    <a:pt x="180862" y="512995"/>
                  </a:lnTo>
                  <a:lnTo>
                    <a:pt x="126973" y="486858"/>
                  </a:lnTo>
                  <a:lnTo>
                    <a:pt x="83207" y="459635"/>
                  </a:lnTo>
                  <a:lnTo>
                    <a:pt x="42728" y="427883"/>
                  </a:lnTo>
                  <a:lnTo>
                    <a:pt x="6673" y="391324"/>
                  </a:lnTo>
                  <a:lnTo>
                    <a:pt x="3777" y="381851"/>
                  </a:lnTo>
                  <a:lnTo>
                    <a:pt x="8591" y="374069"/>
                  </a:lnTo>
                  <a:lnTo>
                    <a:pt x="17396" y="370943"/>
                  </a:lnTo>
                  <a:close/>
                </a:path>
                <a:path w="450214" h="557530">
                  <a:moveTo>
                    <a:pt x="353286" y="459403"/>
                  </a:moveTo>
                  <a:lnTo>
                    <a:pt x="376707" y="461974"/>
                  </a:lnTo>
                  <a:lnTo>
                    <a:pt x="357231" y="460186"/>
                  </a:lnTo>
                  <a:lnTo>
                    <a:pt x="353286" y="459403"/>
                  </a:lnTo>
                  <a:close/>
                </a:path>
                <a:path w="450214" h="557530">
                  <a:moveTo>
                    <a:pt x="79606" y="266206"/>
                  </a:moveTo>
                  <a:lnTo>
                    <a:pt x="114042" y="269986"/>
                  </a:lnTo>
                  <a:lnTo>
                    <a:pt x="77787" y="301296"/>
                  </a:lnTo>
                  <a:lnTo>
                    <a:pt x="83601" y="304013"/>
                  </a:lnTo>
                  <a:lnTo>
                    <a:pt x="89145" y="307643"/>
                  </a:lnTo>
                  <a:lnTo>
                    <a:pt x="94175" y="312184"/>
                  </a:lnTo>
                  <a:lnTo>
                    <a:pt x="116474" y="330939"/>
                  </a:lnTo>
                  <a:lnTo>
                    <a:pt x="164567" y="363934"/>
                  </a:lnTo>
                  <a:lnTo>
                    <a:pt x="216877" y="391421"/>
                  </a:lnTo>
                  <a:lnTo>
                    <a:pt x="272582" y="413608"/>
                  </a:lnTo>
                  <a:lnTo>
                    <a:pt x="314909" y="426082"/>
                  </a:lnTo>
                  <a:lnTo>
                    <a:pt x="356542" y="434427"/>
                  </a:lnTo>
                  <a:lnTo>
                    <a:pt x="369108" y="435867"/>
                  </a:lnTo>
                  <a:lnTo>
                    <a:pt x="217809" y="419258"/>
                  </a:lnTo>
                  <a:lnTo>
                    <a:pt x="163650" y="392546"/>
                  </a:lnTo>
                  <a:lnTo>
                    <a:pt x="124753" y="368396"/>
                  </a:lnTo>
                  <a:lnTo>
                    <a:pt x="88328" y="340675"/>
                  </a:lnTo>
                  <a:lnTo>
                    <a:pt x="80749" y="333910"/>
                  </a:lnTo>
                  <a:lnTo>
                    <a:pt x="73019" y="327447"/>
                  </a:lnTo>
                  <a:lnTo>
                    <a:pt x="64526" y="322430"/>
                  </a:lnTo>
                  <a:lnTo>
                    <a:pt x="54657" y="320002"/>
                  </a:lnTo>
                  <a:lnTo>
                    <a:pt x="8090" y="314891"/>
                  </a:lnTo>
                  <a:lnTo>
                    <a:pt x="10564" y="311780"/>
                  </a:lnTo>
                  <a:lnTo>
                    <a:pt x="21208" y="303488"/>
                  </a:lnTo>
                  <a:lnTo>
                    <a:pt x="33112" y="298078"/>
                  </a:lnTo>
                  <a:lnTo>
                    <a:pt x="45806" y="295516"/>
                  </a:lnTo>
                  <a:lnTo>
                    <a:pt x="46540" y="294765"/>
                  </a:lnTo>
                  <a:lnTo>
                    <a:pt x="79606" y="266206"/>
                  </a:lnTo>
                  <a:close/>
                </a:path>
                <a:path w="450214" h="557530">
                  <a:moveTo>
                    <a:pt x="390801" y="0"/>
                  </a:moveTo>
                  <a:lnTo>
                    <a:pt x="397376" y="744"/>
                  </a:lnTo>
                  <a:lnTo>
                    <a:pt x="402792" y="4380"/>
                  </a:lnTo>
                  <a:lnTo>
                    <a:pt x="405295" y="10465"/>
                  </a:lnTo>
                  <a:lnTo>
                    <a:pt x="429994" y="393415"/>
                  </a:lnTo>
                  <a:lnTo>
                    <a:pt x="426662" y="403174"/>
                  </a:lnTo>
                  <a:lnTo>
                    <a:pt x="418241" y="407614"/>
                  </a:lnTo>
                  <a:lnTo>
                    <a:pt x="409428" y="405963"/>
                  </a:lnTo>
                  <a:lnTo>
                    <a:pt x="404924" y="397449"/>
                  </a:lnTo>
                  <a:lnTo>
                    <a:pt x="381792" y="38714"/>
                  </a:lnTo>
                  <a:lnTo>
                    <a:pt x="347373" y="34936"/>
                  </a:lnTo>
                  <a:lnTo>
                    <a:pt x="384825" y="2589"/>
                  </a:lnTo>
                  <a:lnTo>
                    <a:pt x="390801" y="0"/>
                  </a:lnTo>
                  <a:close/>
                </a:path>
                <a:path w="450214" h="557530">
                  <a:moveTo>
                    <a:pt x="8090" y="314891"/>
                  </a:moveTo>
                  <a:lnTo>
                    <a:pt x="54657" y="320002"/>
                  </a:lnTo>
                  <a:lnTo>
                    <a:pt x="44692" y="320811"/>
                  </a:lnTo>
                  <a:lnTo>
                    <a:pt x="35812" y="324395"/>
                  </a:lnTo>
                  <a:lnTo>
                    <a:pt x="28203" y="330311"/>
                  </a:lnTo>
                  <a:lnTo>
                    <a:pt x="22052" y="338118"/>
                  </a:lnTo>
                  <a:lnTo>
                    <a:pt x="14010" y="343546"/>
                  </a:lnTo>
                  <a:lnTo>
                    <a:pt x="5390" y="340930"/>
                  </a:lnTo>
                  <a:lnTo>
                    <a:pt x="0" y="333127"/>
                  </a:lnTo>
                  <a:lnTo>
                    <a:pt x="1647" y="322992"/>
                  </a:lnTo>
                  <a:lnTo>
                    <a:pt x="8090" y="314891"/>
                  </a:lnTo>
                  <a:close/>
                </a:path>
                <a:path w="450214" h="557530">
                  <a:moveTo>
                    <a:pt x="347373" y="34936"/>
                  </a:moveTo>
                  <a:lnTo>
                    <a:pt x="381792" y="38714"/>
                  </a:lnTo>
                  <a:lnTo>
                    <a:pt x="174228" y="217991"/>
                  </a:lnTo>
                  <a:lnTo>
                    <a:pt x="176546" y="218571"/>
                  </a:lnTo>
                  <a:lnTo>
                    <a:pt x="207467" y="246867"/>
                  </a:lnTo>
                  <a:lnTo>
                    <a:pt x="211324" y="265319"/>
                  </a:lnTo>
                  <a:lnTo>
                    <a:pt x="207702" y="284267"/>
                  </a:lnTo>
                  <a:lnTo>
                    <a:pt x="196869" y="300192"/>
                  </a:lnTo>
                  <a:lnTo>
                    <a:pt x="181108" y="310606"/>
                  </a:lnTo>
                  <a:lnTo>
                    <a:pt x="162646" y="314489"/>
                  </a:lnTo>
                  <a:lnTo>
                    <a:pt x="143713" y="310825"/>
                  </a:lnTo>
                  <a:lnTo>
                    <a:pt x="131917" y="303783"/>
                  </a:lnTo>
                  <a:lnTo>
                    <a:pt x="122918" y="294188"/>
                  </a:lnTo>
                  <a:lnTo>
                    <a:pt x="116892" y="282675"/>
                  </a:lnTo>
                  <a:lnTo>
                    <a:pt x="153885" y="286736"/>
                  </a:lnTo>
                  <a:lnTo>
                    <a:pt x="170729" y="287769"/>
                  </a:lnTo>
                  <a:lnTo>
                    <a:pt x="184126" y="274894"/>
                  </a:lnTo>
                  <a:lnTo>
                    <a:pt x="184266" y="256332"/>
                  </a:lnTo>
                  <a:lnTo>
                    <a:pt x="171820" y="244711"/>
                  </a:lnTo>
                  <a:lnTo>
                    <a:pt x="112086" y="238153"/>
                  </a:lnTo>
                  <a:lnTo>
                    <a:pt x="347373" y="34936"/>
                  </a:lnTo>
                  <a:close/>
                </a:path>
                <a:path w="450214" h="557530">
                  <a:moveTo>
                    <a:pt x="112086" y="238153"/>
                  </a:moveTo>
                  <a:lnTo>
                    <a:pt x="171820" y="244711"/>
                  </a:lnTo>
                  <a:lnTo>
                    <a:pt x="154687" y="243508"/>
                  </a:lnTo>
                  <a:lnTo>
                    <a:pt x="140766" y="256202"/>
                  </a:lnTo>
                  <a:lnTo>
                    <a:pt x="141321" y="275108"/>
                  </a:lnTo>
                  <a:lnTo>
                    <a:pt x="153885" y="286736"/>
                  </a:lnTo>
                  <a:lnTo>
                    <a:pt x="116892" y="282675"/>
                  </a:lnTo>
                  <a:lnTo>
                    <a:pt x="114042" y="269986"/>
                  </a:lnTo>
                  <a:lnTo>
                    <a:pt x="79606" y="266206"/>
                  </a:lnTo>
                  <a:lnTo>
                    <a:pt x="112086" y="238153"/>
                  </a:lnTo>
                  <a:close/>
                </a:path>
              </a:pathLst>
            </a:custGeom>
            <a:solidFill>
              <a:srgbClr val="F6AC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0440" y="2194968"/>
              <a:ext cx="97439" cy="979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2910" y="2211538"/>
              <a:ext cx="97586" cy="9738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38201" y="5533597"/>
            <a:ext cx="4252280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490"/>
              </a:lnSpc>
              <a:spcBef>
                <a:spcPts val="130"/>
              </a:spcBef>
            </a:pPr>
            <a:endParaRPr sz="1600" dirty="0">
              <a:latin typeface="Tahoma"/>
              <a:cs typeface="Tahoma"/>
            </a:endParaRPr>
          </a:p>
        </p:txBody>
      </p:sp>
      <p:pic>
        <p:nvPicPr>
          <p:cNvPr id="41" name="object 10">
            <a:extLst>
              <a:ext uri="{FF2B5EF4-FFF2-40B4-BE49-F238E27FC236}">
                <a16:creationId xmlns:a16="http://schemas.microsoft.com/office/drawing/2014/main" id="{C360431B-13A6-4B96-BEA6-7E9698916CC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9670" y="3837859"/>
            <a:ext cx="4415040" cy="3445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979" y="731520"/>
            <a:ext cx="9422765" cy="2581275"/>
            <a:chOff x="330979" y="731520"/>
            <a:chExt cx="9422765" cy="2581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979" y="731520"/>
              <a:ext cx="5943600" cy="25812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2625" y="1396810"/>
              <a:ext cx="3480974" cy="124777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48704" y="3808412"/>
            <a:ext cx="9363710" cy="3390900"/>
            <a:chOff x="348704" y="3808412"/>
            <a:chExt cx="9363710" cy="33909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704" y="3808412"/>
              <a:ext cx="6086474" cy="3390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5595" y="4226013"/>
              <a:ext cx="3276599" cy="18192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6461" y="203083"/>
            <a:ext cx="79406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25" dirty="0">
                <a:solidFill>
                  <a:srgbClr val="FFFF00"/>
                </a:solidFill>
                <a:latin typeface="Verdana"/>
                <a:cs typeface="Verdana"/>
              </a:rPr>
              <a:t>9</a:t>
            </a:r>
            <a:r>
              <a:rPr sz="1900" b="1" spc="2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50" dirty="0">
                <a:solidFill>
                  <a:srgbClr val="FFFF00"/>
                </a:solidFill>
                <a:latin typeface="Verdana"/>
                <a:cs typeface="Verdana"/>
              </a:rPr>
              <a:t>Determine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3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FFFF00"/>
                </a:solidFill>
                <a:latin typeface="Verdana"/>
                <a:cs typeface="Verdana"/>
              </a:rPr>
              <a:t>top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229" dirty="0">
                <a:solidFill>
                  <a:srgbClr val="FFFF00"/>
                </a:solidFill>
                <a:latin typeface="Verdana"/>
                <a:cs typeface="Verdana"/>
              </a:rPr>
              <a:t>3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60" dirty="0">
                <a:solidFill>
                  <a:srgbClr val="FFFF00"/>
                </a:solidFill>
                <a:latin typeface="Verdana"/>
                <a:cs typeface="Verdana"/>
              </a:rPr>
              <a:t>most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35" dirty="0">
                <a:solidFill>
                  <a:srgbClr val="FFFF00"/>
                </a:solidFill>
                <a:latin typeface="Verdana"/>
                <a:cs typeface="Verdana"/>
              </a:rPr>
              <a:t>ordered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70" dirty="0">
                <a:solidFill>
                  <a:srgbClr val="FFFF00"/>
                </a:solidFill>
                <a:latin typeface="Verdana"/>
                <a:cs typeface="Verdana"/>
              </a:rPr>
              <a:t>pizza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20" dirty="0">
                <a:solidFill>
                  <a:srgbClr val="FFFF00"/>
                </a:solidFill>
                <a:latin typeface="Verdana"/>
                <a:cs typeface="Verdana"/>
              </a:rPr>
              <a:t>type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50" dirty="0">
                <a:solidFill>
                  <a:srgbClr val="FFFF00"/>
                </a:solidFill>
                <a:latin typeface="Verdana"/>
                <a:cs typeface="Verdana"/>
              </a:rPr>
              <a:t>based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40" dirty="0">
                <a:solidFill>
                  <a:srgbClr val="FFFF00"/>
                </a:solidFill>
                <a:latin typeface="Verdana"/>
                <a:cs typeface="Verdana"/>
              </a:rPr>
              <a:t>on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60" dirty="0">
                <a:solidFill>
                  <a:srgbClr val="FFFF00"/>
                </a:solidFill>
                <a:latin typeface="Verdana"/>
                <a:cs typeface="Verdana"/>
              </a:rPr>
              <a:t>revenue.</a:t>
            </a:r>
            <a:endParaRPr sz="19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597" y="3386498"/>
            <a:ext cx="90824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90" dirty="0">
                <a:solidFill>
                  <a:srgbClr val="FFFF00"/>
                </a:solidFill>
                <a:latin typeface="Verdana"/>
                <a:cs typeface="Verdana"/>
              </a:rPr>
              <a:t>10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14" dirty="0">
                <a:solidFill>
                  <a:srgbClr val="FFFF00"/>
                </a:solidFill>
                <a:latin typeface="Verdana"/>
                <a:cs typeface="Verdana"/>
              </a:rPr>
              <a:t>Calculate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3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50" dirty="0">
                <a:solidFill>
                  <a:srgbClr val="FFFF00"/>
                </a:solidFill>
                <a:latin typeface="Verdana"/>
                <a:cs typeface="Verdana"/>
              </a:rPr>
              <a:t>percentage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20" dirty="0">
                <a:solidFill>
                  <a:srgbClr val="FFFF00"/>
                </a:solidFill>
                <a:latin typeface="Verdana"/>
                <a:cs typeface="Verdana"/>
              </a:rPr>
              <a:t>contribution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45" dirty="0">
                <a:solidFill>
                  <a:srgbClr val="FFFF00"/>
                </a:solidFill>
                <a:latin typeface="Verdana"/>
                <a:cs typeface="Verdana"/>
              </a:rPr>
              <a:t>each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70" dirty="0">
                <a:solidFill>
                  <a:srgbClr val="FFFF00"/>
                </a:solidFill>
                <a:latin typeface="Verdana"/>
                <a:cs typeface="Verdana"/>
              </a:rPr>
              <a:t>pizza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20" dirty="0">
                <a:solidFill>
                  <a:srgbClr val="FFFF00"/>
                </a:solidFill>
                <a:latin typeface="Verdana"/>
                <a:cs typeface="Verdana"/>
              </a:rPr>
              <a:t>type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FFFF00"/>
                </a:solidFill>
                <a:latin typeface="Verdana"/>
                <a:cs typeface="Verdana"/>
              </a:rPr>
              <a:t>total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60" dirty="0">
                <a:solidFill>
                  <a:srgbClr val="FFFF00"/>
                </a:solidFill>
                <a:latin typeface="Verdana"/>
                <a:cs typeface="Verdana"/>
              </a:rPr>
              <a:t>revenue.</a:t>
            </a:r>
            <a:endParaRPr sz="19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10" y="731520"/>
            <a:ext cx="5534024" cy="266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7737" y="731520"/>
            <a:ext cx="3638549" cy="27622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4410" y="4254495"/>
            <a:ext cx="9485630" cy="2838450"/>
            <a:chOff x="264410" y="4254495"/>
            <a:chExt cx="9485630" cy="28384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410" y="4254495"/>
              <a:ext cx="5629274" cy="2838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0761" y="4254495"/>
              <a:ext cx="3829049" cy="2457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7997" y="140345"/>
            <a:ext cx="660463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solidFill>
                  <a:srgbClr val="FFFF00"/>
                </a:solidFill>
              </a:rPr>
              <a:t>11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165" dirty="0">
                <a:solidFill>
                  <a:srgbClr val="FFFF00"/>
                </a:solidFill>
              </a:rPr>
              <a:t>analyze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130" dirty="0">
                <a:solidFill>
                  <a:srgbClr val="FFFF00"/>
                </a:solidFill>
              </a:rPr>
              <a:t>the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140" dirty="0">
                <a:solidFill>
                  <a:srgbClr val="FFFF00"/>
                </a:solidFill>
              </a:rPr>
              <a:t>cumulative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155" dirty="0">
                <a:solidFill>
                  <a:srgbClr val="FFFF00"/>
                </a:solidFill>
              </a:rPr>
              <a:t>revenue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160" dirty="0">
                <a:solidFill>
                  <a:srgbClr val="FFFF00"/>
                </a:solidFill>
              </a:rPr>
              <a:t>generated</a:t>
            </a:r>
            <a:r>
              <a:rPr spc="-204" dirty="0">
                <a:solidFill>
                  <a:srgbClr val="FFFF00"/>
                </a:solidFill>
              </a:rPr>
              <a:t> </a:t>
            </a:r>
            <a:r>
              <a:rPr spc="-140" dirty="0">
                <a:solidFill>
                  <a:srgbClr val="FFFF00"/>
                </a:solidFill>
              </a:rPr>
              <a:t>over</a:t>
            </a:r>
            <a:r>
              <a:rPr spc="-200" dirty="0">
                <a:solidFill>
                  <a:srgbClr val="FFFF00"/>
                </a:solidFill>
              </a:rPr>
              <a:t> </a:t>
            </a:r>
            <a:r>
              <a:rPr spc="-150" dirty="0">
                <a:solidFill>
                  <a:srgbClr val="FFFF00"/>
                </a:solidFill>
              </a:rPr>
              <a:t>time.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2929" y="3424550"/>
            <a:ext cx="8954770" cy="618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2240" marR="5080" indent="-3940175">
              <a:lnSpc>
                <a:spcPct val="114599"/>
              </a:lnSpc>
              <a:spcBef>
                <a:spcPts val="100"/>
              </a:spcBef>
            </a:pPr>
            <a:r>
              <a:rPr sz="1800" b="1" spc="-305" dirty="0">
                <a:solidFill>
                  <a:srgbClr val="FFFF00"/>
                </a:solidFill>
                <a:latin typeface="Verdana"/>
                <a:cs typeface="Verdana"/>
              </a:rPr>
              <a:t>12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Determine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FFFF00"/>
                </a:solidFill>
                <a:latin typeface="Verdana"/>
                <a:cs typeface="Verdana"/>
              </a:rPr>
              <a:t>top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220" dirty="0">
                <a:solidFill>
                  <a:srgbClr val="FFFF00"/>
                </a:solidFill>
                <a:latin typeface="Verdana"/>
                <a:cs typeface="Verdana"/>
              </a:rPr>
              <a:t>3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Verdana"/>
                <a:cs typeface="Verdana"/>
              </a:rPr>
              <a:t>most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00"/>
                </a:solidFill>
                <a:latin typeface="Verdana"/>
                <a:cs typeface="Verdana"/>
              </a:rPr>
              <a:t>ordered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00"/>
                </a:solidFill>
                <a:latin typeface="Verdana"/>
                <a:cs typeface="Verdana"/>
              </a:rPr>
              <a:t>pizza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00"/>
                </a:solidFill>
                <a:latin typeface="Verdana"/>
                <a:cs typeface="Verdana"/>
              </a:rPr>
              <a:t>type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FFFF00"/>
                </a:solidFill>
                <a:latin typeface="Verdana"/>
                <a:cs typeface="Verdana"/>
              </a:rPr>
              <a:t>based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FFFF00"/>
                </a:solidFill>
                <a:latin typeface="Verdana"/>
                <a:cs typeface="Verdana"/>
              </a:rPr>
              <a:t>on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Verdana"/>
                <a:cs typeface="Verdana"/>
              </a:rPr>
              <a:t>revenue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each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00"/>
                </a:solidFill>
                <a:latin typeface="Verdana"/>
                <a:cs typeface="Verdana"/>
              </a:rPr>
              <a:t>pizza </a:t>
            </a:r>
            <a:r>
              <a:rPr sz="1800" b="1" spc="-6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FFFF00"/>
                </a:solidFill>
                <a:latin typeface="Verdana"/>
                <a:cs typeface="Verdana"/>
              </a:rPr>
              <a:t>category.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0912665">
            <a:off x="609304" y="1530509"/>
            <a:ext cx="855007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90"/>
              </a:lnSpc>
            </a:pPr>
            <a:r>
              <a:rPr lang="en-IN" sz="25800" i="1" spc="-8887" baseline="-1937" dirty="0" err="1">
                <a:solidFill>
                  <a:srgbClr val="F5F2E3"/>
                </a:solidFill>
                <a:latin typeface="Verdana"/>
                <a:cs typeface="Verdana"/>
              </a:rPr>
              <a:t>T</a:t>
            </a:r>
            <a:r>
              <a:rPr lang="en-IN" sz="25800" i="1" spc="-8887" baseline="-1453" dirty="0" err="1">
                <a:solidFill>
                  <a:srgbClr val="F5F2E3"/>
                </a:solidFill>
                <a:latin typeface="Verdana"/>
                <a:cs typeface="Verdana"/>
              </a:rPr>
              <a:t>h</a:t>
            </a:r>
            <a:r>
              <a:rPr lang="en-IN" sz="17200" i="1" spc="-5925" dirty="0" err="1">
                <a:solidFill>
                  <a:srgbClr val="F5F2E3"/>
                </a:solidFill>
                <a:latin typeface="Verdana"/>
                <a:cs typeface="Verdana"/>
              </a:rPr>
              <a:t>a</a:t>
            </a:r>
            <a:r>
              <a:rPr lang="en-IN" sz="25800" i="1" spc="-8887" baseline="-7428" dirty="0" err="1">
                <a:solidFill>
                  <a:srgbClr val="FD6154"/>
                </a:solidFill>
                <a:latin typeface="Verdana"/>
                <a:cs typeface="Verdana"/>
              </a:rPr>
              <a:t>a</a:t>
            </a:r>
            <a:r>
              <a:rPr lang="en-IN" sz="17200" i="1" spc="-5925" dirty="0" err="1">
                <a:solidFill>
                  <a:srgbClr val="F5F2E3"/>
                </a:solidFill>
                <a:latin typeface="Verdana"/>
                <a:cs typeface="Verdana"/>
              </a:rPr>
              <a:t>n</a:t>
            </a:r>
            <a:r>
              <a:rPr lang="en-IN" sz="25800" i="1" spc="-8887" baseline="-3714" dirty="0" err="1">
                <a:solidFill>
                  <a:srgbClr val="FD6154"/>
                </a:solidFill>
                <a:latin typeface="Verdana"/>
                <a:cs typeface="Verdana"/>
              </a:rPr>
              <a:t>n</a:t>
            </a:r>
            <a:r>
              <a:rPr lang="en-IN" sz="25800" i="1" spc="-8887" baseline="-6944" dirty="0" err="1">
                <a:solidFill>
                  <a:srgbClr val="FD6154"/>
                </a:solidFill>
                <a:latin typeface="Verdana"/>
                <a:cs typeface="Verdana"/>
              </a:rPr>
              <a:t>n</a:t>
            </a:r>
            <a:r>
              <a:rPr lang="en-IN" sz="17200" i="1" spc="-5925" dirty="0" err="1">
                <a:solidFill>
                  <a:srgbClr val="F5F2E3"/>
                </a:solidFill>
                <a:latin typeface="Verdana"/>
                <a:cs typeface="Verdana"/>
              </a:rPr>
              <a:t>k</a:t>
            </a:r>
            <a:r>
              <a:rPr lang="en-IN" sz="25800" i="1" spc="-8887" baseline="-3229" dirty="0" err="1">
                <a:solidFill>
                  <a:srgbClr val="FD6154"/>
                </a:solidFill>
                <a:latin typeface="Verdana"/>
                <a:cs typeface="Verdana"/>
              </a:rPr>
              <a:t>k</a:t>
            </a:r>
            <a:r>
              <a:rPr lang="en-IN" sz="25800" i="1" spc="-8887" baseline="-6459" dirty="0" err="1">
                <a:solidFill>
                  <a:srgbClr val="FD6154"/>
                </a:solidFill>
                <a:latin typeface="Verdana"/>
                <a:cs typeface="Verdana"/>
              </a:rPr>
              <a:t>k</a:t>
            </a:r>
            <a:endParaRPr sz="25800" baseline="-6459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 rot="21016572">
            <a:off x="2467365" y="3610191"/>
            <a:ext cx="5306792" cy="198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75"/>
              </a:lnSpc>
            </a:pPr>
            <a:r>
              <a:rPr lang="en-IN" sz="15450" i="1" spc="-4165" dirty="0" err="1">
                <a:solidFill>
                  <a:srgbClr val="F5F2E3"/>
                </a:solidFill>
                <a:latin typeface="Verdana"/>
                <a:cs typeface="Verdana"/>
              </a:rPr>
              <a:t>you</a:t>
            </a:r>
            <a:r>
              <a:rPr lang="en-IN" sz="23175" i="1" spc="-6247" baseline="-3236" dirty="0" err="1">
                <a:solidFill>
                  <a:srgbClr val="FD6154"/>
                </a:solidFill>
                <a:latin typeface="Verdana"/>
                <a:cs typeface="Verdana"/>
              </a:rPr>
              <a:t>u</a:t>
            </a:r>
            <a:r>
              <a:rPr lang="en-IN" sz="23175" i="1" spc="-6247" baseline="-6652" dirty="0" err="1">
                <a:solidFill>
                  <a:srgbClr val="FD6154"/>
                </a:solidFill>
                <a:latin typeface="Verdana"/>
                <a:cs typeface="Verdana"/>
              </a:rPr>
              <a:t>u</a:t>
            </a:r>
            <a:r>
              <a:rPr sz="15450" i="1" spc="-4165" dirty="0">
                <a:solidFill>
                  <a:srgbClr val="F5F2E3"/>
                </a:solidFill>
                <a:latin typeface="Verdana"/>
                <a:cs typeface="Verdana"/>
              </a:rPr>
              <a:t>!</a:t>
            </a:r>
            <a:r>
              <a:rPr sz="23175" i="1" spc="-6247" baseline="-3056" dirty="0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r>
              <a:rPr sz="23175" i="1" spc="-6247" baseline="-6292" dirty="0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endParaRPr sz="23175" baseline="-6292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865" y="606745"/>
            <a:ext cx="4970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65" dirty="0">
                <a:solidFill>
                  <a:schemeClr val="bg1"/>
                </a:solidFill>
              </a:rPr>
              <a:t>Introduction:</a:t>
            </a:r>
            <a:endParaRPr sz="600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654" y="208619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8519" y="1904050"/>
            <a:ext cx="553910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5155" algn="l"/>
                <a:tab pos="2211070" algn="l"/>
                <a:tab pos="4614545" algn="l"/>
              </a:tabLst>
            </a:pPr>
            <a:r>
              <a:rPr sz="2600" spc="-29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600" spc="135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7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600" spc="7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600" spc="80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600" spc="10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600" spc="10" dirty="0">
                <a:solidFill>
                  <a:schemeClr val="bg1"/>
                </a:solidFill>
                <a:latin typeface="Tahoma"/>
                <a:cs typeface="Tahoma"/>
              </a:rPr>
              <a:t>Y</a:t>
            </a:r>
            <a:r>
              <a:rPr sz="2600" spc="-95" dirty="0">
                <a:solidFill>
                  <a:schemeClr val="bg1"/>
                </a:solidFill>
                <a:latin typeface="Tahoma"/>
                <a:cs typeface="Tahoma"/>
              </a:rPr>
              <a:t>'</a:t>
            </a:r>
            <a:r>
              <a:rPr sz="2600" spc="7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254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600" spc="7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600" spc="250" dirty="0">
                <a:solidFill>
                  <a:schemeClr val="bg1"/>
                </a:solidFill>
                <a:latin typeface="Tahoma"/>
                <a:cs typeface="Tahoma"/>
              </a:rPr>
              <a:t>M</a:t>
            </a:r>
            <a:r>
              <a:rPr sz="2600" spc="120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600" spc="65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600" spc="7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600" spc="-29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600" spc="7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600" spc="-29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600" spc="65" dirty="0">
                <a:solidFill>
                  <a:schemeClr val="bg1"/>
                </a:solidFill>
                <a:latin typeface="Tahoma"/>
                <a:cs typeface="Tahoma"/>
              </a:rPr>
              <a:t>V</a:t>
            </a:r>
            <a:r>
              <a:rPr sz="2600" spc="7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114" dirty="0">
                <a:solidFill>
                  <a:schemeClr val="bg1"/>
                </a:solidFill>
                <a:latin typeface="Tahoma"/>
                <a:cs typeface="Tahoma"/>
              </a:rPr>
              <a:t>F</a:t>
            </a:r>
            <a:r>
              <a:rPr sz="2600" spc="75" dirty="0">
                <a:solidFill>
                  <a:schemeClr val="bg1"/>
                </a:solidFill>
                <a:latin typeface="Tahoma"/>
                <a:cs typeface="Tahoma"/>
              </a:rPr>
              <a:t>OO</a:t>
            </a:r>
            <a:r>
              <a:rPr sz="2600" spc="85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endParaRPr sz="2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9707" y="1904050"/>
            <a:ext cx="1678939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solidFill>
                  <a:schemeClr val="bg1"/>
                </a:solidFill>
                <a:latin typeface="Tahoma"/>
                <a:cs typeface="Tahoma"/>
              </a:rPr>
              <a:t>INDUSTRY</a:t>
            </a:r>
            <a:r>
              <a:rPr sz="2600" spc="-10" dirty="0">
                <a:latin typeface="Tahoma"/>
                <a:cs typeface="Tahoma"/>
              </a:rPr>
              <a:t>,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519" y="2294575"/>
            <a:ext cx="656844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39545" algn="l"/>
                <a:tab pos="2992755" algn="l"/>
                <a:tab pos="3770629" algn="l"/>
                <a:tab pos="5720715" algn="l"/>
              </a:tabLst>
            </a:pPr>
            <a:r>
              <a:rPr sz="2600" spc="80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600" spc="10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600" spc="7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600" spc="10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120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600" spc="20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600" spc="10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600" spc="10" dirty="0">
                <a:solidFill>
                  <a:schemeClr val="bg1"/>
                </a:solidFill>
                <a:latin typeface="Tahoma"/>
                <a:cs typeface="Tahoma"/>
              </a:rPr>
              <a:t>Y</a:t>
            </a:r>
            <a:r>
              <a:rPr sz="2600" spc="7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10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254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6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600" spc="65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2600" spc="254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600" spc="-29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600" spc="10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600" spc="204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600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sz="26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600" spc="7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600" spc="20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600" spc="7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endParaRPr sz="2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2296" y="2278065"/>
            <a:ext cx="35115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29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600" spc="135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endParaRPr sz="260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654" y="4038824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428519" y="2685100"/>
            <a:ext cx="7459980" cy="2801408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3080"/>
              </a:lnSpc>
              <a:spcBef>
                <a:spcPts val="245"/>
              </a:spcBef>
            </a:pPr>
            <a:r>
              <a:rPr spc="55" dirty="0">
                <a:solidFill>
                  <a:schemeClr val="bg1"/>
                </a:solidFill>
              </a:rPr>
              <a:t>UNDERSTANDING</a:t>
            </a:r>
            <a:r>
              <a:rPr spc="60" dirty="0">
                <a:solidFill>
                  <a:schemeClr val="bg1"/>
                </a:solidFill>
              </a:rPr>
              <a:t> </a:t>
            </a:r>
            <a:r>
              <a:rPr spc="105" dirty="0">
                <a:solidFill>
                  <a:schemeClr val="bg1"/>
                </a:solidFill>
              </a:rPr>
              <a:t>CUSTOMER</a:t>
            </a:r>
            <a:r>
              <a:rPr spc="110" dirty="0">
                <a:solidFill>
                  <a:schemeClr val="bg1"/>
                </a:solidFill>
              </a:rPr>
              <a:t> </a:t>
            </a:r>
            <a:r>
              <a:rPr spc="5" dirty="0">
                <a:solidFill>
                  <a:schemeClr val="bg1"/>
                </a:solidFill>
              </a:rPr>
              <a:t>BEHAVIOR, 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75" dirty="0">
                <a:solidFill>
                  <a:schemeClr val="bg1"/>
                </a:solidFill>
              </a:rPr>
              <a:t>O</a:t>
            </a:r>
            <a:r>
              <a:rPr spc="120" dirty="0">
                <a:solidFill>
                  <a:schemeClr val="bg1"/>
                </a:solidFill>
              </a:rPr>
              <a:t>P</a:t>
            </a:r>
            <a:r>
              <a:rPr spc="70" dirty="0">
                <a:solidFill>
                  <a:schemeClr val="bg1"/>
                </a:solidFill>
              </a:rPr>
              <a:t>T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250" dirty="0">
                <a:solidFill>
                  <a:schemeClr val="bg1"/>
                </a:solidFill>
              </a:rPr>
              <a:t>M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80" dirty="0">
                <a:solidFill>
                  <a:schemeClr val="bg1"/>
                </a:solidFill>
              </a:rPr>
              <a:t>Z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130" dirty="0">
                <a:solidFill>
                  <a:schemeClr val="bg1"/>
                </a:solidFill>
              </a:rPr>
              <a:t>N</a:t>
            </a:r>
            <a:r>
              <a:rPr spc="114" dirty="0">
                <a:solidFill>
                  <a:schemeClr val="bg1"/>
                </a:solidFill>
              </a:rPr>
              <a:t>G</a:t>
            </a:r>
            <a:r>
              <a:rPr spc="-250" dirty="0">
                <a:solidFill>
                  <a:schemeClr val="bg1"/>
                </a:solidFill>
              </a:rPr>
              <a:t> </a:t>
            </a:r>
            <a:r>
              <a:rPr spc="75" dirty="0">
                <a:solidFill>
                  <a:schemeClr val="bg1"/>
                </a:solidFill>
              </a:rPr>
              <a:t>O</a:t>
            </a:r>
            <a:r>
              <a:rPr spc="120" dirty="0">
                <a:solidFill>
                  <a:schemeClr val="bg1"/>
                </a:solidFill>
              </a:rPr>
              <a:t>P</a:t>
            </a:r>
            <a:r>
              <a:rPr spc="65" dirty="0">
                <a:solidFill>
                  <a:schemeClr val="bg1"/>
                </a:solidFill>
              </a:rPr>
              <a:t>E</a:t>
            </a:r>
            <a:r>
              <a:rPr spc="-5" dirty="0">
                <a:solidFill>
                  <a:schemeClr val="bg1"/>
                </a:solidFill>
              </a:rPr>
              <a:t>R</a:t>
            </a:r>
            <a:r>
              <a:rPr spc="100" dirty="0">
                <a:solidFill>
                  <a:schemeClr val="bg1"/>
                </a:solidFill>
              </a:rPr>
              <a:t>A</a:t>
            </a:r>
            <a:r>
              <a:rPr spc="70" dirty="0">
                <a:solidFill>
                  <a:schemeClr val="bg1"/>
                </a:solidFill>
              </a:rPr>
              <a:t>T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75" dirty="0">
                <a:solidFill>
                  <a:schemeClr val="bg1"/>
                </a:solidFill>
              </a:rPr>
              <a:t>O</a:t>
            </a:r>
            <a:r>
              <a:rPr spc="130" dirty="0">
                <a:solidFill>
                  <a:schemeClr val="bg1"/>
                </a:solidFill>
              </a:rPr>
              <a:t>N</a:t>
            </a:r>
            <a:r>
              <a:rPr spc="70" dirty="0">
                <a:solidFill>
                  <a:schemeClr val="bg1"/>
                </a:solidFill>
              </a:rPr>
              <a:t>S</a:t>
            </a:r>
            <a:r>
              <a:rPr spc="-215" dirty="0">
                <a:solidFill>
                  <a:schemeClr val="bg1"/>
                </a:solidFill>
              </a:rPr>
              <a:t>,</a:t>
            </a:r>
            <a:r>
              <a:rPr spc="-250" dirty="0">
                <a:solidFill>
                  <a:schemeClr val="bg1"/>
                </a:solidFill>
              </a:rPr>
              <a:t> </a:t>
            </a:r>
            <a:r>
              <a:rPr spc="100" dirty="0">
                <a:solidFill>
                  <a:schemeClr val="bg1"/>
                </a:solidFill>
              </a:rPr>
              <a:t>A</a:t>
            </a:r>
            <a:r>
              <a:rPr spc="130" dirty="0">
                <a:solidFill>
                  <a:schemeClr val="bg1"/>
                </a:solidFill>
              </a:rPr>
              <a:t>N</a:t>
            </a:r>
            <a:r>
              <a:rPr spc="85" dirty="0">
                <a:solidFill>
                  <a:schemeClr val="bg1"/>
                </a:solidFill>
              </a:rPr>
              <a:t>D</a:t>
            </a:r>
            <a:r>
              <a:rPr spc="-250" dirty="0">
                <a:solidFill>
                  <a:schemeClr val="bg1"/>
                </a:solidFill>
              </a:rPr>
              <a:t> </a:t>
            </a:r>
            <a:r>
              <a:rPr spc="80" dirty="0">
                <a:solidFill>
                  <a:schemeClr val="bg1"/>
                </a:solidFill>
              </a:rPr>
              <a:t>D</a:t>
            </a:r>
            <a:r>
              <a:rPr spc="-5" dirty="0">
                <a:solidFill>
                  <a:schemeClr val="bg1"/>
                </a:solidFill>
              </a:rPr>
              <a:t>R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65" dirty="0">
                <a:solidFill>
                  <a:schemeClr val="bg1"/>
                </a:solidFill>
              </a:rPr>
              <a:t>V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130" dirty="0">
                <a:solidFill>
                  <a:schemeClr val="bg1"/>
                </a:solidFill>
              </a:rPr>
              <a:t>N</a:t>
            </a:r>
            <a:r>
              <a:rPr spc="114" dirty="0">
                <a:solidFill>
                  <a:schemeClr val="bg1"/>
                </a:solidFill>
              </a:rPr>
              <a:t>G</a:t>
            </a:r>
            <a:r>
              <a:rPr spc="-250" dirty="0">
                <a:solidFill>
                  <a:schemeClr val="bg1"/>
                </a:solidFill>
              </a:rPr>
              <a:t> </a:t>
            </a:r>
            <a:r>
              <a:rPr spc="70" dirty="0">
                <a:solidFill>
                  <a:schemeClr val="bg1"/>
                </a:solidFill>
              </a:rPr>
              <a:t>S</a:t>
            </a:r>
            <a:r>
              <a:rPr spc="100" dirty="0">
                <a:solidFill>
                  <a:schemeClr val="bg1"/>
                </a:solidFill>
              </a:rPr>
              <a:t>A</a:t>
            </a:r>
            <a:r>
              <a:rPr spc="200" dirty="0">
                <a:solidFill>
                  <a:schemeClr val="bg1"/>
                </a:solidFill>
              </a:rPr>
              <a:t>L</a:t>
            </a:r>
            <a:r>
              <a:rPr spc="65" dirty="0">
                <a:solidFill>
                  <a:schemeClr val="bg1"/>
                </a:solidFill>
              </a:rPr>
              <a:t>E</a:t>
            </a:r>
            <a:r>
              <a:rPr spc="70" dirty="0">
                <a:solidFill>
                  <a:schemeClr val="bg1"/>
                </a:solidFill>
              </a:rPr>
              <a:t>S</a:t>
            </a:r>
            <a:r>
              <a:rPr spc="-215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solidFill>
                <a:schemeClr val="bg1"/>
              </a:solidFill>
            </a:endParaRPr>
          </a:p>
          <a:p>
            <a:pPr marL="12700" marR="5080" algn="just">
              <a:lnSpc>
                <a:spcPts val="3080"/>
              </a:lnSpc>
            </a:pPr>
            <a:r>
              <a:rPr spc="65" dirty="0">
                <a:solidFill>
                  <a:schemeClr val="bg1"/>
                </a:solidFill>
              </a:rPr>
              <a:t>FOR</a:t>
            </a:r>
            <a:r>
              <a:rPr spc="-235" dirty="0">
                <a:solidFill>
                  <a:schemeClr val="bg1"/>
                </a:solidFill>
              </a:rPr>
              <a:t> </a:t>
            </a:r>
            <a:r>
              <a:rPr spc="105" dirty="0">
                <a:solidFill>
                  <a:schemeClr val="bg1"/>
                </a:solidFill>
              </a:rPr>
              <a:t>A</a:t>
            </a:r>
            <a:r>
              <a:rPr spc="-235" dirty="0">
                <a:solidFill>
                  <a:schemeClr val="bg1"/>
                </a:solidFill>
              </a:rPr>
              <a:t> </a:t>
            </a:r>
            <a:r>
              <a:rPr spc="20" dirty="0">
                <a:solidFill>
                  <a:schemeClr val="bg1"/>
                </a:solidFill>
              </a:rPr>
              <a:t>PIZZA</a:t>
            </a:r>
            <a:r>
              <a:rPr spc="-235" dirty="0">
                <a:solidFill>
                  <a:schemeClr val="bg1"/>
                </a:solidFill>
              </a:rPr>
              <a:t> </a:t>
            </a:r>
            <a:r>
              <a:rPr spc="5" dirty="0">
                <a:solidFill>
                  <a:schemeClr val="bg1"/>
                </a:solidFill>
              </a:rPr>
              <a:t>BUSINESS,</a:t>
            </a:r>
            <a:r>
              <a:rPr spc="-229" dirty="0">
                <a:solidFill>
                  <a:schemeClr val="bg1"/>
                </a:solidFill>
              </a:rPr>
              <a:t> </a:t>
            </a:r>
            <a:r>
              <a:rPr spc="65" dirty="0">
                <a:solidFill>
                  <a:schemeClr val="bg1"/>
                </a:solidFill>
              </a:rPr>
              <a:t>ANALYZING</a:t>
            </a:r>
            <a:r>
              <a:rPr spc="-235" dirty="0">
                <a:solidFill>
                  <a:schemeClr val="bg1"/>
                </a:solidFill>
              </a:rPr>
              <a:t> </a:t>
            </a:r>
            <a:r>
              <a:rPr spc="100" dirty="0">
                <a:solidFill>
                  <a:schemeClr val="bg1"/>
                </a:solidFill>
              </a:rPr>
              <a:t>SALES</a:t>
            </a:r>
            <a:r>
              <a:rPr spc="-235" dirty="0">
                <a:solidFill>
                  <a:schemeClr val="bg1"/>
                </a:solidFill>
              </a:rPr>
              <a:t> </a:t>
            </a:r>
            <a:r>
              <a:rPr spc="90" dirty="0">
                <a:solidFill>
                  <a:schemeClr val="bg1"/>
                </a:solidFill>
              </a:rPr>
              <a:t>DATA </a:t>
            </a:r>
            <a:r>
              <a:rPr spc="-800" dirty="0">
                <a:solidFill>
                  <a:schemeClr val="bg1"/>
                </a:solidFill>
              </a:rPr>
              <a:t> </a:t>
            </a:r>
            <a:r>
              <a:rPr spc="165" dirty="0">
                <a:solidFill>
                  <a:schemeClr val="bg1"/>
                </a:solidFill>
              </a:rPr>
              <a:t>CAN </a:t>
            </a:r>
            <a:r>
              <a:rPr spc="80" dirty="0">
                <a:solidFill>
                  <a:schemeClr val="bg1"/>
                </a:solidFill>
              </a:rPr>
              <a:t>REVEAL </a:t>
            </a:r>
            <a:r>
              <a:rPr spc="45" dirty="0">
                <a:solidFill>
                  <a:schemeClr val="bg1"/>
                </a:solidFill>
              </a:rPr>
              <a:t>KEY </a:t>
            </a:r>
            <a:r>
              <a:rPr spc="5" dirty="0">
                <a:solidFill>
                  <a:schemeClr val="bg1"/>
                </a:solidFill>
              </a:rPr>
              <a:t>INSIGHTS </a:t>
            </a:r>
            <a:r>
              <a:rPr dirty="0">
                <a:solidFill>
                  <a:schemeClr val="bg1"/>
                </a:solidFill>
              </a:rPr>
              <a:t>INTO </a:t>
            </a:r>
            <a:r>
              <a:rPr spc="105" dirty="0">
                <a:solidFill>
                  <a:schemeClr val="bg1"/>
                </a:solidFill>
              </a:rPr>
              <a:t>CUSTOMER </a:t>
            </a:r>
            <a:r>
              <a:rPr spc="110" dirty="0">
                <a:solidFill>
                  <a:schemeClr val="bg1"/>
                </a:solidFill>
              </a:rPr>
              <a:t> </a:t>
            </a:r>
            <a:r>
              <a:rPr spc="60" dirty="0">
                <a:solidFill>
                  <a:schemeClr val="bg1"/>
                </a:solidFill>
              </a:rPr>
              <a:t>PREFERENCES,</a:t>
            </a:r>
            <a:r>
              <a:rPr spc="65" dirty="0">
                <a:solidFill>
                  <a:schemeClr val="bg1"/>
                </a:solidFill>
              </a:rPr>
              <a:t> </a:t>
            </a:r>
            <a:r>
              <a:rPr spc="45" dirty="0">
                <a:solidFill>
                  <a:schemeClr val="bg1"/>
                </a:solidFill>
              </a:rPr>
              <a:t>ORDER</a:t>
            </a:r>
            <a:r>
              <a:rPr spc="50" dirty="0">
                <a:solidFill>
                  <a:schemeClr val="bg1"/>
                </a:solidFill>
              </a:rPr>
              <a:t> </a:t>
            </a:r>
            <a:r>
              <a:rPr spc="30" dirty="0">
                <a:solidFill>
                  <a:schemeClr val="bg1"/>
                </a:solidFill>
              </a:rPr>
              <a:t>TRENDS,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spc="105" dirty="0">
                <a:solidFill>
                  <a:schemeClr val="bg1"/>
                </a:solidFill>
              </a:rPr>
              <a:t>AND </a:t>
            </a:r>
            <a:r>
              <a:rPr spc="-800" dirty="0">
                <a:solidFill>
                  <a:schemeClr val="bg1"/>
                </a:solidFill>
              </a:rPr>
              <a:t> </a:t>
            </a:r>
            <a:r>
              <a:rPr spc="75" dirty="0">
                <a:solidFill>
                  <a:schemeClr val="bg1"/>
                </a:solidFill>
              </a:rPr>
              <a:t>O</a:t>
            </a:r>
            <a:r>
              <a:rPr spc="120" dirty="0">
                <a:solidFill>
                  <a:schemeClr val="bg1"/>
                </a:solidFill>
              </a:rPr>
              <a:t>P</a:t>
            </a:r>
            <a:r>
              <a:rPr spc="65" dirty="0">
                <a:solidFill>
                  <a:schemeClr val="bg1"/>
                </a:solidFill>
              </a:rPr>
              <a:t>E</a:t>
            </a:r>
            <a:r>
              <a:rPr spc="-5" dirty="0">
                <a:solidFill>
                  <a:schemeClr val="bg1"/>
                </a:solidFill>
              </a:rPr>
              <a:t>R</a:t>
            </a:r>
            <a:r>
              <a:rPr spc="100" dirty="0">
                <a:solidFill>
                  <a:schemeClr val="bg1"/>
                </a:solidFill>
              </a:rPr>
              <a:t>A</a:t>
            </a:r>
            <a:r>
              <a:rPr spc="70" dirty="0">
                <a:solidFill>
                  <a:schemeClr val="bg1"/>
                </a:solidFill>
              </a:rPr>
              <a:t>T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75" dirty="0">
                <a:solidFill>
                  <a:schemeClr val="bg1"/>
                </a:solidFill>
              </a:rPr>
              <a:t>O</a:t>
            </a:r>
            <a:r>
              <a:rPr spc="130" dirty="0">
                <a:solidFill>
                  <a:schemeClr val="bg1"/>
                </a:solidFill>
              </a:rPr>
              <a:t>N</a:t>
            </a:r>
            <a:r>
              <a:rPr spc="100" dirty="0">
                <a:solidFill>
                  <a:schemeClr val="bg1"/>
                </a:solidFill>
              </a:rPr>
              <a:t>A</a:t>
            </a:r>
            <a:r>
              <a:rPr spc="204" dirty="0">
                <a:solidFill>
                  <a:schemeClr val="bg1"/>
                </a:solidFill>
              </a:rPr>
              <a:t>L</a:t>
            </a:r>
            <a:r>
              <a:rPr spc="-250" dirty="0">
                <a:solidFill>
                  <a:schemeClr val="bg1"/>
                </a:solidFill>
              </a:rPr>
              <a:t> </a:t>
            </a:r>
            <a:r>
              <a:rPr spc="65" dirty="0">
                <a:solidFill>
                  <a:schemeClr val="bg1"/>
                </a:solidFill>
              </a:rPr>
              <a:t>E</a:t>
            </a:r>
            <a:r>
              <a:rPr spc="114" dirty="0">
                <a:solidFill>
                  <a:schemeClr val="bg1"/>
                </a:solidFill>
              </a:rPr>
              <a:t>FF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254" dirty="0">
                <a:solidFill>
                  <a:schemeClr val="bg1"/>
                </a:solidFill>
              </a:rPr>
              <a:t>C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65" dirty="0">
                <a:solidFill>
                  <a:schemeClr val="bg1"/>
                </a:solidFill>
              </a:rPr>
              <a:t>E</a:t>
            </a:r>
            <a:r>
              <a:rPr spc="130" dirty="0">
                <a:solidFill>
                  <a:schemeClr val="bg1"/>
                </a:solidFill>
              </a:rPr>
              <a:t>N</a:t>
            </a:r>
            <a:r>
              <a:rPr spc="254" dirty="0">
                <a:solidFill>
                  <a:schemeClr val="bg1"/>
                </a:solidFill>
              </a:rPr>
              <a:t>C</a:t>
            </a:r>
            <a:r>
              <a:rPr spc="-290" dirty="0">
                <a:solidFill>
                  <a:schemeClr val="bg1"/>
                </a:solidFill>
              </a:rPr>
              <a:t>I</a:t>
            </a:r>
            <a:r>
              <a:rPr spc="65" dirty="0">
                <a:solidFill>
                  <a:schemeClr val="bg1"/>
                </a:solidFill>
              </a:rPr>
              <a:t>E</a:t>
            </a:r>
            <a:r>
              <a:rPr spc="70" dirty="0">
                <a:solidFill>
                  <a:schemeClr val="bg1"/>
                </a:solidFill>
              </a:rPr>
              <a:t>S</a:t>
            </a:r>
            <a:r>
              <a:rPr spc="-215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309" y="381000"/>
            <a:ext cx="6207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9" dirty="0">
                <a:solidFill>
                  <a:schemeClr val="bg1"/>
                </a:solidFill>
              </a:rPr>
              <a:t>Project</a:t>
            </a:r>
            <a:r>
              <a:rPr sz="6000" spc="-640" dirty="0">
                <a:solidFill>
                  <a:schemeClr val="bg1"/>
                </a:solidFill>
              </a:rPr>
              <a:t> </a:t>
            </a:r>
            <a:r>
              <a:rPr sz="6000" spc="-500" dirty="0">
                <a:solidFill>
                  <a:schemeClr val="bg1"/>
                </a:solidFill>
              </a:rPr>
              <a:t>Purpose:</a:t>
            </a:r>
            <a:endParaRPr sz="600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627" y="1742048"/>
            <a:ext cx="8492490" cy="23488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10"/>
              </a:lnSpc>
              <a:spcBef>
                <a:spcPts val="220"/>
              </a:spcBef>
            </a:pP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THE </a:t>
            </a:r>
            <a:r>
              <a:rPr sz="2200" spc="20" dirty="0">
                <a:solidFill>
                  <a:schemeClr val="bg1"/>
                </a:solidFill>
                <a:latin typeface="Tahoma"/>
                <a:cs typeface="Tahoma"/>
              </a:rPr>
              <a:t>AIM 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OF </a:t>
            </a:r>
            <a:r>
              <a:rPr sz="2200" dirty="0">
                <a:solidFill>
                  <a:schemeClr val="bg1"/>
                </a:solidFill>
                <a:latin typeface="Tahoma"/>
                <a:cs typeface="Tahoma"/>
              </a:rPr>
              <a:t>THIS 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PROJECT </a:t>
            </a:r>
            <a:r>
              <a:rPr sz="2200" spc="-90" dirty="0">
                <a:solidFill>
                  <a:schemeClr val="bg1"/>
                </a:solidFill>
                <a:latin typeface="Tahoma"/>
                <a:cs typeface="Tahoma"/>
              </a:rPr>
              <a:t>IS 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TO 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ANALYZE </a:t>
            </a:r>
            <a:r>
              <a:rPr sz="2200" spc="30" dirty="0">
                <a:solidFill>
                  <a:schemeClr val="bg1"/>
                </a:solidFill>
                <a:latin typeface="Tahoma"/>
                <a:cs typeface="Tahoma"/>
              </a:rPr>
              <a:t>HISTORICAL </a:t>
            </a:r>
            <a:r>
              <a:rPr sz="2200" spc="20" dirty="0">
                <a:solidFill>
                  <a:schemeClr val="bg1"/>
                </a:solidFill>
                <a:latin typeface="Tahoma"/>
                <a:cs typeface="Tahoma"/>
              </a:rPr>
              <a:t>PIZZA </a:t>
            </a:r>
            <a:r>
              <a:rPr sz="2200" spc="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SALES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chemeClr val="bg1"/>
                </a:solidFill>
                <a:latin typeface="Tahoma"/>
                <a:cs typeface="Tahoma"/>
              </a:rPr>
              <a:t>DATA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chemeClr val="bg1"/>
                </a:solidFill>
                <a:latin typeface="Tahoma"/>
                <a:cs typeface="Tahoma"/>
              </a:rPr>
              <a:t>USING</a:t>
            </a:r>
            <a:r>
              <a:rPr sz="2200" spc="-20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chemeClr val="bg1"/>
                </a:solidFill>
                <a:latin typeface="Tahoma"/>
                <a:cs typeface="Tahoma"/>
              </a:rPr>
              <a:t>SQL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TO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chemeClr val="bg1"/>
                </a:solidFill>
                <a:latin typeface="Tahoma"/>
                <a:cs typeface="Tahoma"/>
              </a:rPr>
              <a:t>PROVIDE</a:t>
            </a:r>
            <a:r>
              <a:rPr sz="2200" spc="-20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chemeClr val="bg1"/>
                </a:solidFill>
                <a:latin typeface="Tahoma"/>
                <a:cs typeface="Tahoma"/>
              </a:rPr>
              <a:t>ACTIONABLE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5" dirty="0">
                <a:solidFill>
                  <a:schemeClr val="bg1"/>
                </a:solidFill>
                <a:latin typeface="Tahoma"/>
                <a:cs typeface="Tahoma"/>
              </a:rPr>
              <a:t>INSIGHTS</a:t>
            </a:r>
            <a:r>
              <a:rPr sz="2200" spc="-20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55" dirty="0">
                <a:solidFill>
                  <a:schemeClr val="bg1"/>
                </a:solidFill>
                <a:latin typeface="Tahoma"/>
                <a:cs typeface="Tahoma"/>
              </a:rPr>
              <a:t>FOR </a:t>
            </a:r>
            <a:r>
              <a:rPr sz="2200" spc="-6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125" dirty="0">
                <a:solidFill>
                  <a:schemeClr val="bg1"/>
                </a:solidFill>
                <a:latin typeface="Tahoma"/>
                <a:cs typeface="Tahoma"/>
              </a:rPr>
              <a:t>H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US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ESS</a:t>
            </a:r>
            <a:r>
              <a:rPr sz="2200" spc="-180" dirty="0">
                <a:solidFill>
                  <a:schemeClr val="bg1"/>
                </a:solidFill>
                <a:latin typeface="Tahoma"/>
                <a:cs typeface="Tahoma"/>
              </a:rPr>
              <a:t>.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r>
              <a:rPr sz="2200" spc="15" dirty="0">
                <a:solidFill>
                  <a:schemeClr val="bg1"/>
                </a:solidFill>
                <a:latin typeface="Tahoma"/>
                <a:cs typeface="Tahoma"/>
              </a:rPr>
              <a:t>Y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100" dirty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215" dirty="0">
                <a:solidFill>
                  <a:schemeClr val="bg1"/>
                </a:solidFill>
                <a:latin typeface="Tahoma"/>
                <a:cs typeface="Tahoma"/>
              </a:rPr>
              <a:t>M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10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chemeClr val="bg1"/>
                </a:solidFill>
                <a:latin typeface="Tahoma"/>
                <a:cs typeface="Tahoma"/>
              </a:rPr>
              <a:t>F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22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SU</a:t>
            </a:r>
            <a:r>
              <a:rPr sz="2200" spc="22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200" spc="130" dirty="0">
                <a:solidFill>
                  <a:schemeClr val="bg1"/>
                </a:solidFill>
                <a:latin typeface="Tahoma"/>
                <a:cs typeface="Tahoma"/>
              </a:rPr>
              <a:t>H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10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2200" spc="17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chemeClr val="bg1"/>
                </a:solidFill>
                <a:latin typeface="Tahoma"/>
                <a:cs typeface="Tahoma"/>
              </a:rPr>
              <a:t>R  </a:t>
            </a:r>
            <a:r>
              <a:rPr sz="2200" spc="10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70" dirty="0">
                <a:solidFill>
                  <a:schemeClr val="bg1"/>
                </a:solidFill>
                <a:latin typeface="Tahoma"/>
                <a:cs typeface="Tahoma"/>
              </a:rPr>
              <a:t>ZZ</a:t>
            </a:r>
            <a:r>
              <a:rPr sz="2200" spc="9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10" dirty="0">
                <a:solidFill>
                  <a:schemeClr val="bg1"/>
                </a:solidFill>
                <a:latin typeface="Tahoma"/>
                <a:cs typeface="Tahoma"/>
              </a:rPr>
              <a:t>Y</a:t>
            </a:r>
            <a:r>
              <a:rPr sz="2200" spc="10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ES</a:t>
            </a:r>
            <a:r>
              <a:rPr sz="2200" spc="-18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17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TTE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18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75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UST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215" dirty="0">
                <a:solidFill>
                  <a:schemeClr val="bg1"/>
                </a:solidFill>
                <a:latin typeface="Tahoma"/>
                <a:cs typeface="Tahoma"/>
              </a:rPr>
              <a:t>M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70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G  </a:t>
            </a:r>
            <a:r>
              <a:rPr sz="2200" spc="125" dirty="0">
                <a:solidFill>
                  <a:schemeClr val="bg1"/>
                </a:solidFill>
                <a:latin typeface="Tahoma"/>
                <a:cs typeface="Tahoma"/>
              </a:rPr>
              <a:t>H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TS</a:t>
            </a:r>
            <a:r>
              <a:rPr sz="2200" spc="-18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125" dirty="0">
                <a:solidFill>
                  <a:schemeClr val="bg1"/>
                </a:solidFill>
                <a:latin typeface="Tahoma"/>
                <a:cs typeface="Tahoma"/>
              </a:rPr>
              <a:t>H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US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ES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120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chemeClr val="bg1"/>
                </a:solidFill>
                <a:latin typeface="Tahoma"/>
                <a:cs typeface="Tahoma"/>
              </a:rPr>
              <a:t>M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45" dirty="0">
                <a:solidFill>
                  <a:schemeClr val="bg1"/>
                </a:solidFill>
                <a:latin typeface="Tahoma"/>
                <a:cs typeface="Tahoma"/>
              </a:rPr>
              <a:t>K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-200" dirty="0">
                <a:solidFill>
                  <a:schemeClr val="bg1"/>
                </a:solidFill>
                <a:latin typeface="Tahoma"/>
                <a:cs typeface="Tahoma"/>
              </a:rPr>
              <a:t>-</a:t>
            </a:r>
            <a:r>
              <a:rPr sz="2200" spc="70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55" dirty="0">
                <a:solidFill>
                  <a:schemeClr val="bg1"/>
                </a:solidFill>
                <a:latin typeface="Tahoma"/>
                <a:cs typeface="Tahoma"/>
              </a:rPr>
              <a:t>V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120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22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45" dirty="0">
                <a:solidFill>
                  <a:schemeClr val="bg1"/>
                </a:solidFill>
                <a:latin typeface="Tahoma"/>
                <a:cs typeface="Tahoma"/>
              </a:rPr>
              <a:t>O  </a:t>
            </a:r>
            <a:r>
              <a:rPr sz="2200" spc="110" dirty="0">
                <a:solidFill>
                  <a:schemeClr val="bg1"/>
                </a:solidFill>
                <a:latin typeface="Tahoma"/>
                <a:cs typeface="Tahoma"/>
              </a:rPr>
              <a:t>ENHANCE </a:t>
            </a:r>
            <a:r>
              <a:rPr sz="2200" spc="50" dirty="0">
                <a:solidFill>
                  <a:schemeClr val="bg1"/>
                </a:solidFill>
                <a:latin typeface="Tahoma"/>
                <a:cs typeface="Tahoma"/>
              </a:rPr>
              <a:t>MARKETING </a:t>
            </a:r>
            <a:r>
              <a:rPr sz="2200" spc="10" dirty="0">
                <a:solidFill>
                  <a:schemeClr val="bg1"/>
                </a:solidFill>
                <a:latin typeface="Tahoma"/>
                <a:cs typeface="Tahoma"/>
              </a:rPr>
              <a:t>STRATEGIES, </a:t>
            </a:r>
            <a:r>
              <a:rPr sz="2200" spc="35" dirty="0">
                <a:solidFill>
                  <a:schemeClr val="bg1"/>
                </a:solidFill>
                <a:latin typeface="Tahoma"/>
                <a:cs typeface="Tahoma"/>
              </a:rPr>
              <a:t>IMPROVE </a:t>
            </a:r>
            <a:r>
              <a:rPr sz="2200" spc="25" dirty="0">
                <a:solidFill>
                  <a:schemeClr val="bg1"/>
                </a:solidFill>
                <a:latin typeface="Tahoma"/>
                <a:cs typeface="Tahoma"/>
              </a:rPr>
              <a:t>INVENTORY </a:t>
            </a:r>
            <a:r>
              <a:rPr sz="22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chemeClr val="bg1"/>
                </a:solidFill>
                <a:latin typeface="Tahoma"/>
                <a:cs typeface="Tahoma"/>
              </a:rPr>
              <a:t>M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95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215" dirty="0">
                <a:solidFill>
                  <a:schemeClr val="bg1"/>
                </a:solidFill>
                <a:latin typeface="Tahoma"/>
                <a:cs typeface="Tahoma"/>
              </a:rPr>
              <a:t>M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-180" dirty="0">
                <a:solidFill>
                  <a:schemeClr val="bg1"/>
                </a:solidFill>
                <a:latin typeface="Tahoma"/>
                <a:cs typeface="Tahoma"/>
              </a:rPr>
              <a:t>,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75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14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2200" spc="22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55" dirty="0">
                <a:solidFill>
                  <a:schemeClr val="bg1"/>
                </a:solidFill>
                <a:latin typeface="Tahoma"/>
                <a:cs typeface="Tahoma"/>
              </a:rPr>
              <a:t>V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17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200" spc="175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200" spc="-2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2200" spc="-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200" spc="6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200" spc="100" dirty="0">
                <a:solidFill>
                  <a:schemeClr val="bg1"/>
                </a:solidFill>
                <a:latin typeface="Tahoma"/>
                <a:cs typeface="Tahoma"/>
              </a:rPr>
              <a:t>F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9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200" spc="8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17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200" spc="-24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22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200" spc="10" dirty="0">
                <a:solidFill>
                  <a:schemeClr val="bg1"/>
                </a:solidFill>
                <a:latin typeface="Tahoma"/>
                <a:cs typeface="Tahoma"/>
              </a:rPr>
              <a:t>Y</a:t>
            </a:r>
            <a:r>
              <a:rPr sz="2200" spc="-180" dirty="0">
                <a:latin typeface="Tahoma"/>
                <a:cs typeface="Tahoma"/>
              </a:rPr>
              <a:t>.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7475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chemeClr val="bg1"/>
                </a:solidFill>
                <a:latin typeface="Tahoma"/>
                <a:cs typeface="Tahoma"/>
              </a:rPr>
              <a:t>Dataset</a:t>
            </a:r>
            <a:r>
              <a:rPr sz="6000" spc="-3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6000" spc="-10" dirty="0">
                <a:solidFill>
                  <a:schemeClr val="bg1"/>
                </a:solidFill>
                <a:latin typeface="Tahoma"/>
                <a:cs typeface="Tahoma"/>
              </a:rPr>
              <a:t>Description</a:t>
            </a:r>
            <a:endParaRPr sz="6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3" y="2468800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3" y="3154600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3" y="3840400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3" y="4183300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692" y="1877995"/>
            <a:ext cx="9086850" cy="24911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9940">
              <a:lnSpc>
                <a:spcPct val="100000"/>
              </a:lnSpc>
              <a:spcBef>
                <a:spcPts val="625"/>
              </a:spcBef>
            </a:pPr>
            <a:r>
              <a:rPr sz="2150" b="1" spc="-55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2150" b="1" spc="-7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2150" b="1" spc="15" dirty="0">
                <a:solidFill>
                  <a:schemeClr val="bg1"/>
                </a:solidFill>
                <a:latin typeface="Tahoma"/>
                <a:cs typeface="Tahoma"/>
              </a:rPr>
              <a:t>b</a:t>
            </a:r>
            <a:r>
              <a:rPr sz="2150" b="1" spc="1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2150" b="1" spc="-3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150" b="1" spc="-4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2150" b="1" spc="-1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150" b="1" spc="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2150" b="1" spc="-10" dirty="0">
                <a:solidFill>
                  <a:schemeClr val="bg1"/>
                </a:solidFill>
                <a:latin typeface="Tahoma"/>
                <a:cs typeface="Tahoma"/>
              </a:rPr>
              <a:t>v</a:t>
            </a:r>
            <a:r>
              <a:rPr sz="2150" b="1" spc="-3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2150" b="1" spc="-3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2150" b="1" spc="-10" dirty="0">
                <a:solidFill>
                  <a:schemeClr val="bg1"/>
                </a:solidFill>
                <a:latin typeface="Tahoma"/>
                <a:cs typeface="Tahoma"/>
              </a:rPr>
              <a:t>v</a:t>
            </a:r>
            <a:r>
              <a:rPr sz="2150" b="1" spc="-30" dirty="0">
                <a:solidFill>
                  <a:schemeClr val="bg1"/>
                </a:solidFill>
                <a:latin typeface="Tahoma"/>
                <a:cs typeface="Tahoma"/>
              </a:rPr>
              <a:t>ie</a:t>
            </a:r>
            <a:r>
              <a:rPr sz="2150" b="1" spc="-229" dirty="0">
                <a:solidFill>
                  <a:schemeClr val="bg1"/>
                </a:solidFill>
                <a:latin typeface="Tahoma"/>
                <a:cs typeface="Tahoma"/>
              </a:rPr>
              <a:t>w</a:t>
            </a:r>
            <a:r>
              <a:rPr sz="2150" b="1" spc="-190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endParaRPr sz="21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8400"/>
              </a:lnSpc>
              <a:spcBef>
                <a:spcPts val="100"/>
              </a:spcBef>
            </a:pPr>
            <a:r>
              <a:rPr sz="1900" b="1" spc="-15" dirty="0">
                <a:solidFill>
                  <a:schemeClr val="bg1"/>
                </a:solidFill>
                <a:latin typeface="Tahoma"/>
                <a:cs typeface="Tahoma"/>
              </a:rPr>
              <a:t>Orders: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Contains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chemeClr val="bg1"/>
                </a:solidFill>
                <a:latin typeface="Tahoma"/>
                <a:cs typeface="Tahoma"/>
              </a:rPr>
              <a:t>details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30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customer</a:t>
            </a:r>
            <a:r>
              <a:rPr sz="1900" b="1" spc="-8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orders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20" dirty="0">
                <a:solidFill>
                  <a:schemeClr val="bg1"/>
                </a:solidFill>
                <a:latin typeface="Tahoma"/>
                <a:cs typeface="Tahoma"/>
              </a:rPr>
              <a:t>(order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05" dirty="0">
                <a:solidFill>
                  <a:schemeClr val="bg1"/>
                </a:solidFill>
                <a:latin typeface="Tahoma"/>
                <a:cs typeface="Tahoma"/>
              </a:rPr>
              <a:t>ID,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chemeClr val="bg1"/>
                </a:solidFill>
                <a:latin typeface="Tahoma"/>
                <a:cs typeface="Tahoma"/>
              </a:rPr>
              <a:t>order</a:t>
            </a:r>
            <a:r>
              <a:rPr sz="1900" b="1" spc="-9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chemeClr val="bg1"/>
                </a:solidFill>
                <a:latin typeface="Tahoma"/>
                <a:cs typeface="Tahoma"/>
              </a:rPr>
              <a:t>date,</a:t>
            </a:r>
            <a:r>
              <a:rPr sz="1900" b="1" spc="-8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customer </a:t>
            </a:r>
            <a:r>
              <a:rPr sz="1900" b="1" spc="-5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05" dirty="0">
                <a:solidFill>
                  <a:schemeClr val="bg1"/>
                </a:solidFill>
                <a:latin typeface="Tahoma"/>
                <a:cs typeface="Tahoma"/>
              </a:rPr>
              <a:t>ID, </a:t>
            </a:r>
            <a:r>
              <a:rPr sz="1900" b="1" spc="-40" dirty="0">
                <a:solidFill>
                  <a:schemeClr val="bg1"/>
                </a:solidFill>
                <a:latin typeface="Tahoma"/>
                <a:cs typeface="Tahoma"/>
              </a:rPr>
              <a:t>etc.).</a:t>
            </a:r>
            <a:endParaRPr sz="19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377190">
              <a:lnSpc>
                <a:spcPct val="118400"/>
              </a:lnSpc>
            </a:pP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Order_Details: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25" dirty="0">
                <a:solidFill>
                  <a:schemeClr val="bg1"/>
                </a:solidFill>
                <a:latin typeface="Tahoma"/>
                <a:cs typeface="Tahoma"/>
              </a:rPr>
              <a:t>Information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about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pizzas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5" dirty="0">
                <a:solidFill>
                  <a:schemeClr val="bg1"/>
                </a:solidFill>
                <a:latin typeface="Tahoma"/>
                <a:cs typeface="Tahoma"/>
              </a:rPr>
              <a:t>in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each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chemeClr val="bg1"/>
                </a:solidFill>
                <a:latin typeface="Tahoma"/>
                <a:cs typeface="Tahoma"/>
              </a:rPr>
              <a:t>order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20" dirty="0">
                <a:solidFill>
                  <a:schemeClr val="bg1"/>
                </a:solidFill>
                <a:latin typeface="Tahoma"/>
                <a:cs typeface="Tahoma"/>
              </a:rPr>
              <a:t>(order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05" dirty="0">
                <a:solidFill>
                  <a:schemeClr val="bg1"/>
                </a:solidFill>
                <a:latin typeface="Tahoma"/>
                <a:cs typeface="Tahoma"/>
              </a:rPr>
              <a:t>ID,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pizza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05" dirty="0">
                <a:solidFill>
                  <a:schemeClr val="bg1"/>
                </a:solidFill>
                <a:latin typeface="Tahoma"/>
                <a:cs typeface="Tahoma"/>
              </a:rPr>
              <a:t>ID, </a:t>
            </a:r>
            <a:r>
              <a:rPr sz="1900" b="1" spc="-5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20" dirty="0">
                <a:solidFill>
                  <a:schemeClr val="bg1"/>
                </a:solidFill>
                <a:latin typeface="Tahoma"/>
                <a:cs typeface="Tahoma"/>
              </a:rPr>
              <a:t>quantity)</a:t>
            </a:r>
            <a:endParaRPr sz="19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900" b="1" spc="-55" dirty="0">
                <a:solidFill>
                  <a:schemeClr val="bg1"/>
                </a:solidFill>
                <a:latin typeface="Tahoma"/>
                <a:cs typeface="Tahoma"/>
              </a:rPr>
              <a:t>Pizzas: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Contains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pizza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chemeClr val="bg1"/>
                </a:solidFill>
                <a:latin typeface="Tahoma"/>
                <a:cs typeface="Tahoma"/>
              </a:rPr>
              <a:t>details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25" dirty="0">
                <a:solidFill>
                  <a:schemeClr val="bg1"/>
                </a:solidFill>
                <a:latin typeface="Tahoma"/>
                <a:cs typeface="Tahoma"/>
              </a:rPr>
              <a:t>like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pizza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05" dirty="0">
                <a:solidFill>
                  <a:schemeClr val="bg1"/>
                </a:solidFill>
                <a:latin typeface="Tahoma"/>
                <a:cs typeface="Tahoma"/>
              </a:rPr>
              <a:t>ID,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5" dirty="0">
                <a:solidFill>
                  <a:schemeClr val="bg1"/>
                </a:solidFill>
                <a:latin typeface="Tahoma"/>
                <a:cs typeface="Tahoma"/>
              </a:rPr>
              <a:t>size,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type.</a:t>
            </a:r>
            <a:endParaRPr sz="19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900" b="1" spc="-55" dirty="0">
                <a:solidFill>
                  <a:schemeClr val="bg1"/>
                </a:solidFill>
                <a:latin typeface="Tahoma"/>
                <a:cs typeface="Tahoma"/>
              </a:rPr>
              <a:t>Pizza_Types: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chemeClr val="bg1"/>
                </a:solidFill>
                <a:latin typeface="Tahoma"/>
                <a:cs typeface="Tahoma"/>
              </a:rPr>
              <a:t>Describes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15" dirty="0">
                <a:solidFill>
                  <a:schemeClr val="bg1"/>
                </a:solidFill>
                <a:latin typeface="Tahoma"/>
                <a:cs typeface="Tahoma"/>
              </a:rPr>
              <a:t>types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30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pizzas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55" dirty="0">
                <a:solidFill>
                  <a:schemeClr val="bg1"/>
                </a:solidFill>
                <a:latin typeface="Tahoma"/>
                <a:cs typeface="Tahoma"/>
              </a:rPr>
              <a:t>(pizza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5" dirty="0">
                <a:solidFill>
                  <a:schemeClr val="bg1"/>
                </a:solidFill>
                <a:latin typeface="Tahoma"/>
                <a:cs typeface="Tahoma"/>
              </a:rPr>
              <a:t>type,</a:t>
            </a:r>
            <a:r>
              <a:rPr sz="1900" b="1" spc="-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15" dirty="0">
                <a:solidFill>
                  <a:schemeClr val="bg1"/>
                </a:solidFill>
                <a:latin typeface="Tahoma"/>
                <a:cs typeface="Tahoma"/>
              </a:rPr>
              <a:t>ingredients,</a:t>
            </a:r>
            <a:r>
              <a:rPr sz="1900" b="1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900" b="1" spc="-30" dirty="0">
                <a:solidFill>
                  <a:schemeClr val="bg1"/>
                </a:solidFill>
                <a:latin typeface="Tahoma"/>
                <a:cs typeface="Tahoma"/>
              </a:rPr>
              <a:t>category).</a:t>
            </a:r>
            <a:endParaRPr sz="19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60" y="302958"/>
            <a:ext cx="479488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-3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5300" spc="-6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5300" spc="40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5300" spc="-395" dirty="0">
                <a:solidFill>
                  <a:schemeClr val="bg1"/>
                </a:solidFill>
                <a:latin typeface="Tahoma"/>
                <a:cs typeface="Tahoma"/>
              </a:rPr>
              <a:t>j</a:t>
            </a:r>
            <a:r>
              <a:rPr sz="5300" spc="-5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5300" spc="14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5300" spc="15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r>
              <a:rPr sz="5300" spc="-30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5300" spc="-114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5300" spc="140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5300" spc="40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5300" spc="75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5300" spc="-5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5300" spc="-465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endParaRPr sz="53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425" y="1690687"/>
            <a:ext cx="142874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800" y="1648827"/>
            <a:ext cx="784860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100"/>
              </a:spcBef>
            </a:pPr>
            <a:r>
              <a:rPr sz="3100" b="1" spc="-50" dirty="0">
                <a:solidFill>
                  <a:schemeClr val="bg1"/>
                </a:solidFill>
                <a:latin typeface="Tahoma"/>
                <a:cs typeface="Tahoma"/>
              </a:rPr>
              <a:t>The</a:t>
            </a:r>
            <a:r>
              <a:rPr sz="3100" b="1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40" dirty="0">
                <a:solidFill>
                  <a:schemeClr val="bg1"/>
                </a:solidFill>
                <a:latin typeface="Tahoma"/>
                <a:cs typeface="Tahoma"/>
              </a:rPr>
              <a:t>dataset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25" dirty="0">
                <a:solidFill>
                  <a:schemeClr val="bg1"/>
                </a:solidFill>
                <a:latin typeface="Tahoma"/>
                <a:cs typeface="Tahoma"/>
              </a:rPr>
              <a:t>contains</a:t>
            </a:r>
            <a:r>
              <a:rPr sz="31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information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10" dirty="0">
                <a:solidFill>
                  <a:schemeClr val="bg1"/>
                </a:solidFill>
                <a:latin typeface="Tahoma"/>
                <a:cs typeface="Tahoma"/>
              </a:rPr>
              <a:t>on </a:t>
            </a:r>
            <a:r>
              <a:rPr sz="3100" b="1" spc="-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85" dirty="0">
                <a:solidFill>
                  <a:schemeClr val="bg1"/>
                </a:solidFill>
                <a:latin typeface="Tahoma"/>
                <a:cs typeface="Tahoma"/>
              </a:rPr>
              <a:t>pizza 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orders, </a:t>
            </a:r>
            <a:r>
              <a:rPr sz="3100" b="1" spc="-15" dirty="0">
                <a:solidFill>
                  <a:schemeClr val="bg1"/>
                </a:solidFill>
                <a:latin typeface="Tahoma"/>
                <a:cs typeface="Tahoma"/>
              </a:rPr>
              <a:t>order </a:t>
            </a:r>
            <a:r>
              <a:rPr sz="3100" b="1" spc="-40" dirty="0">
                <a:solidFill>
                  <a:schemeClr val="bg1"/>
                </a:solidFill>
                <a:latin typeface="Tahoma"/>
                <a:cs typeface="Tahoma"/>
              </a:rPr>
              <a:t>details, </a:t>
            </a:r>
            <a:r>
              <a:rPr sz="3100" b="1" spc="-85" dirty="0">
                <a:solidFill>
                  <a:schemeClr val="bg1"/>
                </a:solidFill>
                <a:latin typeface="Tahoma"/>
                <a:cs typeface="Tahoma"/>
              </a:rPr>
              <a:t>pizza 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types, </a:t>
            </a:r>
            <a:r>
              <a:rPr sz="31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and </a:t>
            </a:r>
            <a:r>
              <a:rPr sz="3100" b="1" spc="-80" dirty="0">
                <a:solidFill>
                  <a:schemeClr val="bg1"/>
                </a:solidFill>
                <a:latin typeface="Tahoma"/>
                <a:cs typeface="Tahoma"/>
              </a:rPr>
              <a:t>sizes. </a:t>
            </a:r>
            <a:r>
              <a:rPr sz="3100" b="1" spc="-170" dirty="0">
                <a:solidFill>
                  <a:schemeClr val="bg1"/>
                </a:solidFill>
                <a:latin typeface="Tahoma"/>
                <a:cs typeface="Tahoma"/>
              </a:rPr>
              <a:t>We</a:t>
            </a:r>
            <a:r>
              <a:rPr sz="3100" b="1" spc="-1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85" dirty="0">
                <a:solidFill>
                  <a:schemeClr val="bg1"/>
                </a:solidFill>
                <a:latin typeface="Tahoma"/>
                <a:cs typeface="Tahoma"/>
              </a:rPr>
              <a:t>will </a:t>
            </a:r>
            <a:r>
              <a:rPr sz="3100" b="1" spc="-45" dirty="0">
                <a:solidFill>
                  <a:schemeClr val="bg1"/>
                </a:solidFill>
                <a:latin typeface="Tahoma"/>
                <a:cs typeface="Tahoma"/>
              </a:rPr>
              <a:t>explore 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and </a:t>
            </a:r>
            <a:r>
              <a:rPr sz="3100" b="1" spc="-60" dirty="0">
                <a:solidFill>
                  <a:schemeClr val="bg1"/>
                </a:solidFill>
                <a:latin typeface="Tahoma"/>
                <a:cs typeface="Tahoma"/>
              </a:rPr>
              <a:t>analyze </a:t>
            </a:r>
            <a:r>
              <a:rPr sz="3100" b="1" spc="-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these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45" dirty="0">
                <a:solidFill>
                  <a:schemeClr val="bg1"/>
                </a:solidFill>
                <a:latin typeface="Tahoma"/>
                <a:cs typeface="Tahoma"/>
              </a:rPr>
              <a:t>data</a:t>
            </a:r>
            <a:r>
              <a:rPr sz="3100" b="1" spc="-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15" dirty="0">
                <a:solidFill>
                  <a:schemeClr val="bg1"/>
                </a:solidFill>
                <a:latin typeface="Tahoma"/>
                <a:cs typeface="Tahoma"/>
              </a:rPr>
              <a:t>points</a:t>
            </a:r>
            <a:r>
              <a:rPr sz="3100" b="1" spc="-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10" dirty="0">
                <a:solidFill>
                  <a:schemeClr val="bg1"/>
                </a:solidFill>
                <a:latin typeface="Tahoma"/>
                <a:cs typeface="Tahoma"/>
              </a:rPr>
              <a:t>to</a:t>
            </a:r>
            <a:r>
              <a:rPr sz="3100" b="1" spc="1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105" dirty="0">
                <a:solidFill>
                  <a:schemeClr val="bg1"/>
                </a:solidFill>
                <a:latin typeface="Tahoma"/>
                <a:cs typeface="Tahoma"/>
              </a:rPr>
              <a:t>answer</a:t>
            </a:r>
            <a:r>
              <a:rPr sz="3100" b="1" spc="7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80" dirty="0">
                <a:solidFill>
                  <a:schemeClr val="bg1"/>
                </a:solidFill>
                <a:latin typeface="Tahoma"/>
                <a:cs typeface="Tahoma"/>
              </a:rPr>
              <a:t>key </a:t>
            </a:r>
            <a:r>
              <a:rPr sz="3100" b="1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45" dirty="0">
                <a:solidFill>
                  <a:schemeClr val="bg1"/>
                </a:solidFill>
                <a:latin typeface="Tahoma"/>
                <a:cs typeface="Tahoma"/>
              </a:rPr>
              <a:t>business</a:t>
            </a:r>
            <a:r>
              <a:rPr sz="3100" b="1" spc="-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questions</a:t>
            </a:r>
            <a:r>
              <a:rPr sz="31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5" dirty="0">
                <a:solidFill>
                  <a:schemeClr val="bg1"/>
                </a:solidFill>
                <a:latin typeface="Tahoma"/>
                <a:cs typeface="Tahoma"/>
              </a:rPr>
              <a:t>provide </a:t>
            </a:r>
            <a:r>
              <a:rPr sz="3100" b="1" spc="-89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recommendations</a:t>
            </a:r>
            <a:r>
              <a:rPr sz="31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5" dirty="0">
                <a:solidFill>
                  <a:schemeClr val="bg1"/>
                </a:solidFill>
                <a:latin typeface="Tahoma"/>
                <a:cs typeface="Tahoma"/>
              </a:rPr>
              <a:t>for</a:t>
            </a:r>
            <a:r>
              <a:rPr sz="3100" b="1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60" dirty="0">
                <a:solidFill>
                  <a:schemeClr val="bg1"/>
                </a:solidFill>
                <a:latin typeface="Tahoma"/>
                <a:cs typeface="Tahoma"/>
              </a:rPr>
              <a:t>optimizing</a:t>
            </a:r>
            <a:r>
              <a:rPr sz="3100" b="1" spc="-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50" dirty="0">
                <a:solidFill>
                  <a:schemeClr val="bg1"/>
                </a:solidFill>
                <a:latin typeface="Tahoma"/>
                <a:cs typeface="Tahoma"/>
              </a:rPr>
              <a:t>sales </a:t>
            </a:r>
            <a:r>
              <a:rPr sz="3100" b="1" spc="-89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100" b="1" spc="-30" dirty="0">
                <a:solidFill>
                  <a:schemeClr val="bg1"/>
                </a:solidFill>
                <a:latin typeface="Tahoma"/>
                <a:cs typeface="Tahoma"/>
              </a:rPr>
              <a:t>performance.</a:t>
            </a:r>
            <a:endParaRPr sz="31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72" y="934567"/>
            <a:ext cx="5572124" cy="771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730" y="277391"/>
            <a:ext cx="3609974" cy="20859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5772" y="3657600"/>
            <a:ext cx="9386570" cy="3366135"/>
            <a:chOff x="175772" y="3657600"/>
            <a:chExt cx="9386570" cy="336613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772" y="3657600"/>
              <a:ext cx="6191249" cy="1562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6208" y="4927776"/>
              <a:ext cx="3495674" cy="20954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3072" y="82550"/>
            <a:ext cx="5037455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spc="-140" dirty="0">
                <a:solidFill>
                  <a:srgbClr val="FFFF00"/>
                </a:solidFill>
                <a:latin typeface="Verdana"/>
                <a:cs typeface="Verdana"/>
              </a:rPr>
              <a:t>SQL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FFFF00"/>
                </a:solidFill>
                <a:latin typeface="Verdana"/>
                <a:cs typeface="Verdana"/>
              </a:rPr>
              <a:t>Queries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33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Retrieve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FFFF00"/>
                </a:solidFill>
                <a:latin typeface="Verdana"/>
                <a:cs typeface="Verdana"/>
              </a:rPr>
              <a:t>total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FFFF00"/>
                </a:solidFill>
                <a:latin typeface="Verdana"/>
                <a:cs typeface="Verdana"/>
              </a:rPr>
              <a:t>number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orders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00"/>
                </a:solidFill>
                <a:latin typeface="Verdana"/>
                <a:cs typeface="Verdana"/>
              </a:rPr>
              <a:t>placed</a:t>
            </a:r>
            <a:r>
              <a:rPr sz="1800" b="1" spc="-114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72" y="3083299"/>
            <a:ext cx="661872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FFFF00"/>
                </a:solidFill>
                <a:latin typeface="Verdana"/>
                <a:cs typeface="Verdana"/>
              </a:rPr>
              <a:t>2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IN" b="1" spc="-110" dirty="0">
                <a:solidFill>
                  <a:srgbClr val="FFFF00"/>
                </a:solidFill>
                <a:latin typeface="Verdana"/>
                <a:cs typeface="Verdana"/>
              </a:rPr>
              <a:t>. C</a:t>
            </a:r>
            <a:r>
              <a:rPr sz="1800" b="1" spc="-110" dirty="0" err="1">
                <a:solidFill>
                  <a:srgbClr val="FFFF00"/>
                </a:solidFill>
                <a:latin typeface="Verdana"/>
                <a:cs typeface="Verdana"/>
              </a:rPr>
              <a:t>alculate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FFFF00"/>
                </a:solidFill>
                <a:latin typeface="Verdana"/>
                <a:cs typeface="Verdana"/>
              </a:rPr>
              <a:t>total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Verdana"/>
                <a:cs typeface="Verdana"/>
              </a:rPr>
              <a:t>revenue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00"/>
                </a:solidFill>
                <a:latin typeface="Verdana"/>
                <a:cs typeface="Verdana"/>
              </a:rPr>
              <a:t>geneated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from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00"/>
                </a:solidFill>
                <a:latin typeface="Verdana"/>
                <a:cs typeface="Verdana"/>
              </a:rPr>
              <a:t>pizza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00"/>
                </a:solidFill>
                <a:latin typeface="Verdana"/>
                <a:cs typeface="Verdana"/>
              </a:rPr>
              <a:t>sales</a:t>
            </a:r>
            <a:r>
              <a:rPr lang="en-IN" b="1" spc="-150" dirty="0">
                <a:solidFill>
                  <a:srgbClr val="FFFF00"/>
                </a:solidFill>
                <a:latin typeface="Verdana"/>
                <a:cs typeface="Verdana"/>
              </a:rPr>
              <a:t> ??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9797"/>
            <a:ext cx="9753600" cy="2066925"/>
            <a:chOff x="0" y="999797"/>
            <a:chExt cx="9753600" cy="2066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9797"/>
              <a:ext cx="5895974" cy="2066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5374" y="1322467"/>
              <a:ext cx="3858225" cy="141922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966505"/>
            <a:ext cx="6391274" cy="2619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32683" y="4001550"/>
            <a:ext cx="3219449" cy="25431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258" y="339725"/>
            <a:ext cx="566254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rgbClr val="FFFF00"/>
                </a:solidFill>
              </a:rPr>
              <a:t>3</a:t>
            </a:r>
            <a:r>
              <a:rPr sz="2400" spc="-254" dirty="0">
                <a:solidFill>
                  <a:srgbClr val="FFFF00"/>
                </a:solidFill>
              </a:rPr>
              <a:t> </a:t>
            </a:r>
            <a:r>
              <a:rPr sz="2400" spc="-190" dirty="0">
                <a:solidFill>
                  <a:srgbClr val="FFFF00"/>
                </a:solidFill>
              </a:rPr>
              <a:t>Identify</a:t>
            </a:r>
            <a:r>
              <a:rPr sz="2400" spc="-254" dirty="0">
                <a:solidFill>
                  <a:srgbClr val="FFFF00"/>
                </a:solidFill>
              </a:rPr>
              <a:t> </a:t>
            </a:r>
            <a:r>
              <a:rPr sz="2400" spc="-160" dirty="0">
                <a:solidFill>
                  <a:srgbClr val="FFFF00"/>
                </a:solidFill>
              </a:rPr>
              <a:t>the</a:t>
            </a:r>
            <a:r>
              <a:rPr sz="2400" spc="-254" dirty="0">
                <a:solidFill>
                  <a:srgbClr val="FFFF00"/>
                </a:solidFill>
              </a:rPr>
              <a:t> </a:t>
            </a:r>
            <a:r>
              <a:rPr sz="2400" spc="-175" dirty="0">
                <a:solidFill>
                  <a:srgbClr val="FFFF00"/>
                </a:solidFill>
              </a:rPr>
              <a:t>highest-priced</a:t>
            </a:r>
            <a:r>
              <a:rPr sz="2400" spc="-254" dirty="0">
                <a:solidFill>
                  <a:srgbClr val="FFFF00"/>
                </a:solidFill>
              </a:rPr>
              <a:t> </a:t>
            </a:r>
            <a:r>
              <a:rPr sz="2400" spc="-210" dirty="0">
                <a:solidFill>
                  <a:srgbClr val="FFFF00"/>
                </a:solidFill>
              </a:rPr>
              <a:t>pizza</a:t>
            </a:r>
            <a:r>
              <a:rPr lang="en-IN" sz="2400" spc="-210" dirty="0">
                <a:solidFill>
                  <a:srgbClr val="FFFF00"/>
                </a:solidFill>
              </a:rPr>
              <a:t> ?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357258" y="3462020"/>
            <a:ext cx="726274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5" dirty="0">
                <a:solidFill>
                  <a:srgbClr val="FFFF00"/>
                </a:solidFill>
                <a:latin typeface="Verdana"/>
                <a:cs typeface="Verdana"/>
              </a:rPr>
              <a:t>4</a:t>
            </a:r>
            <a:r>
              <a:rPr sz="2400" b="1" spc="-25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190" dirty="0">
                <a:solidFill>
                  <a:srgbClr val="FFFF00"/>
                </a:solidFill>
                <a:latin typeface="Verdana"/>
                <a:cs typeface="Verdana"/>
              </a:rPr>
              <a:t>Identify</a:t>
            </a:r>
            <a:r>
              <a:rPr sz="2400" b="1" spc="-25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400" b="1" spc="-2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FFFF00"/>
                </a:solidFill>
                <a:latin typeface="Verdana"/>
                <a:cs typeface="Verdana"/>
              </a:rPr>
              <a:t>most</a:t>
            </a:r>
            <a:r>
              <a:rPr sz="2400" b="1" spc="-25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200" dirty="0">
                <a:solidFill>
                  <a:srgbClr val="FFFF00"/>
                </a:solidFill>
                <a:latin typeface="Verdana"/>
                <a:cs typeface="Verdana"/>
              </a:rPr>
              <a:t>common</a:t>
            </a:r>
            <a:r>
              <a:rPr sz="2400" b="1" spc="-25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215" dirty="0">
                <a:solidFill>
                  <a:srgbClr val="FFFF00"/>
                </a:solidFill>
                <a:latin typeface="Verdana"/>
                <a:cs typeface="Verdana"/>
              </a:rPr>
              <a:t>pizza</a:t>
            </a:r>
            <a:r>
              <a:rPr sz="2400" b="1" spc="-2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210" dirty="0">
                <a:solidFill>
                  <a:srgbClr val="FFFF00"/>
                </a:solidFill>
                <a:latin typeface="Verdana"/>
                <a:cs typeface="Verdana"/>
              </a:rPr>
              <a:t>size</a:t>
            </a:r>
            <a:r>
              <a:rPr sz="2400" b="1" spc="-25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b="1" spc="-170" dirty="0">
                <a:solidFill>
                  <a:srgbClr val="FFFF00"/>
                </a:solidFill>
                <a:latin typeface="Verdana"/>
                <a:cs typeface="Verdana"/>
              </a:rPr>
              <a:t>ordered</a:t>
            </a:r>
            <a:r>
              <a:rPr lang="en-IN" sz="2400" b="1" spc="-170" dirty="0">
                <a:solidFill>
                  <a:srgbClr val="FFFF00"/>
                </a:solidFill>
                <a:latin typeface="Verdana"/>
                <a:cs typeface="Verdana"/>
              </a:rPr>
              <a:t> ?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482" y="731520"/>
            <a:ext cx="9571355" cy="2628900"/>
            <a:chOff x="182482" y="731520"/>
            <a:chExt cx="9571355" cy="262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82" y="731520"/>
              <a:ext cx="5962649" cy="2628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5034" y="1083596"/>
              <a:ext cx="3608565" cy="19240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07615" y="4020502"/>
            <a:ext cx="9546590" cy="2705100"/>
            <a:chOff x="207615" y="4020502"/>
            <a:chExt cx="9546590" cy="27051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615" y="4020502"/>
              <a:ext cx="5943599" cy="2705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9261" y="4020502"/>
              <a:ext cx="3604338" cy="22288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1684" y="228759"/>
            <a:ext cx="8865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29" dirty="0">
                <a:solidFill>
                  <a:srgbClr val="FFFF00"/>
                </a:solidFill>
              </a:rPr>
              <a:t>5</a:t>
            </a:r>
            <a:r>
              <a:rPr sz="2100" spc="-225" dirty="0">
                <a:solidFill>
                  <a:srgbClr val="FFFF00"/>
                </a:solidFill>
              </a:rPr>
              <a:t> </a:t>
            </a:r>
            <a:r>
              <a:rPr sz="2100" spc="-130" dirty="0">
                <a:solidFill>
                  <a:srgbClr val="FFFF00"/>
                </a:solidFill>
              </a:rPr>
              <a:t>List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40" dirty="0">
                <a:solidFill>
                  <a:srgbClr val="FFFF00"/>
                </a:solidFill>
              </a:rPr>
              <a:t>the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10" dirty="0">
                <a:solidFill>
                  <a:srgbClr val="FFFF00"/>
                </a:solidFill>
              </a:rPr>
              <a:t>top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229" dirty="0">
                <a:solidFill>
                  <a:srgbClr val="FFFF00"/>
                </a:solidFill>
              </a:rPr>
              <a:t>5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70" dirty="0">
                <a:solidFill>
                  <a:srgbClr val="FFFF00"/>
                </a:solidFill>
              </a:rPr>
              <a:t>most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45" dirty="0">
                <a:solidFill>
                  <a:srgbClr val="FFFF00"/>
                </a:solidFill>
              </a:rPr>
              <a:t>ordered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85" dirty="0">
                <a:solidFill>
                  <a:srgbClr val="FFFF00"/>
                </a:solidFill>
              </a:rPr>
              <a:t>pizza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45" dirty="0">
                <a:solidFill>
                  <a:srgbClr val="FFFF00"/>
                </a:solidFill>
              </a:rPr>
              <a:t>types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75" dirty="0">
                <a:solidFill>
                  <a:srgbClr val="FFFF00"/>
                </a:solidFill>
              </a:rPr>
              <a:t>along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95" dirty="0">
                <a:solidFill>
                  <a:srgbClr val="FFFF00"/>
                </a:solidFill>
              </a:rPr>
              <a:t>with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40" dirty="0">
                <a:solidFill>
                  <a:srgbClr val="FFFF00"/>
                </a:solidFill>
              </a:rPr>
              <a:t>their</a:t>
            </a:r>
            <a:r>
              <a:rPr sz="2100" spc="-220" dirty="0">
                <a:solidFill>
                  <a:srgbClr val="FFFF00"/>
                </a:solidFill>
              </a:rPr>
              <a:t> </a:t>
            </a:r>
            <a:r>
              <a:rPr sz="2100" spc="-150" dirty="0">
                <a:solidFill>
                  <a:srgbClr val="FFFF00"/>
                </a:solidFill>
              </a:rPr>
              <a:t>quantities</a:t>
            </a:r>
            <a:r>
              <a:rPr sz="2100" spc="-150" dirty="0"/>
              <a:t>.</a:t>
            </a:r>
            <a:endParaRPr sz="2100" dirty="0"/>
          </a:p>
        </p:txBody>
      </p:sp>
      <p:sp>
        <p:nvSpPr>
          <p:cNvPr id="9" name="object 9"/>
          <p:cNvSpPr txBox="1"/>
          <p:nvPr/>
        </p:nvSpPr>
        <p:spPr>
          <a:xfrm>
            <a:off x="609600" y="3384317"/>
            <a:ext cx="936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FFFF00"/>
                </a:solidFill>
                <a:latin typeface="Verdana"/>
                <a:cs typeface="Verdana"/>
              </a:rPr>
              <a:t>6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IN" b="1" spc="-140" dirty="0">
                <a:solidFill>
                  <a:srgbClr val="FFFF00"/>
                </a:solidFill>
                <a:latin typeface="Verdana"/>
                <a:cs typeface="Verdana"/>
              </a:rPr>
              <a:t>J</a:t>
            </a:r>
            <a:r>
              <a:rPr sz="1800" b="1" spc="-140" dirty="0" err="1">
                <a:solidFill>
                  <a:srgbClr val="FFFF00"/>
                </a:solidFill>
                <a:latin typeface="Verdana"/>
                <a:cs typeface="Verdana"/>
              </a:rPr>
              <a:t>oin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00"/>
                </a:solidFill>
                <a:latin typeface="Verdana"/>
                <a:cs typeface="Verdana"/>
              </a:rPr>
              <a:t>necessary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tables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FFFF00"/>
                </a:solidFill>
                <a:latin typeface="Verdana"/>
                <a:cs typeface="Verdana"/>
              </a:rPr>
              <a:t>find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FFFF00"/>
                </a:solidFill>
                <a:latin typeface="Verdana"/>
                <a:cs typeface="Verdana"/>
              </a:rPr>
              <a:t>total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FFFF00"/>
                </a:solidFill>
                <a:latin typeface="Verdana"/>
                <a:cs typeface="Verdana"/>
              </a:rPr>
              <a:t>quantity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each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00"/>
                </a:solidFill>
                <a:latin typeface="Verdana"/>
                <a:cs typeface="Verdana"/>
              </a:rPr>
              <a:t>pizza</a:t>
            </a:r>
            <a:r>
              <a:rPr sz="1800" b="1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00"/>
                </a:solidFill>
                <a:latin typeface="Verdana"/>
                <a:cs typeface="Verdana"/>
              </a:rPr>
              <a:t>category</a:t>
            </a:r>
            <a:r>
              <a:rPr sz="18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FFFF00"/>
                </a:solidFill>
                <a:latin typeface="Verdana"/>
                <a:cs typeface="Verdana"/>
              </a:rPr>
              <a:t>ordered</a:t>
            </a:r>
            <a:r>
              <a:rPr sz="1800" b="1" spc="-13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125" y="545695"/>
            <a:ext cx="9577070" cy="2981325"/>
            <a:chOff x="177125" y="545695"/>
            <a:chExt cx="9577070" cy="2981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25" y="731520"/>
              <a:ext cx="6038849" cy="571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6167" y="545695"/>
              <a:ext cx="3537432" cy="29813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77125" y="4004686"/>
            <a:ext cx="9571355" cy="3308350"/>
            <a:chOff x="177125" y="4004686"/>
            <a:chExt cx="9571355" cy="33083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125" y="4004686"/>
              <a:ext cx="5619749" cy="5905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4737" y="4483498"/>
              <a:ext cx="4943474" cy="28289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4872" y="218733"/>
            <a:ext cx="7125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9" dirty="0">
                <a:solidFill>
                  <a:srgbClr val="FFFF00"/>
                </a:solidFill>
              </a:rPr>
              <a:t>7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40" dirty="0">
                <a:solidFill>
                  <a:srgbClr val="FFFF00"/>
                </a:solidFill>
              </a:rPr>
              <a:t>D</a:t>
            </a:r>
            <a:r>
              <a:rPr sz="2000" spc="-165" dirty="0">
                <a:solidFill>
                  <a:srgbClr val="FFFF00"/>
                </a:solidFill>
              </a:rPr>
              <a:t>e</a:t>
            </a:r>
            <a:r>
              <a:rPr sz="2000" spc="-80" dirty="0">
                <a:solidFill>
                  <a:srgbClr val="FFFF00"/>
                </a:solidFill>
              </a:rPr>
              <a:t>t</a:t>
            </a:r>
            <a:r>
              <a:rPr sz="2000" spc="-165" dirty="0">
                <a:solidFill>
                  <a:srgbClr val="FFFF00"/>
                </a:solidFill>
              </a:rPr>
              <a:t>e</a:t>
            </a:r>
            <a:r>
              <a:rPr sz="2000" spc="-155" dirty="0">
                <a:solidFill>
                  <a:srgbClr val="FFFF00"/>
                </a:solidFill>
              </a:rPr>
              <a:t>r</a:t>
            </a:r>
            <a:r>
              <a:rPr sz="2000" spc="-260" dirty="0">
                <a:solidFill>
                  <a:srgbClr val="FFFF00"/>
                </a:solidFill>
              </a:rPr>
              <a:t>m</a:t>
            </a:r>
            <a:r>
              <a:rPr sz="2000" spc="-110" dirty="0">
                <a:solidFill>
                  <a:srgbClr val="FFFF00"/>
                </a:solidFill>
              </a:rPr>
              <a:t>i</a:t>
            </a:r>
            <a:r>
              <a:rPr sz="2000" spc="-170" dirty="0">
                <a:solidFill>
                  <a:srgbClr val="FFFF00"/>
                </a:solidFill>
              </a:rPr>
              <a:t>n</a:t>
            </a:r>
            <a:r>
              <a:rPr sz="2000" spc="-160" dirty="0">
                <a:solidFill>
                  <a:srgbClr val="FFFF00"/>
                </a:solidFill>
              </a:rPr>
              <a:t>e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80" dirty="0">
                <a:solidFill>
                  <a:srgbClr val="FFFF00"/>
                </a:solidFill>
              </a:rPr>
              <a:t>t</a:t>
            </a:r>
            <a:r>
              <a:rPr sz="2000" spc="-170" dirty="0">
                <a:solidFill>
                  <a:srgbClr val="FFFF00"/>
                </a:solidFill>
              </a:rPr>
              <a:t>h</a:t>
            </a:r>
            <a:r>
              <a:rPr sz="2000" spc="-160" dirty="0">
                <a:solidFill>
                  <a:srgbClr val="FFFF00"/>
                </a:solidFill>
              </a:rPr>
              <a:t>e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14" dirty="0">
                <a:solidFill>
                  <a:srgbClr val="FFFF00"/>
                </a:solidFill>
              </a:rPr>
              <a:t>d</a:t>
            </a:r>
            <a:r>
              <a:rPr sz="2000" spc="-110" dirty="0">
                <a:solidFill>
                  <a:srgbClr val="FFFF00"/>
                </a:solidFill>
              </a:rPr>
              <a:t>i</a:t>
            </a:r>
            <a:r>
              <a:rPr sz="2000" spc="-200" dirty="0">
                <a:solidFill>
                  <a:srgbClr val="FFFF00"/>
                </a:solidFill>
              </a:rPr>
              <a:t>s</a:t>
            </a:r>
            <a:r>
              <a:rPr sz="2000" spc="-80" dirty="0">
                <a:solidFill>
                  <a:srgbClr val="FFFF00"/>
                </a:solidFill>
              </a:rPr>
              <a:t>t</a:t>
            </a:r>
            <a:r>
              <a:rPr sz="2000" spc="-155" dirty="0">
                <a:solidFill>
                  <a:srgbClr val="FFFF00"/>
                </a:solidFill>
              </a:rPr>
              <a:t>r</a:t>
            </a:r>
            <a:r>
              <a:rPr sz="2000" spc="-110" dirty="0">
                <a:solidFill>
                  <a:srgbClr val="FFFF00"/>
                </a:solidFill>
              </a:rPr>
              <a:t>i</a:t>
            </a:r>
            <a:r>
              <a:rPr sz="2000" spc="-114" dirty="0">
                <a:solidFill>
                  <a:srgbClr val="FFFF00"/>
                </a:solidFill>
              </a:rPr>
              <a:t>b</a:t>
            </a:r>
            <a:r>
              <a:rPr sz="2000" spc="-185" dirty="0">
                <a:solidFill>
                  <a:srgbClr val="FFFF00"/>
                </a:solidFill>
              </a:rPr>
              <a:t>u</a:t>
            </a:r>
            <a:r>
              <a:rPr sz="2000" spc="-80" dirty="0">
                <a:solidFill>
                  <a:srgbClr val="FFFF00"/>
                </a:solidFill>
              </a:rPr>
              <a:t>t</a:t>
            </a:r>
            <a:r>
              <a:rPr sz="2000" spc="-110" dirty="0">
                <a:solidFill>
                  <a:srgbClr val="FFFF00"/>
                </a:solidFill>
              </a:rPr>
              <a:t>i</a:t>
            </a:r>
            <a:r>
              <a:rPr sz="2000" spc="-130" dirty="0">
                <a:solidFill>
                  <a:srgbClr val="FFFF00"/>
                </a:solidFill>
              </a:rPr>
              <a:t>o</a:t>
            </a:r>
            <a:r>
              <a:rPr sz="2000" spc="-165" dirty="0">
                <a:solidFill>
                  <a:srgbClr val="FFFF00"/>
                </a:solidFill>
              </a:rPr>
              <a:t>n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30" dirty="0">
                <a:solidFill>
                  <a:srgbClr val="FFFF00"/>
                </a:solidFill>
              </a:rPr>
              <a:t>o</a:t>
            </a:r>
            <a:r>
              <a:rPr sz="2000" spc="-70" dirty="0">
                <a:solidFill>
                  <a:srgbClr val="FFFF00"/>
                </a:solidFill>
              </a:rPr>
              <a:t>f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30" dirty="0">
                <a:solidFill>
                  <a:srgbClr val="FFFF00"/>
                </a:solidFill>
              </a:rPr>
              <a:t>o</a:t>
            </a:r>
            <a:r>
              <a:rPr sz="2000" spc="-155" dirty="0">
                <a:solidFill>
                  <a:srgbClr val="FFFF00"/>
                </a:solidFill>
              </a:rPr>
              <a:t>r</a:t>
            </a:r>
            <a:r>
              <a:rPr sz="2000" spc="-114" dirty="0">
                <a:solidFill>
                  <a:srgbClr val="FFFF00"/>
                </a:solidFill>
              </a:rPr>
              <a:t>d</a:t>
            </a:r>
            <a:r>
              <a:rPr sz="2000" spc="-165" dirty="0">
                <a:solidFill>
                  <a:srgbClr val="FFFF00"/>
                </a:solidFill>
              </a:rPr>
              <a:t>e</a:t>
            </a:r>
            <a:r>
              <a:rPr sz="2000" spc="-155" dirty="0">
                <a:solidFill>
                  <a:srgbClr val="FFFF00"/>
                </a:solidFill>
              </a:rPr>
              <a:t>r</a:t>
            </a:r>
            <a:r>
              <a:rPr sz="2000" spc="-195" dirty="0">
                <a:solidFill>
                  <a:srgbClr val="FFFF00"/>
                </a:solidFill>
              </a:rPr>
              <a:t>s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14" dirty="0">
                <a:solidFill>
                  <a:srgbClr val="FFFF00"/>
                </a:solidFill>
              </a:rPr>
              <a:t>b</a:t>
            </a:r>
            <a:r>
              <a:rPr sz="2000" spc="-150" dirty="0">
                <a:solidFill>
                  <a:srgbClr val="FFFF00"/>
                </a:solidFill>
              </a:rPr>
              <a:t>y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70" dirty="0">
                <a:solidFill>
                  <a:srgbClr val="FFFF00"/>
                </a:solidFill>
              </a:rPr>
              <a:t>h</a:t>
            </a:r>
            <a:r>
              <a:rPr sz="2000" spc="-130" dirty="0">
                <a:solidFill>
                  <a:srgbClr val="FFFF00"/>
                </a:solidFill>
              </a:rPr>
              <a:t>o</a:t>
            </a:r>
            <a:r>
              <a:rPr sz="2000" spc="-185" dirty="0">
                <a:solidFill>
                  <a:srgbClr val="FFFF00"/>
                </a:solidFill>
              </a:rPr>
              <a:t>u</a:t>
            </a:r>
            <a:r>
              <a:rPr sz="2000" spc="-150" dirty="0">
                <a:solidFill>
                  <a:srgbClr val="FFFF00"/>
                </a:solidFill>
              </a:rPr>
              <a:t>r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30" dirty="0">
                <a:solidFill>
                  <a:srgbClr val="FFFF00"/>
                </a:solidFill>
              </a:rPr>
              <a:t>o</a:t>
            </a:r>
            <a:r>
              <a:rPr sz="2000" spc="-70" dirty="0">
                <a:solidFill>
                  <a:srgbClr val="FFFF00"/>
                </a:solidFill>
              </a:rPr>
              <a:t>f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80" dirty="0">
                <a:solidFill>
                  <a:srgbClr val="FFFF00"/>
                </a:solidFill>
              </a:rPr>
              <a:t>t</a:t>
            </a:r>
            <a:r>
              <a:rPr sz="2000" spc="-170" dirty="0">
                <a:solidFill>
                  <a:srgbClr val="FFFF00"/>
                </a:solidFill>
              </a:rPr>
              <a:t>h</a:t>
            </a:r>
            <a:r>
              <a:rPr sz="2000" spc="-160" dirty="0">
                <a:solidFill>
                  <a:srgbClr val="FFFF00"/>
                </a:solidFill>
              </a:rPr>
              <a:t>e</a:t>
            </a:r>
            <a:r>
              <a:rPr sz="2000" spc="-215" dirty="0">
                <a:solidFill>
                  <a:srgbClr val="FFFF00"/>
                </a:solidFill>
              </a:rPr>
              <a:t> </a:t>
            </a:r>
            <a:r>
              <a:rPr sz="2000" spc="-114" dirty="0">
                <a:solidFill>
                  <a:srgbClr val="FFFF00"/>
                </a:solidFill>
              </a:rPr>
              <a:t>d</a:t>
            </a:r>
            <a:r>
              <a:rPr sz="2000" spc="-210" dirty="0">
                <a:solidFill>
                  <a:srgbClr val="FFFF00"/>
                </a:solidFill>
              </a:rPr>
              <a:t>a</a:t>
            </a:r>
            <a:r>
              <a:rPr sz="2000" spc="-155" dirty="0">
                <a:solidFill>
                  <a:srgbClr val="FFFF00"/>
                </a:solidFill>
              </a:rPr>
              <a:t>y</a:t>
            </a:r>
            <a:r>
              <a:rPr lang="en-IN" sz="2000" spc="-175" dirty="0">
                <a:solidFill>
                  <a:srgbClr val="FFFF00"/>
                </a:solidFill>
              </a:rPr>
              <a:t> 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221426" y="3533379"/>
            <a:ext cx="8160574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90" dirty="0">
                <a:solidFill>
                  <a:srgbClr val="FFFF00"/>
                </a:solidFill>
                <a:latin typeface="Verdana"/>
                <a:cs typeface="Verdana"/>
              </a:rPr>
              <a:t>8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85" dirty="0">
                <a:solidFill>
                  <a:srgbClr val="FFFF00"/>
                </a:solidFill>
                <a:latin typeface="Verdana"/>
                <a:cs typeface="Verdana"/>
              </a:rPr>
              <a:t>Join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40" dirty="0">
                <a:solidFill>
                  <a:srgbClr val="FFFF00"/>
                </a:solidFill>
                <a:latin typeface="Verdana"/>
                <a:cs typeface="Verdana"/>
              </a:rPr>
              <a:t>relevant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20" dirty="0">
                <a:solidFill>
                  <a:srgbClr val="FFFF00"/>
                </a:solidFill>
                <a:latin typeface="Verdana"/>
                <a:cs typeface="Verdana"/>
              </a:rPr>
              <a:t>table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FFFF00"/>
                </a:solidFill>
                <a:latin typeface="Verdana"/>
                <a:cs typeface="Verdana"/>
              </a:rPr>
              <a:t>find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3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50" dirty="0">
                <a:solidFill>
                  <a:srgbClr val="FFFF00"/>
                </a:solidFill>
                <a:latin typeface="Verdana"/>
                <a:cs typeface="Verdana"/>
              </a:rPr>
              <a:t>category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204" dirty="0">
                <a:solidFill>
                  <a:srgbClr val="FFFF00"/>
                </a:solidFill>
                <a:latin typeface="Verdana"/>
                <a:cs typeface="Verdana"/>
              </a:rPr>
              <a:t>wise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25" dirty="0">
                <a:solidFill>
                  <a:srgbClr val="FFFF00"/>
                </a:solidFill>
                <a:latin typeface="Verdana"/>
                <a:cs typeface="Verdana"/>
              </a:rPr>
              <a:t>distribution</a:t>
            </a:r>
            <a:r>
              <a:rPr sz="1900" b="1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1900" b="1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900" b="1" spc="-175" dirty="0">
                <a:solidFill>
                  <a:srgbClr val="FFFF00"/>
                </a:solidFill>
                <a:latin typeface="Verdana"/>
                <a:cs typeface="Verdana"/>
              </a:rPr>
              <a:t>pizzas.</a:t>
            </a:r>
            <a:endParaRPr lang="en-IN" sz="1900" b="1" spc="-175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394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Tahoma</vt:lpstr>
      <vt:lpstr>Verdana</vt:lpstr>
      <vt:lpstr>Office Theme</vt:lpstr>
      <vt:lpstr>PowerPoint Presentation</vt:lpstr>
      <vt:lpstr>Introduction:</vt:lpstr>
      <vt:lpstr>Project Purpose:</vt:lpstr>
      <vt:lpstr>Dataset Description</vt:lpstr>
      <vt:lpstr>Project Scope:</vt:lpstr>
      <vt:lpstr>PowerPoint Presentation</vt:lpstr>
      <vt:lpstr>3 Identify the highest-priced pizza ?</vt:lpstr>
      <vt:lpstr>5 List the top 5 most ordered pizza types along with their quantities.</vt:lpstr>
      <vt:lpstr>7 Determine the distribution of orders by hour of the day </vt:lpstr>
      <vt:lpstr>PowerPoint Presentation</vt:lpstr>
      <vt:lpstr>11 analyze the cumulative revenue generated over time.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Orange Modern Simple Pizza Sales Graph</dc:title>
  <dc:creator>aachal jangamwar</dc:creator>
  <cp:keywords>DAGQLHxwdhU,BAGFMReWaRA</cp:keywords>
  <cp:lastModifiedBy>Sahil Upadhyay</cp:lastModifiedBy>
  <cp:revision>17</cp:revision>
  <dcterms:created xsi:type="dcterms:W3CDTF">2024-09-10T12:44:37Z</dcterms:created>
  <dcterms:modified xsi:type="dcterms:W3CDTF">2024-09-14T16:51:53Z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2024-09-10T00:00:00Z</vt:filetime>
  </property>
</Properties>
</file>