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CDE90A-9783-4226-9568-D549260FF098}">
          <p14:sldIdLst>
            <p14:sldId id="256"/>
            <p14:sldId id="257"/>
            <p14:sldId id="260"/>
            <p14:sldId id="262"/>
            <p14:sldId id="261"/>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in mogondo" userId="2221b0276cd3522e" providerId="LiveId" clId="{30471F96-824A-47B1-B1C7-ED7377318D68}"/>
    <pc:docChg chg="modSld">
      <pc:chgData name="edwin mogondo" userId="2221b0276cd3522e" providerId="LiveId" clId="{30471F96-824A-47B1-B1C7-ED7377318D68}" dt="2020-10-13T07:46:25.001" v="0" actId="20577"/>
      <pc:docMkLst>
        <pc:docMk/>
      </pc:docMkLst>
      <pc:sldChg chg="modSp mod">
        <pc:chgData name="edwin mogondo" userId="2221b0276cd3522e" providerId="LiveId" clId="{30471F96-824A-47B1-B1C7-ED7377318D68}" dt="2020-10-13T07:46:25.001" v="0" actId="20577"/>
        <pc:sldMkLst>
          <pc:docMk/>
          <pc:sldMk cId="3105312826" sldId="260"/>
        </pc:sldMkLst>
        <pc:spChg chg="mod">
          <ac:chgData name="edwin mogondo" userId="2221b0276cd3522e" providerId="LiveId" clId="{30471F96-824A-47B1-B1C7-ED7377318D68}" dt="2020-10-13T07:46:25.001" v="0" actId="20577"/>
          <ac:spMkLst>
            <pc:docMk/>
            <pc:sldMk cId="3105312826" sldId="260"/>
            <ac:spMk id="8" creationId="{02828434-49DC-45A4-B2CD-873A20E0AD5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71CC-7F91-4333-BF0E-207D0E9FE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F95A6B-7878-4273-B5C4-2B10A32176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1D585-9B45-442F-BFCA-782AF63F9BD2}"/>
              </a:ext>
            </a:extLst>
          </p:cNvPr>
          <p:cNvSpPr>
            <a:spLocks noGrp="1"/>
          </p:cNvSpPr>
          <p:nvPr>
            <p:ph type="dt" sz="half" idx="10"/>
          </p:nvPr>
        </p:nvSpPr>
        <p:spPr/>
        <p:txBody>
          <a:bodyPr/>
          <a:lstStyle/>
          <a:p>
            <a:fld id="{48A3C810-4089-4F96-850D-A3AF4A8262F7}" type="datetimeFigureOut">
              <a:rPr lang="en-US" smtClean="0"/>
              <a:t>10/13/2020</a:t>
            </a:fld>
            <a:endParaRPr lang="en-US"/>
          </a:p>
        </p:txBody>
      </p:sp>
      <p:sp>
        <p:nvSpPr>
          <p:cNvPr id="5" name="Footer Placeholder 4">
            <a:extLst>
              <a:ext uri="{FF2B5EF4-FFF2-40B4-BE49-F238E27FC236}">
                <a16:creationId xmlns:a16="http://schemas.microsoft.com/office/drawing/2014/main" id="{2B574B2A-382A-42DD-92AB-3EBCB9AE1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7FC7E-343A-40EC-8585-1356B5CCFF1C}"/>
              </a:ext>
            </a:extLst>
          </p:cNvPr>
          <p:cNvSpPr>
            <a:spLocks noGrp="1"/>
          </p:cNvSpPr>
          <p:nvPr>
            <p:ph type="sldNum" sz="quarter" idx="12"/>
          </p:nvPr>
        </p:nvSpPr>
        <p:spPr/>
        <p:txBody>
          <a:bodyPr/>
          <a:lstStyle/>
          <a:p>
            <a:fld id="{DCF68B9E-433D-4D2A-8360-CEB1A6FF8CF5}" type="slidenum">
              <a:rPr lang="en-US" smtClean="0"/>
              <a:t>‹#›</a:t>
            </a:fld>
            <a:endParaRPr lang="en-US"/>
          </a:p>
        </p:txBody>
      </p:sp>
    </p:spTree>
    <p:extLst>
      <p:ext uri="{BB962C8B-B14F-4D97-AF65-F5344CB8AC3E}">
        <p14:creationId xmlns:p14="http://schemas.microsoft.com/office/powerpoint/2010/main" val="202491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C45F-9ED5-4291-9C59-A342B0D4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BBF10B-C9F5-4595-9E4A-778616BA6A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0F160-8BD3-4E41-B859-D3AEA3DB5A2D}"/>
              </a:ext>
            </a:extLst>
          </p:cNvPr>
          <p:cNvSpPr>
            <a:spLocks noGrp="1"/>
          </p:cNvSpPr>
          <p:nvPr>
            <p:ph type="dt" sz="half" idx="10"/>
          </p:nvPr>
        </p:nvSpPr>
        <p:spPr/>
        <p:txBody>
          <a:bodyPr/>
          <a:lstStyle/>
          <a:p>
            <a:fld id="{48A3C810-4089-4F96-850D-A3AF4A8262F7}" type="datetimeFigureOut">
              <a:rPr lang="en-US" smtClean="0"/>
              <a:t>10/13/2020</a:t>
            </a:fld>
            <a:endParaRPr lang="en-US"/>
          </a:p>
        </p:txBody>
      </p:sp>
      <p:sp>
        <p:nvSpPr>
          <p:cNvPr id="5" name="Footer Placeholder 4">
            <a:extLst>
              <a:ext uri="{FF2B5EF4-FFF2-40B4-BE49-F238E27FC236}">
                <a16:creationId xmlns:a16="http://schemas.microsoft.com/office/drawing/2014/main" id="{CBD7727D-CDB9-42B3-ACD7-BFD6FE780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A4B47-75C9-424B-853A-02E9BFB8C21C}"/>
              </a:ext>
            </a:extLst>
          </p:cNvPr>
          <p:cNvSpPr>
            <a:spLocks noGrp="1"/>
          </p:cNvSpPr>
          <p:nvPr>
            <p:ph type="sldNum" sz="quarter" idx="12"/>
          </p:nvPr>
        </p:nvSpPr>
        <p:spPr/>
        <p:txBody>
          <a:bodyPr/>
          <a:lstStyle/>
          <a:p>
            <a:fld id="{DCF68B9E-433D-4D2A-8360-CEB1A6FF8CF5}" type="slidenum">
              <a:rPr lang="en-US" smtClean="0"/>
              <a:t>‹#›</a:t>
            </a:fld>
            <a:endParaRPr lang="en-US"/>
          </a:p>
        </p:txBody>
      </p:sp>
    </p:spTree>
    <p:extLst>
      <p:ext uri="{BB962C8B-B14F-4D97-AF65-F5344CB8AC3E}">
        <p14:creationId xmlns:p14="http://schemas.microsoft.com/office/powerpoint/2010/main" val="271846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48E4CC-04F0-4CC6-9019-48C5A3AD6C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E92B8-B1E9-4088-AE72-413F95AE49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554ED-5C96-4FF8-8B35-235241700E95}"/>
              </a:ext>
            </a:extLst>
          </p:cNvPr>
          <p:cNvSpPr>
            <a:spLocks noGrp="1"/>
          </p:cNvSpPr>
          <p:nvPr>
            <p:ph type="dt" sz="half" idx="10"/>
          </p:nvPr>
        </p:nvSpPr>
        <p:spPr/>
        <p:txBody>
          <a:bodyPr/>
          <a:lstStyle/>
          <a:p>
            <a:fld id="{48A3C810-4089-4F96-850D-A3AF4A8262F7}" type="datetimeFigureOut">
              <a:rPr lang="en-US" smtClean="0"/>
              <a:t>10/13/2020</a:t>
            </a:fld>
            <a:endParaRPr lang="en-US"/>
          </a:p>
        </p:txBody>
      </p:sp>
      <p:sp>
        <p:nvSpPr>
          <p:cNvPr id="5" name="Footer Placeholder 4">
            <a:extLst>
              <a:ext uri="{FF2B5EF4-FFF2-40B4-BE49-F238E27FC236}">
                <a16:creationId xmlns:a16="http://schemas.microsoft.com/office/drawing/2014/main" id="{014006A6-3D39-4E5D-A64F-7DF28D207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40EEC-FDE7-48A0-A186-26FF1EAC9E9E}"/>
              </a:ext>
            </a:extLst>
          </p:cNvPr>
          <p:cNvSpPr>
            <a:spLocks noGrp="1"/>
          </p:cNvSpPr>
          <p:nvPr>
            <p:ph type="sldNum" sz="quarter" idx="12"/>
          </p:nvPr>
        </p:nvSpPr>
        <p:spPr/>
        <p:txBody>
          <a:bodyPr/>
          <a:lstStyle/>
          <a:p>
            <a:fld id="{DCF68B9E-433D-4D2A-8360-CEB1A6FF8CF5}" type="slidenum">
              <a:rPr lang="en-US" smtClean="0"/>
              <a:t>‹#›</a:t>
            </a:fld>
            <a:endParaRPr lang="en-US"/>
          </a:p>
        </p:txBody>
      </p:sp>
    </p:spTree>
    <p:extLst>
      <p:ext uri="{BB962C8B-B14F-4D97-AF65-F5344CB8AC3E}">
        <p14:creationId xmlns:p14="http://schemas.microsoft.com/office/powerpoint/2010/main" val="215513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55F6-907C-47D5-844D-B83D97D917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31912-B0A4-454C-975F-A6FCD4EEA1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B64D-202A-4220-BE7A-BAF90EA4970B}"/>
              </a:ext>
            </a:extLst>
          </p:cNvPr>
          <p:cNvSpPr>
            <a:spLocks noGrp="1"/>
          </p:cNvSpPr>
          <p:nvPr>
            <p:ph type="dt" sz="half" idx="10"/>
          </p:nvPr>
        </p:nvSpPr>
        <p:spPr/>
        <p:txBody>
          <a:bodyPr/>
          <a:lstStyle/>
          <a:p>
            <a:fld id="{48A3C810-4089-4F96-850D-A3AF4A8262F7}" type="datetimeFigureOut">
              <a:rPr lang="en-US" smtClean="0"/>
              <a:t>10/13/2020</a:t>
            </a:fld>
            <a:endParaRPr lang="en-US"/>
          </a:p>
        </p:txBody>
      </p:sp>
      <p:sp>
        <p:nvSpPr>
          <p:cNvPr id="5" name="Footer Placeholder 4">
            <a:extLst>
              <a:ext uri="{FF2B5EF4-FFF2-40B4-BE49-F238E27FC236}">
                <a16:creationId xmlns:a16="http://schemas.microsoft.com/office/drawing/2014/main" id="{4BC88864-402D-438E-A10C-A1AF43C6C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2873A-8039-4B79-B59A-90FAB6E15406}"/>
              </a:ext>
            </a:extLst>
          </p:cNvPr>
          <p:cNvSpPr>
            <a:spLocks noGrp="1"/>
          </p:cNvSpPr>
          <p:nvPr>
            <p:ph type="sldNum" sz="quarter" idx="12"/>
          </p:nvPr>
        </p:nvSpPr>
        <p:spPr/>
        <p:txBody>
          <a:bodyPr/>
          <a:lstStyle/>
          <a:p>
            <a:fld id="{DCF68B9E-433D-4D2A-8360-CEB1A6FF8CF5}" type="slidenum">
              <a:rPr lang="en-US" smtClean="0"/>
              <a:t>‹#›</a:t>
            </a:fld>
            <a:endParaRPr lang="en-US"/>
          </a:p>
        </p:txBody>
      </p:sp>
    </p:spTree>
    <p:extLst>
      <p:ext uri="{BB962C8B-B14F-4D97-AF65-F5344CB8AC3E}">
        <p14:creationId xmlns:p14="http://schemas.microsoft.com/office/powerpoint/2010/main" val="411453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3C6A-091B-4330-8DFD-2D2321DD1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9D040A-6788-4532-885D-9631A05E74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A620D0-2D84-4A81-BF11-000EC64B9899}"/>
              </a:ext>
            </a:extLst>
          </p:cNvPr>
          <p:cNvSpPr>
            <a:spLocks noGrp="1"/>
          </p:cNvSpPr>
          <p:nvPr>
            <p:ph type="dt" sz="half" idx="10"/>
          </p:nvPr>
        </p:nvSpPr>
        <p:spPr/>
        <p:txBody>
          <a:bodyPr/>
          <a:lstStyle/>
          <a:p>
            <a:fld id="{48A3C810-4089-4F96-850D-A3AF4A8262F7}" type="datetimeFigureOut">
              <a:rPr lang="en-US" smtClean="0"/>
              <a:t>10/13/2020</a:t>
            </a:fld>
            <a:endParaRPr lang="en-US"/>
          </a:p>
        </p:txBody>
      </p:sp>
      <p:sp>
        <p:nvSpPr>
          <p:cNvPr id="5" name="Footer Placeholder 4">
            <a:extLst>
              <a:ext uri="{FF2B5EF4-FFF2-40B4-BE49-F238E27FC236}">
                <a16:creationId xmlns:a16="http://schemas.microsoft.com/office/drawing/2014/main" id="{92DAEE57-1569-4E0E-BACF-0AD09B60C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8AB94-3E7A-4CF7-A470-2B74AE9E6CF4}"/>
              </a:ext>
            </a:extLst>
          </p:cNvPr>
          <p:cNvSpPr>
            <a:spLocks noGrp="1"/>
          </p:cNvSpPr>
          <p:nvPr>
            <p:ph type="sldNum" sz="quarter" idx="12"/>
          </p:nvPr>
        </p:nvSpPr>
        <p:spPr/>
        <p:txBody>
          <a:bodyPr/>
          <a:lstStyle/>
          <a:p>
            <a:fld id="{DCF68B9E-433D-4D2A-8360-CEB1A6FF8CF5}" type="slidenum">
              <a:rPr lang="en-US" smtClean="0"/>
              <a:t>‹#›</a:t>
            </a:fld>
            <a:endParaRPr lang="en-US"/>
          </a:p>
        </p:txBody>
      </p:sp>
    </p:spTree>
    <p:extLst>
      <p:ext uri="{BB962C8B-B14F-4D97-AF65-F5344CB8AC3E}">
        <p14:creationId xmlns:p14="http://schemas.microsoft.com/office/powerpoint/2010/main" val="207713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A4D8-0B81-4BDB-B6C2-8AF216DC8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073FD-639D-491F-B5FE-0F045BFF20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CF6129-F4A0-4FA3-AB9E-12AE862C51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485239-AC87-46F7-8D6E-3F731407A6DC}"/>
              </a:ext>
            </a:extLst>
          </p:cNvPr>
          <p:cNvSpPr>
            <a:spLocks noGrp="1"/>
          </p:cNvSpPr>
          <p:nvPr>
            <p:ph type="dt" sz="half" idx="10"/>
          </p:nvPr>
        </p:nvSpPr>
        <p:spPr/>
        <p:txBody>
          <a:bodyPr/>
          <a:lstStyle/>
          <a:p>
            <a:fld id="{48A3C810-4089-4F96-850D-A3AF4A8262F7}" type="datetimeFigureOut">
              <a:rPr lang="en-US" smtClean="0"/>
              <a:t>10/13/2020</a:t>
            </a:fld>
            <a:endParaRPr lang="en-US"/>
          </a:p>
        </p:txBody>
      </p:sp>
      <p:sp>
        <p:nvSpPr>
          <p:cNvPr id="6" name="Footer Placeholder 5">
            <a:extLst>
              <a:ext uri="{FF2B5EF4-FFF2-40B4-BE49-F238E27FC236}">
                <a16:creationId xmlns:a16="http://schemas.microsoft.com/office/drawing/2014/main" id="{C1994A0B-8DFA-496B-BFDA-3D88F6F67B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578972-B38C-4EAD-8415-29D77C11C077}"/>
              </a:ext>
            </a:extLst>
          </p:cNvPr>
          <p:cNvSpPr>
            <a:spLocks noGrp="1"/>
          </p:cNvSpPr>
          <p:nvPr>
            <p:ph type="sldNum" sz="quarter" idx="12"/>
          </p:nvPr>
        </p:nvSpPr>
        <p:spPr/>
        <p:txBody>
          <a:bodyPr/>
          <a:lstStyle/>
          <a:p>
            <a:fld id="{DCF68B9E-433D-4D2A-8360-CEB1A6FF8CF5}" type="slidenum">
              <a:rPr lang="en-US" smtClean="0"/>
              <a:t>‹#›</a:t>
            </a:fld>
            <a:endParaRPr lang="en-US"/>
          </a:p>
        </p:txBody>
      </p:sp>
    </p:spTree>
    <p:extLst>
      <p:ext uri="{BB962C8B-B14F-4D97-AF65-F5344CB8AC3E}">
        <p14:creationId xmlns:p14="http://schemas.microsoft.com/office/powerpoint/2010/main" val="172889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43DB-5E6B-414D-8C81-DBD0F15979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6F592A-FC12-4A32-BCB5-1998E8B63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D4080E-A2A5-4458-9226-FD72556EBA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77F98D-60A8-4403-84E6-973AEA8A24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852E75-A076-4463-A6C1-E8066086CB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EDB36-6A19-4EE1-ABDC-76152D9262E1}"/>
              </a:ext>
            </a:extLst>
          </p:cNvPr>
          <p:cNvSpPr>
            <a:spLocks noGrp="1"/>
          </p:cNvSpPr>
          <p:nvPr>
            <p:ph type="dt" sz="half" idx="10"/>
          </p:nvPr>
        </p:nvSpPr>
        <p:spPr/>
        <p:txBody>
          <a:bodyPr/>
          <a:lstStyle/>
          <a:p>
            <a:fld id="{48A3C810-4089-4F96-850D-A3AF4A8262F7}" type="datetimeFigureOut">
              <a:rPr lang="en-US" smtClean="0"/>
              <a:t>10/13/2020</a:t>
            </a:fld>
            <a:endParaRPr lang="en-US"/>
          </a:p>
        </p:txBody>
      </p:sp>
      <p:sp>
        <p:nvSpPr>
          <p:cNvPr id="8" name="Footer Placeholder 7">
            <a:extLst>
              <a:ext uri="{FF2B5EF4-FFF2-40B4-BE49-F238E27FC236}">
                <a16:creationId xmlns:a16="http://schemas.microsoft.com/office/drawing/2014/main" id="{4EB28CE6-4423-4A4D-93A2-C37E82E9FE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E50A4D-5B0C-4849-91D6-004DC3B63424}"/>
              </a:ext>
            </a:extLst>
          </p:cNvPr>
          <p:cNvSpPr>
            <a:spLocks noGrp="1"/>
          </p:cNvSpPr>
          <p:nvPr>
            <p:ph type="sldNum" sz="quarter" idx="12"/>
          </p:nvPr>
        </p:nvSpPr>
        <p:spPr/>
        <p:txBody>
          <a:bodyPr/>
          <a:lstStyle/>
          <a:p>
            <a:fld id="{DCF68B9E-433D-4D2A-8360-CEB1A6FF8CF5}" type="slidenum">
              <a:rPr lang="en-US" smtClean="0"/>
              <a:t>‹#›</a:t>
            </a:fld>
            <a:endParaRPr lang="en-US"/>
          </a:p>
        </p:txBody>
      </p:sp>
    </p:spTree>
    <p:extLst>
      <p:ext uri="{BB962C8B-B14F-4D97-AF65-F5344CB8AC3E}">
        <p14:creationId xmlns:p14="http://schemas.microsoft.com/office/powerpoint/2010/main" val="80092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19D2-B558-4A43-BD99-BA0A12CB8A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7B2784-D956-4E89-88B4-11CF1F1E4B24}"/>
              </a:ext>
            </a:extLst>
          </p:cNvPr>
          <p:cNvSpPr>
            <a:spLocks noGrp="1"/>
          </p:cNvSpPr>
          <p:nvPr>
            <p:ph type="dt" sz="half" idx="10"/>
          </p:nvPr>
        </p:nvSpPr>
        <p:spPr/>
        <p:txBody>
          <a:bodyPr/>
          <a:lstStyle/>
          <a:p>
            <a:fld id="{48A3C810-4089-4F96-850D-A3AF4A8262F7}" type="datetimeFigureOut">
              <a:rPr lang="en-US" smtClean="0"/>
              <a:t>10/13/2020</a:t>
            </a:fld>
            <a:endParaRPr lang="en-US"/>
          </a:p>
        </p:txBody>
      </p:sp>
      <p:sp>
        <p:nvSpPr>
          <p:cNvPr id="4" name="Footer Placeholder 3">
            <a:extLst>
              <a:ext uri="{FF2B5EF4-FFF2-40B4-BE49-F238E27FC236}">
                <a16:creationId xmlns:a16="http://schemas.microsoft.com/office/drawing/2014/main" id="{793186DD-2DE2-43A6-9245-A81A166069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59F7E2-1A19-436F-ACC4-9627A918FEE8}"/>
              </a:ext>
            </a:extLst>
          </p:cNvPr>
          <p:cNvSpPr>
            <a:spLocks noGrp="1"/>
          </p:cNvSpPr>
          <p:nvPr>
            <p:ph type="sldNum" sz="quarter" idx="12"/>
          </p:nvPr>
        </p:nvSpPr>
        <p:spPr/>
        <p:txBody>
          <a:bodyPr/>
          <a:lstStyle/>
          <a:p>
            <a:fld id="{DCF68B9E-433D-4D2A-8360-CEB1A6FF8CF5}" type="slidenum">
              <a:rPr lang="en-US" smtClean="0"/>
              <a:t>‹#›</a:t>
            </a:fld>
            <a:endParaRPr lang="en-US"/>
          </a:p>
        </p:txBody>
      </p:sp>
    </p:spTree>
    <p:extLst>
      <p:ext uri="{BB962C8B-B14F-4D97-AF65-F5344CB8AC3E}">
        <p14:creationId xmlns:p14="http://schemas.microsoft.com/office/powerpoint/2010/main" val="61762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7BEEC-E577-4EFF-BE7D-DCB88852B7EC}"/>
              </a:ext>
            </a:extLst>
          </p:cNvPr>
          <p:cNvSpPr>
            <a:spLocks noGrp="1"/>
          </p:cNvSpPr>
          <p:nvPr>
            <p:ph type="dt" sz="half" idx="10"/>
          </p:nvPr>
        </p:nvSpPr>
        <p:spPr/>
        <p:txBody>
          <a:bodyPr/>
          <a:lstStyle/>
          <a:p>
            <a:fld id="{48A3C810-4089-4F96-850D-A3AF4A8262F7}" type="datetimeFigureOut">
              <a:rPr lang="en-US" smtClean="0"/>
              <a:t>10/13/2020</a:t>
            </a:fld>
            <a:endParaRPr lang="en-US"/>
          </a:p>
        </p:txBody>
      </p:sp>
      <p:sp>
        <p:nvSpPr>
          <p:cNvPr id="3" name="Footer Placeholder 2">
            <a:extLst>
              <a:ext uri="{FF2B5EF4-FFF2-40B4-BE49-F238E27FC236}">
                <a16:creationId xmlns:a16="http://schemas.microsoft.com/office/drawing/2014/main" id="{D2529517-E602-4551-970A-6903B09C81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025DDF-535C-4E8D-8983-E8CB11045638}"/>
              </a:ext>
            </a:extLst>
          </p:cNvPr>
          <p:cNvSpPr>
            <a:spLocks noGrp="1"/>
          </p:cNvSpPr>
          <p:nvPr>
            <p:ph type="sldNum" sz="quarter" idx="12"/>
          </p:nvPr>
        </p:nvSpPr>
        <p:spPr/>
        <p:txBody>
          <a:bodyPr/>
          <a:lstStyle/>
          <a:p>
            <a:fld id="{DCF68B9E-433D-4D2A-8360-CEB1A6FF8CF5}" type="slidenum">
              <a:rPr lang="en-US" smtClean="0"/>
              <a:t>‹#›</a:t>
            </a:fld>
            <a:endParaRPr lang="en-US"/>
          </a:p>
        </p:txBody>
      </p:sp>
    </p:spTree>
    <p:extLst>
      <p:ext uri="{BB962C8B-B14F-4D97-AF65-F5344CB8AC3E}">
        <p14:creationId xmlns:p14="http://schemas.microsoft.com/office/powerpoint/2010/main" val="254161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72B2-E1C6-47BB-AC71-AFB500D20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30BF12-A516-4837-8872-E1AA8C8D4A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9F1383-8F02-40FC-854E-6EB9975B2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108D0-1394-433F-AB0C-6816C69DD87D}"/>
              </a:ext>
            </a:extLst>
          </p:cNvPr>
          <p:cNvSpPr>
            <a:spLocks noGrp="1"/>
          </p:cNvSpPr>
          <p:nvPr>
            <p:ph type="dt" sz="half" idx="10"/>
          </p:nvPr>
        </p:nvSpPr>
        <p:spPr/>
        <p:txBody>
          <a:bodyPr/>
          <a:lstStyle/>
          <a:p>
            <a:fld id="{48A3C810-4089-4F96-850D-A3AF4A8262F7}" type="datetimeFigureOut">
              <a:rPr lang="en-US" smtClean="0"/>
              <a:t>10/13/2020</a:t>
            </a:fld>
            <a:endParaRPr lang="en-US"/>
          </a:p>
        </p:txBody>
      </p:sp>
      <p:sp>
        <p:nvSpPr>
          <p:cNvPr id="6" name="Footer Placeholder 5">
            <a:extLst>
              <a:ext uri="{FF2B5EF4-FFF2-40B4-BE49-F238E27FC236}">
                <a16:creationId xmlns:a16="http://schemas.microsoft.com/office/drawing/2014/main" id="{EDC3BD98-8E52-41B2-AFD2-B467059B8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2ADF9-A928-4D2B-95C4-B955A53073D6}"/>
              </a:ext>
            </a:extLst>
          </p:cNvPr>
          <p:cNvSpPr>
            <a:spLocks noGrp="1"/>
          </p:cNvSpPr>
          <p:nvPr>
            <p:ph type="sldNum" sz="quarter" idx="12"/>
          </p:nvPr>
        </p:nvSpPr>
        <p:spPr/>
        <p:txBody>
          <a:bodyPr/>
          <a:lstStyle/>
          <a:p>
            <a:fld id="{DCF68B9E-433D-4D2A-8360-CEB1A6FF8CF5}" type="slidenum">
              <a:rPr lang="en-US" smtClean="0"/>
              <a:t>‹#›</a:t>
            </a:fld>
            <a:endParaRPr lang="en-US"/>
          </a:p>
        </p:txBody>
      </p:sp>
    </p:spTree>
    <p:extLst>
      <p:ext uri="{BB962C8B-B14F-4D97-AF65-F5344CB8AC3E}">
        <p14:creationId xmlns:p14="http://schemas.microsoft.com/office/powerpoint/2010/main" val="278596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47D9-D72F-449F-AA55-4B7BC920A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B6C7C-9C00-4251-B367-5346027FE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87B33E-E267-4C7D-9E5E-C7F6E536C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E3A37-6E0E-420D-BF88-0633FCAD313C}"/>
              </a:ext>
            </a:extLst>
          </p:cNvPr>
          <p:cNvSpPr>
            <a:spLocks noGrp="1"/>
          </p:cNvSpPr>
          <p:nvPr>
            <p:ph type="dt" sz="half" idx="10"/>
          </p:nvPr>
        </p:nvSpPr>
        <p:spPr/>
        <p:txBody>
          <a:bodyPr/>
          <a:lstStyle/>
          <a:p>
            <a:fld id="{48A3C810-4089-4F96-850D-A3AF4A8262F7}" type="datetimeFigureOut">
              <a:rPr lang="en-US" smtClean="0"/>
              <a:t>10/13/2020</a:t>
            </a:fld>
            <a:endParaRPr lang="en-US"/>
          </a:p>
        </p:txBody>
      </p:sp>
      <p:sp>
        <p:nvSpPr>
          <p:cNvPr id="6" name="Footer Placeholder 5">
            <a:extLst>
              <a:ext uri="{FF2B5EF4-FFF2-40B4-BE49-F238E27FC236}">
                <a16:creationId xmlns:a16="http://schemas.microsoft.com/office/drawing/2014/main" id="{0D722354-BAE4-4D91-8FB7-B9CB7D713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24A48-1C51-4F19-8DAE-CFA6001382BD}"/>
              </a:ext>
            </a:extLst>
          </p:cNvPr>
          <p:cNvSpPr>
            <a:spLocks noGrp="1"/>
          </p:cNvSpPr>
          <p:nvPr>
            <p:ph type="sldNum" sz="quarter" idx="12"/>
          </p:nvPr>
        </p:nvSpPr>
        <p:spPr/>
        <p:txBody>
          <a:bodyPr/>
          <a:lstStyle/>
          <a:p>
            <a:fld id="{DCF68B9E-433D-4D2A-8360-CEB1A6FF8CF5}" type="slidenum">
              <a:rPr lang="en-US" smtClean="0"/>
              <a:t>‹#›</a:t>
            </a:fld>
            <a:endParaRPr lang="en-US"/>
          </a:p>
        </p:txBody>
      </p:sp>
    </p:spTree>
    <p:extLst>
      <p:ext uri="{BB962C8B-B14F-4D97-AF65-F5344CB8AC3E}">
        <p14:creationId xmlns:p14="http://schemas.microsoft.com/office/powerpoint/2010/main" val="404462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89268D-A82B-46DB-9023-FBBBFA6CA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615DEB-E6FF-4DCC-B0B2-76052FEE93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34668-0E96-4490-A0FE-4123D2B1A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3C810-4089-4F96-850D-A3AF4A8262F7}" type="datetimeFigureOut">
              <a:rPr lang="en-US" smtClean="0"/>
              <a:t>10/13/2020</a:t>
            </a:fld>
            <a:endParaRPr lang="en-US"/>
          </a:p>
        </p:txBody>
      </p:sp>
      <p:sp>
        <p:nvSpPr>
          <p:cNvPr id="5" name="Footer Placeholder 4">
            <a:extLst>
              <a:ext uri="{FF2B5EF4-FFF2-40B4-BE49-F238E27FC236}">
                <a16:creationId xmlns:a16="http://schemas.microsoft.com/office/drawing/2014/main" id="{7820E4BE-554C-4018-8E15-889997D012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347C3A-9FA3-4B1B-913F-36DDADADB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68B9E-433D-4D2A-8360-CEB1A6FF8CF5}" type="slidenum">
              <a:rPr lang="en-US" smtClean="0"/>
              <a:t>‹#›</a:t>
            </a:fld>
            <a:endParaRPr lang="en-US"/>
          </a:p>
        </p:txBody>
      </p:sp>
    </p:spTree>
    <p:extLst>
      <p:ext uri="{BB962C8B-B14F-4D97-AF65-F5344CB8AC3E}">
        <p14:creationId xmlns:p14="http://schemas.microsoft.com/office/powerpoint/2010/main" val="2356708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6DE8F83-D7AB-4253-9D87-4355F772E2C2}"/>
              </a:ext>
            </a:extLst>
          </p:cNvPr>
          <p:cNvPicPr>
            <a:picLocks noGrp="1" noChangeAspect="1"/>
          </p:cNvPicPr>
          <p:nvPr>
            <p:ph idx="1"/>
          </p:nvPr>
        </p:nvPicPr>
        <p:blipFill rotWithShape="1">
          <a:blip r:embed="rId2"/>
          <a:srcRect t="9091" r="28757" b="2"/>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dirty="0">
                <a:latin typeface="Aldhabi" panose="01000000000000000000" pitchFamily="2" charset="-78"/>
                <a:cs typeface="Aldhabi" panose="01000000000000000000" pitchFamily="2" charset="-78"/>
              </a:rPr>
              <a:t>PREDICTING</a:t>
            </a:r>
            <a:r>
              <a:rPr lang="en-US" dirty="0"/>
              <a:t> </a:t>
            </a:r>
            <a:r>
              <a:rPr lang="en-US" dirty="0">
                <a:latin typeface="Berlin Sans FB Demi" panose="020E0802020502020306" pitchFamily="34" charset="0"/>
              </a:rPr>
              <a:t>SEVERITY</a:t>
            </a:r>
            <a:r>
              <a:rPr lang="en-US" dirty="0"/>
              <a:t> OF ACCIDENT IN FRANCE USING AI SYSTEMS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7B374DE2-5113-46E1-9865-BC4795E0C32F}"/>
              </a:ext>
            </a:extLst>
          </p:cNvPr>
          <p:cNvSpPr txBox="1"/>
          <p:nvPr/>
        </p:nvSpPr>
        <p:spPr>
          <a:xfrm>
            <a:off x="6320901" y="2188808"/>
            <a:ext cx="5185299" cy="2800767"/>
          </a:xfrm>
          <a:prstGeom prst="rect">
            <a:avLst/>
          </a:prstGeom>
          <a:noFill/>
        </p:spPr>
        <p:txBody>
          <a:bodyPr wrap="square" rtlCol="0">
            <a:spAutoFit/>
          </a:bodyPr>
          <a:lstStyle/>
          <a:p>
            <a:pPr algn="ctr"/>
            <a:r>
              <a:rPr lang="en-US" sz="4400" dirty="0">
                <a:solidFill>
                  <a:srgbClr val="FFFF00"/>
                </a:solidFill>
                <a:latin typeface="Aldhabi" panose="01000000000000000000" pitchFamily="2" charset="-78"/>
                <a:cs typeface="Aldhabi" panose="01000000000000000000" pitchFamily="2" charset="-78"/>
              </a:rPr>
              <a:t>Edwin Mogondo</a:t>
            </a:r>
          </a:p>
          <a:p>
            <a:pPr algn="ctr"/>
            <a:r>
              <a:rPr lang="en-US" sz="4400" dirty="0">
                <a:solidFill>
                  <a:srgbClr val="FFFF00"/>
                </a:solidFill>
                <a:latin typeface="Aldhabi" panose="01000000000000000000" pitchFamily="2" charset="-78"/>
                <a:cs typeface="Aldhabi" panose="01000000000000000000" pitchFamily="2" charset="-78"/>
              </a:rPr>
              <a:t>B.E Chemical Engineer</a:t>
            </a:r>
          </a:p>
          <a:p>
            <a:pPr algn="ctr"/>
            <a:r>
              <a:rPr lang="en-US" sz="4400" dirty="0">
                <a:solidFill>
                  <a:srgbClr val="FFFF00"/>
                </a:solidFill>
                <a:latin typeface="Aldhabi" panose="01000000000000000000" pitchFamily="2" charset="-78"/>
                <a:cs typeface="Aldhabi" panose="01000000000000000000" pitchFamily="2" charset="-78"/>
              </a:rPr>
              <a:t>IBM Data Science Program</a:t>
            </a:r>
          </a:p>
          <a:p>
            <a:pPr algn="ctr"/>
            <a:r>
              <a:rPr lang="en-US" sz="4400" dirty="0">
                <a:solidFill>
                  <a:srgbClr val="FFFF00"/>
                </a:solidFill>
                <a:latin typeface="Aldhabi" panose="01000000000000000000" pitchFamily="2" charset="-78"/>
                <a:cs typeface="Aldhabi" panose="01000000000000000000" pitchFamily="2" charset="-78"/>
              </a:rPr>
              <a:t>10/13/2020</a:t>
            </a:r>
          </a:p>
        </p:txBody>
      </p:sp>
    </p:spTree>
    <p:extLst>
      <p:ext uri="{BB962C8B-B14F-4D97-AF65-F5344CB8AC3E}">
        <p14:creationId xmlns:p14="http://schemas.microsoft.com/office/powerpoint/2010/main" val="232628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Background pattern&#10;&#10;Description automatically generated">
            <a:extLst>
              <a:ext uri="{FF2B5EF4-FFF2-40B4-BE49-F238E27FC236}">
                <a16:creationId xmlns:a16="http://schemas.microsoft.com/office/drawing/2014/main" id="{86DE8F83-D7AB-4253-9D87-4355F772E2C2}"/>
              </a:ext>
            </a:extLst>
          </p:cNvPr>
          <p:cNvPicPr>
            <a:picLocks noChangeAspect="1"/>
          </p:cNvPicPr>
          <p:nvPr/>
        </p:nvPicPr>
        <p:blipFill rotWithShape="1">
          <a:blip r:embed="rId2">
            <a:alphaModFix amt="35000"/>
          </a:blip>
          <a:srcRect t="7033" r="1" b="2274"/>
          <a:stretch/>
        </p:blipFill>
        <p:spPr>
          <a:xfrm>
            <a:off x="-4243" y="10"/>
            <a:ext cx="12196243" cy="6857990"/>
          </a:xfrm>
          <a:prstGeom prst="rect">
            <a:avLst/>
          </a:prstGeom>
        </p:spPr>
      </p:pic>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a:xfrm>
            <a:off x="643467" y="321734"/>
            <a:ext cx="10905066" cy="1135737"/>
          </a:xfrm>
        </p:spPr>
        <p:txBody>
          <a:bodyPr>
            <a:normAutofit/>
          </a:bodyPr>
          <a:lstStyle/>
          <a:p>
            <a:pPr algn="ctr"/>
            <a:r>
              <a:rPr lang="en-US" sz="3600" dirty="0">
                <a:latin typeface="Berlin Sans FB Demi" panose="020E0802020502020306" pitchFamily="34" charset="0"/>
              </a:rPr>
              <a:t>Predicting Accidents is Very Important to both the  Economy and Society at Large.</a:t>
            </a:r>
          </a:p>
        </p:txBody>
      </p:sp>
      <p:sp>
        <p:nvSpPr>
          <p:cNvPr id="8" name="Content Placeholder 7">
            <a:extLst>
              <a:ext uri="{FF2B5EF4-FFF2-40B4-BE49-F238E27FC236}">
                <a16:creationId xmlns:a16="http://schemas.microsoft.com/office/drawing/2014/main" id="{02828434-49DC-45A4-B2CD-873A20E0AD5A}"/>
              </a:ext>
            </a:extLst>
          </p:cNvPr>
          <p:cNvSpPr>
            <a:spLocks noGrp="1"/>
          </p:cNvSpPr>
          <p:nvPr>
            <p:ph idx="1"/>
          </p:nvPr>
        </p:nvSpPr>
        <p:spPr>
          <a:xfrm>
            <a:off x="643467" y="1782981"/>
            <a:ext cx="10905066" cy="4393982"/>
          </a:xfrm>
        </p:spPr>
        <p:txBody>
          <a:bodyPr>
            <a:normAutofit/>
          </a:bodyPr>
          <a:lstStyle/>
          <a:p>
            <a:r>
              <a:rPr lang="en-US" sz="3200" b="1" dirty="0">
                <a:solidFill>
                  <a:srgbClr val="FFFF00"/>
                </a:solidFill>
                <a:latin typeface="Aldhabi" panose="01000000000000000000" pitchFamily="2" charset="-78"/>
                <a:cs typeface="Aldhabi" panose="01000000000000000000" pitchFamily="2" charset="-78"/>
              </a:rPr>
              <a:t>Transport systems and government are entrusted by the people to protect them. One of the way that government can help protect them is by reducing the number of road accidents and by coming with ways to allocate resources (money, labor and capital) properly.</a:t>
            </a:r>
          </a:p>
          <a:p>
            <a:r>
              <a:rPr lang="en-US" sz="3200" b="1" dirty="0">
                <a:solidFill>
                  <a:srgbClr val="FFFF00"/>
                </a:solidFill>
                <a:latin typeface="Aldhabi" panose="01000000000000000000" pitchFamily="2" charset="-78"/>
                <a:cs typeface="Aldhabi" panose="01000000000000000000" pitchFamily="2" charset="-78"/>
              </a:rPr>
              <a:t> By knowing the amount of labor, equipment or how much money is needed can help improve response time, equipment allocation which can save more lives and improve the economy.</a:t>
            </a:r>
          </a:p>
          <a:p>
            <a:r>
              <a:rPr lang="en-US" sz="3200" b="1" dirty="0">
                <a:solidFill>
                  <a:srgbClr val="FFFF00"/>
                </a:solidFill>
                <a:latin typeface="Aldhabi" panose="01000000000000000000" pitchFamily="2" charset="-78"/>
                <a:cs typeface="Aldhabi" panose="01000000000000000000" pitchFamily="2" charset="-78"/>
              </a:rPr>
              <a:t>Predicting severity of accidents help first responders and transport systems.</a:t>
            </a:r>
          </a:p>
          <a:p>
            <a:pPr lvl="1"/>
            <a:r>
              <a:rPr lang="en-US" sz="3200" b="1" dirty="0">
                <a:solidFill>
                  <a:srgbClr val="FFFF00"/>
                </a:solidFill>
                <a:latin typeface="Aldhabi" panose="01000000000000000000" pitchFamily="2" charset="-78"/>
                <a:cs typeface="Aldhabi" panose="01000000000000000000" pitchFamily="2" charset="-78"/>
              </a:rPr>
              <a:t> To deploy proper equipment needed during crashes.</a:t>
            </a:r>
          </a:p>
          <a:p>
            <a:pPr lvl="1"/>
            <a:r>
              <a:rPr lang="en-US" sz="3200" b="1" dirty="0">
                <a:solidFill>
                  <a:srgbClr val="FFFF00"/>
                </a:solidFill>
                <a:latin typeface="Aldhabi" panose="01000000000000000000" pitchFamily="2" charset="-78"/>
                <a:cs typeface="Aldhabi" panose="01000000000000000000" pitchFamily="2" charset="-78"/>
              </a:rPr>
              <a:t> To allocate money, improve infrastructure and much more.</a:t>
            </a:r>
          </a:p>
          <a:p>
            <a:pPr marL="457200" lvl="1" indent="0">
              <a:buNone/>
            </a:pPr>
            <a:endParaRPr lang="en-US" sz="2000" dirty="0"/>
          </a:p>
        </p:txBody>
      </p:sp>
      <p:sp>
        <p:nvSpPr>
          <p:cNvPr id="31"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109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Background pattern&#10;&#10;Description automatically generated">
            <a:extLst>
              <a:ext uri="{FF2B5EF4-FFF2-40B4-BE49-F238E27FC236}">
                <a16:creationId xmlns:a16="http://schemas.microsoft.com/office/drawing/2014/main" id="{86DE8F83-D7AB-4253-9D87-4355F772E2C2}"/>
              </a:ext>
            </a:extLst>
          </p:cNvPr>
          <p:cNvPicPr>
            <a:picLocks noChangeAspect="1"/>
          </p:cNvPicPr>
          <p:nvPr/>
        </p:nvPicPr>
        <p:blipFill rotWithShape="1">
          <a:blip r:embed="rId2">
            <a:alphaModFix amt="35000"/>
          </a:blip>
          <a:srcRect t="7033" r="1" b="2274"/>
          <a:stretch/>
        </p:blipFill>
        <p:spPr>
          <a:xfrm>
            <a:off x="-4243" y="10"/>
            <a:ext cx="12196243" cy="6857990"/>
          </a:xfrm>
          <a:prstGeom prst="rect">
            <a:avLst/>
          </a:prstGeom>
        </p:spPr>
      </p:pic>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a:xfrm>
            <a:off x="643467" y="321734"/>
            <a:ext cx="10905066" cy="1135737"/>
          </a:xfrm>
        </p:spPr>
        <p:txBody>
          <a:bodyPr>
            <a:normAutofit/>
          </a:bodyPr>
          <a:lstStyle/>
          <a:p>
            <a:pPr algn="ctr"/>
            <a:r>
              <a:rPr lang="en-US" sz="3600" dirty="0">
                <a:latin typeface="Berlin Sans FB Demi" panose="020E0802020502020306" pitchFamily="34" charset="0"/>
              </a:rPr>
              <a:t>Data Acquisition and Cleaning</a:t>
            </a:r>
          </a:p>
        </p:txBody>
      </p:sp>
      <p:sp>
        <p:nvSpPr>
          <p:cNvPr id="8" name="Content Placeholder 7">
            <a:extLst>
              <a:ext uri="{FF2B5EF4-FFF2-40B4-BE49-F238E27FC236}">
                <a16:creationId xmlns:a16="http://schemas.microsoft.com/office/drawing/2014/main" id="{02828434-49DC-45A4-B2CD-873A20E0AD5A}"/>
              </a:ext>
            </a:extLst>
          </p:cNvPr>
          <p:cNvSpPr>
            <a:spLocks noGrp="1"/>
          </p:cNvSpPr>
          <p:nvPr>
            <p:ph idx="1"/>
          </p:nvPr>
        </p:nvSpPr>
        <p:spPr>
          <a:xfrm>
            <a:off x="643467" y="1782981"/>
            <a:ext cx="10905066" cy="4393982"/>
          </a:xfrm>
        </p:spPr>
        <p:txBody>
          <a:bodyPr>
            <a:normAutofit/>
          </a:bodyPr>
          <a:lstStyle/>
          <a:p>
            <a:r>
              <a:rPr lang="en-US" sz="3200" b="1" i="0" dirty="0">
                <a:solidFill>
                  <a:srgbClr val="FFFF00"/>
                </a:solidFill>
                <a:effectLst/>
                <a:latin typeface="Aldhabi" panose="01000000000000000000" pitchFamily="2" charset="-78"/>
                <a:cs typeface="Aldhabi" panose="01000000000000000000" pitchFamily="2" charset="-78"/>
              </a:rPr>
              <a:t>This </a:t>
            </a:r>
            <a:r>
              <a:rPr lang="en-US" sz="3200" b="1" dirty="0">
                <a:solidFill>
                  <a:srgbClr val="FFFF00"/>
                </a:solidFill>
                <a:latin typeface="Aldhabi" panose="01000000000000000000" pitchFamily="2" charset="-78"/>
                <a:cs typeface="Aldhabi" panose="01000000000000000000" pitchFamily="2" charset="-78"/>
              </a:rPr>
              <a:t>France Accident Data</a:t>
            </a:r>
            <a:r>
              <a:rPr lang="en-US" sz="3200" b="1" i="0" dirty="0">
                <a:solidFill>
                  <a:srgbClr val="FFFF00"/>
                </a:solidFill>
                <a:effectLst/>
                <a:latin typeface="Aldhabi" panose="01000000000000000000" pitchFamily="2" charset="-78"/>
                <a:cs typeface="Aldhabi" panose="01000000000000000000" pitchFamily="2" charset="-78"/>
              </a:rPr>
              <a:t> was collected between 2005-2016 and available on Kaggle.com</a:t>
            </a:r>
          </a:p>
          <a:p>
            <a:r>
              <a:rPr lang="en-US" sz="3200" b="1" dirty="0">
                <a:solidFill>
                  <a:srgbClr val="FFFF00"/>
                </a:solidFill>
                <a:latin typeface="Aldhabi" panose="01000000000000000000" pitchFamily="2" charset="-78"/>
                <a:cs typeface="Aldhabi" panose="01000000000000000000" pitchFamily="2" charset="-78"/>
              </a:rPr>
              <a:t>There are 3 coma separated files: users.csv, characteristics.csv and places.csv</a:t>
            </a:r>
          </a:p>
          <a:p>
            <a:r>
              <a:rPr lang="en-US" sz="3200" b="1" dirty="0">
                <a:solidFill>
                  <a:srgbClr val="FFFF00"/>
                </a:solidFill>
                <a:latin typeface="Aldhabi" panose="01000000000000000000" pitchFamily="2" charset="-78"/>
                <a:cs typeface="Aldhabi" panose="01000000000000000000" pitchFamily="2" charset="-78"/>
              </a:rPr>
              <a:t> Places and characteristics files have  839,985, and users have 1,876,005   rows and 16, 18 and 12 features in the raw datasets respectfully. </a:t>
            </a:r>
          </a:p>
          <a:p>
            <a:r>
              <a:rPr lang="en-US" sz="3200" b="1" dirty="0">
                <a:solidFill>
                  <a:srgbClr val="FFFF00"/>
                </a:solidFill>
                <a:latin typeface="Aldhabi" panose="01000000000000000000" pitchFamily="2" charset="-78"/>
                <a:cs typeface="Aldhabi" panose="01000000000000000000" pitchFamily="2" charset="-78"/>
              </a:rPr>
              <a:t> Duplicate, highly similar or highly correlated features were dropped. </a:t>
            </a:r>
          </a:p>
          <a:p>
            <a:r>
              <a:rPr lang="en-US" sz="3200" b="1" dirty="0">
                <a:solidFill>
                  <a:srgbClr val="FFFF00"/>
                </a:solidFill>
                <a:latin typeface="Aldhabi" panose="01000000000000000000" pitchFamily="2" charset="-78"/>
                <a:cs typeface="Aldhabi" panose="01000000000000000000" pitchFamily="2" charset="-78"/>
              </a:rPr>
              <a:t>Cleaned data contains 5 features.</a:t>
            </a:r>
          </a:p>
        </p:txBody>
      </p:sp>
      <p:sp>
        <p:nvSpPr>
          <p:cNvPr id="31"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312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86DE8F83-D7AB-4253-9D87-4355F772E2C2}"/>
              </a:ext>
            </a:extLst>
          </p:cNvPr>
          <p:cNvPicPr>
            <a:picLocks noChangeAspect="1"/>
          </p:cNvPicPr>
          <p:nvPr/>
        </p:nvPicPr>
        <p:blipFill rotWithShape="1">
          <a:blip r:embed="rId2">
            <a:alphaModFix amt="35000"/>
          </a:blip>
          <a:srcRect t="7033" r="1" b="2274"/>
          <a:stretch/>
        </p:blipFill>
        <p:spPr>
          <a:xfrm>
            <a:off x="74078" y="-97644"/>
            <a:ext cx="12196243" cy="6857990"/>
          </a:xfrm>
          <a:prstGeom prst="rect">
            <a:avLst/>
          </a:prstGeom>
        </p:spPr>
      </p:pic>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p:txBody>
          <a:bodyPr>
            <a:normAutofit/>
          </a:bodyPr>
          <a:lstStyle/>
          <a:p>
            <a:pPr algn="ctr"/>
            <a:r>
              <a:rPr lang="en-US" sz="3600" dirty="0">
                <a:latin typeface="Berlin Sans FB Demi" panose="020E0802020502020306" pitchFamily="34" charset="0"/>
              </a:rPr>
              <a:t>Machine Learning Model Building Diagram</a:t>
            </a:r>
          </a:p>
        </p:txBody>
      </p:sp>
      <p:pic>
        <p:nvPicPr>
          <p:cNvPr id="16" name="Content Placeholder 15" descr="Diagram&#10;&#10;Description automatically generated">
            <a:extLst>
              <a:ext uri="{FF2B5EF4-FFF2-40B4-BE49-F238E27FC236}">
                <a16:creationId xmlns:a16="http://schemas.microsoft.com/office/drawing/2014/main" id="{18F75BFF-3A87-4AE6-B625-93A34E2808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7960" y="2168684"/>
            <a:ext cx="6736080" cy="3665220"/>
          </a:xfrm>
        </p:spPr>
      </p:pic>
    </p:spTree>
    <p:extLst>
      <p:ext uri="{BB962C8B-B14F-4D97-AF65-F5344CB8AC3E}">
        <p14:creationId xmlns:p14="http://schemas.microsoft.com/office/powerpoint/2010/main" val="297390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86DE8F83-D7AB-4253-9D87-4355F772E2C2}"/>
              </a:ext>
            </a:extLst>
          </p:cNvPr>
          <p:cNvPicPr>
            <a:picLocks noChangeAspect="1"/>
          </p:cNvPicPr>
          <p:nvPr/>
        </p:nvPicPr>
        <p:blipFill rotWithShape="1">
          <a:blip r:embed="rId2">
            <a:alphaModFix amt="35000"/>
          </a:blip>
          <a:srcRect t="7033" r="1" b="2274"/>
          <a:stretch/>
        </p:blipFill>
        <p:spPr>
          <a:xfrm>
            <a:off x="74078" y="-97644"/>
            <a:ext cx="12196243" cy="6857990"/>
          </a:xfrm>
          <a:prstGeom prst="rect">
            <a:avLst/>
          </a:prstGeom>
        </p:spPr>
      </p:pic>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p:txBody>
          <a:bodyPr>
            <a:normAutofit/>
          </a:bodyPr>
          <a:lstStyle/>
          <a:p>
            <a:r>
              <a:rPr lang="en-US" sz="3600" dirty="0">
                <a:latin typeface="Berlin Sans FB Demi" panose="020E0802020502020306" pitchFamily="34" charset="0"/>
              </a:rPr>
              <a:t>Distribution of Severity in Raw and Cleaned Data</a:t>
            </a:r>
          </a:p>
        </p:txBody>
      </p:sp>
      <p:pic>
        <p:nvPicPr>
          <p:cNvPr id="4" name="Content Placeholder 3" descr="Chart&#10;&#10;Description automatically generated">
            <a:extLst>
              <a:ext uri="{FF2B5EF4-FFF2-40B4-BE49-F238E27FC236}">
                <a16:creationId xmlns:a16="http://schemas.microsoft.com/office/drawing/2014/main" id="{DB6F26A8-4101-4849-819B-DB1E6DD9034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82457" y="2032986"/>
            <a:ext cx="3868372" cy="2705517"/>
          </a:xfrm>
        </p:spPr>
      </p:pic>
      <p:pic>
        <p:nvPicPr>
          <p:cNvPr id="10" name="Content Placeholder 9" descr="Chart&#10;&#10;Description automatically generated">
            <a:extLst>
              <a:ext uri="{FF2B5EF4-FFF2-40B4-BE49-F238E27FC236}">
                <a16:creationId xmlns:a16="http://schemas.microsoft.com/office/drawing/2014/main" id="{16184F32-0AFB-4A97-92DF-BD0996B45FC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750692" y="2032984"/>
            <a:ext cx="3985260" cy="2705517"/>
          </a:xfrm>
        </p:spPr>
      </p:pic>
      <p:sp>
        <p:nvSpPr>
          <p:cNvPr id="14" name="TextBox 13">
            <a:extLst>
              <a:ext uri="{FF2B5EF4-FFF2-40B4-BE49-F238E27FC236}">
                <a16:creationId xmlns:a16="http://schemas.microsoft.com/office/drawing/2014/main" id="{E31FA653-1764-475C-B4F5-0BC35ED22F1C}"/>
              </a:ext>
            </a:extLst>
          </p:cNvPr>
          <p:cNvSpPr txBox="1"/>
          <p:nvPr/>
        </p:nvSpPr>
        <p:spPr>
          <a:xfrm>
            <a:off x="1007615" y="4934645"/>
            <a:ext cx="4269235" cy="1477328"/>
          </a:xfrm>
          <a:prstGeom prst="rect">
            <a:avLst/>
          </a:prstGeom>
          <a:noFill/>
        </p:spPr>
        <p:txBody>
          <a:bodyPr wrap="square">
            <a:spAutoFit/>
          </a:bodyPr>
          <a:lstStyle/>
          <a:p>
            <a:r>
              <a:rPr lang="en-US" b="1" dirty="0">
                <a:solidFill>
                  <a:srgbClr val="FFFF00"/>
                </a:solidFill>
              </a:rPr>
              <a:t>These feature represents severity (“</a:t>
            </a:r>
            <a:r>
              <a:rPr lang="en-US" b="1" dirty="0" err="1">
                <a:solidFill>
                  <a:srgbClr val="FFFF00"/>
                </a:solidFill>
              </a:rPr>
              <a:t>grav</a:t>
            </a:r>
            <a:r>
              <a:rPr lang="en-US" b="1" dirty="0">
                <a:solidFill>
                  <a:srgbClr val="FFFF00"/>
                </a:solidFill>
              </a:rPr>
              <a:t>”)</a:t>
            </a:r>
          </a:p>
          <a:p>
            <a:pPr lvl="1"/>
            <a:r>
              <a:rPr lang="en-US" b="1" dirty="0">
                <a:solidFill>
                  <a:srgbClr val="FFFF00"/>
                </a:solidFill>
              </a:rPr>
              <a:t>1: Unscathed</a:t>
            </a:r>
          </a:p>
          <a:p>
            <a:pPr lvl="1"/>
            <a:r>
              <a:rPr lang="en-US" b="1" dirty="0">
                <a:solidFill>
                  <a:srgbClr val="FFFF00"/>
                </a:solidFill>
              </a:rPr>
              <a:t>2. Killed</a:t>
            </a:r>
          </a:p>
          <a:p>
            <a:pPr lvl="1"/>
            <a:r>
              <a:rPr lang="en-US" b="1" dirty="0">
                <a:solidFill>
                  <a:srgbClr val="FFFF00"/>
                </a:solidFill>
              </a:rPr>
              <a:t>3. Serious injury</a:t>
            </a:r>
          </a:p>
          <a:p>
            <a:pPr lvl="1"/>
            <a:r>
              <a:rPr lang="en-US" b="1" dirty="0">
                <a:solidFill>
                  <a:srgbClr val="FFFF00"/>
                </a:solidFill>
              </a:rPr>
              <a:t>4. Light injury</a:t>
            </a:r>
          </a:p>
        </p:txBody>
      </p:sp>
      <p:sp>
        <p:nvSpPr>
          <p:cNvPr id="20" name="TextBox 19">
            <a:extLst>
              <a:ext uri="{FF2B5EF4-FFF2-40B4-BE49-F238E27FC236}">
                <a16:creationId xmlns:a16="http://schemas.microsoft.com/office/drawing/2014/main" id="{7C657B50-03BC-4FFF-B477-189E6C6CD8B1}"/>
              </a:ext>
            </a:extLst>
          </p:cNvPr>
          <p:cNvSpPr txBox="1"/>
          <p:nvPr/>
        </p:nvSpPr>
        <p:spPr>
          <a:xfrm>
            <a:off x="6750692" y="4934645"/>
            <a:ext cx="6172200" cy="923330"/>
          </a:xfrm>
          <a:prstGeom prst="rect">
            <a:avLst/>
          </a:prstGeom>
          <a:noFill/>
        </p:spPr>
        <p:txBody>
          <a:bodyPr wrap="square">
            <a:spAutoFit/>
          </a:bodyPr>
          <a:lstStyle/>
          <a:p>
            <a:r>
              <a:rPr lang="en-US" b="1" dirty="0">
                <a:solidFill>
                  <a:srgbClr val="FFFF00"/>
                </a:solidFill>
              </a:rPr>
              <a:t>These feature represents severity (“</a:t>
            </a:r>
            <a:r>
              <a:rPr lang="en-US" b="1" dirty="0" err="1">
                <a:solidFill>
                  <a:srgbClr val="FFFF00"/>
                </a:solidFill>
              </a:rPr>
              <a:t>grav</a:t>
            </a:r>
            <a:r>
              <a:rPr lang="en-US" b="1" dirty="0">
                <a:solidFill>
                  <a:srgbClr val="FFFF00"/>
                </a:solidFill>
              </a:rPr>
              <a:t>”)</a:t>
            </a:r>
          </a:p>
          <a:p>
            <a:pPr lvl="1"/>
            <a:r>
              <a:rPr lang="en-US" b="1" dirty="0">
                <a:solidFill>
                  <a:srgbClr val="FFFF00"/>
                </a:solidFill>
              </a:rPr>
              <a:t>0: Unscathed and light</a:t>
            </a:r>
          </a:p>
          <a:p>
            <a:pPr lvl="1"/>
            <a:r>
              <a:rPr lang="en-US" b="1" dirty="0">
                <a:solidFill>
                  <a:srgbClr val="FFFF00"/>
                </a:solidFill>
              </a:rPr>
              <a:t>1: Serious injury and killed</a:t>
            </a:r>
          </a:p>
        </p:txBody>
      </p:sp>
      <p:sp>
        <p:nvSpPr>
          <p:cNvPr id="15" name="TextBox 14">
            <a:extLst>
              <a:ext uri="{FF2B5EF4-FFF2-40B4-BE49-F238E27FC236}">
                <a16:creationId xmlns:a16="http://schemas.microsoft.com/office/drawing/2014/main" id="{574393AB-4414-47E3-89C3-698B9CC2269B}"/>
              </a:ext>
            </a:extLst>
          </p:cNvPr>
          <p:cNvSpPr txBox="1"/>
          <p:nvPr/>
        </p:nvSpPr>
        <p:spPr>
          <a:xfrm>
            <a:off x="2041864" y="1517498"/>
            <a:ext cx="2015231" cy="400110"/>
          </a:xfrm>
          <a:prstGeom prst="rect">
            <a:avLst/>
          </a:prstGeom>
          <a:noFill/>
        </p:spPr>
        <p:txBody>
          <a:bodyPr wrap="square" rtlCol="0">
            <a:spAutoFit/>
          </a:bodyPr>
          <a:lstStyle/>
          <a:p>
            <a:pPr algn="ctr"/>
            <a:r>
              <a:rPr lang="en-US" sz="2000" b="1" dirty="0">
                <a:solidFill>
                  <a:srgbClr val="FFFF00"/>
                </a:solidFill>
              </a:rPr>
              <a:t>Raw Data</a:t>
            </a:r>
          </a:p>
        </p:txBody>
      </p:sp>
      <p:sp>
        <p:nvSpPr>
          <p:cNvPr id="23" name="TextBox 22">
            <a:extLst>
              <a:ext uri="{FF2B5EF4-FFF2-40B4-BE49-F238E27FC236}">
                <a16:creationId xmlns:a16="http://schemas.microsoft.com/office/drawing/2014/main" id="{0F56074B-BA1D-42BF-A2AC-FD50E9C274C5}"/>
              </a:ext>
            </a:extLst>
          </p:cNvPr>
          <p:cNvSpPr txBox="1"/>
          <p:nvPr/>
        </p:nvSpPr>
        <p:spPr>
          <a:xfrm>
            <a:off x="6676007" y="1517498"/>
            <a:ext cx="4059945" cy="400110"/>
          </a:xfrm>
          <a:prstGeom prst="rect">
            <a:avLst/>
          </a:prstGeom>
          <a:noFill/>
        </p:spPr>
        <p:txBody>
          <a:bodyPr wrap="square">
            <a:spAutoFit/>
          </a:bodyPr>
          <a:lstStyle/>
          <a:p>
            <a:pPr algn="ctr"/>
            <a:r>
              <a:rPr lang="en-US" sz="2000" b="1" dirty="0">
                <a:solidFill>
                  <a:srgbClr val="FFFF00"/>
                </a:solidFill>
              </a:rPr>
              <a:t>Transformed Categorical Data</a:t>
            </a:r>
          </a:p>
        </p:txBody>
      </p:sp>
    </p:spTree>
    <p:extLst>
      <p:ext uri="{BB962C8B-B14F-4D97-AF65-F5344CB8AC3E}">
        <p14:creationId xmlns:p14="http://schemas.microsoft.com/office/powerpoint/2010/main" val="1857232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Background pattern&#10;&#10;Description automatically generated">
            <a:extLst>
              <a:ext uri="{FF2B5EF4-FFF2-40B4-BE49-F238E27FC236}">
                <a16:creationId xmlns:a16="http://schemas.microsoft.com/office/drawing/2014/main" id="{86DE8F83-D7AB-4253-9D87-4355F772E2C2}"/>
              </a:ext>
            </a:extLst>
          </p:cNvPr>
          <p:cNvPicPr>
            <a:picLocks noChangeAspect="1"/>
          </p:cNvPicPr>
          <p:nvPr/>
        </p:nvPicPr>
        <p:blipFill rotWithShape="1">
          <a:blip r:embed="rId2">
            <a:alphaModFix amt="35000"/>
          </a:blip>
          <a:srcRect t="7033" r="1" b="2274"/>
          <a:stretch/>
        </p:blipFill>
        <p:spPr>
          <a:xfrm>
            <a:off x="-4243" y="10"/>
            <a:ext cx="12196243" cy="6857990"/>
          </a:xfrm>
          <a:prstGeom prst="rect">
            <a:avLst/>
          </a:prstGeom>
        </p:spPr>
      </p:pic>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a:xfrm>
            <a:off x="643467" y="321734"/>
            <a:ext cx="10905066" cy="1135737"/>
          </a:xfrm>
        </p:spPr>
        <p:txBody>
          <a:bodyPr>
            <a:normAutofit/>
          </a:bodyPr>
          <a:lstStyle/>
          <a:p>
            <a:pPr algn="ctr"/>
            <a:r>
              <a:rPr lang="en-US" sz="3600" dirty="0">
                <a:latin typeface="Berlin Sans FB Demi" panose="020E0802020502020306" pitchFamily="34" charset="0"/>
              </a:rPr>
              <a:t>Jaccard, F1-Score and Log Loss</a:t>
            </a:r>
          </a:p>
        </p:txBody>
      </p:sp>
      <p:pic>
        <p:nvPicPr>
          <p:cNvPr id="4" name="Content Placeholder 3" descr="Chart, bar chart&#10;&#10;Description automatically generated">
            <a:extLst>
              <a:ext uri="{FF2B5EF4-FFF2-40B4-BE49-F238E27FC236}">
                <a16:creationId xmlns:a16="http://schemas.microsoft.com/office/drawing/2014/main" id="{505C58EB-3D5B-4638-9A5B-3A3D6EC09B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4060" y="1245231"/>
            <a:ext cx="7916876" cy="4052710"/>
          </a:xfrm>
        </p:spPr>
      </p:pic>
      <p:sp>
        <p:nvSpPr>
          <p:cNvPr id="31"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A8A5DB5-F653-409F-966F-FFE19975E7EE}"/>
              </a:ext>
            </a:extLst>
          </p:cNvPr>
          <p:cNvSpPr txBox="1"/>
          <p:nvPr/>
        </p:nvSpPr>
        <p:spPr>
          <a:xfrm>
            <a:off x="3718560" y="5602165"/>
            <a:ext cx="4617572" cy="1292662"/>
          </a:xfrm>
          <a:prstGeom prst="rect">
            <a:avLst/>
          </a:prstGeom>
          <a:noFill/>
        </p:spPr>
        <p:txBody>
          <a:bodyPr wrap="square" rtlCol="0">
            <a:spAutoFit/>
          </a:bodyPr>
          <a:lstStyle/>
          <a:p>
            <a:r>
              <a:rPr lang="en-US" sz="2000" b="1" dirty="0">
                <a:solidFill>
                  <a:srgbClr val="FFFF00"/>
                </a:solidFill>
              </a:rPr>
              <a:t>Jaccard Score: LR : 36.7% RF: 44.0%</a:t>
            </a:r>
          </a:p>
          <a:p>
            <a:r>
              <a:rPr lang="en-US" sz="2000" b="1" dirty="0">
                <a:solidFill>
                  <a:srgbClr val="FFFF00"/>
                </a:solidFill>
              </a:rPr>
              <a:t>f1-score Score: LR : 63.9% RF: 66.9%</a:t>
            </a:r>
          </a:p>
          <a:p>
            <a:r>
              <a:rPr lang="en-US" sz="2000" b="1" dirty="0">
                <a:solidFill>
                  <a:srgbClr val="FFFF00"/>
                </a:solidFill>
              </a:rPr>
              <a:t>Log Loss: LR : 64.2% RF: 91.4%</a:t>
            </a:r>
          </a:p>
          <a:p>
            <a:r>
              <a:rPr lang="en-US" dirty="0"/>
              <a:t>  </a:t>
            </a:r>
          </a:p>
        </p:txBody>
      </p:sp>
      <p:sp>
        <p:nvSpPr>
          <p:cNvPr id="16" name="TextBox 15">
            <a:extLst>
              <a:ext uri="{FF2B5EF4-FFF2-40B4-BE49-F238E27FC236}">
                <a16:creationId xmlns:a16="http://schemas.microsoft.com/office/drawing/2014/main" id="{75236E43-2742-4495-8EE3-93E10096D0B5}"/>
              </a:ext>
            </a:extLst>
          </p:cNvPr>
          <p:cNvSpPr txBox="1"/>
          <p:nvPr/>
        </p:nvSpPr>
        <p:spPr>
          <a:xfrm>
            <a:off x="9206143" y="1919303"/>
            <a:ext cx="2112885" cy="2031325"/>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FFFF00"/>
                </a:solidFill>
              </a:rPr>
              <a:t>Random Forest (LR) performed better overall in the three tests there</a:t>
            </a:r>
            <a:r>
              <a:rPr lang="en-US" b="1" dirty="0">
                <a:solidFill>
                  <a:srgbClr val="FFFF00"/>
                </a:solidFill>
              </a:rPr>
              <a:t>fore making it the best predictor.</a:t>
            </a:r>
            <a:endParaRPr lang="en-US" sz="1800" b="1" dirty="0">
              <a:solidFill>
                <a:srgbClr val="FFFF00"/>
              </a:solidFill>
            </a:endParaRPr>
          </a:p>
        </p:txBody>
      </p:sp>
    </p:spTree>
    <p:extLst>
      <p:ext uri="{BB962C8B-B14F-4D97-AF65-F5344CB8AC3E}">
        <p14:creationId xmlns:p14="http://schemas.microsoft.com/office/powerpoint/2010/main" val="120888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Background pattern&#10;&#10;Description automatically generated">
            <a:extLst>
              <a:ext uri="{FF2B5EF4-FFF2-40B4-BE49-F238E27FC236}">
                <a16:creationId xmlns:a16="http://schemas.microsoft.com/office/drawing/2014/main" id="{86DE8F83-D7AB-4253-9D87-4355F772E2C2}"/>
              </a:ext>
            </a:extLst>
          </p:cNvPr>
          <p:cNvPicPr>
            <a:picLocks noChangeAspect="1"/>
          </p:cNvPicPr>
          <p:nvPr/>
        </p:nvPicPr>
        <p:blipFill rotWithShape="1">
          <a:blip r:embed="rId2">
            <a:alphaModFix amt="35000"/>
          </a:blip>
          <a:srcRect t="7033" r="1" b="2274"/>
          <a:stretch/>
        </p:blipFill>
        <p:spPr>
          <a:xfrm>
            <a:off x="-4243" y="10"/>
            <a:ext cx="12196243" cy="6857990"/>
          </a:xfrm>
          <a:prstGeom prst="rect">
            <a:avLst/>
          </a:prstGeom>
        </p:spPr>
      </p:pic>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a:xfrm>
            <a:off x="643467" y="321734"/>
            <a:ext cx="10905066" cy="1135737"/>
          </a:xfrm>
        </p:spPr>
        <p:txBody>
          <a:bodyPr>
            <a:normAutofit/>
          </a:bodyPr>
          <a:lstStyle/>
          <a:p>
            <a:pPr algn="ctr"/>
            <a:r>
              <a:rPr lang="en-US" sz="3600" dirty="0">
                <a:latin typeface="Berlin Sans FB Demi" panose="020E0802020502020306" pitchFamily="34" charset="0"/>
              </a:rPr>
              <a:t>Area Under ROC Curve</a:t>
            </a:r>
          </a:p>
        </p:txBody>
      </p:sp>
      <p:pic>
        <p:nvPicPr>
          <p:cNvPr id="4" name="Content Placeholder 3" descr="Chart&#10;&#10;Description automatically generated">
            <a:extLst>
              <a:ext uri="{FF2B5EF4-FFF2-40B4-BE49-F238E27FC236}">
                <a16:creationId xmlns:a16="http://schemas.microsoft.com/office/drawing/2014/main" id="{2DA97606-EA0F-436A-9871-C20B7C2B71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0114" y="1179880"/>
            <a:ext cx="8123068" cy="4620074"/>
          </a:xfrm>
        </p:spPr>
      </p:pic>
      <p:sp>
        <p:nvSpPr>
          <p:cNvPr id="31"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D33DAAB-EE92-45D0-8BDA-877D8F11BF51}"/>
              </a:ext>
            </a:extLst>
          </p:cNvPr>
          <p:cNvSpPr txBox="1"/>
          <p:nvPr/>
        </p:nvSpPr>
        <p:spPr>
          <a:xfrm>
            <a:off x="4787457" y="5786831"/>
            <a:ext cx="3903782" cy="369332"/>
          </a:xfrm>
          <a:prstGeom prst="rect">
            <a:avLst/>
          </a:prstGeom>
          <a:noFill/>
        </p:spPr>
        <p:txBody>
          <a:bodyPr wrap="square">
            <a:spAutoFit/>
          </a:bodyPr>
          <a:lstStyle/>
          <a:p>
            <a:r>
              <a:rPr lang="en-US" b="1" dirty="0">
                <a:solidFill>
                  <a:srgbClr val="FFFF00"/>
                </a:solidFill>
              </a:rPr>
              <a:t>ROC Curve</a:t>
            </a:r>
            <a:r>
              <a:rPr lang="en-US" sz="1800" b="1" dirty="0">
                <a:solidFill>
                  <a:srgbClr val="FFFF00"/>
                </a:solidFill>
              </a:rPr>
              <a:t>: LR 65.1% RF: </a:t>
            </a:r>
            <a:r>
              <a:rPr lang="en-US" b="1" dirty="0">
                <a:solidFill>
                  <a:srgbClr val="FFFF00"/>
                </a:solidFill>
              </a:rPr>
              <a:t>71.6</a:t>
            </a:r>
            <a:r>
              <a:rPr lang="en-US" sz="1800" b="1" dirty="0">
                <a:solidFill>
                  <a:srgbClr val="FFFF00"/>
                </a:solidFill>
              </a:rPr>
              <a:t>%</a:t>
            </a:r>
          </a:p>
        </p:txBody>
      </p:sp>
      <p:sp>
        <p:nvSpPr>
          <p:cNvPr id="15" name="TextBox 14">
            <a:extLst>
              <a:ext uri="{FF2B5EF4-FFF2-40B4-BE49-F238E27FC236}">
                <a16:creationId xmlns:a16="http://schemas.microsoft.com/office/drawing/2014/main" id="{BCB81469-0A4C-47F3-83FF-E9EEBBBA149C}"/>
              </a:ext>
            </a:extLst>
          </p:cNvPr>
          <p:cNvSpPr txBox="1"/>
          <p:nvPr/>
        </p:nvSpPr>
        <p:spPr>
          <a:xfrm>
            <a:off x="9126245" y="1779195"/>
            <a:ext cx="2755157" cy="1754326"/>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FFFF00"/>
                </a:solidFill>
              </a:rPr>
              <a:t>Random Forest (</a:t>
            </a:r>
            <a:r>
              <a:rPr lang="en-US" b="1" dirty="0">
                <a:solidFill>
                  <a:srgbClr val="FFFF00"/>
                </a:solidFill>
              </a:rPr>
              <a:t>RF</a:t>
            </a:r>
            <a:r>
              <a:rPr lang="en-US" sz="1800" b="1" dirty="0">
                <a:solidFill>
                  <a:srgbClr val="FFFF00"/>
                </a:solidFill>
              </a:rPr>
              <a:t>) </a:t>
            </a:r>
            <a:r>
              <a:rPr lang="en-US" b="1" dirty="0">
                <a:solidFill>
                  <a:srgbClr val="FFFF00"/>
                </a:solidFill>
              </a:rPr>
              <a:t>with 71.6% was </a:t>
            </a:r>
            <a:r>
              <a:rPr lang="en-US" sz="1800" b="1" dirty="0">
                <a:solidFill>
                  <a:srgbClr val="FFFF00"/>
                </a:solidFill>
              </a:rPr>
              <a:t>better than  Logistic Regression(LR) with 65.1% when ROC test was performed. </a:t>
            </a:r>
          </a:p>
        </p:txBody>
      </p:sp>
    </p:spTree>
    <p:extLst>
      <p:ext uri="{BB962C8B-B14F-4D97-AF65-F5344CB8AC3E}">
        <p14:creationId xmlns:p14="http://schemas.microsoft.com/office/powerpoint/2010/main" val="104275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86DE8F83-D7AB-4253-9D87-4355F772E2C2}"/>
              </a:ext>
            </a:extLst>
          </p:cNvPr>
          <p:cNvPicPr>
            <a:picLocks noChangeAspect="1"/>
          </p:cNvPicPr>
          <p:nvPr/>
        </p:nvPicPr>
        <p:blipFill rotWithShape="1">
          <a:blip r:embed="rId2">
            <a:alphaModFix amt="35000"/>
          </a:blip>
          <a:srcRect t="7033" r="1" b="2274"/>
          <a:stretch/>
        </p:blipFill>
        <p:spPr>
          <a:xfrm>
            <a:off x="74078" y="-97644"/>
            <a:ext cx="12196243" cy="6857990"/>
          </a:xfrm>
          <a:prstGeom prst="rect">
            <a:avLst/>
          </a:prstGeom>
        </p:spPr>
      </p:pic>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p:txBody>
          <a:bodyPr>
            <a:normAutofit/>
          </a:bodyPr>
          <a:lstStyle/>
          <a:p>
            <a:pPr algn="ctr"/>
            <a:r>
              <a:rPr lang="en-US" sz="3600" dirty="0">
                <a:latin typeface="Berlin Sans FB Demi" panose="020E0802020502020306" pitchFamily="34" charset="0"/>
              </a:rPr>
              <a:t>Summary &amp; Conclusion</a:t>
            </a:r>
          </a:p>
        </p:txBody>
      </p:sp>
      <p:sp>
        <p:nvSpPr>
          <p:cNvPr id="4" name="Content Placeholder 3">
            <a:extLst>
              <a:ext uri="{FF2B5EF4-FFF2-40B4-BE49-F238E27FC236}">
                <a16:creationId xmlns:a16="http://schemas.microsoft.com/office/drawing/2014/main" id="{61C79B11-12C5-4BEA-96F8-84C5FF393E5D}"/>
              </a:ext>
            </a:extLst>
          </p:cNvPr>
          <p:cNvSpPr>
            <a:spLocks noGrp="1"/>
          </p:cNvSpPr>
          <p:nvPr>
            <p:ph idx="1"/>
          </p:nvPr>
        </p:nvSpPr>
        <p:spPr/>
        <p:txBody>
          <a:bodyPr/>
          <a:lstStyle/>
          <a:p>
            <a:r>
              <a:rPr lang="en-US" dirty="0">
                <a:solidFill>
                  <a:srgbClr val="FFFF00"/>
                </a:solidFill>
              </a:rPr>
              <a:t>Continue to Collect more data and train</a:t>
            </a:r>
          </a:p>
          <a:p>
            <a:r>
              <a:rPr lang="en-US" dirty="0">
                <a:solidFill>
                  <a:srgbClr val="FFFF00"/>
                </a:solidFill>
              </a:rPr>
              <a:t>Random forest can help the government of France to solve road accidents</a:t>
            </a:r>
          </a:p>
          <a:p>
            <a:r>
              <a:rPr lang="en-US" dirty="0">
                <a:solidFill>
                  <a:srgbClr val="FFFF00"/>
                </a:solidFill>
              </a:rPr>
              <a:t>Accuracy has room for improvement given more data </a:t>
            </a:r>
          </a:p>
          <a:p>
            <a:r>
              <a:rPr lang="en-US" dirty="0">
                <a:solidFill>
                  <a:srgbClr val="FFFF00"/>
                </a:solidFill>
              </a:rPr>
              <a:t>Test other models:    </a:t>
            </a:r>
          </a:p>
          <a:p>
            <a:pPr lvl="7"/>
            <a:r>
              <a:rPr lang="en-US" dirty="0">
                <a:solidFill>
                  <a:srgbClr val="FFFF00"/>
                </a:solidFill>
              </a:rPr>
              <a:t>Support Vector </a:t>
            </a:r>
            <a:r>
              <a:rPr lang="en-US" dirty="0" err="1">
                <a:solidFill>
                  <a:srgbClr val="FFFF00"/>
                </a:solidFill>
              </a:rPr>
              <a:t>MAchine</a:t>
            </a:r>
            <a:endParaRPr lang="en-US" dirty="0">
              <a:solidFill>
                <a:srgbClr val="FFFF00"/>
              </a:solidFill>
            </a:endParaRPr>
          </a:p>
          <a:p>
            <a:pPr lvl="7"/>
            <a:r>
              <a:rPr lang="en-US" dirty="0">
                <a:solidFill>
                  <a:srgbClr val="FFFF00"/>
                </a:solidFill>
              </a:rPr>
              <a:t>Naïve Bayes</a:t>
            </a:r>
          </a:p>
          <a:p>
            <a:pPr lvl="7"/>
            <a:r>
              <a:rPr lang="en-US" dirty="0">
                <a:solidFill>
                  <a:srgbClr val="FFFF00"/>
                </a:solidFill>
              </a:rPr>
              <a:t>AdaBoost Classification Tree</a:t>
            </a:r>
          </a:p>
        </p:txBody>
      </p:sp>
    </p:spTree>
    <p:extLst>
      <p:ext uri="{BB962C8B-B14F-4D97-AF65-F5344CB8AC3E}">
        <p14:creationId xmlns:p14="http://schemas.microsoft.com/office/powerpoint/2010/main" val="3208938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424</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Aldhabi</vt:lpstr>
      <vt:lpstr>Arial</vt:lpstr>
      <vt:lpstr>Berlin Sans FB Demi</vt:lpstr>
      <vt:lpstr>Calibri</vt:lpstr>
      <vt:lpstr>Calibri Light</vt:lpstr>
      <vt:lpstr>Office Theme</vt:lpstr>
      <vt:lpstr>PREDICTING SEVERITY OF ACCIDENT IN FRANCE USING AI SYSTEMS</vt:lpstr>
      <vt:lpstr>Predicting Accidents is Very Important to both the  Economy and Society at Large.</vt:lpstr>
      <vt:lpstr>Data Acquisition and Cleaning</vt:lpstr>
      <vt:lpstr>Machine Learning Model Building Diagram</vt:lpstr>
      <vt:lpstr>Distribution of Severity in Raw and Cleaned Data</vt:lpstr>
      <vt:lpstr>Jaccard, F1-Score and Log Loss</vt:lpstr>
      <vt:lpstr>Area Under ROC Curve</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SEVERITY OF ACCIDENT IN FRANCE USING AI SYSTEMS</dc:title>
  <dc:creator>Edwin Mogondo</dc:creator>
  <cp:lastModifiedBy>Edwin Mogondo</cp:lastModifiedBy>
  <cp:revision>9</cp:revision>
  <dcterms:created xsi:type="dcterms:W3CDTF">2020-10-13T06:35:20Z</dcterms:created>
  <dcterms:modified xsi:type="dcterms:W3CDTF">2020-10-13T07:46:52Z</dcterms:modified>
</cp:coreProperties>
</file>