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87" r:id="rId3"/>
    <p:sldId id="319" r:id="rId4"/>
    <p:sldId id="288" r:id="rId5"/>
    <p:sldId id="289" r:id="rId6"/>
    <p:sldId id="290" r:id="rId7"/>
    <p:sldId id="291" r:id="rId8"/>
    <p:sldId id="306" r:id="rId9"/>
    <p:sldId id="293" r:id="rId10"/>
    <p:sldId id="294" r:id="rId11"/>
    <p:sldId id="312" r:id="rId12"/>
    <p:sldId id="318" r:id="rId13"/>
    <p:sldId id="310" r:id="rId14"/>
    <p:sldId id="321" r:id="rId15"/>
    <p:sldId id="314" r:id="rId16"/>
    <p:sldId id="316" r:id="rId17"/>
    <p:sldId id="317" r:id="rId18"/>
    <p:sldId id="31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F0F9"/>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8" autoAdjust="0"/>
    <p:restoredTop sz="85893"/>
  </p:normalViewPr>
  <p:slideViewPr>
    <p:cSldViewPr snapToGrid="0">
      <p:cViewPr>
        <p:scale>
          <a:sx n="85" d="100"/>
          <a:sy n="85" d="100"/>
        </p:scale>
        <p:origin x="20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microsoft.com/office/2015/10/relationships/revisionInfo" Target="revisionInfo.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2639D-B7A6-4A92-AAC0-03E40ADDA850}" type="datetimeFigureOut">
              <a:rPr lang="en-US" smtClean="0"/>
              <a:t>9/11/17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BF1ED5-4348-46E6-83D3-028D904F86B0}" type="slidenum">
              <a:rPr lang="en-US" smtClean="0"/>
              <a:t>‹#›</a:t>
            </a:fld>
            <a:endParaRPr lang="en-US"/>
          </a:p>
        </p:txBody>
      </p:sp>
    </p:spTree>
    <p:extLst>
      <p:ext uri="{BB962C8B-B14F-4D97-AF65-F5344CB8AC3E}">
        <p14:creationId xmlns:p14="http://schemas.microsoft.com/office/powerpoint/2010/main" val="1629188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Thanks for the introduction. M</a:t>
            </a:r>
            <a:r>
              <a:rPr lang="en-US" baseline="0" dirty="0" smtClean="0"/>
              <a:t>y name is</a:t>
            </a:r>
            <a:r>
              <a:rPr lang="en-US" dirty="0" smtClean="0"/>
              <a:t> </a:t>
            </a:r>
            <a:r>
              <a:rPr lang="en-US" dirty="0" err="1" smtClean="0"/>
              <a:t>Joo</a:t>
            </a:r>
            <a:r>
              <a:rPr lang="en-US" dirty="0" smtClean="0"/>
              <a:t>-Kyung Kim.</a:t>
            </a:r>
            <a:r>
              <a:rPr lang="en-US" baseline="0" dirty="0" smtClean="0"/>
              <a:t> This work is collaborated with Young-Bum Kim and </a:t>
            </a:r>
            <a:r>
              <a:rPr lang="en-US" baseline="0" dirty="0" err="1" smtClean="0"/>
              <a:t>Ruhi</a:t>
            </a:r>
            <a:r>
              <a:rPr lang="en-US" baseline="0" dirty="0" smtClean="0"/>
              <a:t> </a:t>
            </a:r>
            <a:r>
              <a:rPr lang="en-US" baseline="0" dirty="0" err="1" smtClean="0"/>
              <a:t>Sarikaya</a:t>
            </a:r>
            <a:r>
              <a:rPr lang="en-US" baseline="0" dirty="0" smtClean="0"/>
              <a:t> at Amazon Alexa and Eric </a:t>
            </a:r>
            <a:r>
              <a:rPr lang="en-US" baseline="0" dirty="0" err="1" smtClean="0"/>
              <a:t>Fosler-Lussier</a:t>
            </a:r>
            <a:r>
              <a:rPr lang="en-US" baseline="0" dirty="0" smtClean="0"/>
              <a:t> at the Ohio State University.</a:t>
            </a:r>
            <a:endParaRPr lang="en-US" dirty="0"/>
          </a:p>
        </p:txBody>
      </p:sp>
      <p:sp>
        <p:nvSpPr>
          <p:cNvPr id="4" name="Slide Number Placeholder 3"/>
          <p:cNvSpPr>
            <a:spLocks noGrp="1"/>
          </p:cNvSpPr>
          <p:nvPr>
            <p:ph type="sldNum" sz="quarter" idx="10"/>
          </p:nvPr>
        </p:nvSpPr>
        <p:spPr/>
        <p:txBody>
          <a:bodyPr/>
          <a:lstStyle/>
          <a:p>
            <a:fld id="{17BF1ED5-4348-46E6-83D3-028D904F86B0}" type="slidenum">
              <a:rPr lang="en-US" smtClean="0"/>
              <a:t>1</a:t>
            </a:fld>
            <a:endParaRPr lang="en-US"/>
          </a:p>
        </p:txBody>
      </p:sp>
    </p:spTree>
    <p:extLst>
      <p:ext uri="{BB962C8B-B14F-4D97-AF65-F5344CB8AC3E}">
        <p14:creationId xmlns:p14="http://schemas.microsoft.com/office/powerpoint/2010/main" val="1626948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So, </a:t>
            </a:r>
            <a:r>
              <a:rPr lang="en-US" altLang="ko-KR" dirty="0" smtClean="0"/>
              <a:t>this table shows the POS tagging results</a:t>
            </a:r>
            <a:r>
              <a:rPr lang="en-US" altLang="ko-KR" baseline="0" dirty="0" smtClean="0"/>
              <a:t> for </a:t>
            </a:r>
            <a:r>
              <a:rPr lang="en-US" altLang="ko-KR" dirty="0" smtClean="0"/>
              <a:t>14 </a:t>
            </a:r>
            <a:r>
              <a:rPr lang="en-US" altLang="ko-KR" dirty="0"/>
              <a:t>different target languages</a:t>
            </a:r>
            <a:r>
              <a:rPr lang="en-US" altLang="ko-KR" dirty="0" smtClean="0"/>
              <a:t>.</a:t>
            </a:r>
            <a:endParaRPr lang="en-US" altLang="ko-KR" baseline="0" dirty="0" smtClean="0"/>
          </a:p>
          <a:p>
            <a:endParaRPr lang="en-US" altLang="ko-KR" baseline="0" dirty="0" smtClean="0"/>
          </a:p>
          <a:p>
            <a:r>
              <a:rPr lang="en-US" altLang="ko-KR" baseline="0" dirty="0" smtClean="0"/>
              <a:t>The 3rd column shows the accuracy of the baseline, which just uses a private BLSTM, and the 4th column shows the cases with the bidirectional language modeling. Since adding bidirectional language modeling showed consistently better performance, we used it for all the other experiments. The 5</a:t>
            </a:r>
            <a:r>
              <a:rPr lang="en-US" altLang="ko-KR" baseline="30000" dirty="0" smtClean="0"/>
              <a:t>th</a:t>
            </a:r>
            <a:r>
              <a:rPr lang="en-US" altLang="ko-KR" baseline="0" dirty="0" smtClean="0"/>
              <a:t> to the last columns show the transfer learning results. We tried different combinations of the components, and we could see that using all the components including the private BLSTM, the common BLSTM, language-adversarial training, and bidirectional language modeling showed the best performance on average. Interestingly, our approach was shown to be effective even when the source language and the target language are quite different.</a:t>
            </a:r>
          </a:p>
          <a:p>
            <a:endParaRPr lang="en-US" altLang="ko-KR" baseline="0" dirty="0" smtClean="0"/>
          </a:p>
          <a:p>
            <a:r>
              <a:rPr lang="en-US" altLang="ko-KR" baseline="0" dirty="0" smtClean="0"/>
              <a:t>We also tried using smaller numbers of tag-labeled training sentences, and our approach was still shown effective in many cases, but not always. One issue is that we didn’t tie the output spaces of different languages. So, without certain minimal numbers of tag-labels, our approach might not be very effective. This is one of the major future work directions we need to study.</a:t>
            </a:r>
            <a:endParaRPr lang="en-US" altLang="ko-KR" dirty="0" smtClean="0"/>
          </a:p>
        </p:txBody>
      </p:sp>
      <p:sp>
        <p:nvSpPr>
          <p:cNvPr id="4" name="Slide Number Placeholder 3"/>
          <p:cNvSpPr>
            <a:spLocks noGrp="1"/>
          </p:cNvSpPr>
          <p:nvPr>
            <p:ph type="sldNum" sz="quarter" idx="10"/>
          </p:nvPr>
        </p:nvSpPr>
        <p:spPr/>
        <p:txBody>
          <a:bodyPr/>
          <a:lstStyle/>
          <a:p>
            <a:fld id="{17BF1ED5-4348-46E6-83D3-028D904F86B0}" type="slidenum">
              <a:rPr lang="en-US" smtClean="0"/>
              <a:t>10</a:t>
            </a:fld>
            <a:endParaRPr lang="en-US"/>
          </a:p>
        </p:txBody>
      </p:sp>
    </p:spTree>
    <p:extLst>
      <p:ext uri="{BB962C8B-B14F-4D97-AF65-F5344CB8AC3E}">
        <p14:creationId xmlns:p14="http://schemas.microsoft.com/office/powerpoint/2010/main" val="4070595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a:t>
            </a:r>
            <a:r>
              <a:rPr lang="en-US" baseline="0" dirty="0" smtClean="0"/>
              <a:t> submission, we also tried to use multiple languages as the source languages. So, we did multi-task learning of 4 languages for each language family we evaluated.</a:t>
            </a:r>
            <a:endParaRPr lang="en-US" dirty="0"/>
          </a:p>
        </p:txBody>
      </p:sp>
      <p:sp>
        <p:nvSpPr>
          <p:cNvPr id="4" name="Slide Number Placeholder 3"/>
          <p:cNvSpPr>
            <a:spLocks noGrp="1"/>
          </p:cNvSpPr>
          <p:nvPr>
            <p:ph type="sldNum" sz="quarter" idx="10"/>
          </p:nvPr>
        </p:nvSpPr>
        <p:spPr/>
        <p:txBody>
          <a:bodyPr/>
          <a:lstStyle/>
          <a:p>
            <a:fld id="{17BF1ED5-4348-46E6-83D3-028D904F86B0}" type="slidenum">
              <a:rPr lang="en-US" smtClean="0"/>
              <a:t>11</a:t>
            </a:fld>
            <a:endParaRPr lang="en-US"/>
          </a:p>
        </p:txBody>
      </p:sp>
    </p:spTree>
    <p:extLst>
      <p:ext uri="{BB962C8B-B14F-4D97-AF65-F5344CB8AC3E}">
        <p14:creationId xmlns:p14="http://schemas.microsoft.com/office/powerpoint/2010/main" val="107570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ko-KR" dirty="0" smtClean="0"/>
              <a:t>This is the result table.</a:t>
            </a:r>
            <a:r>
              <a:rPr lang="en-US" altLang="ko-KR" baseline="0" dirty="0" smtClean="0"/>
              <a:t> </a:t>
            </a:r>
            <a:r>
              <a:rPr lang="en-US" baseline="0" dirty="0" smtClean="0"/>
              <a:t>Using multiple source languages showed significantly better performance even with smaller number of total tag-labeled training sentences.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details of the multi-source approach is described in my dissertation.</a:t>
            </a:r>
            <a:endParaRPr lang="en-US" dirty="0" smtClean="0"/>
          </a:p>
          <a:p>
            <a:r>
              <a:rPr lang="en-US" altLang="ko-KR" baseline="0" dirty="0" smtClean="0"/>
              <a:t> </a:t>
            </a:r>
            <a:endParaRPr lang="en-US" altLang="ko-KR" dirty="0"/>
          </a:p>
        </p:txBody>
      </p:sp>
      <p:sp>
        <p:nvSpPr>
          <p:cNvPr id="4" name="Slide Number Placeholder 3"/>
          <p:cNvSpPr>
            <a:spLocks noGrp="1"/>
          </p:cNvSpPr>
          <p:nvPr>
            <p:ph type="sldNum" sz="quarter" idx="10"/>
          </p:nvPr>
        </p:nvSpPr>
        <p:spPr/>
        <p:txBody>
          <a:bodyPr/>
          <a:lstStyle/>
          <a:p>
            <a:fld id="{17BF1ED5-4348-46E6-83D3-028D904F86B0}" type="slidenum">
              <a:rPr lang="en-US" smtClean="0"/>
              <a:t>12</a:t>
            </a:fld>
            <a:endParaRPr lang="en-US"/>
          </a:p>
        </p:txBody>
      </p:sp>
    </p:spTree>
    <p:extLst>
      <p:ext uri="{BB962C8B-B14F-4D97-AF65-F5344CB8AC3E}">
        <p14:creationId xmlns:p14="http://schemas.microsoft.com/office/powerpoint/2010/main" val="1038591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That’s it. The code</a:t>
            </a:r>
            <a:r>
              <a:rPr lang="en-US" baseline="0" dirty="0" smtClean="0"/>
              <a:t> is already on </a:t>
            </a:r>
            <a:r>
              <a:rPr lang="en-US" baseline="0" dirty="0" err="1" smtClean="0"/>
              <a:t>github</a:t>
            </a:r>
            <a:r>
              <a:rPr lang="en-US" baseline="0" dirty="0" smtClean="0"/>
              <a:t>. And all the experiments in this work were conducted with machines at Ohio Supercomputer Center.</a:t>
            </a:r>
          </a:p>
          <a:p>
            <a:endParaRPr lang="en-US" baseline="0" dirty="0" smtClean="0"/>
          </a:p>
          <a:p>
            <a:r>
              <a:rPr lang="en-US" baseline="0" smtClean="0"/>
              <a:t>Thank you!</a:t>
            </a:r>
            <a:endParaRPr lang="en-US"/>
          </a:p>
        </p:txBody>
      </p:sp>
      <p:sp>
        <p:nvSpPr>
          <p:cNvPr id="4" name="Slide Number Placeholder 3"/>
          <p:cNvSpPr>
            <a:spLocks noGrp="1"/>
          </p:cNvSpPr>
          <p:nvPr>
            <p:ph type="sldNum" sz="quarter" idx="10"/>
          </p:nvPr>
        </p:nvSpPr>
        <p:spPr/>
        <p:txBody>
          <a:bodyPr/>
          <a:lstStyle/>
          <a:p>
            <a:fld id="{17BF1ED5-4348-46E6-83D3-028D904F86B0}" type="slidenum">
              <a:rPr lang="en-US" smtClean="0"/>
              <a:t>14</a:t>
            </a:fld>
            <a:endParaRPr lang="en-US"/>
          </a:p>
        </p:txBody>
      </p:sp>
    </p:spTree>
    <p:extLst>
      <p:ext uri="{BB962C8B-B14F-4D97-AF65-F5344CB8AC3E}">
        <p14:creationId xmlns:p14="http://schemas.microsoft.com/office/powerpoint/2010/main" val="376062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p>
        </p:txBody>
      </p:sp>
      <p:sp>
        <p:nvSpPr>
          <p:cNvPr id="4" name="Slide Number Placeholder 3"/>
          <p:cNvSpPr>
            <a:spLocks noGrp="1"/>
          </p:cNvSpPr>
          <p:nvPr>
            <p:ph type="sldNum" sz="quarter" idx="10"/>
          </p:nvPr>
        </p:nvSpPr>
        <p:spPr/>
        <p:txBody>
          <a:bodyPr/>
          <a:lstStyle/>
          <a:p>
            <a:fld id="{17BF1ED5-4348-46E6-83D3-028D904F86B0}" type="slidenum">
              <a:rPr lang="en-US" smtClean="0"/>
              <a:t>17</a:t>
            </a:fld>
            <a:endParaRPr lang="en-US"/>
          </a:p>
        </p:txBody>
      </p:sp>
    </p:spTree>
    <p:extLst>
      <p:ext uri="{BB962C8B-B14F-4D97-AF65-F5344CB8AC3E}">
        <p14:creationId xmlns:p14="http://schemas.microsoft.com/office/powerpoint/2010/main" val="72656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Part-of-speech</a:t>
            </a:r>
            <a:r>
              <a:rPr lang="en-US" baseline="0" dirty="0" smtClean="0"/>
              <a:t> tagging is a relatively easy sequence tagging task given sufficient training examples. However, it would be still difficult for low-resource languages without enough training examples.</a:t>
            </a:r>
          </a:p>
          <a:p>
            <a:endParaRPr lang="en-US" baseline="0" dirty="0" smtClean="0"/>
          </a:p>
          <a:p>
            <a:r>
              <a:rPr lang="en-US" baseline="0" dirty="0" smtClean="0"/>
              <a:t>One way to deal with such low-resource languages is using cross-lingual transfer learning, which utilizes the datasets from resource-rich languages like English as the source language to help improve the performance for the low-resource target languages.</a:t>
            </a:r>
            <a:endParaRPr lang="en-US" dirty="0"/>
          </a:p>
        </p:txBody>
      </p:sp>
      <p:sp>
        <p:nvSpPr>
          <p:cNvPr id="4" name="Slide Number Placeholder 3"/>
          <p:cNvSpPr>
            <a:spLocks noGrp="1"/>
          </p:cNvSpPr>
          <p:nvPr>
            <p:ph type="sldNum" sz="quarter" idx="10"/>
          </p:nvPr>
        </p:nvSpPr>
        <p:spPr/>
        <p:txBody>
          <a:bodyPr/>
          <a:lstStyle/>
          <a:p>
            <a:fld id="{17BF1ED5-4348-46E6-83D3-028D904F86B0}" type="slidenum">
              <a:rPr lang="en-US" smtClean="0"/>
              <a:t>2</a:t>
            </a:fld>
            <a:endParaRPr lang="en-US"/>
          </a:p>
        </p:txBody>
      </p:sp>
    </p:spTree>
    <p:extLst>
      <p:ext uri="{BB962C8B-B14F-4D97-AF65-F5344CB8AC3E}">
        <p14:creationId xmlns:p14="http://schemas.microsoft.com/office/powerpoint/2010/main" val="678697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 cross-lingual transfer</a:t>
            </a:r>
            <a:r>
              <a:rPr lang="en-US" baseline="0" dirty="0" smtClean="0"/>
              <a:t> learning for POS tagging, previous work usually utilized cross-lingual resources, which are about the relations between different languages. They used parallel corpora, dictionaries, morphological analyses, and eye movement relatedness.</a:t>
            </a:r>
          </a:p>
          <a:p>
            <a:r>
              <a:rPr lang="en-US" baseline="0" dirty="0" smtClean="0"/>
              <a:t>The problem is obtaining the cross-lingual resources can be expensive or limited.</a:t>
            </a:r>
          </a:p>
          <a:p>
            <a:endParaRPr lang="en-US" baseline="0" dirty="0" smtClean="0"/>
          </a:p>
          <a:p>
            <a:r>
              <a:rPr lang="en-US" baseline="0" dirty="0" smtClean="0"/>
              <a:t>Recently, Yang et al did cross-lingual transfer learning for sequence tagging by just sharing character </a:t>
            </a:r>
            <a:r>
              <a:rPr lang="en-US" baseline="0" dirty="0" err="1" smtClean="0"/>
              <a:t>embeddings</a:t>
            </a:r>
            <a:r>
              <a:rPr lang="en-US" baseline="0" dirty="0" smtClean="0"/>
              <a:t> for different languages. It has been shown effective since many languages have overlapped alphabets. For example, the spellings of Canada are similar for both English and Spanish. Also, I could see many </a:t>
            </a:r>
            <a:r>
              <a:rPr lang="en-US" baseline="0" dirty="0" err="1" smtClean="0"/>
              <a:t>danish</a:t>
            </a:r>
            <a:r>
              <a:rPr lang="en-US" baseline="0" dirty="0" smtClean="0"/>
              <a:t> words similar to English words while walking to here from my hotel room. However, this approach doesn’t work always and many languages have disparate alphabets.</a:t>
            </a:r>
          </a:p>
          <a:p>
            <a:endParaRPr lang="en-US" baseline="0" dirty="0" smtClean="0"/>
          </a:p>
          <a:p>
            <a:r>
              <a:rPr lang="en-US" baseline="0" dirty="0" smtClean="0"/>
              <a:t>All those approaches are focusing on making input spaces of different languages to be compatible.</a:t>
            </a:r>
          </a:p>
          <a:p>
            <a:r>
              <a:rPr lang="en-US" baseline="0" dirty="0" smtClean="0"/>
              <a:t>In our work, we focus on the transfer learning in the intermediate layer instead of the input layer without utilizing any cross-lingual resource about the relations between a source language and a target language.</a:t>
            </a:r>
          </a:p>
        </p:txBody>
      </p:sp>
      <p:sp>
        <p:nvSpPr>
          <p:cNvPr id="4" name="Slide Number Placeholder 3"/>
          <p:cNvSpPr>
            <a:spLocks noGrp="1"/>
          </p:cNvSpPr>
          <p:nvPr>
            <p:ph type="sldNum" sz="quarter" idx="10"/>
          </p:nvPr>
        </p:nvSpPr>
        <p:spPr/>
        <p:txBody>
          <a:bodyPr/>
          <a:lstStyle/>
          <a:p>
            <a:fld id="{17BF1ED5-4348-46E6-83D3-028D904F86B0}" type="slidenum">
              <a:rPr lang="en-US" smtClean="0"/>
              <a:t>3</a:t>
            </a:fld>
            <a:endParaRPr lang="en-US"/>
          </a:p>
        </p:txBody>
      </p:sp>
    </p:spTree>
    <p:extLst>
      <p:ext uri="{BB962C8B-B14F-4D97-AF65-F5344CB8AC3E}">
        <p14:creationId xmlns:p14="http://schemas.microsoft.com/office/powerpoint/2010/main" val="1606248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This is the overall architecture of </a:t>
            </a:r>
            <a:r>
              <a:rPr lang="en-US" altLang="ko-KR" dirty="0" smtClean="0"/>
              <a:t>our model. Those green boxes represent the components for the baseline,</a:t>
            </a:r>
            <a:r>
              <a:rPr lang="en-US" altLang="ko-KR" baseline="0" dirty="0" smtClean="0"/>
              <a:t> which</a:t>
            </a:r>
            <a:r>
              <a:rPr lang="en-US" altLang="ko-KR" dirty="0" smtClean="0"/>
              <a:t> has a </a:t>
            </a:r>
            <a:r>
              <a:rPr lang="en-US" altLang="ko-KR" dirty="0" err="1"/>
              <a:t>word+char</a:t>
            </a:r>
            <a:r>
              <a:rPr lang="en-US" altLang="ko-KR" dirty="0"/>
              <a:t> </a:t>
            </a:r>
            <a:r>
              <a:rPr lang="en-US" altLang="ko-KR" dirty="0" smtClean="0"/>
              <a:t>embedding</a:t>
            </a:r>
            <a:r>
              <a:rPr lang="en-US" altLang="ko-KR" baseline="0" dirty="0" smtClean="0"/>
              <a:t> layer</a:t>
            </a:r>
            <a:r>
              <a:rPr lang="en-US" altLang="ko-KR" dirty="0" smtClean="0"/>
              <a:t>, </a:t>
            </a:r>
            <a:r>
              <a:rPr lang="en-US" altLang="ko-KR" dirty="0"/>
              <a:t>a single BLSTM, and the </a:t>
            </a:r>
            <a:r>
              <a:rPr lang="en-US" altLang="ko-KR" dirty="0" err="1"/>
              <a:t>softmax</a:t>
            </a:r>
            <a:r>
              <a:rPr lang="en-US" altLang="ko-KR" dirty="0"/>
              <a:t> </a:t>
            </a:r>
            <a:r>
              <a:rPr lang="en-US" altLang="ko-KR" dirty="0" smtClean="0"/>
              <a:t>output layer. The </a:t>
            </a:r>
            <a:r>
              <a:rPr lang="en-US" altLang="ko-KR" baseline="0" dirty="0" smtClean="0"/>
              <a:t>baseline architecture is similar to Plank et al.’s architecture</a:t>
            </a:r>
            <a:r>
              <a:rPr lang="en-US" altLang="ko-KR" baseline="0" dirty="0" smtClean="0"/>
              <a:t>.</a:t>
            </a:r>
            <a:endParaRPr lang="en-US" altLang="ko-KR" baseline="0" dirty="0" smtClean="0"/>
          </a:p>
          <a:p>
            <a:endParaRPr lang="en-US" altLang="ko-KR" baseline="0" dirty="0" smtClean="0"/>
          </a:p>
          <a:p>
            <a:r>
              <a:rPr lang="en-US" altLang="ko-KR" baseline="0" dirty="0" smtClean="0"/>
              <a:t>I’ll describe the other components in the following slides.</a:t>
            </a:r>
            <a:endParaRPr lang="en-US" altLang="ko-KR" dirty="0"/>
          </a:p>
        </p:txBody>
      </p:sp>
      <p:sp>
        <p:nvSpPr>
          <p:cNvPr id="4" name="Slide Number Placeholder 3"/>
          <p:cNvSpPr>
            <a:spLocks noGrp="1"/>
          </p:cNvSpPr>
          <p:nvPr>
            <p:ph type="sldNum" sz="quarter" idx="10"/>
          </p:nvPr>
        </p:nvSpPr>
        <p:spPr/>
        <p:txBody>
          <a:bodyPr/>
          <a:lstStyle/>
          <a:p>
            <a:fld id="{17BF1ED5-4348-46E6-83D3-028D904F86B0}" type="slidenum">
              <a:rPr lang="en-US" smtClean="0"/>
              <a:t>4</a:t>
            </a:fld>
            <a:endParaRPr lang="en-US"/>
          </a:p>
        </p:txBody>
      </p:sp>
    </p:spTree>
    <p:extLst>
      <p:ext uri="{BB962C8B-B14F-4D97-AF65-F5344CB8AC3E}">
        <p14:creationId xmlns:p14="http://schemas.microsoft.com/office/powerpoint/2010/main" val="1579615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On top of the embedding outputs, we use</a:t>
            </a:r>
            <a:r>
              <a:rPr lang="en-US" altLang="ko-KR" baseline="0" dirty="0" smtClean="0"/>
              <a:t> two separate bidirectional LSTMs.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aseline="0" dirty="0" smtClean="0"/>
              <a:t>The common BLSTM is used for language-general representations. The parameters of the common BLSTM are shared for all the languages so that the knowledge transfer from other languages can be made.</a:t>
            </a:r>
            <a:endParaRPr lang="en-US" altLang="ko-K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The private BLSTMs</a:t>
            </a:r>
            <a:r>
              <a:rPr lang="en-US" altLang="ko-KR" baseline="0" dirty="0" smtClean="0"/>
              <a:t> are used for language-specific representations. Private BLSTMs have different parameters for different languages so that language-specific information can be represented.</a:t>
            </a:r>
            <a:endParaRPr lang="en-US" altLang="ko-K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dirty="0" smtClean="0"/>
              <a:t>Using </a:t>
            </a:r>
            <a:r>
              <a:rPr lang="en-US" altLang="ko-KR" dirty="0"/>
              <a:t>two separated layers is inspired by </a:t>
            </a:r>
            <a:r>
              <a:rPr lang="en-US" altLang="ko-KR" dirty="0" err="1" smtClean="0"/>
              <a:t>Bousmalis</a:t>
            </a:r>
            <a:r>
              <a:rPr lang="en-US" altLang="ko-KR" baseline="0" dirty="0" smtClean="0"/>
              <a:t> et al.’s</a:t>
            </a:r>
            <a:r>
              <a:rPr lang="en-US" altLang="ko-KR" dirty="0" smtClean="0"/>
              <a:t> domain </a:t>
            </a:r>
            <a:r>
              <a:rPr lang="en-US" altLang="ko-KR" dirty="0"/>
              <a:t>adaptation for image recognition and </a:t>
            </a:r>
            <a:r>
              <a:rPr lang="en-US" altLang="ko-KR" dirty="0" smtClean="0"/>
              <a:t>Kim et al.’s </a:t>
            </a:r>
            <a:r>
              <a:rPr lang="en-US" altLang="ko-KR" dirty="0"/>
              <a:t>multitask learning for slot-filling</a:t>
            </a:r>
            <a:r>
              <a:rPr lang="en-US" altLang="ko-KR" dirty="0" smtClean="0"/>
              <a:t>.</a:t>
            </a:r>
            <a:endParaRPr lang="en-US" altLang="ko-KR" dirty="0"/>
          </a:p>
        </p:txBody>
      </p:sp>
      <p:sp>
        <p:nvSpPr>
          <p:cNvPr id="4" name="Slide Number Placeholder 3"/>
          <p:cNvSpPr>
            <a:spLocks noGrp="1"/>
          </p:cNvSpPr>
          <p:nvPr>
            <p:ph type="sldNum" sz="quarter" idx="10"/>
          </p:nvPr>
        </p:nvSpPr>
        <p:spPr/>
        <p:txBody>
          <a:bodyPr/>
          <a:lstStyle/>
          <a:p>
            <a:fld id="{17BF1ED5-4348-46E6-83D3-028D904F86B0}" type="slidenum">
              <a:rPr lang="en-US" smtClean="0"/>
              <a:t>5</a:t>
            </a:fld>
            <a:endParaRPr lang="en-US"/>
          </a:p>
        </p:txBody>
      </p:sp>
    </p:spTree>
    <p:extLst>
      <p:ext uri="{BB962C8B-B14F-4D97-AF65-F5344CB8AC3E}">
        <p14:creationId xmlns:p14="http://schemas.microsoft.com/office/powerpoint/2010/main" val="80685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baseline="0" dirty="0" smtClean="0"/>
              <a:t>I just said that the common BLSTM is used for language general representations for all the languages. On top of the common BLSTM outputs, we added language-adversarial training components to encourage the language general representations to be more language-indistinguishable.</a:t>
            </a:r>
          </a:p>
          <a:p>
            <a:r>
              <a:rPr lang="en-US" altLang="ko-KR" baseline="0" dirty="0" smtClean="0"/>
              <a:t>This idea is inspired by domain-adversarial training for image recognition by </a:t>
            </a:r>
            <a:r>
              <a:rPr lang="en-US" altLang="ko-KR" baseline="0" dirty="0" err="1" smtClean="0"/>
              <a:t>Ganin</a:t>
            </a:r>
            <a:r>
              <a:rPr lang="en-US" altLang="ko-KR" baseline="0" dirty="0" smtClean="0"/>
              <a:t> et al. They showed that encouraging the representation to be domain indistinguishable can improve the model performance for the target domain. Similarly, we tried to make the language general representations to be more language-agnostic so that the knowledge transfer from the source languages to be more effective.</a:t>
            </a:r>
            <a:endParaRPr lang="en-US" altLang="ko-KR" dirty="0"/>
          </a:p>
        </p:txBody>
      </p:sp>
      <p:sp>
        <p:nvSpPr>
          <p:cNvPr id="4" name="Slide Number Placeholder 3"/>
          <p:cNvSpPr>
            <a:spLocks noGrp="1"/>
          </p:cNvSpPr>
          <p:nvPr>
            <p:ph type="sldNum" sz="quarter" idx="10"/>
          </p:nvPr>
        </p:nvSpPr>
        <p:spPr/>
        <p:txBody>
          <a:bodyPr/>
          <a:lstStyle/>
          <a:p>
            <a:fld id="{17BF1ED5-4348-46E6-83D3-028D904F86B0}" type="slidenum">
              <a:rPr lang="en-US" smtClean="0"/>
              <a:t>6</a:t>
            </a:fld>
            <a:endParaRPr lang="en-US"/>
          </a:p>
        </p:txBody>
      </p:sp>
    </p:spTree>
    <p:extLst>
      <p:ext uri="{BB962C8B-B14F-4D97-AF65-F5344CB8AC3E}">
        <p14:creationId xmlns:p14="http://schemas.microsoft.com/office/powerpoint/2010/main" val="212918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Another </a:t>
            </a:r>
            <a:r>
              <a:rPr lang="en-US" altLang="ko-KR" dirty="0"/>
              <a:t>auxiliary objective is bidirectional language </a:t>
            </a:r>
            <a:r>
              <a:rPr lang="en-US" altLang="ko-KR" dirty="0" smtClean="0"/>
              <a:t>modeling on top of the output combination of the common BLSTM and a private BLSTM.</a:t>
            </a:r>
          </a:p>
          <a:p>
            <a:endParaRPr lang="en-US" altLang="ko-KR" dirty="0" smtClean="0"/>
          </a:p>
          <a:p>
            <a:r>
              <a:rPr lang="en-US" altLang="ko-KR" dirty="0" smtClean="0"/>
              <a:t>Marek Rei </a:t>
            </a:r>
            <a:r>
              <a:rPr lang="en-US" altLang="ko-KR" baseline="0" dirty="0" smtClean="0"/>
              <a:t>showed that having forward directional language modeling for forward LSTM and backward directional language modeling for backward LSTM encourages learning general-purpose representations, which is also helpful for specific tagging tasks.</a:t>
            </a:r>
            <a:endParaRPr lang="en-US" altLang="ko-KR" dirty="0"/>
          </a:p>
          <a:p>
            <a:endParaRPr lang="en-US" altLang="ko-KR" dirty="0"/>
          </a:p>
          <a:p>
            <a:r>
              <a:rPr lang="en-US" altLang="ko-KR" dirty="0" smtClean="0"/>
              <a:t>One issue </a:t>
            </a:r>
            <a:r>
              <a:rPr lang="en-US" altLang="ko-KR" dirty="0"/>
              <a:t>related to adversarial training is, many people </a:t>
            </a:r>
            <a:r>
              <a:rPr lang="en-US" altLang="ko-KR" dirty="0" smtClean="0"/>
              <a:t>use </a:t>
            </a:r>
            <a:r>
              <a:rPr lang="en-US" altLang="ko-KR" dirty="0"/>
              <a:t>input reconstruction objectives with adversarial training </a:t>
            </a:r>
            <a:r>
              <a:rPr lang="en-US" altLang="ko-KR" dirty="0" smtClean="0"/>
              <a:t>to reduce the information loss from the adversarial training. For</a:t>
            </a:r>
            <a:r>
              <a:rPr lang="en-US" altLang="ko-KR" baseline="0" dirty="0" smtClean="0"/>
              <a:t> example, Yuan et al. used word embedding reconstruction and </a:t>
            </a:r>
            <a:r>
              <a:rPr lang="en-US" altLang="ko-KR" baseline="0" dirty="0" err="1" smtClean="0"/>
              <a:t>Gui</a:t>
            </a:r>
            <a:r>
              <a:rPr lang="en-US" altLang="ko-KR" baseline="0" dirty="0" smtClean="0"/>
              <a:t> et al. used seq2seq </a:t>
            </a:r>
            <a:r>
              <a:rPr lang="en-US" altLang="ko-KR" baseline="0" dirty="0" err="1" smtClean="0"/>
              <a:t>autoencoding</a:t>
            </a:r>
            <a:r>
              <a:rPr lang="en-US" altLang="ko-KR" baseline="0" dirty="0" smtClean="0"/>
              <a:t>. Although we didn’t report the numbers, in our experiments, using bidirectional language modeling showed better performance than those other reconstruction approaches. That may be because predicting the neighbors might be better than reconstructing itself.</a:t>
            </a:r>
            <a:endParaRPr lang="en-US" altLang="ko-KR" dirty="0"/>
          </a:p>
        </p:txBody>
      </p:sp>
      <p:sp>
        <p:nvSpPr>
          <p:cNvPr id="4" name="Slide Number Placeholder 3"/>
          <p:cNvSpPr>
            <a:spLocks noGrp="1"/>
          </p:cNvSpPr>
          <p:nvPr>
            <p:ph type="sldNum" sz="quarter" idx="10"/>
          </p:nvPr>
        </p:nvSpPr>
        <p:spPr/>
        <p:txBody>
          <a:bodyPr/>
          <a:lstStyle/>
          <a:p>
            <a:fld id="{17BF1ED5-4348-46E6-83D3-028D904F86B0}" type="slidenum">
              <a:rPr lang="en-US" smtClean="0"/>
              <a:t>7</a:t>
            </a:fld>
            <a:endParaRPr lang="en-US"/>
          </a:p>
        </p:txBody>
      </p:sp>
    </p:spTree>
    <p:extLst>
      <p:ext uri="{BB962C8B-B14F-4D97-AF65-F5344CB8AC3E}">
        <p14:creationId xmlns:p14="http://schemas.microsoft.com/office/powerpoint/2010/main" val="1920955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have three objectives, tagging, language-adversarial training, and bidirectional language modeling. We combined them in this way to get</a:t>
            </a:r>
            <a:r>
              <a:rPr lang="en-US" baseline="0" dirty="0" smtClean="0"/>
              <a:t> a single loss function. To deal with the class imbalances, we used gradient weighting instead of oversampling or </a:t>
            </a:r>
            <a:r>
              <a:rPr lang="en-US" baseline="0" dirty="0" err="1" smtClean="0"/>
              <a:t>downsampling</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17BF1ED5-4348-46E6-83D3-028D904F86B0}" type="slidenum">
              <a:rPr lang="en-US" smtClean="0"/>
              <a:t>8</a:t>
            </a:fld>
            <a:endParaRPr lang="en-US"/>
          </a:p>
        </p:txBody>
      </p:sp>
    </p:spTree>
    <p:extLst>
      <p:ext uri="{BB962C8B-B14F-4D97-AF65-F5344CB8AC3E}">
        <p14:creationId xmlns:p14="http://schemas.microsoft.com/office/powerpoint/2010/main" val="1224892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smtClean="0"/>
              <a:t>So, we evaluated our model with English as the source language and 14 target languages</a:t>
            </a:r>
            <a:r>
              <a:rPr lang="en-US" altLang="ko-KR" baseline="0" dirty="0" smtClean="0"/>
              <a:t>.</a:t>
            </a:r>
          </a:p>
          <a:p>
            <a:endParaRPr lang="en-US" altLang="ko-KR" dirty="0" smtClean="0"/>
          </a:p>
          <a:p>
            <a:r>
              <a:rPr lang="en-US" altLang="ko-KR" dirty="0" smtClean="0"/>
              <a:t>Since </a:t>
            </a:r>
            <a:r>
              <a:rPr lang="en-US" altLang="ko-KR" dirty="0"/>
              <a:t>different languages have different </a:t>
            </a:r>
            <a:r>
              <a:rPr lang="en-US" altLang="ko-KR" dirty="0" smtClean="0"/>
              <a:t>trainset </a:t>
            </a:r>
            <a:r>
              <a:rPr lang="en-US" altLang="ko-KR" dirty="0"/>
              <a:t>sizes, for the fair evaluation, we just used </a:t>
            </a:r>
            <a:r>
              <a:rPr lang="en-US" altLang="ko-KR" dirty="0" smtClean="0"/>
              <a:t>1280 training sentences with tag</a:t>
            </a:r>
            <a:r>
              <a:rPr lang="en-US" altLang="ko-KR" baseline="0" dirty="0" smtClean="0"/>
              <a:t> labels</a:t>
            </a:r>
            <a:r>
              <a:rPr lang="en-US" altLang="ko-KR" dirty="0" smtClean="0"/>
              <a:t> for </a:t>
            </a:r>
            <a:r>
              <a:rPr lang="en-US" altLang="ko-KR" dirty="0"/>
              <a:t>each language</a:t>
            </a:r>
            <a:r>
              <a:rPr lang="en-US" altLang="ko-KR" dirty="0" smtClean="0"/>
              <a:t>.</a:t>
            </a:r>
            <a:endParaRPr lang="en-US" altLang="ko-KR" dirty="0"/>
          </a:p>
          <a:p>
            <a:r>
              <a:rPr lang="en-US" altLang="ko-KR" dirty="0"/>
              <a:t>However, we </a:t>
            </a:r>
            <a:r>
              <a:rPr lang="en-US" altLang="ko-KR" dirty="0" smtClean="0"/>
              <a:t>used all</a:t>
            </a:r>
            <a:r>
              <a:rPr lang="en-US" altLang="ko-KR" baseline="0" dirty="0" smtClean="0"/>
              <a:t> the</a:t>
            </a:r>
            <a:r>
              <a:rPr lang="en-US" altLang="ko-KR" dirty="0" smtClean="0"/>
              <a:t> </a:t>
            </a:r>
            <a:r>
              <a:rPr lang="en-US" altLang="ko-KR" dirty="0"/>
              <a:t>training sentences for </a:t>
            </a:r>
            <a:r>
              <a:rPr lang="en-US" altLang="ko-KR" dirty="0" err="1" smtClean="0"/>
              <a:t>Adv</a:t>
            </a:r>
            <a:r>
              <a:rPr lang="en-US" altLang="ko-KR" dirty="0" smtClean="0"/>
              <a:t> and LM </a:t>
            </a:r>
            <a:r>
              <a:rPr lang="en-US" altLang="ko-KR" dirty="0"/>
              <a:t>since they can be trained without tag labels. So, the evaluation setting can be </a:t>
            </a:r>
            <a:r>
              <a:rPr lang="en-US" altLang="ko-KR" dirty="0" smtClean="0"/>
              <a:t>seen </a:t>
            </a:r>
            <a:r>
              <a:rPr lang="en-US" altLang="ko-KR" dirty="0"/>
              <a:t>as </a:t>
            </a:r>
            <a:r>
              <a:rPr lang="en-US" altLang="ko-KR" dirty="0" smtClean="0"/>
              <a:t>a </a:t>
            </a:r>
            <a:r>
              <a:rPr lang="en-US" altLang="ko-KR" dirty="0"/>
              <a:t>semi-supervised </a:t>
            </a:r>
            <a:r>
              <a:rPr lang="en-US" altLang="ko-KR" dirty="0" smtClean="0"/>
              <a:t>learning.</a:t>
            </a:r>
            <a:endParaRPr lang="en-US" altLang="ko-KR" dirty="0"/>
          </a:p>
        </p:txBody>
      </p:sp>
      <p:sp>
        <p:nvSpPr>
          <p:cNvPr id="4" name="Slide Number Placeholder 3"/>
          <p:cNvSpPr>
            <a:spLocks noGrp="1"/>
          </p:cNvSpPr>
          <p:nvPr>
            <p:ph type="sldNum" sz="quarter" idx="10"/>
          </p:nvPr>
        </p:nvSpPr>
        <p:spPr/>
        <p:txBody>
          <a:bodyPr/>
          <a:lstStyle/>
          <a:p>
            <a:fld id="{17BF1ED5-4348-46E6-83D3-028D904F86B0}" type="slidenum">
              <a:rPr lang="en-US" smtClean="0"/>
              <a:t>9</a:t>
            </a:fld>
            <a:endParaRPr lang="en-US"/>
          </a:p>
        </p:txBody>
      </p:sp>
    </p:spTree>
    <p:extLst>
      <p:ext uri="{BB962C8B-B14F-4D97-AF65-F5344CB8AC3E}">
        <p14:creationId xmlns:p14="http://schemas.microsoft.com/office/powerpoint/2010/main" val="38923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3A3FD-65CF-46D9-9081-08E2A54EEAB2}" type="datetime1">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243773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F3F881-0C14-4E97-9C25-70D071A0E90C}" type="datetime1">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72141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4238F7-2A3F-42A7-9F3D-124493E17EC9}" type="datetime1">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235306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16476-86B9-41A0-9114-3D81813CA414}" type="datetime1">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4259973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5FC6A3-CE76-49BC-95E0-A20671F595BE}" type="datetime1">
              <a:rPr lang="en-US" smtClean="0"/>
              <a:t>9/11/17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3423634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E2788A-76C1-432B-A164-AEFE1939A7B6}" type="datetime1">
              <a:rPr lang="en-US" smtClean="0"/>
              <a:t>9/11/17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1452807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B9EAC-1F27-4383-8B47-57A4302ACE48}" type="datetime1">
              <a:rPr lang="en-US" smtClean="0"/>
              <a:t>9/11/17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305278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F3E43-160F-47F9-9E4F-4BC4C28FEA96}" type="datetime1">
              <a:rPr lang="en-US" smtClean="0"/>
              <a:t>9/11/17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4099579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A983DF-D830-4FEF-8E55-AC3B22F71D5C}" type="datetime1">
              <a:rPr lang="en-US" smtClean="0"/>
              <a:t>9/11/17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1687812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837D62-7844-43D1-89A5-A84CE5909CE3}" type="datetime1">
              <a:rPr lang="en-US" smtClean="0"/>
              <a:t>9/11/17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633819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1343D5-F314-41EE-96F9-83A6D6C026C8}" type="datetime1">
              <a:rPr lang="en-US" smtClean="0"/>
              <a:t>9/11/17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3FB18-B22A-4758-B014-96AFC7673A9F}" type="slidenum">
              <a:rPr lang="en-US" smtClean="0"/>
              <a:t>‹#›</a:t>
            </a:fld>
            <a:endParaRPr lang="en-US"/>
          </a:p>
        </p:txBody>
      </p:sp>
    </p:spTree>
    <p:extLst>
      <p:ext uri="{BB962C8B-B14F-4D97-AF65-F5344CB8AC3E}">
        <p14:creationId xmlns:p14="http://schemas.microsoft.com/office/powerpoint/2010/main" val="303213159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AB6B4-AD12-477D-91A8-60A07B7FEC71}" type="datetime1">
              <a:rPr lang="en-US" smtClean="0"/>
              <a:t>9/11/17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3FB18-B22A-4758-B014-96AFC7673A9F}" type="slidenum">
              <a:rPr lang="en-US" smtClean="0"/>
              <a:t>‹#›</a:t>
            </a:fld>
            <a:endParaRPr lang="en-US"/>
          </a:p>
        </p:txBody>
      </p:sp>
    </p:spTree>
    <p:extLst>
      <p:ext uri="{BB962C8B-B14F-4D97-AF65-F5344CB8AC3E}">
        <p14:creationId xmlns:p14="http://schemas.microsoft.com/office/powerpoint/2010/main" val="1214276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supakjk.github.io/dissertation.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OSU-slatelab/seq_tagg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3" Type="http://schemas.openxmlformats.org/officeDocument/2006/relationships/image" Target="../media/image8.png"/><Relationship Id="rId14" Type="http://schemas.openxmlformats.org/officeDocument/2006/relationships/image" Target="../media/image9.png"/><Relationship Id="rId15" Type="http://schemas.openxmlformats.org/officeDocument/2006/relationships/image" Target="../media/image10.png"/><Relationship Id="rId16" Type="http://schemas.openxmlformats.org/officeDocument/2006/relationships/image" Target="../media/image11.png"/><Relationship Id="rId17" Type="http://schemas.openxmlformats.org/officeDocument/2006/relationships/image" Target="../media/image12.png"/><Relationship Id="rId18" Type="http://schemas.openxmlformats.org/officeDocument/2006/relationships/image" Target="../media/image13.png"/><Relationship Id="rId19" Type="http://schemas.openxmlformats.org/officeDocument/2006/relationships/image" Target="../media/image14.png"/><Relationship Id="rId50" Type="http://schemas.openxmlformats.org/officeDocument/2006/relationships/image" Target="NULL"/><Relationship Id="rId51" Type="http://schemas.openxmlformats.org/officeDocument/2006/relationships/image" Target="NULL"/><Relationship Id="rId52" Type="http://schemas.openxmlformats.org/officeDocument/2006/relationships/image" Target="NULL"/><Relationship Id="rId53" Type="http://schemas.openxmlformats.org/officeDocument/2006/relationships/image" Target="NULL"/><Relationship Id="rId54" Type="http://schemas.openxmlformats.org/officeDocument/2006/relationships/image" Target="NULL"/><Relationship Id="rId55" Type="http://schemas.openxmlformats.org/officeDocument/2006/relationships/image" Target="NULL"/><Relationship Id="rId56" Type="http://schemas.openxmlformats.org/officeDocument/2006/relationships/image" Target="NULL"/><Relationship Id="rId57" Type="http://schemas.openxmlformats.org/officeDocument/2006/relationships/image" Target="NULL"/><Relationship Id="rId58" Type="http://schemas.openxmlformats.org/officeDocument/2006/relationships/image" Target="NULL"/><Relationship Id="rId59" Type="http://schemas.openxmlformats.org/officeDocument/2006/relationships/image" Target="NULL"/><Relationship Id="rId40" Type="http://schemas.openxmlformats.org/officeDocument/2006/relationships/image" Target="NULL"/><Relationship Id="rId41" Type="http://schemas.openxmlformats.org/officeDocument/2006/relationships/image" Target="NULL"/><Relationship Id="rId42" Type="http://schemas.openxmlformats.org/officeDocument/2006/relationships/image" Target="NULL"/><Relationship Id="rId43" Type="http://schemas.openxmlformats.org/officeDocument/2006/relationships/image" Target="NULL"/><Relationship Id="rId44" Type="http://schemas.openxmlformats.org/officeDocument/2006/relationships/image" Target="NULL"/><Relationship Id="rId45" Type="http://schemas.openxmlformats.org/officeDocument/2006/relationships/image" Target="NULL"/><Relationship Id="rId46" Type="http://schemas.openxmlformats.org/officeDocument/2006/relationships/image" Target="NULL"/><Relationship Id="rId47" Type="http://schemas.openxmlformats.org/officeDocument/2006/relationships/image" Target="NULL"/><Relationship Id="rId48" Type="http://schemas.openxmlformats.org/officeDocument/2006/relationships/image" Target="NULL"/><Relationship Id="rId49" Type="http://schemas.openxmlformats.org/officeDocument/2006/relationships/image" Target="NULL"/><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NULL"/><Relationship Id="rId4" Type="http://schemas.openxmlformats.org/officeDocument/2006/relationships/image" Target="NULL"/><Relationship Id="rId5" Type="http://schemas.openxmlformats.org/officeDocument/2006/relationships/image" Target="NULL"/><Relationship Id="rId6" Type="http://schemas.openxmlformats.org/officeDocument/2006/relationships/image" Target="NULL"/><Relationship Id="rId7" Type="http://schemas.openxmlformats.org/officeDocument/2006/relationships/image" Target="NULL"/><Relationship Id="rId8" Type="http://schemas.openxmlformats.org/officeDocument/2006/relationships/image" Target="../media/image3.png"/><Relationship Id="rId9" Type="http://schemas.openxmlformats.org/officeDocument/2006/relationships/image" Target="../media/image4.png"/><Relationship Id="rId30" Type="http://schemas.openxmlformats.org/officeDocument/2006/relationships/image" Target="../media/image25.png"/><Relationship Id="rId31" Type="http://schemas.openxmlformats.org/officeDocument/2006/relationships/image" Target="../media/image26.png"/><Relationship Id="rId32" Type="http://schemas.openxmlformats.org/officeDocument/2006/relationships/image" Target="../media/image27.png"/><Relationship Id="rId33" Type="http://schemas.openxmlformats.org/officeDocument/2006/relationships/image" Target="../media/image28.png"/><Relationship Id="rId34" Type="http://schemas.openxmlformats.org/officeDocument/2006/relationships/image" Target="NULL"/><Relationship Id="rId35" Type="http://schemas.openxmlformats.org/officeDocument/2006/relationships/image" Target="NULL"/><Relationship Id="rId36" Type="http://schemas.openxmlformats.org/officeDocument/2006/relationships/image" Target="NULL"/><Relationship Id="rId37" Type="http://schemas.openxmlformats.org/officeDocument/2006/relationships/image" Target="NULL"/><Relationship Id="rId38" Type="http://schemas.openxmlformats.org/officeDocument/2006/relationships/image" Target="NULL"/><Relationship Id="rId39" Type="http://schemas.openxmlformats.org/officeDocument/2006/relationships/image" Target="NULL"/><Relationship Id="rId20" Type="http://schemas.openxmlformats.org/officeDocument/2006/relationships/image" Target="../media/image15.png"/><Relationship Id="rId21" Type="http://schemas.openxmlformats.org/officeDocument/2006/relationships/image" Target="../media/image16.png"/><Relationship Id="rId22" Type="http://schemas.openxmlformats.org/officeDocument/2006/relationships/image" Target="../media/image17.png"/><Relationship Id="rId23" Type="http://schemas.openxmlformats.org/officeDocument/2006/relationships/image" Target="../media/image18.png"/><Relationship Id="rId24" Type="http://schemas.openxmlformats.org/officeDocument/2006/relationships/image" Target="../media/image19.png"/><Relationship Id="rId25" Type="http://schemas.openxmlformats.org/officeDocument/2006/relationships/image" Target="../media/image20.png"/><Relationship Id="rId26" Type="http://schemas.openxmlformats.org/officeDocument/2006/relationships/image" Target="../media/image21.png"/><Relationship Id="rId27" Type="http://schemas.openxmlformats.org/officeDocument/2006/relationships/image" Target="../media/image22.png"/><Relationship Id="rId28" Type="http://schemas.openxmlformats.org/officeDocument/2006/relationships/image" Target="../media/image23.png"/><Relationship Id="rId29" Type="http://schemas.openxmlformats.org/officeDocument/2006/relationships/image" Target="../media/image24.png"/><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E50E28-17A3-42C1-89F1-A431E368EAF5}"/>
              </a:ext>
            </a:extLst>
          </p:cNvPr>
          <p:cNvSpPr>
            <a:spLocks noGrp="1"/>
          </p:cNvSpPr>
          <p:nvPr>
            <p:ph type="ctrTitle"/>
          </p:nvPr>
        </p:nvSpPr>
        <p:spPr>
          <a:xfrm>
            <a:off x="136186" y="1492013"/>
            <a:ext cx="8822987" cy="1217139"/>
          </a:xfrm>
        </p:spPr>
        <p:txBody>
          <a:bodyPr>
            <a:normAutofit/>
          </a:bodyPr>
          <a:lstStyle/>
          <a:p>
            <a:r>
              <a:rPr lang="en-US" sz="4100" dirty="0"/>
              <a:t>Cross-Lingual Transfer Learning for POS Tagging without Cross-Lingual Resources</a:t>
            </a:r>
          </a:p>
        </p:txBody>
      </p:sp>
      <p:sp>
        <p:nvSpPr>
          <p:cNvPr id="3" name="Subtitle 2">
            <a:extLst>
              <a:ext uri="{FF2B5EF4-FFF2-40B4-BE49-F238E27FC236}">
                <a16:creationId xmlns="" xmlns:a16="http://schemas.microsoft.com/office/drawing/2014/main" id="{6E12FC43-A9BF-46E9-A81A-0411C78A368B}"/>
              </a:ext>
            </a:extLst>
          </p:cNvPr>
          <p:cNvSpPr>
            <a:spLocks noGrp="1"/>
          </p:cNvSpPr>
          <p:nvPr>
            <p:ph type="subTitle" idx="1"/>
          </p:nvPr>
        </p:nvSpPr>
        <p:spPr>
          <a:xfrm>
            <a:off x="189687" y="4346223"/>
            <a:ext cx="8779212" cy="530578"/>
          </a:xfrm>
        </p:spPr>
        <p:txBody>
          <a:bodyPr>
            <a:normAutofit/>
          </a:bodyPr>
          <a:lstStyle/>
          <a:p>
            <a:r>
              <a:rPr lang="en-US" b="1" dirty="0" err="1"/>
              <a:t>Joo</a:t>
            </a:r>
            <a:r>
              <a:rPr lang="en-US" b="1" dirty="0"/>
              <a:t>-Kyung Kim</a:t>
            </a:r>
            <a:r>
              <a:rPr lang="en-US" dirty="0"/>
              <a:t>, Young-Bum Kim, </a:t>
            </a:r>
            <a:r>
              <a:rPr lang="en-US" dirty="0" err="1"/>
              <a:t>Ruhi</a:t>
            </a:r>
            <a:r>
              <a:rPr lang="en-US" dirty="0"/>
              <a:t> </a:t>
            </a:r>
            <a:r>
              <a:rPr lang="en-US" dirty="0" err="1"/>
              <a:t>Sarikaya</a:t>
            </a:r>
            <a:r>
              <a:rPr lang="en-US" dirty="0"/>
              <a:t>, Eric </a:t>
            </a:r>
            <a:r>
              <a:rPr lang="en-US" dirty="0" err="1"/>
              <a:t>Fosler-Lussier</a:t>
            </a:r>
            <a:endParaRPr lang="en-US" dirty="0"/>
          </a:p>
        </p:txBody>
      </p:sp>
      <p:pic>
        <p:nvPicPr>
          <p:cNvPr id="6" name="Picture 5">
            <a:extLst>
              <a:ext uri="{FF2B5EF4-FFF2-40B4-BE49-F238E27FC236}">
                <a16:creationId xmlns="" xmlns:a16="http://schemas.microsoft.com/office/drawing/2014/main" id="{1463F47B-4A61-41F9-9330-37B9B34DE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774" y="5211440"/>
            <a:ext cx="3751674" cy="624302"/>
          </a:xfrm>
          <a:prstGeom prst="rect">
            <a:avLst/>
          </a:prstGeom>
        </p:spPr>
      </p:pic>
      <p:pic>
        <p:nvPicPr>
          <p:cNvPr id="8" name="Picture 7" descr="A picture containing object&#10;&#10;Description generated with high confidence">
            <a:extLst>
              <a:ext uri="{FF2B5EF4-FFF2-40B4-BE49-F238E27FC236}">
                <a16:creationId xmlns="" xmlns:a16="http://schemas.microsoft.com/office/drawing/2014/main" id="{F72ED9D2-8F5D-4903-9014-6FB2A1DAFD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8327" y="5348176"/>
            <a:ext cx="2462174" cy="348648"/>
          </a:xfrm>
          <a:prstGeom prst="rect">
            <a:avLst/>
          </a:prstGeom>
        </p:spPr>
      </p:pic>
    </p:spTree>
    <p:extLst>
      <p:ext uri="{BB962C8B-B14F-4D97-AF65-F5344CB8AC3E}">
        <p14:creationId xmlns:p14="http://schemas.microsoft.com/office/powerpoint/2010/main" val="579376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7808F-71A0-49B1-B660-F0F76E99860A}"/>
              </a:ext>
            </a:extLst>
          </p:cNvPr>
          <p:cNvSpPr>
            <a:spLocks noGrp="1"/>
          </p:cNvSpPr>
          <p:nvPr>
            <p:ph type="title"/>
          </p:nvPr>
        </p:nvSpPr>
        <p:spPr/>
        <p:txBody>
          <a:bodyPr/>
          <a:lstStyle/>
          <a:p>
            <a:r>
              <a:rPr lang="en-US" dirty="0"/>
              <a:t>Results (for 1,280 tag-labeled train sentences)</a:t>
            </a:r>
          </a:p>
        </p:txBody>
      </p:sp>
      <p:sp>
        <p:nvSpPr>
          <p:cNvPr id="4" name="Slide Number Placeholder 3">
            <a:extLst>
              <a:ext uri="{FF2B5EF4-FFF2-40B4-BE49-F238E27FC236}">
                <a16:creationId xmlns="" xmlns:a16="http://schemas.microsoft.com/office/drawing/2014/main" id="{246821A8-8AC6-442C-8E92-DC679E8F0CC0}"/>
              </a:ext>
            </a:extLst>
          </p:cNvPr>
          <p:cNvSpPr>
            <a:spLocks noGrp="1"/>
          </p:cNvSpPr>
          <p:nvPr>
            <p:ph type="sldNum" sz="quarter" idx="12"/>
          </p:nvPr>
        </p:nvSpPr>
        <p:spPr/>
        <p:txBody>
          <a:bodyPr/>
          <a:lstStyle/>
          <a:p>
            <a:fld id="{CEF3FB18-B22A-4758-B014-96AFC7673A9F}" type="slidenum">
              <a:rPr lang="en-US" smtClean="0"/>
              <a:t>10</a:t>
            </a:fld>
            <a:endParaRPr lang="en-US"/>
          </a:p>
        </p:txBody>
      </p:sp>
      <p:graphicFrame>
        <p:nvGraphicFramePr>
          <p:cNvPr id="5" name="Table 5">
            <a:extLst>
              <a:ext uri="{FF2B5EF4-FFF2-40B4-BE49-F238E27FC236}">
                <a16:creationId xmlns="" xmlns:a16="http://schemas.microsoft.com/office/drawing/2014/main" id="{63B2169B-1049-404F-B6AC-CE57364B3BFA}"/>
              </a:ext>
            </a:extLst>
          </p:cNvPr>
          <p:cNvGraphicFramePr>
            <a:graphicFrameLocks noGrp="1"/>
          </p:cNvGraphicFramePr>
          <p:nvPr>
            <p:extLst>
              <p:ext uri="{D42A27DB-BD31-4B8C-83A1-F6EECF244321}">
                <p14:modId xmlns:p14="http://schemas.microsoft.com/office/powerpoint/2010/main" val="1347324138"/>
              </p:ext>
            </p:extLst>
          </p:nvPr>
        </p:nvGraphicFramePr>
        <p:xfrm>
          <a:off x="718500" y="1961419"/>
          <a:ext cx="7706999" cy="4831295"/>
        </p:xfrm>
        <a:graphic>
          <a:graphicData uri="http://schemas.openxmlformats.org/drawingml/2006/table">
            <a:tbl>
              <a:tblPr firstRow="1" bandRow="1">
                <a:tableStyleId>{5C22544A-7EE6-4342-B048-85BDC9FD1C3A}</a:tableStyleId>
              </a:tblPr>
              <a:tblGrid>
                <a:gridCol w="1337636">
                  <a:extLst>
                    <a:ext uri="{9D8B030D-6E8A-4147-A177-3AD203B41FA5}">
                      <a16:colId xmlns="" xmlns:a16="http://schemas.microsoft.com/office/drawing/2014/main" val="230562858"/>
                    </a:ext>
                  </a:extLst>
                </a:gridCol>
                <a:gridCol w="986425">
                  <a:extLst>
                    <a:ext uri="{9D8B030D-6E8A-4147-A177-3AD203B41FA5}">
                      <a16:colId xmlns="" xmlns:a16="http://schemas.microsoft.com/office/drawing/2014/main" val="1152861089"/>
                    </a:ext>
                  </a:extLst>
                </a:gridCol>
                <a:gridCol w="587665">
                  <a:extLst>
                    <a:ext uri="{9D8B030D-6E8A-4147-A177-3AD203B41FA5}">
                      <a16:colId xmlns="" xmlns:a16="http://schemas.microsoft.com/office/drawing/2014/main" val="2618894121"/>
                    </a:ext>
                  </a:extLst>
                </a:gridCol>
                <a:gridCol w="672441">
                  <a:extLst>
                    <a:ext uri="{9D8B030D-6E8A-4147-A177-3AD203B41FA5}">
                      <a16:colId xmlns="" xmlns:a16="http://schemas.microsoft.com/office/drawing/2014/main" val="1130242008"/>
                    </a:ext>
                  </a:extLst>
                </a:gridCol>
                <a:gridCol w="672441">
                  <a:extLst>
                    <a:ext uri="{9D8B030D-6E8A-4147-A177-3AD203B41FA5}">
                      <a16:colId xmlns="" xmlns:a16="http://schemas.microsoft.com/office/drawing/2014/main" val="3749137026"/>
                    </a:ext>
                  </a:extLst>
                </a:gridCol>
                <a:gridCol w="631561">
                  <a:extLst>
                    <a:ext uri="{9D8B030D-6E8A-4147-A177-3AD203B41FA5}">
                      <a16:colId xmlns="" xmlns:a16="http://schemas.microsoft.com/office/drawing/2014/main" val="3091506952"/>
                    </a:ext>
                  </a:extLst>
                </a:gridCol>
                <a:gridCol w="741109">
                  <a:extLst>
                    <a:ext uri="{9D8B030D-6E8A-4147-A177-3AD203B41FA5}">
                      <a16:colId xmlns="" xmlns:a16="http://schemas.microsoft.com/office/drawing/2014/main" val="4227191646"/>
                    </a:ext>
                  </a:extLst>
                </a:gridCol>
                <a:gridCol w="880555">
                  <a:extLst>
                    <a:ext uri="{9D8B030D-6E8A-4147-A177-3AD203B41FA5}">
                      <a16:colId xmlns="" xmlns:a16="http://schemas.microsoft.com/office/drawing/2014/main" val="1180352111"/>
                    </a:ext>
                  </a:extLst>
                </a:gridCol>
                <a:gridCol w="1197166">
                  <a:extLst>
                    <a:ext uri="{9D8B030D-6E8A-4147-A177-3AD203B41FA5}">
                      <a16:colId xmlns="" xmlns:a16="http://schemas.microsoft.com/office/drawing/2014/main" val="1315507155"/>
                    </a:ext>
                  </a:extLst>
                </a:gridCol>
              </a:tblGrid>
              <a:tr h="0">
                <a:tc gridSpan="2">
                  <a:txBody>
                    <a:bodyPr/>
                    <a:lstStyle/>
                    <a:p>
                      <a:pPr marL="0" algn="ctr" defTabSz="914400" rtl="0" eaLnBrk="1" latinLnBrk="0" hangingPunct="1"/>
                      <a:endParaRPr lang="en-US" sz="1800" b="1" kern="1200" dirty="0">
                        <a:solidFill>
                          <a:srgbClr val="000066"/>
                        </a:solidFill>
                        <a:latin typeface="+mn-lt"/>
                        <a:ea typeface="+mn-ea"/>
                        <a:cs typeface="+mn-cs"/>
                      </a:endParaRPr>
                    </a:p>
                  </a:txBody>
                  <a:tcPr marL="108000" marR="108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p>
                  </a:txBody>
                  <a:tcPr/>
                </a:tc>
                <a:tc gridSpan="2">
                  <a:txBody>
                    <a:bodyPr/>
                    <a:lstStyle/>
                    <a:p>
                      <a:pPr marL="0" algn="ctr" defTabSz="914400" rtl="0" eaLnBrk="1" latinLnBrk="0" hangingPunct="1"/>
                      <a:r>
                        <a:rPr lang="en-US" sz="1800" b="1" kern="1200" dirty="0">
                          <a:solidFill>
                            <a:srgbClr val="000066"/>
                          </a:solidFill>
                          <a:latin typeface="+mn-lt"/>
                          <a:ea typeface="+mn-ea"/>
                          <a:cs typeface="+mn-cs"/>
                        </a:rPr>
                        <a:t>Target Only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gridSpan="5">
                  <a:txBody>
                    <a:bodyPr/>
                    <a:lstStyle/>
                    <a:p>
                      <a:pPr marL="0" algn="ctr" defTabSz="914400" rtl="0" eaLnBrk="1" latinLnBrk="0" hangingPunct="1"/>
                      <a:r>
                        <a:rPr lang="en-US" sz="1800" b="1" kern="1200" dirty="0">
                          <a:solidFill>
                            <a:srgbClr val="000066"/>
                          </a:solidFill>
                          <a:latin typeface="+mn-lt"/>
                          <a:ea typeface="+mn-ea"/>
                          <a:cs typeface="+mn-cs"/>
                        </a:rPr>
                        <a:t>Source (English) </a:t>
                      </a:r>
                      <a:r>
                        <a:rPr lang="en-US" sz="1800" b="1" kern="1200" dirty="0">
                          <a:solidFill>
                            <a:srgbClr val="000066"/>
                          </a:solidFill>
                          <a:latin typeface="+mn-lt"/>
                          <a:ea typeface="+mn-ea"/>
                          <a:cs typeface="+mn-cs"/>
                          <a:sym typeface="Wingdings" panose="05000000000000000000" pitchFamily="2" charset="2"/>
                        </a:rPr>
                        <a:t> Target</a:t>
                      </a:r>
                      <a:endParaRPr lang="en-US" sz="1800" b="1" kern="1200" dirty="0">
                        <a:solidFill>
                          <a:srgbClr val="000066"/>
                        </a:solidFill>
                        <a:latin typeface="+mn-lt"/>
                        <a:ea typeface="+mn-ea"/>
                        <a:cs typeface="+mn-cs"/>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 xmlns:a16="http://schemas.microsoft.com/office/drawing/2014/main" val="4071979461"/>
                  </a:ext>
                </a:extLst>
              </a:tr>
              <a:tr h="185211">
                <a:tc>
                  <a:txBody>
                    <a:bodyPr/>
                    <a:lstStyle/>
                    <a:p>
                      <a:pPr algn="ctr"/>
                      <a:r>
                        <a:rPr lang="en-US" sz="1500" dirty="0">
                          <a:solidFill>
                            <a:srgbClr val="000066"/>
                          </a:solidFill>
                        </a:rPr>
                        <a:t>Language Family</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solidFill>
                            <a:srgbClr val="000066"/>
                          </a:solidFill>
                        </a:rPr>
                        <a:t>Language</a:t>
                      </a:r>
                    </a:p>
                  </a:txBody>
                  <a:tcPr marL="36000" marR="36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endParaRPr lang="en-US" sz="1500" i="1" spc="-50" baseline="0" dirty="0">
                        <a:solidFill>
                          <a:srgbClr val="000066"/>
                        </a:solidFill>
                      </a:endParaRP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smtClean="0">
                          <a:solidFill>
                            <a:srgbClr val="000066"/>
                          </a:solidFill>
                        </a:rPr>
                        <a:t>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smtClean="0">
                          <a:solidFill>
                            <a:srgbClr val="000066"/>
                          </a:solidFill>
                        </a:rPr>
                        <a:t>Co, </a:t>
                      </a:r>
                      <a:r>
                        <a:rPr lang="en-US" sz="1500" i="1" spc="-50" baseline="0" dirty="0" err="1" smtClean="0">
                          <a:solidFill>
                            <a:srgbClr val="000066"/>
                          </a:solidFill>
                        </a:rPr>
                        <a:t>Adv</a:t>
                      </a:r>
                      <a:r>
                        <a:rPr lang="en-US" sz="1500" i="1" spc="-50" baseline="0" dirty="0">
                          <a:solidFill>
                            <a:srgbClr val="000066"/>
                          </a:solidFill>
                        </a:rPr>
                        <a:t>, 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600" b="1" i="1" spc="-50" baseline="0" dirty="0" err="1" smtClean="0">
                          <a:solidFill>
                            <a:srgbClr val="000066"/>
                          </a:solidFill>
                        </a:rPr>
                        <a:t>Pr</a:t>
                      </a:r>
                      <a:r>
                        <a:rPr lang="en-US" sz="1600" b="1" i="1" spc="-50" baseline="0" dirty="0" smtClean="0">
                          <a:solidFill>
                            <a:srgbClr val="000066"/>
                          </a:solidFill>
                        </a:rPr>
                        <a:t>, Co, </a:t>
                      </a:r>
                      <a:r>
                        <a:rPr lang="en-US" sz="1600" b="1" i="1" spc="-50" baseline="0" dirty="0" err="1" smtClean="0">
                          <a:solidFill>
                            <a:srgbClr val="000066"/>
                          </a:solidFill>
                        </a:rPr>
                        <a:t>Adv</a:t>
                      </a:r>
                      <a:r>
                        <a:rPr lang="en-US" sz="1600" b="1" i="1" spc="-50" baseline="0" dirty="0" smtClean="0">
                          <a:solidFill>
                            <a:srgbClr val="000066"/>
                          </a:solidFill>
                        </a:rPr>
                        <a:t>, </a:t>
                      </a:r>
                      <a:r>
                        <a:rPr lang="en-US" sz="1600" b="1"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6834670"/>
                  </a:ext>
                </a:extLst>
              </a:tr>
              <a:tr h="185211">
                <a:tc rowSpan="5">
                  <a:txBody>
                    <a:bodyPr/>
                    <a:lstStyle/>
                    <a:p>
                      <a:r>
                        <a:rPr lang="en-US" sz="1800" kern="1200" dirty="0">
                          <a:solidFill>
                            <a:srgbClr val="000066"/>
                          </a:solidFill>
                          <a:latin typeface="+mn-lt"/>
                          <a:ea typeface="+mn-ea"/>
                          <a:cs typeface="+mn-cs"/>
                        </a:rPr>
                        <a:t>Germanic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Swedish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93.26</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94.31</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94.36</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94.39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94.51</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94.38</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r>
                        <a:rPr lang="en-US" sz="1500" b="1" dirty="0" smtClean="0">
                          <a:solidFill>
                            <a:srgbClr val="000066"/>
                          </a:solidFill>
                        </a:rPr>
                        <a:t>94.63</a:t>
                      </a:r>
                      <a:endParaRPr lang="en-US" sz="1500" b="1" dirty="0">
                        <a:solidFill>
                          <a:srgbClr val="000066"/>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2445663206"/>
                  </a:ext>
                </a:extLst>
              </a:tr>
              <a:tr h="185211">
                <a:tc vMerge="1">
                  <a:txBody>
                    <a:bodyPr/>
                    <a:lstStyle/>
                    <a:p>
                      <a:endParaRPr lang="en-US" dirty="0"/>
                    </a:p>
                  </a:txBody>
                  <a:tcPr/>
                </a:tc>
                <a:tc>
                  <a:txBody>
                    <a:bodyPr/>
                    <a:lstStyle/>
                    <a:p>
                      <a:r>
                        <a:rPr lang="en-US" sz="1500" dirty="0"/>
                        <a:t>Danish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92.13</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93.41</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93.34</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93.76</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94.05</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93.74</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r>
                        <a:rPr lang="en-US" sz="1500" b="1" dirty="0" smtClean="0">
                          <a:solidFill>
                            <a:srgbClr val="000066"/>
                          </a:solidFill>
                        </a:rPr>
                        <a:t>94.26</a:t>
                      </a:r>
                      <a:endParaRPr lang="en-US" sz="1500" b="1" dirty="0">
                        <a:solidFill>
                          <a:srgbClr val="000066"/>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4162728795"/>
                  </a:ext>
                </a:extLst>
              </a:tr>
              <a:tr h="185211">
                <a:tc vMerge="1">
                  <a:txBody>
                    <a:bodyPr/>
                    <a:lstStyle/>
                    <a:p>
                      <a:endParaRPr lang="en-US" dirty="0"/>
                    </a:p>
                  </a:txBody>
                  <a:tcPr/>
                </a:tc>
                <a:tc>
                  <a:txBody>
                    <a:bodyPr/>
                    <a:lstStyle/>
                    <a:p>
                      <a:r>
                        <a:rPr lang="en-US" sz="1500" dirty="0"/>
                        <a:t>Dutch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83.24</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84.73</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85.20</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84.92</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84.85</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84.99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r>
                        <a:rPr lang="en-US" sz="1500" b="1" dirty="0" smtClean="0">
                          <a:solidFill>
                            <a:srgbClr val="000066"/>
                          </a:solidFill>
                        </a:rPr>
                        <a:t>85.83</a:t>
                      </a:r>
                      <a:endParaRPr lang="en-US" sz="1500" b="1" dirty="0">
                        <a:solidFill>
                          <a:srgbClr val="000066"/>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4064324357"/>
                  </a:ext>
                </a:extLst>
              </a:tr>
              <a:tr h="185211">
                <a:tc vMerge="1">
                  <a:txBody>
                    <a:bodyPr/>
                    <a:lstStyle/>
                    <a:p>
                      <a:endParaRPr lang="en-US" dirty="0"/>
                    </a:p>
                  </a:txBody>
                  <a:tcPr/>
                </a:tc>
                <a:tc>
                  <a:txBody>
                    <a:bodyPr/>
                    <a:lstStyle/>
                    <a:p>
                      <a:r>
                        <a:rPr lang="en-US" sz="1500" dirty="0"/>
                        <a:t>German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89.27</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90.69</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90.06</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90.40</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90.01</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90.14</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r>
                        <a:rPr lang="en-US" sz="1500" b="1" dirty="0">
                          <a:solidFill>
                            <a:srgbClr val="000066"/>
                          </a:solidFill>
                        </a:rPr>
                        <a:t>90.71</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3245829333"/>
                  </a:ext>
                </a:extLst>
              </a:tr>
              <a:tr h="259295">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89.47</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90.78</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90.74</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90.87</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90.86</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90.82</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600" b="1" i="1" dirty="0">
                          <a:solidFill>
                            <a:srgbClr val="002060"/>
                          </a:solidFill>
                        </a:rPr>
                        <a:t>91.36</a:t>
                      </a:r>
                      <a:endParaRPr lang="en-US" sz="1500" b="1" i="1" dirty="0">
                        <a:solidFill>
                          <a:srgbClr val="002060"/>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3648514103"/>
                  </a:ext>
                </a:extLst>
              </a:tr>
              <a:tr h="185211">
                <a:tc rowSpan="5">
                  <a:txBody>
                    <a:bodyPr/>
                    <a:lstStyle/>
                    <a:p>
                      <a:r>
                        <a:rPr lang="en-US" sz="1800" kern="1200" dirty="0">
                          <a:solidFill>
                            <a:srgbClr val="000066"/>
                          </a:solidFill>
                          <a:latin typeface="+mn-lt"/>
                          <a:ea typeface="+mn-ea"/>
                          <a:cs typeface="+mn-cs"/>
                        </a:rPr>
                        <a:t>Slavic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500" dirty="0"/>
                        <a:t>Slovenian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93.06</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93.79</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93.83</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kern="1200" dirty="0">
                          <a:solidFill>
                            <a:schemeClr val="bg1">
                              <a:lumMod val="50000"/>
                            </a:schemeClr>
                          </a:solidFill>
                          <a:latin typeface="+mn-lt"/>
                          <a:ea typeface="+mn-ea"/>
                          <a:cs typeface="+mn-cs"/>
                        </a:rPr>
                        <a:t>94.06</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1" kern="1200" dirty="0">
                          <a:solidFill>
                            <a:srgbClr val="000066"/>
                          </a:solidFill>
                          <a:latin typeface="+mn-lt"/>
                          <a:ea typeface="+mn-ea"/>
                          <a:cs typeface="+mn-cs"/>
                        </a:rPr>
                        <a:t>94.20</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93.93</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u="none" kern="1200" dirty="0">
                          <a:solidFill>
                            <a:schemeClr val="bg1">
                              <a:lumMod val="50000"/>
                            </a:schemeClr>
                          </a:solidFill>
                          <a:latin typeface="+mn-lt"/>
                          <a:ea typeface="+mn-ea"/>
                          <a:cs typeface="+mn-cs"/>
                        </a:rPr>
                        <a:t>94.06</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501585244"/>
                  </a:ext>
                </a:extLst>
              </a:tr>
              <a:tr h="185211">
                <a:tc vMerge="1">
                  <a:txBody>
                    <a:bodyPr/>
                    <a:lstStyle/>
                    <a:p>
                      <a:endParaRPr lang="en-US" dirty="0"/>
                    </a:p>
                  </a:txBody>
                  <a:tcPr/>
                </a:tc>
                <a:tc>
                  <a:txBody>
                    <a:bodyPr/>
                    <a:lstStyle/>
                    <a:p>
                      <a:r>
                        <a:rPr lang="en-US" sz="1500" dirty="0"/>
                        <a:t>Polish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91.30</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91.30</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91.69</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1" kern="1200" dirty="0">
                          <a:solidFill>
                            <a:srgbClr val="000066"/>
                          </a:solidFill>
                          <a:latin typeface="+mn-lt"/>
                          <a:ea typeface="+mn-ea"/>
                          <a:cs typeface="+mn-cs"/>
                        </a:rPr>
                        <a:t>92.11</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91.86</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91.77</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1" kern="1200" dirty="0" smtClean="0">
                          <a:solidFill>
                            <a:srgbClr val="000066"/>
                          </a:solidFill>
                          <a:latin typeface="+mn-lt"/>
                          <a:ea typeface="+mn-ea"/>
                          <a:cs typeface="+mn-cs"/>
                        </a:rPr>
                        <a:t>92.11</a:t>
                      </a:r>
                      <a:endParaRPr lang="en-US" sz="1500" b="1" kern="1200" dirty="0">
                        <a:solidFill>
                          <a:srgbClr val="000066"/>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2803809364"/>
                  </a:ext>
                </a:extLst>
              </a:tr>
              <a:tr h="185211">
                <a:tc vMerge="1">
                  <a:txBody>
                    <a:bodyPr/>
                    <a:lstStyle/>
                    <a:p>
                      <a:endParaRPr lang="en-US" dirty="0"/>
                    </a:p>
                  </a:txBody>
                  <a:tcPr/>
                </a:tc>
                <a:tc>
                  <a:txBody>
                    <a:bodyPr/>
                    <a:lstStyle/>
                    <a:p>
                      <a:r>
                        <a:rPr lang="en-US" sz="1500" dirty="0"/>
                        <a:t>Slovak</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86.53</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89.56</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90.11</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89.88</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89.98</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1" kern="1200" dirty="0">
                          <a:solidFill>
                            <a:srgbClr val="000066"/>
                          </a:solidFill>
                          <a:latin typeface="+mn-lt"/>
                          <a:ea typeface="+mn-ea"/>
                          <a:cs typeface="+mn-cs"/>
                        </a:rPr>
                        <a:t>90.40</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kern="1200" dirty="0" smtClean="0">
                          <a:solidFill>
                            <a:schemeClr val="bg1">
                              <a:lumMod val="50000"/>
                            </a:schemeClr>
                          </a:solidFill>
                          <a:latin typeface="+mn-lt"/>
                          <a:ea typeface="+mn-ea"/>
                          <a:cs typeface="+mn-cs"/>
                        </a:rPr>
                        <a:t>90.01</a:t>
                      </a:r>
                      <a:endParaRPr lang="en-US" sz="1500" kern="1200" dirty="0">
                        <a:solidFill>
                          <a:schemeClr val="bg1">
                            <a:lumMod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77958365"/>
                  </a:ext>
                </a:extLst>
              </a:tr>
              <a:tr h="185211">
                <a:tc vMerge="1">
                  <a:txBody>
                    <a:bodyPr/>
                    <a:lstStyle/>
                    <a:p>
                      <a:endParaRPr lang="en-US" dirty="0"/>
                    </a:p>
                  </a:txBody>
                  <a:tcPr/>
                </a:tc>
                <a:tc>
                  <a:txBody>
                    <a:bodyPr/>
                    <a:lstStyle/>
                    <a:p>
                      <a:r>
                        <a:rPr lang="en-US" sz="1500" dirty="0"/>
                        <a:t>Bulgarian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93.45</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95.27</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95.33</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95.50</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95.52</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kern="1200" dirty="0">
                          <a:solidFill>
                            <a:schemeClr val="bg1">
                              <a:lumMod val="50000"/>
                            </a:schemeClr>
                          </a:solidFill>
                          <a:latin typeface="+mn-lt"/>
                          <a:ea typeface="+mn-ea"/>
                          <a:cs typeface="+mn-cs"/>
                        </a:rPr>
                        <a:t>95.25</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1" kern="1200" dirty="0" smtClean="0">
                          <a:solidFill>
                            <a:srgbClr val="000066"/>
                          </a:solidFill>
                          <a:latin typeface="+mn-lt"/>
                          <a:ea typeface="+mn-ea"/>
                          <a:cs typeface="+mn-cs"/>
                        </a:rPr>
                        <a:t>95.65</a:t>
                      </a:r>
                      <a:endParaRPr lang="en-US" sz="1500" b="1" kern="1200" dirty="0">
                        <a:solidFill>
                          <a:srgbClr val="000066"/>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1361351703"/>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91.09</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92.48</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92.74</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92.89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92.89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a:solidFill>
                            <a:schemeClr val="tx1"/>
                          </a:solidFill>
                        </a:rPr>
                        <a:t>92.84</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600" b="1" i="1" kern="1200" dirty="0">
                          <a:solidFill>
                            <a:srgbClr val="002060"/>
                          </a:solidFill>
                          <a:latin typeface="+mn-lt"/>
                          <a:ea typeface="+mn-ea"/>
                          <a:cs typeface="+mn-cs"/>
                        </a:rPr>
                        <a:t>92.95</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1932700041"/>
                  </a:ext>
                </a:extLst>
              </a:tr>
              <a:tr h="185211">
                <a:tc rowSpan="5">
                  <a:txBody>
                    <a:bodyPr/>
                    <a:lstStyle/>
                    <a:p>
                      <a:r>
                        <a:rPr lang="en-US" sz="1800" kern="1200" dirty="0">
                          <a:solidFill>
                            <a:srgbClr val="000066"/>
                          </a:solidFill>
                          <a:latin typeface="+mn-lt"/>
                          <a:ea typeface="+mn-ea"/>
                          <a:cs typeface="+mn-cs"/>
                        </a:rPr>
                        <a:t>Romance</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Romanian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93.20</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94.09</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1" kern="1200" dirty="0">
                          <a:solidFill>
                            <a:srgbClr val="000066"/>
                          </a:solidFill>
                          <a:latin typeface="+mn-lt"/>
                          <a:ea typeface="+mn-ea"/>
                          <a:cs typeface="+mn-cs"/>
                        </a:rPr>
                        <a:t>94.22</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94.17</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94.05</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93.91</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u="sng" kern="1200" dirty="0">
                          <a:solidFill>
                            <a:srgbClr val="000066"/>
                          </a:solidFill>
                          <a:latin typeface="+mn-lt"/>
                          <a:ea typeface="+mn-ea"/>
                          <a:cs typeface="+mn-cs"/>
                        </a:rPr>
                        <a:t>94.20</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673129202"/>
                  </a:ext>
                </a:extLst>
              </a:tr>
              <a:tr h="185211">
                <a:tc vMerge="1">
                  <a:txBody>
                    <a:bodyPr/>
                    <a:lstStyle/>
                    <a:p>
                      <a:endParaRPr lang="en-US" dirty="0"/>
                    </a:p>
                  </a:txBody>
                  <a:tcPr/>
                </a:tc>
                <a:tc>
                  <a:txBody>
                    <a:bodyPr/>
                    <a:lstStyle/>
                    <a:p>
                      <a:r>
                        <a:rPr lang="en-US" sz="1500" dirty="0"/>
                        <a:t>Portuguese</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94.23</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95.18</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95.42</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95.15</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r>
                        <a:rPr lang="en-US" sz="1500" b="1" kern="1200" dirty="0">
                          <a:solidFill>
                            <a:srgbClr val="000066"/>
                          </a:solidFill>
                          <a:latin typeface="+mn-lt"/>
                          <a:ea typeface="+mn-ea"/>
                          <a:cs typeface="+mn-cs"/>
                        </a:rPr>
                        <a:t>95.55</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95.36</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u="sng" kern="1200" dirty="0">
                          <a:solidFill>
                            <a:srgbClr val="000066"/>
                          </a:solidFill>
                          <a:latin typeface="+mn-lt"/>
                          <a:ea typeface="+mn-ea"/>
                          <a:cs typeface="+mn-cs"/>
                        </a:rPr>
                        <a:t>95.51</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098908291"/>
                  </a:ext>
                </a:extLst>
              </a:tr>
              <a:tr h="185211">
                <a:tc vMerge="1">
                  <a:txBody>
                    <a:bodyPr/>
                    <a:lstStyle/>
                    <a:p>
                      <a:endParaRPr lang="en-US" dirty="0"/>
                    </a:p>
                  </a:txBody>
                  <a:tcPr/>
                </a:tc>
                <a:tc>
                  <a:txBody>
                    <a:bodyPr/>
                    <a:lstStyle/>
                    <a:p>
                      <a:r>
                        <a:rPr lang="en-US" sz="1500" dirty="0"/>
                        <a:t>Italian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93.80</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r>
                        <a:rPr lang="en-US" sz="1500" b="1" kern="1200" dirty="0">
                          <a:solidFill>
                            <a:srgbClr val="000066"/>
                          </a:solidFill>
                          <a:latin typeface="+mn-lt"/>
                          <a:ea typeface="+mn-ea"/>
                          <a:cs typeface="+mn-cs"/>
                        </a:rPr>
                        <a:t>95.95</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95.79</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95.61</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95.84</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95.70</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u="sng" kern="1200" dirty="0">
                          <a:solidFill>
                            <a:srgbClr val="000066"/>
                          </a:solidFill>
                          <a:latin typeface="+mn-lt"/>
                          <a:ea typeface="+mn-ea"/>
                          <a:cs typeface="+mn-cs"/>
                        </a:rPr>
                        <a:t>95.92</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822740704"/>
                  </a:ext>
                </a:extLst>
              </a:tr>
              <a:tr h="185211">
                <a:tc vMerge="1">
                  <a:txBody>
                    <a:bodyPr/>
                    <a:lstStyle/>
                    <a:p>
                      <a:endParaRPr lang="en-US" dirty="0"/>
                    </a:p>
                  </a:txBody>
                  <a:tcPr/>
                </a:tc>
                <a:tc>
                  <a:txBody>
                    <a:bodyPr/>
                    <a:lstStyle/>
                    <a:p>
                      <a:r>
                        <a:rPr lang="en-US" sz="1500" dirty="0"/>
                        <a:t>Spanish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91.94</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93.34</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93.34</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93.31</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93.29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92.94</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r>
                        <a:rPr lang="en-US" sz="1500" b="1" kern="1200" dirty="0">
                          <a:solidFill>
                            <a:srgbClr val="000066"/>
                          </a:solidFill>
                          <a:latin typeface="+mn-lt"/>
                          <a:ea typeface="+mn-ea"/>
                          <a:cs typeface="+mn-cs"/>
                        </a:rPr>
                        <a:t>93.44</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2040016119"/>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93.29</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94.64</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94.69</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94.56</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94.68</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94.48</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600" b="1" i="1" kern="1200" dirty="0">
                          <a:solidFill>
                            <a:srgbClr val="002060"/>
                          </a:solidFill>
                          <a:latin typeface="+mn-lt"/>
                          <a:ea typeface="+mn-ea"/>
                          <a:cs typeface="+mn-cs"/>
                        </a:rPr>
                        <a:t>94.77</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extLst>
                  <a:ext uri="{0D108BD9-81ED-4DB2-BD59-A6C34878D82A}">
                    <a16:rowId xmlns="" xmlns:a16="http://schemas.microsoft.com/office/drawing/2014/main" val="3655581518"/>
                  </a:ext>
                </a:extLst>
              </a:tr>
              <a:tr h="185211">
                <a:tc>
                  <a:txBody>
                    <a:bodyPr/>
                    <a:lstStyle/>
                    <a:p>
                      <a:r>
                        <a:rPr lang="en-US" sz="1800" kern="1200" dirty="0">
                          <a:solidFill>
                            <a:srgbClr val="000066"/>
                          </a:solidFill>
                          <a:latin typeface="+mn-lt"/>
                          <a:ea typeface="+mn-ea"/>
                          <a:cs typeface="+mn-cs"/>
                        </a:rPr>
                        <a:t>Indo-Iranian</a:t>
                      </a: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Persian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93.91</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94.63</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94.68</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94.79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94.78</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94.49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b="1" kern="1200" dirty="0">
                          <a:solidFill>
                            <a:srgbClr val="000066"/>
                          </a:solidFill>
                          <a:latin typeface="+mn-lt"/>
                          <a:ea typeface="+mn-ea"/>
                          <a:cs typeface="+mn-cs"/>
                        </a:rPr>
                        <a:t>94.83</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extLst>
                  <a:ext uri="{0D108BD9-81ED-4DB2-BD59-A6C34878D82A}">
                    <a16:rowId xmlns="" xmlns:a16="http://schemas.microsoft.com/office/drawing/2014/main" val="436826144"/>
                  </a:ext>
                </a:extLst>
              </a:tr>
              <a:tr h="185211">
                <a:tc>
                  <a:txBody>
                    <a:bodyPr/>
                    <a:lstStyle/>
                    <a:p>
                      <a:r>
                        <a:rPr lang="en-US" sz="1800" kern="1200" dirty="0">
                          <a:solidFill>
                            <a:srgbClr val="000066"/>
                          </a:solidFill>
                          <a:latin typeface="+mn-lt"/>
                          <a:ea typeface="+mn-ea"/>
                          <a:cs typeface="+mn-cs"/>
                        </a:rPr>
                        <a:t>Uralic</a:t>
                      </a: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Hungarian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93.20</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93.27</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94.40</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94.66</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b="1" kern="1200" dirty="0">
                          <a:solidFill>
                            <a:srgbClr val="000066"/>
                          </a:solidFill>
                          <a:latin typeface="+mn-lt"/>
                          <a:ea typeface="+mn-ea"/>
                          <a:cs typeface="+mn-cs"/>
                        </a:rPr>
                        <a:t>94.69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kern="1200" dirty="0">
                          <a:solidFill>
                            <a:schemeClr val="bg1">
                              <a:lumMod val="50000"/>
                            </a:schemeClr>
                          </a:solidFill>
                          <a:latin typeface="+mn-lt"/>
                          <a:ea typeface="+mn-ea"/>
                          <a:cs typeface="+mn-cs"/>
                        </a:rPr>
                        <a:t>94.29</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94.45</a:t>
                      </a:r>
                      <a:endParaRPr lang="en-US" sz="1500" kern="1200" dirty="0">
                        <a:solidFill>
                          <a:schemeClr val="bg1">
                            <a:lumMod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4168149664"/>
                  </a:ext>
                </a:extLst>
              </a:tr>
              <a:tr h="185211">
                <a:tc>
                  <a:txBody>
                    <a:bodyPr/>
                    <a:lstStyle/>
                    <a:p>
                      <a:endParaRPr lang="en-US" sz="1800" kern="1200" dirty="0">
                        <a:solidFill>
                          <a:srgbClr val="000066"/>
                        </a:solidFill>
                        <a:latin typeface="+mn-lt"/>
                        <a:ea typeface="+mn-ea"/>
                        <a:cs typeface="+mn-cs"/>
                      </a:endParaRP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i="1" dirty="0">
                          <a:solidFill>
                            <a:schemeClr val="tx1"/>
                          </a:solidFill>
                        </a:rPr>
                        <a:t>Total </a:t>
                      </a:r>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91.61</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92.82</a:t>
                      </a: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92.98</a:t>
                      </a: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93.05</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93.08</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a:solidFill>
                            <a:schemeClr val="tx1"/>
                          </a:solidFill>
                        </a:rPr>
                        <a:t>92.95</a:t>
                      </a: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600" b="1" i="1" kern="1200" dirty="0">
                          <a:solidFill>
                            <a:srgbClr val="002060"/>
                          </a:solidFill>
                          <a:latin typeface="+mn-lt"/>
                          <a:ea typeface="+mn-ea"/>
                          <a:cs typeface="+mn-cs"/>
                        </a:rPr>
                        <a:t>93.26</a:t>
                      </a: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extLst>
                  <a:ext uri="{0D108BD9-81ED-4DB2-BD59-A6C34878D82A}">
                    <a16:rowId xmlns="" xmlns:a16="http://schemas.microsoft.com/office/drawing/2014/main" val="4031037217"/>
                  </a:ext>
                </a:extLst>
              </a:tr>
            </a:tbl>
          </a:graphicData>
        </a:graphic>
      </p:graphicFrame>
      <p:sp>
        <p:nvSpPr>
          <p:cNvPr id="6" name="Rectangle 5">
            <a:extLst>
              <a:ext uri="{FF2B5EF4-FFF2-40B4-BE49-F238E27FC236}">
                <a16:creationId xmlns="" xmlns:a16="http://schemas.microsoft.com/office/drawing/2014/main" id="{528D2A14-1D8D-4DF8-94C6-42DA31A58289}"/>
              </a:ext>
            </a:extLst>
          </p:cNvPr>
          <p:cNvSpPr/>
          <p:nvPr/>
        </p:nvSpPr>
        <p:spPr>
          <a:xfrm>
            <a:off x="597920" y="1609635"/>
            <a:ext cx="3370218" cy="369332"/>
          </a:xfrm>
          <a:prstGeom prst="rect">
            <a:avLst/>
          </a:prstGeom>
        </p:spPr>
        <p:txBody>
          <a:bodyPr wrap="none">
            <a:spAutoFit/>
          </a:bodyPr>
          <a:lstStyle/>
          <a:p>
            <a:r>
              <a:rPr lang="en-US" altLang="ko-KR" dirty="0">
                <a:ln>
                  <a:solidFill>
                    <a:schemeClr val="accent1">
                      <a:alpha val="0"/>
                    </a:schemeClr>
                  </a:solidFill>
                </a:ln>
                <a:ea typeface="KoPub돋움체 Medium" panose="02020603020101020101" pitchFamily="18" charset="-127"/>
              </a:rPr>
              <a:t>Overall </a:t>
            </a:r>
            <a:r>
              <a:rPr lang="en-US" altLang="ko-KR" b="1" i="1" dirty="0" err="1" smtClean="0">
                <a:ln>
                  <a:solidFill>
                    <a:schemeClr val="accent1">
                      <a:alpha val="0"/>
                    </a:schemeClr>
                  </a:solidFill>
                </a:ln>
                <a:solidFill>
                  <a:srgbClr val="002060"/>
                </a:solidFill>
                <a:ea typeface="KoPub돋움체 Medium" panose="02020603020101020101" pitchFamily="18" charset="-127"/>
              </a:rPr>
              <a:t>Pr</a:t>
            </a:r>
            <a:r>
              <a:rPr lang="en-US" altLang="ko-KR" b="1" dirty="0" smtClean="0">
                <a:ln>
                  <a:solidFill>
                    <a:schemeClr val="accent1">
                      <a:alpha val="0"/>
                    </a:schemeClr>
                  </a:solidFill>
                </a:ln>
                <a:solidFill>
                  <a:srgbClr val="002060"/>
                </a:solidFill>
                <a:ea typeface="KoPub돋움체 Medium" panose="02020603020101020101" pitchFamily="18" charset="-127"/>
              </a:rPr>
              <a:t>,</a:t>
            </a:r>
            <a:r>
              <a:rPr lang="en-US" altLang="ko-KR" b="1" i="1" dirty="0" smtClean="0">
                <a:ln>
                  <a:solidFill>
                    <a:schemeClr val="accent1">
                      <a:alpha val="0"/>
                    </a:schemeClr>
                  </a:solidFill>
                </a:ln>
                <a:solidFill>
                  <a:srgbClr val="002060"/>
                </a:solidFill>
                <a:ea typeface="KoPub돋움체 Medium" panose="02020603020101020101" pitchFamily="18" charset="-127"/>
              </a:rPr>
              <a:t> Co</a:t>
            </a:r>
            <a:r>
              <a:rPr lang="en-US" altLang="ko-KR" b="1" dirty="0" smtClean="0">
                <a:ln>
                  <a:solidFill>
                    <a:schemeClr val="accent1">
                      <a:alpha val="0"/>
                    </a:schemeClr>
                  </a:solidFill>
                </a:ln>
                <a:solidFill>
                  <a:srgbClr val="002060"/>
                </a:solidFill>
                <a:ea typeface="KoPub돋움체 Medium" panose="02020603020101020101" pitchFamily="18" charset="-127"/>
              </a:rPr>
              <a:t>, </a:t>
            </a:r>
            <a:r>
              <a:rPr lang="en-US" altLang="ko-KR" b="1" i="1" dirty="0" err="1" smtClean="0">
                <a:ln>
                  <a:solidFill>
                    <a:schemeClr val="accent1">
                      <a:alpha val="0"/>
                    </a:schemeClr>
                  </a:solidFill>
                </a:ln>
                <a:solidFill>
                  <a:srgbClr val="002060"/>
                </a:solidFill>
                <a:ea typeface="KoPub돋움체 Medium" panose="02020603020101020101" pitchFamily="18" charset="-127"/>
              </a:rPr>
              <a:t>Adv</a:t>
            </a:r>
            <a:r>
              <a:rPr lang="en-US" altLang="ko-KR" b="1" dirty="0" smtClean="0">
                <a:ln>
                  <a:solidFill>
                    <a:schemeClr val="accent1">
                      <a:alpha val="0"/>
                    </a:schemeClr>
                  </a:solidFill>
                </a:ln>
                <a:solidFill>
                  <a:srgbClr val="002060"/>
                </a:solidFill>
                <a:ea typeface="KoPub돋움체 Medium" panose="02020603020101020101" pitchFamily="18" charset="-127"/>
              </a:rPr>
              <a:t>, </a:t>
            </a:r>
            <a:r>
              <a:rPr lang="en-US" altLang="ko-KR" b="1" i="1" dirty="0">
                <a:ln>
                  <a:solidFill>
                    <a:schemeClr val="accent1">
                      <a:alpha val="0"/>
                    </a:schemeClr>
                  </a:solidFill>
                </a:ln>
                <a:solidFill>
                  <a:srgbClr val="002060"/>
                </a:solidFill>
                <a:ea typeface="KoPub돋움체 Medium" panose="02020603020101020101" pitchFamily="18" charset="-127"/>
              </a:rPr>
              <a:t>LM</a:t>
            </a:r>
            <a:r>
              <a:rPr lang="en-US" altLang="ko-KR" dirty="0">
                <a:ln>
                  <a:solidFill>
                    <a:schemeClr val="accent1">
                      <a:alpha val="0"/>
                    </a:schemeClr>
                  </a:solidFill>
                </a:ln>
                <a:ea typeface="KoPub돋움체 Medium" panose="02020603020101020101" pitchFamily="18" charset="-127"/>
              </a:rPr>
              <a:t> is the best</a:t>
            </a:r>
            <a:endParaRPr lang="en-US" dirty="0"/>
          </a:p>
        </p:txBody>
      </p:sp>
    </p:spTree>
    <p:extLst>
      <p:ext uri="{BB962C8B-B14F-4D97-AF65-F5344CB8AC3E}">
        <p14:creationId xmlns:p14="http://schemas.microsoft.com/office/powerpoint/2010/main" val="107069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54D50-01D1-4385-A40E-707E01154B91}"/>
              </a:ext>
            </a:extLst>
          </p:cNvPr>
          <p:cNvSpPr>
            <a:spLocks noGrp="1"/>
          </p:cNvSpPr>
          <p:nvPr>
            <p:ph type="title"/>
          </p:nvPr>
        </p:nvSpPr>
        <p:spPr>
          <a:xfrm>
            <a:off x="46396" y="410368"/>
            <a:ext cx="9051208" cy="1325563"/>
          </a:xfrm>
        </p:spPr>
        <p:txBody>
          <a:bodyPr>
            <a:normAutofit fontScale="90000"/>
          </a:bodyPr>
          <a:lstStyle/>
          <a:p>
            <a:r>
              <a:rPr lang="en-US" dirty="0" smtClean="0"/>
              <a:t>Work </a:t>
            </a:r>
            <a:r>
              <a:rPr lang="en-US" dirty="0" smtClean="0"/>
              <a:t>after the submission: </a:t>
            </a:r>
            <a:r>
              <a:rPr lang="en-US" dirty="0"/>
              <a:t/>
            </a:r>
            <a:br>
              <a:rPr lang="en-US" dirty="0"/>
            </a:br>
            <a:r>
              <a:rPr lang="en-US" dirty="0"/>
              <a:t>Multi-source cross-lingual transfer learning</a:t>
            </a:r>
          </a:p>
        </p:txBody>
      </p:sp>
      <p:sp>
        <p:nvSpPr>
          <p:cNvPr id="3" name="Content Placeholder 2">
            <a:extLst>
              <a:ext uri="{FF2B5EF4-FFF2-40B4-BE49-F238E27FC236}">
                <a16:creationId xmlns="" xmlns:a16="http://schemas.microsoft.com/office/drawing/2014/main" id="{62EDE97D-D62F-4331-A94D-273AE0D7ED76}"/>
              </a:ext>
            </a:extLst>
          </p:cNvPr>
          <p:cNvSpPr>
            <a:spLocks noGrp="1"/>
          </p:cNvSpPr>
          <p:nvPr>
            <p:ph idx="1"/>
          </p:nvPr>
        </p:nvSpPr>
        <p:spPr/>
        <p:txBody>
          <a:bodyPr>
            <a:normAutofit/>
          </a:bodyPr>
          <a:lstStyle/>
          <a:p>
            <a:r>
              <a:rPr lang="en-US" dirty="0"/>
              <a:t>Tried multi-task learning of 4 </a:t>
            </a:r>
            <a:r>
              <a:rPr lang="en-US" dirty="0" smtClean="0"/>
              <a:t>languages for </a:t>
            </a:r>
            <a:r>
              <a:rPr lang="en-US" dirty="0"/>
              <a:t>each language family (Germanic, Slavic, Romance</a:t>
            </a:r>
            <a:r>
              <a:rPr lang="en-US" dirty="0" smtClean="0"/>
              <a:t>)</a:t>
            </a:r>
          </a:p>
          <a:p>
            <a:pPr lvl="1"/>
            <a:r>
              <a:rPr lang="en-US" dirty="0" smtClean="0"/>
              <a:t>1,280 </a:t>
            </a:r>
            <a:r>
              <a:rPr lang="en-US" dirty="0" smtClean="0"/>
              <a:t>tag-labeled training sentences for each </a:t>
            </a:r>
            <a:r>
              <a:rPr lang="en-US" dirty="0" smtClean="0"/>
              <a:t>language (1,280*4 = 5,320 train </a:t>
            </a:r>
            <a:r>
              <a:rPr lang="en-US" dirty="0" err="1" smtClean="0"/>
              <a:t>sents</a:t>
            </a:r>
            <a:r>
              <a:rPr lang="en-US" dirty="0" smtClean="0"/>
              <a:t>)</a:t>
            </a:r>
            <a:endParaRPr lang="en-US" dirty="0"/>
          </a:p>
          <a:p>
            <a:pPr lvl="1"/>
            <a:r>
              <a:rPr lang="en-US" dirty="0"/>
              <a:t>Significantly better performance than using only </a:t>
            </a:r>
            <a:r>
              <a:rPr lang="en-US" dirty="0" smtClean="0"/>
              <a:t>English (12,543 train </a:t>
            </a:r>
            <a:r>
              <a:rPr lang="en-US" dirty="0" err="1" smtClean="0"/>
              <a:t>sents</a:t>
            </a:r>
            <a:r>
              <a:rPr lang="en-US" dirty="0" smtClean="0"/>
              <a:t>) </a:t>
            </a:r>
            <a:r>
              <a:rPr lang="en-US" dirty="0"/>
              <a:t>as the single source </a:t>
            </a:r>
            <a:r>
              <a:rPr lang="en-US" dirty="0" smtClean="0"/>
              <a:t>language</a:t>
            </a:r>
            <a:endParaRPr lang="en-US" dirty="0"/>
          </a:p>
        </p:txBody>
      </p:sp>
      <p:sp>
        <p:nvSpPr>
          <p:cNvPr id="4" name="Slide Number Placeholder 3">
            <a:extLst>
              <a:ext uri="{FF2B5EF4-FFF2-40B4-BE49-F238E27FC236}">
                <a16:creationId xmlns="" xmlns:a16="http://schemas.microsoft.com/office/drawing/2014/main" id="{1A9B5E5C-88D0-4293-B23C-BF87BF22C41A}"/>
              </a:ext>
            </a:extLst>
          </p:cNvPr>
          <p:cNvSpPr>
            <a:spLocks noGrp="1"/>
          </p:cNvSpPr>
          <p:nvPr>
            <p:ph type="sldNum" sz="quarter" idx="12"/>
          </p:nvPr>
        </p:nvSpPr>
        <p:spPr/>
        <p:txBody>
          <a:bodyPr/>
          <a:lstStyle/>
          <a:p>
            <a:fld id="{CEF3FB18-B22A-4758-B014-96AFC7673A9F}" type="slidenum">
              <a:rPr lang="en-US" smtClean="0"/>
              <a:t>11</a:t>
            </a:fld>
            <a:endParaRPr lang="en-US"/>
          </a:p>
        </p:txBody>
      </p:sp>
    </p:spTree>
    <p:extLst>
      <p:ext uri="{BB962C8B-B14F-4D97-AF65-F5344CB8AC3E}">
        <p14:creationId xmlns:p14="http://schemas.microsoft.com/office/powerpoint/2010/main" val="30183027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7808F-71A0-49B1-B660-F0F76E99860A}"/>
              </a:ext>
            </a:extLst>
          </p:cNvPr>
          <p:cNvSpPr>
            <a:spLocks noGrp="1"/>
          </p:cNvSpPr>
          <p:nvPr>
            <p:ph type="title"/>
          </p:nvPr>
        </p:nvSpPr>
        <p:spPr/>
        <p:txBody>
          <a:bodyPr/>
          <a:lstStyle/>
          <a:p>
            <a:r>
              <a:rPr lang="en-US" dirty="0" smtClean="0"/>
              <a:t>Multi-source results </a:t>
            </a:r>
            <a:r>
              <a:rPr lang="en-US" dirty="0"/>
              <a:t>(for </a:t>
            </a:r>
            <a:r>
              <a:rPr lang="en-US" dirty="0" smtClean="0"/>
              <a:t>1,280 </a:t>
            </a:r>
            <a:r>
              <a:rPr lang="en-US" dirty="0"/>
              <a:t>tag-labeled train sentences)</a:t>
            </a:r>
          </a:p>
        </p:txBody>
      </p:sp>
      <p:sp>
        <p:nvSpPr>
          <p:cNvPr id="4" name="Slide Number Placeholder 3">
            <a:extLst>
              <a:ext uri="{FF2B5EF4-FFF2-40B4-BE49-F238E27FC236}">
                <a16:creationId xmlns="" xmlns:a16="http://schemas.microsoft.com/office/drawing/2014/main" id="{246821A8-8AC6-442C-8E92-DC679E8F0CC0}"/>
              </a:ext>
            </a:extLst>
          </p:cNvPr>
          <p:cNvSpPr>
            <a:spLocks noGrp="1"/>
          </p:cNvSpPr>
          <p:nvPr>
            <p:ph type="sldNum" sz="quarter" idx="12"/>
          </p:nvPr>
        </p:nvSpPr>
        <p:spPr/>
        <p:txBody>
          <a:bodyPr/>
          <a:lstStyle/>
          <a:p>
            <a:fld id="{CEF3FB18-B22A-4758-B014-96AFC7673A9F}" type="slidenum">
              <a:rPr lang="en-US" smtClean="0"/>
              <a:t>12</a:t>
            </a:fld>
            <a:endParaRPr lang="en-US"/>
          </a:p>
        </p:txBody>
      </p:sp>
      <p:graphicFrame>
        <p:nvGraphicFramePr>
          <p:cNvPr id="5" name="Table 5">
            <a:extLst>
              <a:ext uri="{FF2B5EF4-FFF2-40B4-BE49-F238E27FC236}">
                <a16:creationId xmlns="" xmlns:a16="http://schemas.microsoft.com/office/drawing/2014/main" id="{63B2169B-1049-404F-B6AC-CE57364B3BFA}"/>
              </a:ext>
            </a:extLst>
          </p:cNvPr>
          <p:cNvGraphicFramePr>
            <a:graphicFrameLocks noGrp="1"/>
          </p:cNvGraphicFramePr>
          <p:nvPr>
            <p:extLst>
              <p:ext uri="{D42A27DB-BD31-4B8C-83A1-F6EECF244321}">
                <p14:modId xmlns:p14="http://schemas.microsoft.com/office/powerpoint/2010/main" val="521845693"/>
              </p:ext>
            </p:extLst>
          </p:nvPr>
        </p:nvGraphicFramePr>
        <p:xfrm>
          <a:off x="664364" y="2419063"/>
          <a:ext cx="7888684" cy="4344188"/>
        </p:xfrm>
        <a:graphic>
          <a:graphicData uri="http://schemas.openxmlformats.org/drawingml/2006/table">
            <a:tbl>
              <a:tblPr firstRow="1" bandRow="1">
                <a:tableStyleId>{5C22544A-7EE6-4342-B048-85BDC9FD1C3A}</a:tableStyleId>
              </a:tblPr>
              <a:tblGrid>
                <a:gridCol w="1317498">
                  <a:extLst>
                    <a:ext uri="{9D8B030D-6E8A-4147-A177-3AD203B41FA5}">
                      <a16:colId xmlns="" xmlns:a16="http://schemas.microsoft.com/office/drawing/2014/main" val="230562858"/>
                    </a:ext>
                  </a:extLst>
                </a:gridCol>
                <a:gridCol w="993703">
                  <a:extLst>
                    <a:ext uri="{9D8B030D-6E8A-4147-A177-3AD203B41FA5}">
                      <a16:colId xmlns="" xmlns:a16="http://schemas.microsoft.com/office/drawing/2014/main" val="1152861089"/>
                    </a:ext>
                  </a:extLst>
                </a:gridCol>
                <a:gridCol w="549838">
                  <a:extLst>
                    <a:ext uri="{9D8B030D-6E8A-4147-A177-3AD203B41FA5}">
                      <a16:colId xmlns="" xmlns:a16="http://schemas.microsoft.com/office/drawing/2014/main" val="2618894121"/>
                    </a:ext>
                  </a:extLst>
                </a:gridCol>
                <a:gridCol w="672441">
                  <a:extLst>
                    <a:ext uri="{9D8B030D-6E8A-4147-A177-3AD203B41FA5}">
                      <a16:colId xmlns="" xmlns:a16="http://schemas.microsoft.com/office/drawing/2014/main" val="1130242008"/>
                    </a:ext>
                  </a:extLst>
                </a:gridCol>
                <a:gridCol w="549838">
                  <a:extLst>
                    <a:ext uri="{9D8B030D-6E8A-4147-A177-3AD203B41FA5}">
                      <a16:colId xmlns="" xmlns:a16="http://schemas.microsoft.com/office/drawing/2014/main" val="3749137026"/>
                    </a:ext>
                  </a:extLst>
                </a:gridCol>
                <a:gridCol w="526796">
                  <a:extLst>
                    <a:ext uri="{9D8B030D-6E8A-4147-A177-3AD203B41FA5}">
                      <a16:colId xmlns="" xmlns:a16="http://schemas.microsoft.com/office/drawing/2014/main" val="3091506952"/>
                    </a:ext>
                  </a:extLst>
                </a:gridCol>
                <a:gridCol w="741109">
                  <a:extLst>
                    <a:ext uri="{9D8B030D-6E8A-4147-A177-3AD203B41FA5}">
                      <a16:colId xmlns="" xmlns:a16="http://schemas.microsoft.com/office/drawing/2014/main" val="4227191646"/>
                    </a:ext>
                  </a:extLst>
                </a:gridCol>
                <a:gridCol w="1067245">
                  <a:extLst>
                    <a:ext uri="{9D8B030D-6E8A-4147-A177-3AD203B41FA5}">
                      <a16:colId xmlns="" xmlns:a16="http://schemas.microsoft.com/office/drawing/2014/main" val="1180352111"/>
                    </a:ext>
                  </a:extLst>
                </a:gridCol>
                <a:gridCol w="1470216">
                  <a:extLst>
                    <a:ext uri="{9D8B030D-6E8A-4147-A177-3AD203B41FA5}">
                      <a16:colId xmlns="" xmlns:a16="http://schemas.microsoft.com/office/drawing/2014/main" val="1315507155"/>
                    </a:ext>
                  </a:extLst>
                </a:gridCol>
              </a:tblGrid>
              <a:tr h="335853">
                <a:tc gridSpan="2">
                  <a:txBody>
                    <a:bodyPr/>
                    <a:lstStyle/>
                    <a:p>
                      <a:pPr marL="0" algn="ctr" defTabSz="914400" rtl="0" eaLnBrk="1" latinLnBrk="0" hangingPunct="1"/>
                      <a:endParaRPr lang="en-US" sz="1800" b="1" kern="1200" dirty="0">
                        <a:solidFill>
                          <a:srgbClr val="000066"/>
                        </a:solidFill>
                        <a:latin typeface="+mn-lt"/>
                        <a:ea typeface="+mn-ea"/>
                        <a:cs typeface="+mn-cs"/>
                      </a:endParaRPr>
                    </a:p>
                  </a:txBody>
                  <a:tcPr marL="108000" marR="108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p>
                  </a:txBody>
                  <a:tcPr/>
                </a:tc>
                <a:tc gridSpan="2">
                  <a:txBody>
                    <a:bodyPr/>
                    <a:lstStyle/>
                    <a:p>
                      <a:pPr marL="0" algn="ctr" defTabSz="914400" rtl="0" eaLnBrk="1" latinLnBrk="0" hangingPunct="1"/>
                      <a:r>
                        <a:rPr lang="en-US" sz="1800" b="1" kern="1200" dirty="0">
                          <a:solidFill>
                            <a:srgbClr val="000066"/>
                          </a:solidFill>
                          <a:latin typeface="+mn-lt"/>
                          <a:ea typeface="+mn-ea"/>
                          <a:cs typeface="+mn-cs"/>
                        </a:rPr>
                        <a:t>Target Only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gridSpan="5">
                  <a:txBody>
                    <a:bodyPr/>
                    <a:lstStyle/>
                    <a:p>
                      <a:pPr marL="0" algn="ctr" defTabSz="914400" rtl="0" eaLnBrk="1" latinLnBrk="0" hangingPunct="1"/>
                      <a:r>
                        <a:rPr lang="en-US" sz="1800" b="1" kern="1200" dirty="0">
                          <a:solidFill>
                            <a:srgbClr val="000066"/>
                          </a:solidFill>
                          <a:latin typeface="+mn-lt"/>
                          <a:ea typeface="+mn-ea"/>
                          <a:cs typeface="+mn-cs"/>
                        </a:rPr>
                        <a:t>Source (English) </a:t>
                      </a:r>
                      <a:r>
                        <a:rPr lang="en-US" sz="1800" b="1" kern="1200" dirty="0">
                          <a:solidFill>
                            <a:srgbClr val="000066"/>
                          </a:solidFill>
                          <a:latin typeface="+mn-lt"/>
                          <a:ea typeface="+mn-ea"/>
                          <a:cs typeface="+mn-cs"/>
                          <a:sym typeface="Wingdings" panose="05000000000000000000" pitchFamily="2" charset="2"/>
                        </a:rPr>
                        <a:t> Target</a:t>
                      </a:r>
                      <a:endParaRPr lang="en-US" sz="1800" b="1" kern="1200" dirty="0">
                        <a:solidFill>
                          <a:srgbClr val="000066"/>
                        </a:solidFill>
                        <a:latin typeface="+mn-lt"/>
                        <a:ea typeface="+mn-ea"/>
                        <a:cs typeface="+mn-cs"/>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 xmlns:a16="http://schemas.microsoft.com/office/drawing/2014/main" val="4071979461"/>
                  </a:ext>
                </a:extLst>
              </a:tr>
              <a:tr h="185211">
                <a:tc>
                  <a:txBody>
                    <a:bodyPr/>
                    <a:lstStyle/>
                    <a:p>
                      <a:pPr algn="ctr"/>
                      <a:r>
                        <a:rPr lang="en-US" sz="1500" dirty="0">
                          <a:solidFill>
                            <a:srgbClr val="000066"/>
                          </a:solidFill>
                        </a:rPr>
                        <a:t>Language Family</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solidFill>
                            <a:srgbClr val="000066"/>
                          </a:solidFill>
                        </a:rPr>
                        <a:t>Language</a:t>
                      </a:r>
                    </a:p>
                  </a:txBody>
                  <a:tcPr marL="36000" marR="36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endParaRPr lang="en-US" sz="1500" i="1" spc="-50" baseline="0" dirty="0">
                        <a:solidFill>
                          <a:srgbClr val="000066"/>
                        </a:solidFill>
                      </a:endParaRP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smtClean="0">
                          <a:solidFill>
                            <a:srgbClr val="000066"/>
                          </a:solidFill>
                        </a:rPr>
                        <a:t>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smtClean="0">
                          <a:solidFill>
                            <a:srgbClr val="000066"/>
                          </a:solidFill>
                        </a:rPr>
                        <a:t>Co, </a:t>
                      </a:r>
                      <a:r>
                        <a:rPr lang="en-US" sz="1500" i="1" spc="-50" baseline="0" dirty="0" err="1" smtClean="0">
                          <a:solidFill>
                            <a:srgbClr val="000066"/>
                          </a:solidFill>
                        </a:rPr>
                        <a:t>WAdv</a:t>
                      </a:r>
                      <a:r>
                        <a:rPr lang="en-US" sz="1500" i="1" spc="-50" baseline="0" dirty="0">
                          <a:solidFill>
                            <a:srgbClr val="000066"/>
                          </a:solidFill>
                        </a:rPr>
                        <a:t>, 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600" b="1" i="1" spc="-50" baseline="0" dirty="0" err="1" smtClean="0">
                          <a:solidFill>
                            <a:srgbClr val="000066"/>
                          </a:solidFill>
                        </a:rPr>
                        <a:t>Pr</a:t>
                      </a:r>
                      <a:r>
                        <a:rPr lang="en-US" sz="1600" b="1" i="1" spc="-50" baseline="0" dirty="0" smtClean="0">
                          <a:solidFill>
                            <a:srgbClr val="000066"/>
                          </a:solidFill>
                        </a:rPr>
                        <a:t>, Co, </a:t>
                      </a:r>
                      <a:r>
                        <a:rPr lang="en-US" sz="1600" b="1" i="1" spc="-50" baseline="0" dirty="0" err="1" smtClean="0">
                          <a:solidFill>
                            <a:srgbClr val="000066"/>
                          </a:solidFill>
                        </a:rPr>
                        <a:t>WAdv</a:t>
                      </a:r>
                      <a:r>
                        <a:rPr lang="en-US" sz="1600" b="1" i="1" spc="-50" baseline="0" dirty="0" smtClean="0">
                          <a:solidFill>
                            <a:srgbClr val="000066"/>
                          </a:solidFill>
                        </a:rPr>
                        <a:t>, </a:t>
                      </a:r>
                      <a:r>
                        <a:rPr lang="en-US" sz="1600" b="1"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6834670"/>
                  </a:ext>
                </a:extLst>
              </a:tr>
              <a:tr h="185211">
                <a:tc rowSpan="5">
                  <a:txBody>
                    <a:bodyPr/>
                    <a:lstStyle/>
                    <a:p>
                      <a:r>
                        <a:rPr lang="en-US" sz="1800" kern="1200" dirty="0">
                          <a:solidFill>
                            <a:srgbClr val="000066"/>
                          </a:solidFill>
                          <a:latin typeface="+mn-lt"/>
                          <a:ea typeface="+mn-ea"/>
                          <a:cs typeface="+mn-cs"/>
                        </a:rPr>
                        <a:t>Germanic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r>
                        <a:rPr lang="en-US" sz="1500" dirty="0"/>
                        <a:t>Swedish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93.26</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94.31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94.57</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94.96</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94.72</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94.62</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dirty="0" smtClean="0">
                          <a:solidFill>
                            <a:schemeClr val="tx1">
                              <a:lumMod val="50000"/>
                              <a:lumOff val="50000"/>
                            </a:schemeClr>
                          </a:solidFill>
                        </a:rPr>
                        <a:t>94.73</a:t>
                      </a:r>
                      <a:endParaRPr lang="en-US" sz="1500" b="0" u="none"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445663206"/>
                  </a:ext>
                </a:extLst>
              </a:tr>
              <a:tr h="185211">
                <a:tc vMerge="1">
                  <a:txBody>
                    <a:bodyPr/>
                    <a:lstStyle/>
                    <a:p>
                      <a:endParaRPr lang="en-US" dirty="0"/>
                    </a:p>
                  </a:txBody>
                  <a:tcPr/>
                </a:tc>
                <a:tc>
                  <a:txBody>
                    <a:bodyPr/>
                    <a:lstStyle/>
                    <a:p>
                      <a:r>
                        <a:rPr lang="en-US" sz="1500" dirty="0"/>
                        <a:t>Danish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92.13</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93.41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93.95</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93.98</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94.19</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93.73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u="none" dirty="0" smtClean="0">
                          <a:solidFill>
                            <a:srgbClr val="002060"/>
                          </a:solidFill>
                        </a:rPr>
                        <a:t>93.97</a:t>
                      </a:r>
                      <a:endParaRPr lang="en-US" sz="1500" b="1" u="none" dirty="0">
                        <a:solidFill>
                          <a:srgbClr val="002060"/>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4162728795"/>
                  </a:ext>
                </a:extLst>
              </a:tr>
              <a:tr h="185211">
                <a:tc vMerge="1">
                  <a:txBody>
                    <a:bodyPr/>
                    <a:lstStyle/>
                    <a:p>
                      <a:endParaRPr lang="en-US" dirty="0"/>
                    </a:p>
                  </a:txBody>
                  <a:tcPr/>
                </a:tc>
                <a:tc>
                  <a:txBody>
                    <a:bodyPr/>
                    <a:lstStyle/>
                    <a:p>
                      <a:r>
                        <a:rPr lang="en-US" sz="1500" dirty="0"/>
                        <a:t>Dutch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83.24</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84.73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86.22</a:t>
                      </a:r>
                      <a:endParaRPr lang="en-US" sz="1500" b="1" u="none"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85.76</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85.35</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84.97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dirty="0" smtClean="0">
                          <a:solidFill>
                            <a:schemeClr val="tx1">
                              <a:lumMod val="50000"/>
                              <a:lumOff val="50000"/>
                            </a:schemeClr>
                          </a:solidFill>
                        </a:rPr>
                        <a:t>86.14</a:t>
                      </a:r>
                      <a:endParaRPr lang="en-US" sz="1500" b="0" u="none"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4064324357"/>
                  </a:ext>
                </a:extLst>
              </a:tr>
              <a:tr h="185211">
                <a:tc vMerge="1">
                  <a:txBody>
                    <a:bodyPr/>
                    <a:lstStyle/>
                    <a:p>
                      <a:endParaRPr lang="en-US" dirty="0"/>
                    </a:p>
                  </a:txBody>
                  <a:tcPr/>
                </a:tc>
                <a:tc>
                  <a:txBody>
                    <a:bodyPr/>
                    <a:lstStyle/>
                    <a:p>
                      <a:r>
                        <a:rPr lang="en-US" sz="1500" dirty="0"/>
                        <a:t>German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89.27</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90.69</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90.48</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89.94</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90.48</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90.23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dirty="0" smtClean="0">
                          <a:solidFill>
                            <a:schemeClr val="tx1">
                              <a:lumMod val="50000"/>
                              <a:lumOff val="50000"/>
                            </a:schemeClr>
                          </a:solidFill>
                        </a:rPr>
                        <a:t>90.45</a:t>
                      </a:r>
                      <a:endParaRPr lang="en-US" sz="1500" b="0" u="none"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3245829333"/>
                  </a:ext>
                </a:extLst>
              </a:tr>
              <a:tr h="259295">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0" i="1" u="none" dirty="0" smtClean="0">
                          <a:solidFill>
                            <a:schemeClr val="tx1">
                              <a:lumMod val="50000"/>
                              <a:lumOff val="50000"/>
                            </a:schemeClr>
                          </a:solidFill>
                        </a:rPr>
                        <a:t>89.47</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90.78</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91.30</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91.16</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91.18</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90.89</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i="1" u="none" dirty="0" smtClean="0">
                          <a:solidFill>
                            <a:srgbClr val="002060"/>
                          </a:solidFill>
                        </a:rPr>
                        <a:t>91.32</a:t>
                      </a:r>
                      <a:endParaRPr lang="en-US" sz="1500" b="1" i="1" u="none" dirty="0">
                        <a:solidFill>
                          <a:srgbClr val="002060"/>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3648514103"/>
                  </a:ext>
                </a:extLst>
              </a:tr>
              <a:tr h="185211">
                <a:tc rowSpan="5">
                  <a:txBody>
                    <a:bodyPr/>
                    <a:lstStyle/>
                    <a:p>
                      <a:r>
                        <a:rPr lang="en-US" sz="1800" kern="1200" dirty="0">
                          <a:solidFill>
                            <a:srgbClr val="000066"/>
                          </a:solidFill>
                          <a:latin typeface="+mn-lt"/>
                          <a:ea typeface="+mn-ea"/>
                          <a:cs typeface="+mn-cs"/>
                        </a:rPr>
                        <a:t>Slavic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r>
                        <a:rPr lang="en-US" sz="1500" dirty="0"/>
                        <a:t>Slovenian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93.06</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93.79</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94.65</a:t>
                      </a:r>
                      <a:endParaRPr lang="en-US" sz="1500" b="1" u="none"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0" u="none" kern="1200" dirty="0" smtClean="0">
                          <a:solidFill>
                            <a:schemeClr val="tx1">
                              <a:lumMod val="50000"/>
                              <a:lumOff val="50000"/>
                            </a:schemeClr>
                          </a:solidFill>
                          <a:latin typeface="+mn-lt"/>
                          <a:ea typeface="+mn-ea"/>
                          <a:cs typeface="+mn-cs"/>
                        </a:rPr>
                        <a:t>94.28</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94.44</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94.41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94.57</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501585244"/>
                  </a:ext>
                </a:extLst>
              </a:tr>
              <a:tr h="185211">
                <a:tc vMerge="1">
                  <a:txBody>
                    <a:bodyPr/>
                    <a:lstStyle/>
                    <a:p>
                      <a:endParaRPr lang="en-US" dirty="0"/>
                    </a:p>
                  </a:txBody>
                  <a:tcPr/>
                </a:tc>
                <a:tc>
                  <a:txBody>
                    <a:bodyPr/>
                    <a:lstStyle/>
                    <a:p>
                      <a:r>
                        <a:rPr lang="en-US" sz="1500" dirty="0"/>
                        <a:t>Polish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91.30</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91.30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92.73</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u="none" kern="1200" dirty="0" smtClean="0">
                          <a:solidFill>
                            <a:srgbClr val="002060"/>
                          </a:solidFill>
                          <a:latin typeface="+mn-lt"/>
                          <a:ea typeface="+mn-ea"/>
                          <a:cs typeface="+mn-cs"/>
                        </a:rPr>
                        <a:t>92.96</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93.21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92.86</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92.89</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803809364"/>
                  </a:ext>
                </a:extLst>
              </a:tr>
              <a:tr h="185211">
                <a:tc vMerge="1">
                  <a:txBody>
                    <a:bodyPr/>
                    <a:lstStyle/>
                    <a:p>
                      <a:endParaRPr lang="en-US" dirty="0"/>
                    </a:p>
                  </a:txBody>
                  <a:tcPr/>
                </a:tc>
                <a:tc>
                  <a:txBody>
                    <a:bodyPr/>
                    <a:lstStyle/>
                    <a:p>
                      <a:r>
                        <a:rPr lang="en-US" sz="1500" dirty="0"/>
                        <a:t>Slovak</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86.53</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89.57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91.11</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91.17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91.59</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91.50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u="none" kern="1200" dirty="0" smtClean="0">
                          <a:solidFill>
                            <a:srgbClr val="002060"/>
                          </a:solidFill>
                          <a:latin typeface="+mn-lt"/>
                          <a:ea typeface="+mn-ea"/>
                          <a:cs typeface="+mn-cs"/>
                        </a:rPr>
                        <a:t>91.94</a:t>
                      </a:r>
                      <a:endParaRPr lang="en-US" sz="1500" b="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477958365"/>
                  </a:ext>
                </a:extLst>
              </a:tr>
              <a:tr h="185211">
                <a:tc vMerge="1">
                  <a:txBody>
                    <a:bodyPr/>
                    <a:lstStyle/>
                    <a:p>
                      <a:endParaRPr lang="en-US" dirty="0"/>
                    </a:p>
                  </a:txBody>
                  <a:tcPr/>
                </a:tc>
                <a:tc>
                  <a:txBody>
                    <a:bodyPr/>
                    <a:lstStyle/>
                    <a:p>
                      <a:r>
                        <a:rPr lang="en-US" sz="1500" dirty="0"/>
                        <a:t>Bulgarian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93.45</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95.27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95.72</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95.02</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95.70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95.37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u="none" kern="1200" dirty="0" smtClean="0">
                          <a:solidFill>
                            <a:srgbClr val="002060"/>
                          </a:solidFill>
                          <a:latin typeface="+mn-lt"/>
                          <a:ea typeface="+mn-ea"/>
                          <a:cs typeface="+mn-cs"/>
                        </a:rPr>
                        <a:t>95.72</a:t>
                      </a:r>
                      <a:endParaRPr lang="en-US" sz="1500" b="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1361351703"/>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0" i="1" u="none" dirty="0" smtClean="0">
                          <a:solidFill>
                            <a:schemeClr val="tx1">
                              <a:lumMod val="50000"/>
                              <a:lumOff val="50000"/>
                            </a:schemeClr>
                          </a:solidFill>
                        </a:rPr>
                        <a:t>91.09</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92.48</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93.56</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93.36</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93.74</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93.53</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1" i="1" u="none" kern="1200" dirty="0" smtClean="0">
                          <a:solidFill>
                            <a:srgbClr val="002060"/>
                          </a:solidFill>
                          <a:latin typeface="+mn-lt"/>
                          <a:ea typeface="+mn-ea"/>
                          <a:cs typeface="+mn-cs"/>
                        </a:rPr>
                        <a:t>93.78</a:t>
                      </a:r>
                      <a:endParaRPr lang="en-US" sz="1600" b="1" i="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1932700041"/>
                  </a:ext>
                </a:extLst>
              </a:tr>
              <a:tr h="185211">
                <a:tc rowSpan="5">
                  <a:txBody>
                    <a:bodyPr/>
                    <a:lstStyle/>
                    <a:p>
                      <a:r>
                        <a:rPr lang="en-US" sz="1800" kern="1200" dirty="0">
                          <a:solidFill>
                            <a:srgbClr val="000066"/>
                          </a:solidFill>
                          <a:latin typeface="+mn-lt"/>
                          <a:ea typeface="+mn-ea"/>
                          <a:cs typeface="+mn-cs"/>
                        </a:rPr>
                        <a:t>Romance</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Romanian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93.20</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94.09</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94.72</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94.51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94.65</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94.44</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94.82</a:t>
                      </a:r>
                      <a:endParaRPr lang="en-US" sz="1500" b="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3673129202"/>
                  </a:ext>
                </a:extLst>
              </a:tr>
              <a:tr h="185211">
                <a:tc vMerge="1">
                  <a:txBody>
                    <a:bodyPr/>
                    <a:lstStyle/>
                    <a:p>
                      <a:endParaRPr lang="en-US" dirty="0"/>
                    </a:p>
                  </a:txBody>
                  <a:tcPr/>
                </a:tc>
                <a:tc>
                  <a:txBody>
                    <a:bodyPr/>
                    <a:lstStyle/>
                    <a:p>
                      <a:r>
                        <a:rPr lang="en-US" sz="1500" dirty="0"/>
                        <a:t>Portuguese</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94.23</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95.18</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95.79</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95.61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u="none" kern="1200" dirty="0" smtClean="0">
                          <a:solidFill>
                            <a:srgbClr val="002060"/>
                          </a:solidFill>
                          <a:latin typeface="+mn-lt"/>
                          <a:ea typeface="+mn-ea"/>
                          <a:cs typeface="+mn-cs"/>
                        </a:rPr>
                        <a:t>95.91</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95.89</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95.79</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4098908291"/>
                  </a:ext>
                </a:extLst>
              </a:tr>
              <a:tr h="185211">
                <a:tc vMerge="1">
                  <a:txBody>
                    <a:bodyPr/>
                    <a:lstStyle/>
                    <a:p>
                      <a:endParaRPr lang="en-US" dirty="0"/>
                    </a:p>
                  </a:txBody>
                  <a:tcPr/>
                </a:tc>
                <a:tc>
                  <a:txBody>
                    <a:bodyPr/>
                    <a:lstStyle/>
                    <a:p>
                      <a:r>
                        <a:rPr lang="en-US" sz="1500" dirty="0"/>
                        <a:t>Italian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93.80</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kern="1200" dirty="0" smtClean="0">
                          <a:solidFill>
                            <a:schemeClr val="tx1">
                              <a:lumMod val="50000"/>
                              <a:lumOff val="50000"/>
                            </a:schemeClr>
                          </a:solidFill>
                          <a:latin typeface="+mn-lt"/>
                          <a:ea typeface="+mn-ea"/>
                          <a:cs typeface="+mn-cs"/>
                        </a:rPr>
                        <a:t>95.95</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96.31</a:t>
                      </a:r>
                      <a:endParaRPr lang="en-US" sz="1500" b="1" u="none"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96.13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96.41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96.05</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96.30</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22740704"/>
                  </a:ext>
                </a:extLst>
              </a:tr>
              <a:tr h="185211">
                <a:tc vMerge="1">
                  <a:txBody>
                    <a:bodyPr/>
                    <a:lstStyle/>
                    <a:p>
                      <a:endParaRPr lang="en-US" dirty="0"/>
                    </a:p>
                  </a:txBody>
                  <a:tcPr/>
                </a:tc>
                <a:tc>
                  <a:txBody>
                    <a:bodyPr/>
                    <a:lstStyle/>
                    <a:p>
                      <a:r>
                        <a:rPr lang="en-US" sz="1500" dirty="0"/>
                        <a:t>Spanish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91.94</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93.34</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93.28</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93.13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93.06</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93.37</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algn="r"/>
                      <a:r>
                        <a:rPr lang="en-US" sz="1500" b="0" u="none" kern="1200" dirty="0" smtClean="0">
                          <a:solidFill>
                            <a:schemeClr val="tx1">
                              <a:lumMod val="50000"/>
                              <a:lumOff val="50000"/>
                            </a:schemeClr>
                          </a:solidFill>
                          <a:latin typeface="+mn-lt"/>
                          <a:ea typeface="+mn-ea"/>
                          <a:cs typeface="+mn-cs"/>
                        </a:rPr>
                        <a:t>93.22</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40016119"/>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b="0" i="1" u="none" dirty="0" smtClean="0">
                          <a:solidFill>
                            <a:schemeClr val="tx1">
                              <a:lumMod val="50000"/>
                              <a:lumOff val="50000"/>
                            </a:schemeClr>
                          </a:solidFill>
                        </a:rPr>
                        <a:t>93.29</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94.64</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95.02</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94.84</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95.01</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94.94</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600" b="1" i="1" u="none" kern="1200" dirty="0" smtClean="0">
                          <a:solidFill>
                            <a:srgbClr val="002060"/>
                          </a:solidFill>
                          <a:latin typeface="+mn-lt"/>
                          <a:ea typeface="+mn-ea"/>
                          <a:cs typeface="+mn-cs"/>
                        </a:rPr>
                        <a:t>95.03</a:t>
                      </a:r>
                      <a:endParaRPr lang="en-US" sz="1600" b="1" i="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extLst>
                  <a:ext uri="{0D108BD9-81ED-4DB2-BD59-A6C34878D82A}">
                    <a16:rowId xmlns="" xmlns:a16="http://schemas.microsoft.com/office/drawing/2014/main" val="3655581518"/>
                  </a:ext>
                </a:extLst>
              </a:tr>
              <a:tr h="185211">
                <a:tc>
                  <a:txBody>
                    <a:bodyPr/>
                    <a:lstStyle/>
                    <a:p>
                      <a:endParaRPr lang="en-US" sz="1800" kern="1200" dirty="0">
                        <a:solidFill>
                          <a:srgbClr val="000066"/>
                        </a:solidFill>
                        <a:latin typeface="+mn-lt"/>
                        <a:ea typeface="+mn-ea"/>
                        <a:cs typeface="+mn-cs"/>
                      </a:endParaRP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i="1" dirty="0">
                          <a:solidFill>
                            <a:schemeClr val="tx1"/>
                          </a:solidFill>
                        </a:rPr>
                        <a:t>Total </a:t>
                      </a:r>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b="0" i="1" u="none" dirty="0" smtClean="0">
                          <a:solidFill>
                            <a:schemeClr val="tx1">
                              <a:lumMod val="50000"/>
                              <a:lumOff val="50000"/>
                            </a:schemeClr>
                          </a:solidFill>
                        </a:rPr>
                        <a:t>91.29</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92.64</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93.29</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93.12</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93.31</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93.12</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600" b="1" i="1" u="none" kern="1200" dirty="0" smtClean="0">
                          <a:solidFill>
                            <a:srgbClr val="002060"/>
                          </a:solidFill>
                          <a:latin typeface="+mn-lt"/>
                          <a:ea typeface="+mn-ea"/>
                          <a:cs typeface="+mn-cs"/>
                        </a:rPr>
                        <a:t>93.38</a:t>
                      </a:r>
                      <a:endParaRPr lang="en-US" sz="1600" b="1" i="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extLst>
                  <a:ext uri="{0D108BD9-81ED-4DB2-BD59-A6C34878D82A}">
                    <a16:rowId xmlns="" xmlns:a16="http://schemas.microsoft.com/office/drawing/2014/main" val="4031037217"/>
                  </a:ext>
                </a:extLst>
              </a:tr>
            </a:tbl>
          </a:graphicData>
        </a:graphic>
      </p:graphicFrame>
      <p:sp>
        <p:nvSpPr>
          <p:cNvPr id="6" name="Rectangle 5">
            <a:extLst>
              <a:ext uri="{FF2B5EF4-FFF2-40B4-BE49-F238E27FC236}">
                <a16:creationId xmlns="" xmlns:a16="http://schemas.microsoft.com/office/drawing/2014/main" id="{528D2A14-1D8D-4DF8-94C6-42DA31A58289}"/>
              </a:ext>
            </a:extLst>
          </p:cNvPr>
          <p:cNvSpPr/>
          <p:nvPr/>
        </p:nvSpPr>
        <p:spPr>
          <a:xfrm>
            <a:off x="582930" y="1724378"/>
            <a:ext cx="7691401" cy="923330"/>
          </a:xfrm>
          <a:prstGeom prst="rect">
            <a:avLst/>
          </a:prstGeom>
        </p:spPr>
        <p:txBody>
          <a:bodyPr wrap="none">
            <a:spAutoFit/>
          </a:bodyPr>
          <a:lstStyle/>
          <a:p>
            <a:r>
              <a:rPr lang="en-US" altLang="ko-KR" dirty="0" smtClean="0">
                <a:ln>
                  <a:solidFill>
                    <a:schemeClr val="accent1">
                      <a:alpha val="0"/>
                    </a:schemeClr>
                  </a:solidFill>
                </a:ln>
                <a:ea typeface="KoPub돋움체 Medium" panose="02020603020101020101" pitchFamily="18" charset="-127"/>
              </a:rPr>
              <a:t>Significant improvement compared to the single-source (</a:t>
            </a:r>
            <a:r>
              <a:rPr lang="en-US" altLang="ko-KR" dirty="0" err="1" smtClean="0">
                <a:ln>
                  <a:solidFill>
                    <a:schemeClr val="accent1">
                      <a:alpha val="0"/>
                    </a:schemeClr>
                  </a:solidFill>
                </a:ln>
                <a:ea typeface="KoPub돋움체 Medium" panose="02020603020101020101" pitchFamily="18" charset="-127"/>
              </a:rPr>
              <a:t>En</a:t>
            </a:r>
            <a:r>
              <a:rPr lang="en-US" altLang="ko-KR" dirty="0" smtClean="0">
                <a:ln>
                  <a:solidFill>
                    <a:schemeClr val="accent1">
                      <a:alpha val="0"/>
                    </a:schemeClr>
                  </a:solidFill>
                </a:ln>
                <a:ea typeface="KoPub돋움체 Medium" panose="02020603020101020101" pitchFamily="18" charset="-127"/>
              </a:rPr>
              <a:t>) case</a:t>
            </a:r>
          </a:p>
          <a:p>
            <a:r>
              <a:rPr lang="en-US" dirty="0" smtClean="0"/>
              <a:t>Details </a:t>
            </a:r>
            <a:r>
              <a:rPr lang="en-US" dirty="0"/>
              <a:t>in the 1</a:t>
            </a:r>
            <a:r>
              <a:rPr lang="en-US" baseline="30000" dirty="0"/>
              <a:t>st</a:t>
            </a:r>
            <a:r>
              <a:rPr lang="en-US" dirty="0"/>
              <a:t> author’s </a:t>
            </a:r>
            <a:r>
              <a:rPr lang="en-US" dirty="0" smtClean="0"/>
              <a:t>dissertation: </a:t>
            </a:r>
            <a:r>
              <a:rPr lang="en-US" dirty="0" smtClean="0">
                <a:hlinkClick r:id="rId3"/>
              </a:rPr>
              <a:t>https</a:t>
            </a:r>
            <a:r>
              <a:rPr lang="en-US" dirty="0">
                <a:hlinkClick r:id="rId3"/>
              </a:rPr>
              <a:t>://supakjk.github.io/dissertation.pdf</a:t>
            </a:r>
          </a:p>
          <a:p>
            <a:endParaRPr lang="en-US" dirty="0"/>
          </a:p>
        </p:txBody>
      </p:sp>
    </p:spTree>
    <p:extLst>
      <p:ext uri="{BB962C8B-B14F-4D97-AF65-F5344CB8AC3E}">
        <p14:creationId xmlns:p14="http://schemas.microsoft.com/office/powerpoint/2010/main" val="12637384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9AF8AE-7558-4289-94BC-DC6134C1F7C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 xmlns:a16="http://schemas.microsoft.com/office/drawing/2014/main" id="{5B2EE6B7-0B94-4195-9A41-8626B8FA56A5}"/>
              </a:ext>
            </a:extLst>
          </p:cNvPr>
          <p:cNvSpPr>
            <a:spLocks noGrp="1"/>
          </p:cNvSpPr>
          <p:nvPr>
            <p:ph idx="1"/>
          </p:nvPr>
        </p:nvSpPr>
        <p:spPr>
          <a:xfrm>
            <a:off x="615397" y="1825625"/>
            <a:ext cx="7998515" cy="4351338"/>
          </a:xfrm>
        </p:spPr>
        <p:txBody>
          <a:bodyPr>
            <a:normAutofit fontScale="92500" lnSpcReduction="20000"/>
          </a:bodyPr>
          <a:lstStyle/>
          <a:p>
            <a:r>
              <a:rPr lang="en-US" dirty="0"/>
              <a:t>Improved POS tagging performance with cross-lingual transfer learning without cross-lingual knowledge or </a:t>
            </a:r>
            <a:r>
              <a:rPr lang="en-US" dirty="0" smtClean="0"/>
              <a:t>resources</a:t>
            </a:r>
            <a:endParaRPr lang="en-US" dirty="0"/>
          </a:p>
          <a:p>
            <a:pPr lvl="1"/>
            <a:r>
              <a:rPr lang="en-US" dirty="0"/>
              <a:t>Language general / Language specific representations</a:t>
            </a:r>
          </a:p>
          <a:p>
            <a:pPr lvl="1"/>
            <a:r>
              <a:rPr lang="en-US" dirty="0"/>
              <a:t>Language adversarial training</a:t>
            </a:r>
          </a:p>
          <a:p>
            <a:pPr lvl="1"/>
            <a:r>
              <a:rPr lang="en-US" dirty="0"/>
              <a:t>Bidirectional Language Modeling</a:t>
            </a:r>
          </a:p>
          <a:p>
            <a:pPr marL="0" indent="0">
              <a:buNone/>
            </a:pPr>
            <a:endParaRPr lang="en-US" dirty="0"/>
          </a:p>
          <a:p>
            <a:r>
              <a:rPr lang="en-US" dirty="0"/>
              <a:t>Future </a:t>
            </a:r>
            <a:r>
              <a:rPr lang="en-US" dirty="0" smtClean="0"/>
              <a:t>directions</a:t>
            </a:r>
            <a:endParaRPr lang="en-US" dirty="0"/>
          </a:p>
          <a:p>
            <a:pPr lvl="1"/>
            <a:r>
              <a:rPr lang="en-US" dirty="0" smtClean="0"/>
              <a:t>Effectively tying output spaces</a:t>
            </a:r>
          </a:p>
          <a:p>
            <a:pPr lvl="1"/>
            <a:r>
              <a:rPr lang="en-US" dirty="0"/>
              <a:t>Trying </a:t>
            </a:r>
            <a:r>
              <a:rPr lang="en-US" dirty="0" smtClean="0"/>
              <a:t>allegedly better </a:t>
            </a:r>
            <a:r>
              <a:rPr lang="en-US" dirty="0"/>
              <a:t>adversarial training </a:t>
            </a:r>
            <a:r>
              <a:rPr lang="en-US" dirty="0" smtClean="0"/>
              <a:t>algorithms</a:t>
            </a:r>
          </a:p>
          <a:p>
            <a:pPr lvl="2"/>
            <a:r>
              <a:rPr lang="en-US" dirty="0" smtClean="0"/>
              <a:t>e.g</a:t>
            </a:r>
            <a:r>
              <a:rPr lang="en-US" dirty="0"/>
              <a:t>., </a:t>
            </a:r>
            <a:r>
              <a:rPr lang="en-US" dirty="0" smtClean="0"/>
              <a:t>adversarial training from WGAN-GP</a:t>
            </a:r>
            <a:endParaRPr lang="en-US" dirty="0" smtClean="0"/>
          </a:p>
          <a:p>
            <a:pPr lvl="1"/>
            <a:r>
              <a:rPr lang="en-US" dirty="0" smtClean="0"/>
              <a:t>Different weighting of the common BLSTM and the private BLSTMs for different languages</a:t>
            </a:r>
          </a:p>
          <a:p>
            <a:pPr lvl="1"/>
            <a:r>
              <a:rPr lang="en-US" dirty="0" smtClean="0"/>
              <a:t>Learning to select the source languages</a:t>
            </a:r>
          </a:p>
        </p:txBody>
      </p:sp>
      <p:sp>
        <p:nvSpPr>
          <p:cNvPr id="4" name="Slide Number Placeholder 3">
            <a:extLst>
              <a:ext uri="{FF2B5EF4-FFF2-40B4-BE49-F238E27FC236}">
                <a16:creationId xmlns="" xmlns:a16="http://schemas.microsoft.com/office/drawing/2014/main" id="{DD7453EA-3740-4700-A7A6-4745923412B3}"/>
              </a:ext>
            </a:extLst>
          </p:cNvPr>
          <p:cNvSpPr>
            <a:spLocks noGrp="1"/>
          </p:cNvSpPr>
          <p:nvPr>
            <p:ph type="sldNum" sz="quarter" idx="12"/>
          </p:nvPr>
        </p:nvSpPr>
        <p:spPr/>
        <p:txBody>
          <a:bodyPr/>
          <a:lstStyle/>
          <a:p>
            <a:fld id="{CEF3FB18-B22A-4758-B014-96AFC7673A9F}" type="slidenum">
              <a:rPr lang="en-US" smtClean="0"/>
              <a:t>13</a:t>
            </a:fld>
            <a:endParaRPr lang="en-US"/>
          </a:p>
        </p:txBody>
      </p:sp>
    </p:spTree>
    <p:extLst>
      <p:ext uri="{BB962C8B-B14F-4D97-AF65-F5344CB8AC3E}">
        <p14:creationId xmlns:p14="http://schemas.microsoft.com/office/powerpoint/2010/main" val="317299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559840"/>
            <a:ext cx="7886700" cy="1451472"/>
          </a:xfrm>
        </p:spPr>
        <p:txBody>
          <a:bodyPr/>
          <a:lstStyle/>
          <a:p>
            <a:pPr algn="ctr"/>
            <a:r>
              <a:rPr lang="en-US" dirty="0" smtClean="0"/>
              <a:t>Thank you!</a:t>
            </a:r>
            <a:endParaRPr lang="en-US" dirty="0"/>
          </a:p>
        </p:txBody>
      </p:sp>
      <p:sp>
        <p:nvSpPr>
          <p:cNvPr id="3" name="Text Placeholder 2"/>
          <p:cNvSpPr>
            <a:spLocks noGrp="1"/>
          </p:cNvSpPr>
          <p:nvPr>
            <p:ph type="body" idx="1"/>
          </p:nvPr>
        </p:nvSpPr>
        <p:spPr>
          <a:xfrm>
            <a:off x="476999" y="4648985"/>
            <a:ext cx="8180478" cy="1500187"/>
          </a:xfrm>
        </p:spPr>
        <p:txBody>
          <a:bodyPr>
            <a:normAutofit fontScale="85000" lnSpcReduction="10000"/>
          </a:bodyPr>
          <a:lstStyle/>
          <a:p>
            <a:r>
              <a:rPr lang="en-US" dirty="0" err="1" smtClean="0"/>
              <a:t>PyTorch</a:t>
            </a:r>
            <a:r>
              <a:rPr lang="en-US" dirty="0" smtClean="0"/>
              <a:t> code is available at </a:t>
            </a:r>
            <a:r>
              <a:rPr lang="en-US" dirty="0" smtClean="0">
                <a:hlinkClick r:id="rId3"/>
              </a:rPr>
              <a:t>https</a:t>
            </a:r>
            <a:r>
              <a:rPr lang="en-US" dirty="0">
                <a:hlinkClick r:id="rId3"/>
              </a:rPr>
              <a:t>://</a:t>
            </a:r>
            <a:r>
              <a:rPr lang="en-US" dirty="0" smtClean="0">
                <a:hlinkClick r:id="rId3"/>
              </a:rPr>
              <a:t>github.com/OSU-slatelab/seq_tagger</a:t>
            </a:r>
            <a:endParaRPr lang="en-US" dirty="0" smtClean="0"/>
          </a:p>
          <a:p>
            <a:endParaRPr lang="en-US" dirty="0"/>
          </a:p>
          <a:p>
            <a:r>
              <a:rPr lang="en-US" dirty="0" smtClean="0"/>
              <a:t>Acknowledgement: All the experiments in this work were conducted with machines at Ohio Supercomputer Center</a:t>
            </a:r>
            <a:endParaRPr lang="en-US" dirty="0"/>
          </a:p>
        </p:txBody>
      </p:sp>
      <p:sp>
        <p:nvSpPr>
          <p:cNvPr id="4" name="Slide Number Placeholder 3"/>
          <p:cNvSpPr>
            <a:spLocks noGrp="1"/>
          </p:cNvSpPr>
          <p:nvPr>
            <p:ph type="sldNum" sz="quarter" idx="12"/>
          </p:nvPr>
        </p:nvSpPr>
        <p:spPr/>
        <p:txBody>
          <a:bodyPr/>
          <a:lstStyle/>
          <a:p>
            <a:fld id="{CEF3FB18-B22A-4758-B014-96AFC7673A9F}" type="slidenum">
              <a:rPr lang="en-US" smtClean="0"/>
              <a:t>14</a:t>
            </a:fld>
            <a:endParaRPr lang="en-US"/>
          </a:p>
        </p:txBody>
      </p:sp>
    </p:spTree>
    <p:extLst>
      <p:ext uri="{BB962C8B-B14F-4D97-AF65-F5344CB8AC3E}">
        <p14:creationId xmlns:p14="http://schemas.microsoft.com/office/powerpoint/2010/main" val="1237576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7808F-71A0-49B1-B660-F0F76E99860A}"/>
              </a:ext>
            </a:extLst>
          </p:cNvPr>
          <p:cNvSpPr>
            <a:spLocks noGrp="1"/>
          </p:cNvSpPr>
          <p:nvPr>
            <p:ph type="title"/>
          </p:nvPr>
        </p:nvSpPr>
        <p:spPr/>
        <p:txBody>
          <a:bodyPr/>
          <a:lstStyle/>
          <a:p>
            <a:r>
              <a:rPr lang="en-US" dirty="0"/>
              <a:t>Results (for 320 tag-labeled train sentences)</a:t>
            </a:r>
          </a:p>
        </p:txBody>
      </p:sp>
      <p:sp>
        <p:nvSpPr>
          <p:cNvPr id="4" name="Slide Number Placeholder 3">
            <a:extLst>
              <a:ext uri="{FF2B5EF4-FFF2-40B4-BE49-F238E27FC236}">
                <a16:creationId xmlns="" xmlns:a16="http://schemas.microsoft.com/office/drawing/2014/main" id="{246821A8-8AC6-442C-8E92-DC679E8F0CC0}"/>
              </a:ext>
            </a:extLst>
          </p:cNvPr>
          <p:cNvSpPr>
            <a:spLocks noGrp="1"/>
          </p:cNvSpPr>
          <p:nvPr>
            <p:ph type="sldNum" sz="quarter" idx="12"/>
          </p:nvPr>
        </p:nvSpPr>
        <p:spPr/>
        <p:txBody>
          <a:bodyPr/>
          <a:lstStyle/>
          <a:p>
            <a:fld id="{CEF3FB18-B22A-4758-B014-96AFC7673A9F}" type="slidenum">
              <a:rPr lang="en-US" smtClean="0"/>
              <a:t>15</a:t>
            </a:fld>
            <a:endParaRPr lang="en-US"/>
          </a:p>
        </p:txBody>
      </p:sp>
      <p:graphicFrame>
        <p:nvGraphicFramePr>
          <p:cNvPr id="5" name="Table 5">
            <a:extLst>
              <a:ext uri="{FF2B5EF4-FFF2-40B4-BE49-F238E27FC236}">
                <a16:creationId xmlns="" xmlns:a16="http://schemas.microsoft.com/office/drawing/2014/main" id="{63B2169B-1049-404F-B6AC-CE57364B3BFA}"/>
              </a:ext>
            </a:extLst>
          </p:cNvPr>
          <p:cNvGraphicFramePr>
            <a:graphicFrameLocks noGrp="1"/>
          </p:cNvGraphicFramePr>
          <p:nvPr>
            <p:extLst>
              <p:ext uri="{D42A27DB-BD31-4B8C-83A1-F6EECF244321}">
                <p14:modId xmlns:p14="http://schemas.microsoft.com/office/powerpoint/2010/main" val="217105658"/>
              </p:ext>
            </p:extLst>
          </p:nvPr>
        </p:nvGraphicFramePr>
        <p:xfrm>
          <a:off x="681810" y="1828648"/>
          <a:ext cx="7780379" cy="4892828"/>
        </p:xfrm>
        <a:graphic>
          <a:graphicData uri="http://schemas.openxmlformats.org/drawingml/2006/table">
            <a:tbl>
              <a:tblPr firstRow="1" bandRow="1">
                <a:tableStyleId>{5C22544A-7EE6-4342-B048-85BDC9FD1C3A}</a:tableStyleId>
              </a:tblPr>
              <a:tblGrid>
                <a:gridCol w="1317498">
                  <a:extLst>
                    <a:ext uri="{9D8B030D-6E8A-4147-A177-3AD203B41FA5}">
                      <a16:colId xmlns="" xmlns:a16="http://schemas.microsoft.com/office/drawing/2014/main" val="230562858"/>
                    </a:ext>
                  </a:extLst>
                </a:gridCol>
                <a:gridCol w="993703">
                  <a:extLst>
                    <a:ext uri="{9D8B030D-6E8A-4147-A177-3AD203B41FA5}">
                      <a16:colId xmlns="" xmlns:a16="http://schemas.microsoft.com/office/drawing/2014/main" val="1152861089"/>
                    </a:ext>
                  </a:extLst>
                </a:gridCol>
                <a:gridCol w="549838">
                  <a:extLst>
                    <a:ext uri="{9D8B030D-6E8A-4147-A177-3AD203B41FA5}">
                      <a16:colId xmlns="" xmlns:a16="http://schemas.microsoft.com/office/drawing/2014/main" val="2618894121"/>
                    </a:ext>
                  </a:extLst>
                </a:gridCol>
                <a:gridCol w="612384">
                  <a:extLst>
                    <a:ext uri="{9D8B030D-6E8A-4147-A177-3AD203B41FA5}">
                      <a16:colId xmlns="" xmlns:a16="http://schemas.microsoft.com/office/drawing/2014/main" val="1130242008"/>
                    </a:ext>
                  </a:extLst>
                </a:gridCol>
                <a:gridCol w="675861">
                  <a:extLst>
                    <a:ext uri="{9D8B030D-6E8A-4147-A177-3AD203B41FA5}">
                      <a16:colId xmlns="" xmlns:a16="http://schemas.microsoft.com/office/drawing/2014/main" val="3749137026"/>
                    </a:ext>
                  </a:extLst>
                </a:gridCol>
                <a:gridCol w="728869">
                  <a:extLst>
                    <a:ext uri="{9D8B030D-6E8A-4147-A177-3AD203B41FA5}">
                      <a16:colId xmlns="" xmlns:a16="http://schemas.microsoft.com/office/drawing/2014/main" val="3091506952"/>
                    </a:ext>
                  </a:extLst>
                </a:gridCol>
                <a:gridCol w="834887">
                  <a:extLst>
                    <a:ext uri="{9D8B030D-6E8A-4147-A177-3AD203B41FA5}">
                      <a16:colId xmlns="" xmlns:a16="http://schemas.microsoft.com/office/drawing/2014/main" val="4227191646"/>
                    </a:ext>
                  </a:extLst>
                </a:gridCol>
                <a:gridCol w="848139">
                  <a:extLst>
                    <a:ext uri="{9D8B030D-6E8A-4147-A177-3AD203B41FA5}">
                      <a16:colId xmlns="" xmlns:a16="http://schemas.microsoft.com/office/drawing/2014/main" val="1180352111"/>
                    </a:ext>
                  </a:extLst>
                </a:gridCol>
                <a:gridCol w="1219200">
                  <a:extLst>
                    <a:ext uri="{9D8B030D-6E8A-4147-A177-3AD203B41FA5}">
                      <a16:colId xmlns="" xmlns:a16="http://schemas.microsoft.com/office/drawing/2014/main" val="1315507155"/>
                    </a:ext>
                  </a:extLst>
                </a:gridCol>
              </a:tblGrid>
              <a:tr h="335853">
                <a:tc gridSpan="2">
                  <a:txBody>
                    <a:bodyPr/>
                    <a:lstStyle/>
                    <a:p>
                      <a:pPr marL="0" algn="ctr" defTabSz="914400" rtl="0" eaLnBrk="1" latinLnBrk="0" hangingPunct="1"/>
                      <a:endParaRPr lang="en-US" sz="1800" b="1" kern="1200" dirty="0">
                        <a:solidFill>
                          <a:srgbClr val="000066"/>
                        </a:solidFill>
                        <a:latin typeface="+mn-lt"/>
                        <a:ea typeface="+mn-ea"/>
                        <a:cs typeface="+mn-cs"/>
                      </a:endParaRPr>
                    </a:p>
                  </a:txBody>
                  <a:tcPr marL="108000" marR="108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p>
                  </a:txBody>
                  <a:tcPr/>
                </a:tc>
                <a:tc gridSpan="2">
                  <a:txBody>
                    <a:bodyPr/>
                    <a:lstStyle/>
                    <a:p>
                      <a:pPr marL="0" algn="ctr" defTabSz="914400" rtl="0" eaLnBrk="1" latinLnBrk="0" hangingPunct="1"/>
                      <a:r>
                        <a:rPr lang="en-US" sz="1800" b="1" kern="1200" dirty="0">
                          <a:solidFill>
                            <a:srgbClr val="000066"/>
                          </a:solidFill>
                          <a:latin typeface="+mn-lt"/>
                          <a:ea typeface="+mn-ea"/>
                          <a:cs typeface="+mn-cs"/>
                        </a:rPr>
                        <a:t>Target Only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gridSpan="5">
                  <a:txBody>
                    <a:bodyPr/>
                    <a:lstStyle/>
                    <a:p>
                      <a:pPr marL="0" algn="ctr" defTabSz="914400" rtl="0" eaLnBrk="1" latinLnBrk="0" hangingPunct="1"/>
                      <a:r>
                        <a:rPr lang="en-US" sz="1800" b="1" kern="1200" dirty="0">
                          <a:solidFill>
                            <a:srgbClr val="000066"/>
                          </a:solidFill>
                          <a:latin typeface="+mn-lt"/>
                          <a:ea typeface="+mn-ea"/>
                          <a:cs typeface="+mn-cs"/>
                        </a:rPr>
                        <a:t>Source (English) </a:t>
                      </a:r>
                      <a:r>
                        <a:rPr lang="en-US" sz="1800" b="1" kern="1200" dirty="0">
                          <a:solidFill>
                            <a:srgbClr val="000066"/>
                          </a:solidFill>
                          <a:latin typeface="+mn-lt"/>
                          <a:ea typeface="+mn-ea"/>
                          <a:cs typeface="+mn-cs"/>
                          <a:sym typeface="Wingdings" panose="05000000000000000000" pitchFamily="2" charset="2"/>
                        </a:rPr>
                        <a:t> Target</a:t>
                      </a:r>
                      <a:endParaRPr lang="en-US" sz="1800" b="1" kern="1200" dirty="0">
                        <a:solidFill>
                          <a:srgbClr val="000066"/>
                        </a:solidFill>
                        <a:latin typeface="+mn-lt"/>
                        <a:ea typeface="+mn-ea"/>
                        <a:cs typeface="+mn-cs"/>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 xmlns:a16="http://schemas.microsoft.com/office/drawing/2014/main" val="4071979461"/>
                  </a:ext>
                </a:extLst>
              </a:tr>
              <a:tr h="185211">
                <a:tc>
                  <a:txBody>
                    <a:bodyPr/>
                    <a:lstStyle/>
                    <a:p>
                      <a:pPr algn="ctr"/>
                      <a:r>
                        <a:rPr lang="en-US" sz="1500" dirty="0">
                          <a:solidFill>
                            <a:srgbClr val="000066"/>
                          </a:solidFill>
                        </a:rPr>
                        <a:t>Language Family</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solidFill>
                            <a:srgbClr val="000066"/>
                          </a:solidFill>
                        </a:rPr>
                        <a:t>Language</a:t>
                      </a:r>
                    </a:p>
                  </a:txBody>
                  <a:tcPr marL="36000" marR="36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endParaRPr lang="en-US" sz="1500" i="1" spc="-50" baseline="0" dirty="0">
                        <a:solidFill>
                          <a:srgbClr val="000066"/>
                        </a:solidFill>
                      </a:endParaRP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500" i="1" spc="-50" baseline="0" dirty="0" smtClean="0">
                          <a:solidFill>
                            <a:srgbClr val="000066"/>
                          </a:solidFill>
                        </a:rPr>
                        <a:t>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500" i="1" spc="-50" baseline="0" dirty="0" smtClean="0">
                          <a:solidFill>
                            <a:srgbClr val="000066"/>
                          </a:solidFill>
                        </a:rPr>
                        <a:t>Co, </a:t>
                      </a:r>
                      <a:r>
                        <a:rPr lang="en-US" sz="1500" i="1" spc="-50" baseline="0" dirty="0" err="1" smtClean="0">
                          <a:solidFill>
                            <a:srgbClr val="000066"/>
                          </a:solidFill>
                        </a:rPr>
                        <a:t>Adv</a:t>
                      </a:r>
                      <a:r>
                        <a:rPr lang="en-US" sz="1500" i="1" spc="-50" baseline="0" dirty="0">
                          <a:solidFill>
                            <a:srgbClr val="000066"/>
                          </a:solidFill>
                        </a:rPr>
                        <a:t>, 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600" b="1" i="1" spc="-50" baseline="0" dirty="0" err="1" smtClean="0">
                          <a:solidFill>
                            <a:srgbClr val="000066"/>
                          </a:solidFill>
                        </a:rPr>
                        <a:t>Pr</a:t>
                      </a:r>
                      <a:r>
                        <a:rPr lang="en-US" sz="1600" b="1" i="1" spc="-50" baseline="0" dirty="0" smtClean="0">
                          <a:solidFill>
                            <a:srgbClr val="000066"/>
                          </a:solidFill>
                        </a:rPr>
                        <a:t>, Co, </a:t>
                      </a:r>
                      <a:r>
                        <a:rPr lang="en-US" sz="1600" b="1" i="1" spc="-50" baseline="0" dirty="0" err="1" smtClean="0">
                          <a:solidFill>
                            <a:srgbClr val="000066"/>
                          </a:solidFill>
                        </a:rPr>
                        <a:t>Adv</a:t>
                      </a:r>
                      <a:r>
                        <a:rPr lang="en-US" sz="1600" b="1" i="1" spc="-50" baseline="0" dirty="0" smtClean="0">
                          <a:solidFill>
                            <a:srgbClr val="000066"/>
                          </a:solidFill>
                        </a:rPr>
                        <a:t>, </a:t>
                      </a:r>
                      <a:r>
                        <a:rPr lang="en-US" sz="1600" b="1"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6834670"/>
                  </a:ext>
                </a:extLst>
              </a:tr>
              <a:tr h="185211">
                <a:tc rowSpan="5">
                  <a:txBody>
                    <a:bodyPr/>
                    <a:lstStyle/>
                    <a:p>
                      <a:r>
                        <a:rPr lang="en-US" sz="1800" kern="1200" dirty="0">
                          <a:solidFill>
                            <a:srgbClr val="000066"/>
                          </a:solidFill>
                          <a:latin typeface="+mn-lt"/>
                          <a:ea typeface="+mn-ea"/>
                          <a:cs typeface="+mn-cs"/>
                        </a:rPr>
                        <a:t>Germanic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Swedish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87.43</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90.49</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91.02</a:t>
                      </a:r>
                      <a:endParaRPr lang="en-US" sz="1500" b="1"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90.45</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90.48</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90.72</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dirty="0" smtClean="0">
                          <a:solidFill>
                            <a:schemeClr val="tx1">
                              <a:lumMod val="50000"/>
                              <a:lumOff val="50000"/>
                            </a:schemeClr>
                          </a:solidFill>
                        </a:rPr>
                        <a:t>90.70</a:t>
                      </a:r>
                      <a:endParaRPr lang="en-US" sz="1500" b="0"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445663206"/>
                  </a:ext>
                </a:extLst>
              </a:tr>
              <a:tr h="185211">
                <a:tc vMerge="1">
                  <a:txBody>
                    <a:bodyPr/>
                    <a:lstStyle/>
                    <a:p>
                      <a:endParaRPr lang="en-US" dirty="0"/>
                    </a:p>
                  </a:txBody>
                  <a:tcPr/>
                </a:tc>
                <a:tc>
                  <a:txBody>
                    <a:bodyPr/>
                    <a:lstStyle/>
                    <a:p>
                      <a:r>
                        <a:rPr lang="en-US" sz="1500" dirty="0"/>
                        <a:t>Danish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86.42</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90.00</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90.74</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90.69</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90.02</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90.16</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dirty="0" smtClean="0">
                          <a:solidFill>
                            <a:srgbClr val="000066"/>
                          </a:solidFill>
                        </a:rPr>
                        <a:t>90.79</a:t>
                      </a:r>
                      <a:endParaRPr lang="en-US" sz="1500" b="1" dirty="0">
                        <a:solidFill>
                          <a:srgbClr val="000066"/>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4162728795"/>
                  </a:ext>
                </a:extLst>
              </a:tr>
              <a:tr h="185211">
                <a:tc vMerge="1">
                  <a:txBody>
                    <a:bodyPr/>
                    <a:lstStyle/>
                    <a:p>
                      <a:endParaRPr lang="en-US" dirty="0"/>
                    </a:p>
                  </a:txBody>
                  <a:tcPr/>
                </a:tc>
                <a:tc>
                  <a:txBody>
                    <a:bodyPr/>
                    <a:lstStyle/>
                    <a:p>
                      <a:r>
                        <a:rPr lang="en-US" sz="1500" dirty="0"/>
                        <a:t>Dutch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76.76</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82.24</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82.61</a:t>
                      </a:r>
                      <a:endParaRPr lang="en-US" sz="1500" b="1"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82.46</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82.10</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82.58</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dirty="0" smtClean="0">
                          <a:solidFill>
                            <a:schemeClr val="tx1">
                              <a:lumMod val="50000"/>
                              <a:lumOff val="50000"/>
                            </a:schemeClr>
                          </a:solidFill>
                        </a:rPr>
                        <a:t>82.15</a:t>
                      </a:r>
                      <a:endParaRPr lang="en-US" sz="1500" b="0"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4064324357"/>
                  </a:ext>
                </a:extLst>
              </a:tr>
              <a:tr h="185211">
                <a:tc vMerge="1">
                  <a:txBody>
                    <a:bodyPr/>
                    <a:lstStyle/>
                    <a:p>
                      <a:endParaRPr lang="en-US" dirty="0"/>
                    </a:p>
                  </a:txBody>
                  <a:tcPr/>
                </a:tc>
                <a:tc>
                  <a:txBody>
                    <a:bodyPr/>
                    <a:lstStyle/>
                    <a:p>
                      <a:r>
                        <a:rPr lang="en-US" sz="1500" dirty="0"/>
                        <a:t>German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86.25</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88.95</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89.10</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88.69</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88.93</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88.08</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dirty="0" smtClean="0">
                          <a:solidFill>
                            <a:srgbClr val="000066"/>
                          </a:solidFill>
                        </a:rPr>
                        <a:t>89.68</a:t>
                      </a:r>
                      <a:endParaRPr lang="en-US" sz="1500" b="1" dirty="0">
                        <a:solidFill>
                          <a:srgbClr val="000066"/>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3245829333"/>
                  </a:ext>
                </a:extLst>
              </a:tr>
              <a:tr h="259295">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smtClean="0">
                          <a:solidFill>
                            <a:schemeClr val="tx1"/>
                          </a:solidFill>
                        </a:rPr>
                        <a:t>84.22</a:t>
                      </a:r>
                      <a:endParaRPr lang="en-US" sz="150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smtClean="0">
                          <a:solidFill>
                            <a:schemeClr val="tx1"/>
                          </a:solidFill>
                        </a:rPr>
                        <a:t>87.92</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i="1" dirty="0" smtClean="0">
                          <a:solidFill>
                            <a:srgbClr val="002060"/>
                          </a:solidFill>
                        </a:rPr>
                        <a:t>88.37</a:t>
                      </a:r>
                      <a:endParaRPr lang="en-US" sz="1500" b="1" i="1" dirty="0">
                        <a:solidFill>
                          <a:srgbClr val="002060"/>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i="1" dirty="0" smtClean="0">
                          <a:solidFill>
                            <a:schemeClr val="tx1"/>
                          </a:solidFill>
                        </a:rPr>
                        <a:t>88.07</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i="1" dirty="0" smtClean="0">
                          <a:solidFill>
                            <a:schemeClr val="tx1"/>
                          </a:solidFill>
                        </a:rPr>
                        <a:t>87.88</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i="1" dirty="0" smtClean="0">
                          <a:solidFill>
                            <a:schemeClr val="tx1"/>
                          </a:solidFill>
                        </a:rPr>
                        <a:t>87.88</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dirty="0" smtClean="0">
                          <a:solidFill>
                            <a:schemeClr val="tx1"/>
                          </a:solidFill>
                        </a:rPr>
                        <a:t>88.33</a:t>
                      </a:r>
                      <a:endParaRPr lang="en-US" sz="1500" b="0" i="1" dirty="0">
                        <a:solidFill>
                          <a:schemeClr val="tx1"/>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648514103"/>
                  </a:ext>
                </a:extLst>
              </a:tr>
              <a:tr h="185211">
                <a:tc rowSpan="5">
                  <a:txBody>
                    <a:bodyPr/>
                    <a:lstStyle/>
                    <a:p>
                      <a:r>
                        <a:rPr lang="en-US" sz="1800" kern="1200" dirty="0">
                          <a:solidFill>
                            <a:srgbClr val="000066"/>
                          </a:solidFill>
                          <a:latin typeface="+mn-lt"/>
                          <a:ea typeface="+mn-ea"/>
                          <a:cs typeface="+mn-cs"/>
                        </a:rPr>
                        <a:t>Slavic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500" dirty="0"/>
                        <a:t>Slovenian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87.02</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89.97</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90.29</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kern="1200" dirty="0" smtClean="0">
                          <a:solidFill>
                            <a:schemeClr val="bg1">
                              <a:lumMod val="50000"/>
                            </a:schemeClr>
                          </a:solidFill>
                          <a:latin typeface="+mn-lt"/>
                          <a:ea typeface="+mn-ea"/>
                          <a:cs typeface="+mn-cs"/>
                        </a:rPr>
                        <a:t>90.00</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kern="1200" dirty="0" smtClean="0">
                          <a:solidFill>
                            <a:schemeClr val="tx1">
                              <a:lumMod val="50000"/>
                              <a:lumOff val="50000"/>
                            </a:schemeClr>
                          </a:solidFill>
                          <a:latin typeface="+mn-lt"/>
                          <a:ea typeface="+mn-ea"/>
                          <a:cs typeface="+mn-cs"/>
                        </a:rPr>
                        <a:t>90.32</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89.58</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u="none" kern="1200" dirty="0" smtClean="0">
                          <a:solidFill>
                            <a:srgbClr val="002060"/>
                          </a:solidFill>
                          <a:latin typeface="+mn-lt"/>
                          <a:ea typeface="+mn-ea"/>
                          <a:cs typeface="+mn-cs"/>
                        </a:rPr>
                        <a:t>90.59</a:t>
                      </a:r>
                      <a:endParaRPr lang="en-US" sz="1500" b="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3501585244"/>
                  </a:ext>
                </a:extLst>
              </a:tr>
              <a:tr h="185211">
                <a:tc vMerge="1">
                  <a:txBody>
                    <a:bodyPr/>
                    <a:lstStyle/>
                    <a:p>
                      <a:endParaRPr lang="en-US" dirty="0"/>
                    </a:p>
                  </a:txBody>
                  <a:tcPr/>
                </a:tc>
                <a:tc>
                  <a:txBody>
                    <a:bodyPr/>
                    <a:lstStyle/>
                    <a:p>
                      <a:r>
                        <a:rPr lang="en-US" sz="1500" dirty="0"/>
                        <a:t>Polish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82.10</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84.13</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85.21</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kern="1200" dirty="0" smtClean="0">
                          <a:solidFill>
                            <a:schemeClr val="tx1">
                              <a:lumMod val="50000"/>
                              <a:lumOff val="50000"/>
                            </a:schemeClr>
                          </a:solidFill>
                          <a:latin typeface="+mn-lt"/>
                          <a:ea typeface="+mn-ea"/>
                          <a:cs typeface="+mn-cs"/>
                        </a:rPr>
                        <a:t>85.41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85.30</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85.46</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kern="1200" dirty="0" smtClean="0">
                          <a:solidFill>
                            <a:srgbClr val="000066"/>
                          </a:solidFill>
                          <a:latin typeface="+mn-lt"/>
                          <a:ea typeface="+mn-ea"/>
                          <a:cs typeface="+mn-cs"/>
                        </a:rPr>
                        <a:t>85.50</a:t>
                      </a:r>
                      <a:endParaRPr lang="en-US" sz="1500" b="1" kern="1200" dirty="0">
                        <a:solidFill>
                          <a:srgbClr val="000066"/>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2803809364"/>
                  </a:ext>
                </a:extLst>
              </a:tr>
              <a:tr h="185211">
                <a:tc vMerge="1">
                  <a:txBody>
                    <a:bodyPr/>
                    <a:lstStyle/>
                    <a:p>
                      <a:endParaRPr lang="en-US" dirty="0"/>
                    </a:p>
                  </a:txBody>
                  <a:tcPr/>
                </a:tc>
                <a:tc>
                  <a:txBody>
                    <a:bodyPr/>
                    <a:lstStyle/>
                    <a:p>
                      <a:r>
                        <a:rPr lang="en-US" sz="1500" dirty="0"/>
                        <a:t>Slovak</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76.22</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81.03</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82.95</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1" kern="1200" dirty="0" smtClean="0">
                          <a:solidFill>
                            <a:srgbClr val="002060"/>
                          </a:solidFill>
                          <a:latin typeface="+mn-lt"/>
                          <a:ea typeface="+mn-ea"/>
                          <a:cs typeface="+mn-cs"/>
                        </a:rPr>
                        <a:t>83.40</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82.68</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kern="1200" dirty="0" smtClean="0">
                          <a:solidFill>
                            <a:schemeClr val="tx1">
                              <a:lumMod val="50000"/>
                              <a:lumOff val="50000"/>
                            </a:schemeClr>
                          </a:solidFill>
                          <a:latin typeface="+mn-lt"/>
                          <a:ea typeface="+mn-ea"/>
                          <a:cs typeface="+mn-cs"/>
                        </a:rPr>
                        <a:t>82.70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kern="1200" dirty="0" smtClean="0">
                          <a:solidFill>
                            <a:schemeClr val="bg1">
                              <a:lumMod val="50000"/>
                            </a:schemeClr>
                          </a:solidFill>
                          <a:latin typeface="+mn-lt"/>
                          <a:ea typeface="+mn-ea"/>
                          <a:cs typeface="+mn-cs"/>
                        </a:rPr>
                        <a:t>83.17</a:t>
                      </a:r>
                      <a:endParaRPr lang="en-US" sz="1500" kern="1200" dirty="0">
                        <a:solidFill>
                          <a:schemeClr val="bg1">
                            <a:lumMod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77958365"/>
                  </a:ext>
                </a:extLst>
              </a:tr>
              <a:tr h="185211">
                <a:tc vMerge="1">
                  <a:txBody>
                    <a:bodyPr/>
                    <a:lstStyle/>
                    <a:p>
                      <a:endParaRPr lang="en-US" dirty="0"/>
                    </a:p>
                  </a:txBody>
                  <a:tcPr/>
                </a:tc>
                <a:tc>
                  <a:txBody>
                    <a:bodyPr/>
                    <a:lstStyle/>
                    <a:p>
                      <a:r>
                        <a:rPr lang="en-US" sz="1500" dirty="0"/>
                        <a:t>Bulgarian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87.32</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1" kern="1200" dirty="0" smtClean="0">
                          <a:solidFill>
                            <a:srgbClr val="002060"/>
                          </a:solidFill>
                          <a:latin typeface="+mn-lt"/>
                          <a:ea typeface="+mn-ea"/>
                          <a:cs typeface="+mn-cs"/>
                        </a:rPr>
                        <a:t>92.81</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92.68</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92.07</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92.30</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kern="1200" dirty="0" smtClean="0">
                          <a:solidFill>
                            <a:schemeClr val="bg1">
                              <a:lumMod val="50000"/>
                            </a:schemeClr>
                          </a:solidFill>
                          <a:latin typeface="+mn-lt"/>
                          <a:ea typeface="+mn-ea"/>
                          <a:cs typeface="+mn-cs"/>
                        </a:rPr>
                        <a:t>92.20</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kern="1200" dirty="0" smtClean="0">
                          <a:solidFill>
                            <a:schemeClr val="tx1">
                              <a:lumMod val="50000"/>
                              <a:lumOff val="50000"/>
                            </a:schemeClr>
                          </a:solidFill>
                          <a:latin typeface="+mn-lt"/>
                          <a:ea typeface="+mn-ea"/>
                          <a:cs typeface="+mn-cs"/>
                        </a:rPr>
                        <a:t>92.39</a:t>
                      </a:r>
                      <a:endParaRPr lang="en-US" sz="1500" b="0"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361351703"/>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smtClean="0">
                          <a:solidFill>
                            <a:schemeClr val="tx1"/>
                          </a:solidFill>
                        </a:rPr>
                        <a:t>83.16</a:t>
                      </a:r>
                      <a:endParaRPr lang="en-US" sz="150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i="1" dirty="0" smtClean="0">
                          <a:solidFill>
                            <a:schemeClr val="tx1"/>
                          </a:solidFill>
                        </a:rPr>
                        <a:t>86.98</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i="1" dirty="0" smtClean="0">
                          <a:solidFill>
                            <a:schemeClr val="tx1"/>
                          </a:solidFill>
                        </a:rPr>
                        <a:t>87.78</a:t>
                      </a:r>
                      <a:endParaRPr lang="en-US" sz="150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i="1" dirty="0" smtClean="0">
                          <a:solidFill>
                            <a:schemeClr val="tx1"/>
                          </a:solidFill>
                        </a:rPr>
                        <a:t>87.72</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i="1" dirty="0" smtClean="0">
                          <a:solidFill>
                            <a:schemeClr val="tx1"/>
                          </a:solidFill>
                        </a:rPr>
                        <a:t>87.65</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i="1" dirty="0" smtClean="0">
                          <a:solidFill>
                            <a:schemeClr val="tx1"/>
                          </a:solidFill>
                        </a:rPr>
                        <a:t>87.48</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1" i="1" kern="1200" dirty="0" smtClean="0">
                          <a:solidFill>
                            <a:srgbClr val="002060"/>
                          </a:solidFill>
                          <a:latin typeface="+mn-lt"/>
                          <a:ea typeface="+mn-ea"/>
                          <a:cs typeface="+mn-cs"/>
                        </a:rPr>
                        <a:t>87.91</a:t>
                      </a:r>
                      <a:endParaRPr lang="en-US" sz="1600" b="1" i="1"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1932700041"/>
                  </a:ext>
                </a:extLst>
              </a:tr>
              <a:tr h="185211">
                <a:tc rowSpan="5">
                  <a:txBody>
                    <a:bodyPr/>
                    <a:lstStyle/>
                    <a:p>
                      <a:r>
                        <a:rPr lang="en-US" sz="1800" kern="1200" dirty="0">
                          <a:solidFill>
                            <a:srgbClr val="000066"/>
                          </a:solidFill>
                          <a:latin typeface="+mn-lt"/>
                          <a:ea typeface="+mn-ea"/>
                          <a:cs typeface="+mn-cs"/>
                        </a:rPr>
                        <a:t>Romance</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Romanian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88.67</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1" kern="1200" dirty="0" smtClean="0">
                          <a:solidFill>
                            <a:srgbClr val="002060"/>
                          </a:solidFill>
                          <a:latin typeface="+mn-lt"/>
                          <a:ea typeface="+mn-ea"/>
                          <a:cs typeface="+mn-cs"/>
                        </a:rPr>
                        <a:t>91.44</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1" kern="1200" dirty="0" smtClean="0">
                          <a:solidFill>
                            <a:srgbClr val="000066"/>
                          </a:solidFill>
                          <a:latin typeface="+mn-lt"/>
                          <a:ea typeface="+mn-ea"/>
                          <a:cs typeface="+mn-cs"/>
                        </a:rPr>
                        <a:t>91.44</a:t>
                      </a:r>
                      <a:endParaRPr lang="en-US" sz="1500" b="1" kern="1200" dirty="0">
                        <a:solidFill>
                          <a:srgbClr val="000066"/>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90.87</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91.22</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90.85</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u="none" kern="1200" dirty="0" smtClean="0">
                          <a:solidFill>
                            <a:schemeClr val="tx1">
                              <a:lumMod val="50000"/>
                              <a:lumOff val="50000"/>
                            </a:schemeClr>
                          </a:solidFill>
                          <a:latin typeface="+mn-lt"/>
                          <a:ea typeface="+mn-ea"/>
                          <a:cs typeface="+mn-cs"/>
                        </a:rPr>
                        <a:t>91.37</a:t>
                      </a:r>
                      <a:endParaRPr lang="en-US" sz="150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673129202"/>
                  </a:ext>
                </a:extLst>
              </a:tr>
              <a:tr h="185211">
                <a:tc vMerge="1">
                  <a:txBody>
                    <a:bodyPr/>
                    <a:lstStyle/>
                    <a:p>
                      <a:endParaRPr lang="en-US" dirty="0"/>
                    </a:p>
                  </a:txBody>
                  <a:tcPr/>
                </a:tc>
                <a:tc>
                  <a:txBody>
                    <a:bodyPr/>
                    <a:lstStyle/>
                    <a:p>
                      <a:r>
                        <a:rPr lang="en-US" sz="1500" dirty="0"/>
                        <a:t>Portuguese</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90.66</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93.73</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93.55</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93.90</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kern="1200" dirty="0" smtClean="0">
                          <a:solidFill>
                            <a:schemeClr val="tx1">
                              <a:lumMod val="50000"/>
                              <a:lumOff val="50000"/>
                            </a:schemeClr>
                          </a:solidFill>
                          <a:latin typeface="+mn-lt"/>
                          <a:ea typeface="+mn-ea"/>
                          <a:cs typeface="+mn-cs"/>
                        </a:rPr>
                        <a:t>93.81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93.58</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0066"/>
                          </a:solidFill>
                          <a:latin typeface="+mn-lt"/>
                          <a:ea typeface="+mn-ea"/>
                          <a:cs typeface="+mn-cs"/>
                        </a:rPr>
                        <a:t>94.20</a:t>
                      </a:r>
                      <a:endParaRPr lang="en-US" sz="1500" b="1" u="none" kern="1200" dirty="0">
                        <a:solidFill>
                          <a:srgbClr val="000066"/>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4098908291"/>
                  </a:ext>
                </a:extLst>
              </a:tr>
              <a:tr h="185211">
                <a:tc vMerge="1">
                  <a:txBody>
                    <a:bodyPr/>
                    <a:lstStyle/>
                    <a:p>
                      <a:endParaRPr lang="en-US" dirty="0"/>
                    </a:p>
                  </a:txBody>
                  <a:tcPr/>
                </a:tc>
                <a:tc>
                  <a:txBody>
                    <a:bodyPr/>
                    <a:lstStyle/>
                    <a:p>
                      <a:r>
                        <a:rPr lang="en-US" sz="1500" dirty="0"/>
                        <a:t>Italian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89.78</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r"/>
                      <a:r>
                        <a:rPr lang="en-US" sz="1500" b="0" kern="1200" dirty="0" smtClean="0">
                          <a:solidFill>
                            <a:schemeClr val="tx1">
                              <a:lumMod val="50000"/>
                              <a:lumOff val="50000"/>
                            </a:schemeClr>
                          </a:solidFill>
                          <a:latin typeface="+mn-lt"/>
                          <a:ea typeface="+mn-ea"/>
                          <a:cs typeface="+mn-cs"/>
                        </a:rPr>
                        <a:t>93.99</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83.82</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93.27</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93.46</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93.51</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0066"/>
                          </a:solidFill>
                          <a:latin typeface="+mn-lt"/>
                          <a:ea typeface="+mn-ea"/>
                          <a:cs typeface="+mn-cs"/>
                        </a:rPr>
                        <a:t>94.00</a:t>
                      </a:r>
                      <a:endParaRPr lang="en-US" sz="1500" b="1" u="none" kern="1200" dirty="0">
                        <a:solidFill>
                          <a:srgbClr val="000066"/>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1822740704"/>
                  </a:ext>
                </a:extLst>
              </a:tr>
              <a:tr h="185211">
                <a:tc vMerge="1">
                  <a:txBody>
                    <a:bodyPr/>
                    <a:lstStyle/>
                    <a:p>
                      <a:endParaRPr lang="en-US" dirty="0"/>
                    </a:p>
                  </a:txBody>
                  <a:tcPr/>
                </a:tc>
                <a:tc>
                  <a:txBody>
                    <a:bodyPr/>
                    <a:lstStyle/>
                    <a:p>
                      <a:r>
                        <a:rPr lang="en-US" sz="1500" dirty="0"/>
                        <a:t>Spanish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85.91</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1" kern="1200" dirty="0" smtClean="0">
                          <a:solidFill>
                            <a:srgbClr val="002060"/>
                          </a:solidFill>
                          <a:latin typeface="+mn-lt"/>
                          <a:ea typeface="+mn-ea"/>
                          <a:cs typeface="+mn-cs"/>
                        </a:rPr>
                        <a:t>91.07</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90.59</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90.59</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chemeClr val="tx1">
                              <a:lumMod val="50000"/>
                              <a:lumOff val="50000"/>
                            </a:schemeClr>
                          </a:solidFill>
                          <a:latin typeface="+mn-lt"/>
                          <a:ea typeface="+mn-ea"/>
                          <a:cs typeface="+mn-cs"/>
                        </a:rPr>
                        <a:t>91.07</a:t>
                      </a:r>
                      <a:endParaRPr lang="en-US" sz="1500" b="1"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90.17</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kern="1200" dirty="0" smtClean="0">
                          <a:solidFill>
                            <a:schemeClr val="tx1">
                              <a:lumMod val="50000"/>
                              <a:lumOff val="50000"/>
                            </a:schemeClr>
                          </a:solidFill>
                          <a:latin typeface="+mn-lt"/>
                          <a:ea typeface="+mn-ea"/>
                          <a:cs typeface="+mn-cs"/>
                        </a:rPr>
                        <a:t>90.88</a:t>
                      </a:r>
                      <a:endParaRPr lang="en-US" sz="1500" b="0"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040016119"/>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smtClean="0">
                          <a:solidFill>
                            <a:schemeClr val="tx1"/>
                          </a:solidFill>
                        </a:rPr>
                        <a:t>88.76</a:t>
                      </a:r>
                      <a:endParaRPr lang="en-US" sz="150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smtClean="0">
                          <a:solidFill>
                            <a:schemeClr val="tx1"/>
                          </a:solidFill>
                        </a:rPr>
                        <a:t>92.56</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i="1" dirty="0" smtClean="0">
                          <a:solidFill>
                            <a:schemeClr val="tx1"/>
                          </a:solidFill>
                        </a:rPr>
                        <a:t>92.35</a:t>
                      </a:r>
                      <a:endParaRPr lang="en-US" sz="150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i="1" dirty="0" smtClean="0">
                          <a:solidFill>
                            <a:schemeClr val="tx1"/>
                          </a:solidFill>
                        </a:rPr>
                        <a:t>92.16</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i="1" dirty="0" smtClean="0">
                          <a:solidFill>
                            <a:schemeClr val="tx1"/>
                          </a:solidFill>
                        </a:rPr>
                        <a:t>92.39</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i="1" dirty="0" smtClean="0">
                          <a:solidFill>
                            <a:schemeClr val="tx1"/>
                          </a:solidFill>
                        </a:rPr>
                        <a:t>92.03</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600" b="1" i="1" kern="1200" dirty="0" smtClean="0">
                          <a:solidFill>
                            <a:srgbClr val="002060"/>
                          </a:solidFill>
                          <a:latin typeface="+mn-lt"/>
                          <a:ea typeface="+mn-ea"/>
                          <a:cs typeface="+mn-cs"/>
                        </a:rPr>
                        <a:t>92.61</a:t>
                      </a:r>
                      <a:endParaRPr lang="en-US" sz="1600" b="1" i="1"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extLst>
                  <a:ext uri="{0D108BD9-81ED-4DB2-BD59-A6C34878D82A}">
                    <a16:rowId xmlns="" xmlns:a16="http://schemas.microsoft.com/office/drawing/2014/main" val="3655581518"/>
                  </a:ext>
                </a:extLst>
              </a:tr>
              <a:tr h="185211">
                <a:tc>
                  <a:txBody>
                    <a:bodyPr/>
                    <a:lstStyle/>
                    <a:p>
                      <a:r>
                        <a:rPr lang="en-US" sz="1800" kern="1200" dirty="0">
                          <a:solidFill>
                            <a:srgbClr val="000066"/>
                          </a:solidFill>
                          <a:latin typeface="+mn-lt"/>
                          <a:ea typeface="+mn-ea"/>
                          <a:cs typeface="+mn-cs"/>
                        </a:rPr>
                        <a:t>Indo-Iranian</a:t>
                      </a: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Persian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90.64</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1" kern="1200" dirty="0" smtClean="0">
                          <a:solidFill>
                            <a:srgbClr val="002060"/>
                          </a:solidFill>
                          <a:latin typeface="+mn-lt"/>
                          <a:ea typeface="+mn-ea"/>
                          <a:cs typeface="+mn-cs"/>
                        </a:rPr>
                        <a:t>92.40</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91.98</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91.97</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92.12</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92.18</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kern="1200" dirty="0" smtClean="0">
                          <a:solidFill>
                            <a:schemeClr val="tx1">
                              <a:lumMod val="50000"/>
                              <a:lumOff val="50000"/>
                            </a:schemeClr>
                          </a:solidFill>
                          <a:latin typeface="+mn-lt"/>
                          <a:ea typeface="+mn-ea"/>
                          <a:cs typeface="+mn-cs"/>
                        </a:rPr>
                        <a:t>91.83</a:t>
                      </a:r>
                      <a:endParaRPr lang="en-US" sz="1500" b="0"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36826144"/>
                  </a:ext>
                </a:extLst>
              </a:tr>
              <a:tr h="185211">
                <a:tc>
                  <a:txBody>
                    <a:bodyPr/>
                    <a:lstStyle/>
                    <a:p>
                      <a:r>
                        <a:rPr lang="en-US" sz="1800" kern="1200" dirty="0">
                          <a:solidFill>
                            <a:srgbClr val="000066"/>
                          </a:solidFill>
                          <a:latin typeface="+mn-lt"/>
                          <a:ea typeface="+mn-ea"/>
                          <a:cs typeface="+mn-cs"/>
                        </a:rPr>
                        <a:t>Uralic</a:t>
                      </a: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Hungarian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89.14</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90.65</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91.45</a:t>
                      </a:r>
                      <a:endParaRPr lang="en-US" sz="1500" kern="1200" dirty="0">
                        <a:solidFill>
                          <a:schemeClr val="bg1">
                            <a:lumMod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91.48</a:t>
                      </a:r>
                      <a:endParaRPr lang="en-US" sz="1500" kern="1200" dirty="0">
                        <a:solidFill>
                          <a:schemeClr val="bg1">
                            <a:lumMod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kern="1200" dirty="0" smtClean="0">
                          <a:solidFill>
                            <a:schemeClr val="tx1">
                              <a:lumMod val="50000"/>
                              <a:lumOff val="50000"/>
                            </a:schemeClr>
                          </a:solidFill>
                          <a:latin typeface="+mn-lt"/>
                          <a:ea typeface="+mn-ea"/>
                          <a:cs typeface="+mn-cs"/>
                        </a:rPr>
                        <a:t>90.91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91.52</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kern="1200" dirty="0" smtClean="0">
                          <a:solidFill>
                            <a:schemeClr val="bg1">
                              <a:lumMod val="50000"/>
                            </a:schemeClr>
                          </a:solidFill>
                          <a:latin typeface="+mn-lt"/>
                          <a:ea typeface="+mn-ea"/>
                          <a:cs typeface="+mn-cs"/>
                        </a:rPr>
                        <a:t>90.72</a:t>
                      </a:r>
                      <a:endParaRPr lang="en-US" sz="1500" kern="1200" dirty="0">
                        <a:solidFill>
                          <a:schemeClr val="bg1">
                            <a:lumMod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68149664"/>
                  </a:ext>
                </a:extLst>
              </a:tr>
              <a:tr h="185211">
                <a:tc>
                  <a:txBody>
                    <a:bodyPr/>
                    <a:lstStyle/>
                    <a:p>
                      <a:endParaRPr lang="en-US" sz="1800" kern="1200" dirty="0">
                        <a:solidFill>
                          <a:srgbClr val="000066"/>
                        </a:solidFill>
                        <a:latin typeface="+mn-lt"/>
                        <a:ea typeface="+mn-ea"/>
                        <a:cs typeface="+mn-cs"/>
                      </a:endParaRP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i="1" dirty="0">
                          <a:solidFill>
                            <a:schemeClr val="tx1"/>
                          </a:solidFill>
                        </a:rPr>
                        <a:t>Total </a:t>
                      </a:r>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smtClean="0">
                          <a:solidFill>
                            <a:schemeClr val="tx1"/>
                          </a:solidFill>
                        </a:rPr>
                        <a:t>86.02</a:t>
                      </a:r>
                      <a:endParaRPr lang="en-US" sz="150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i="1" dirty="0" smtClean="0">
                          <a:solidFill>
                            <a:schemeClr val="tx1"/>
                          </a:solidFill>
                        </a:rPr>
                        <a:t>89.49</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i="1" dirty="0" smtClean="0">
                          <a:solidFill>
                            <a:schemeClr val="tx1"/>
                          </a:solidFill>
                        </a:rPr>
                        <a:t>89.82</a:t>
                      </a:r>
                      <a:endParaRPr lang="en-US" sz="150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i="1" dirty="0" smtClean="0">
                          <a:solidFill>
                            <a:schemeClr val="tx1"/>
                          </a:solidFill>
                        </a:rPr>
                        <a:t>89.66</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i="1" dirty="0" smtClean="0">
                          <a:solidFill>
                            <a:schemeClr val="tx1"/>
                          </a:solidFill>
                        </a:rPr>
                        <a:t>89.62</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i="1" dirty="0" smtClean="0">
                          <a:solidFill>
                            <a:schemeClr val="tx1"/>
                          </a:solidFill>
                        </a:rPr>
                        <a:t>89.52</a:t>
                      </a:r>
                      <a:endParaRPr lang="en-US" sz="150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600" b="1" i="1" kern="1200" dirty="0" smtClean="0">
                          <a:solidFill>
                            <a:srgbClr val="002060"/>
                          </a:solidFill>
                          <a:latin typeface="+mn-lt"/>
                          <a:ea typeface="+mn-ea"/>
                          <a:cs typeface="+mn-cs"/>
                        </a:rPr>
                        <a:t>89.86</a:t>
                      </a:r>
                      <a:endParaRPr lang="en-US" sz="1600" b="1" i="1"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extLst>
                  <a:ext uri="{0D108BD9-81ED-4DB2-BD59-A6C34878D82A}">
                    <a16:rowId xmlns="" xmlns:a16="http://schemas.microsoft.com/office/drawing/2014/main" val="4031037217"/>
                  </a:ext>
                </a:extLst>
              </a:tr>
            </a:tbl>
          </a:graphicData>
        </a:graphic>
      </p:graphicFrame>
    </p:spTree>
    <p:extLst>
      <p:ext uri="{BB962C8B-B14F-4D97-AF65-F5344CB8AC3E}">
        <p14:creationId xmlns:p14="http://schemas.microsoft.com/office/powerpoint/2010/main" val="773823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7808F-71A0-49B1-B660-F0F76E99860A}"/>
              </a:ext>
            </a:extLst>
          </p:cNvPr>
          <p:cNvSpPr>
            <a:spLocks noGrp="1"/>
          </p:cNvSpPr>
          <p:nvPr>
            <p:ph type="title"/>
          </p:nvPr>
        </p:nvSpPr>
        <p:spPr/>
        <p:txBody>
          <a:bodyPr/>
          <a:lstStyle/>
          <a:p>
            <a:r>
              <a:rPr lang="en-US" dirty="0"/>
              <a:t>Results (for 32 tag-labeled train sentences)</a:t>
            </a:r>
          </a:p>
        </p:txBody>
      </p:sp>
      <p:sp>
        <p:nvSpPr>
          <p:cNvPr id="4" name="Slide Number Placeholder 3">
            <a:extLst>
              <a:ext uri="{FF2B5EF4-FFF2-40B4-BE49-F238E27FC236}">
                <a16:creationId xmlns="" xmlns:a16="http://schemas.microsoft.com/office/drawing/2014/main" id="{246821A8-8AC6-442C-8E92-DC679E8F0CC0}"/>
              </a:ext>
            </a:extLst>
          </p:cNvPr>
          <p:cNvSpPr>
            <a:spLocks noGrp="1"/>
          </p:cNvSpPr>
          <p:nvPr>
            <p:ph type="sldNum" sz="quarter" idx="12"/>
          </p:nvPr>
        </p:nvSpPr>
        <p:spPr/>
        <p:txBody>
          <a:bodyPr/>
          <a:lstStyle/>
          <a:p>
            <a:fld id="{CEF3FB18-B22A-4758-B014-96AFC7673A9F}" type="slidenum">
              <a:rPr lang="en-US" smtClean="0"/>
              <a:t>16</a:t>
            </a:fld>
            <a:endParaRPr lang="en-US"/>
          </a:p>
        </p:txBody>
      </p:sp>
      <p:graphicFrame>
        <p:nvGraphicFramePr>
          <p:cNvPr id="6" name="Table 5">
            <a:extLst>
              <a:ext uri="{FF2B5EF4-FFF2-40B4-BE49-F238E27FC236}">
                <a16:creationId xmlns="" xmlns:a16="http://schemas.microsoft.com/office/drawing/2014/main" id="{63B2169B-1049-404F-B6AC-CE57364B3BFA}"/>
              </a:ext>
            </a:extLst>
          </p:cNvPr>
          <p:cNvGraphicFramePr>
            <a:graphicFrameLocks noGrp="1"/>
          </p:cNvGraphicFramePr>
          <p:nvPr>
            <p:extLst>
              <p:ext uri="{D42A27DB-BD31-4B8C-83A1-F6EECF244321}">
                <p14:modId xmlns:p14="http://schemas.microsoft.com/office/powerpoint/2010/main" val="431985470"/>
              </p:ext>
            </p:extLst>
          </p:nvPr>
        </p:nvGraphicFramePr>
        <p:xfrm>
          <a:off x="681810" y="1828648"/>
          <a:ext cx="7780379" cy="4892828"/>
        </p:xfrm>
        <a:graphic>
          <a:graphicData uri="http://schemas.openxmlformats.org/drawingml/2006/table">
            <a:tbl>
              <a:tblPr firstRow="1" bandRow="1">
                <a:tableStyleId>{5C22544A-7EE6-4342-B048-85BDC9FD1C3A}</a:tableStyleId>
              </a:tblPr>
              <a:tblGrid>
                <a:gridCol w="1317498">
                  <a:extLst>
                    <a:ext uri="{9D8B030D-6E8A-4147-A177-3AD203B41FA5}">
                      <a16:colId xmlns="" xmlns:a16="http://schemas.microsoft.com/office/drawing/2014/main" val="230562858"/>
                    </a:ext>
                  </a:extLst>
                </a:gridCol>
                <a:gridCol w="993703">
                  <a:extLst>
                    <a:ext uri="{9D8B030D-6E8A-4147-A177-3AD203B41FA5}">
                      <a16:colId xmlns="" xmlns:a16="http://schemas.microsoft.com/office/drawing/2014/main" val="1152861089"/>
                    </a:ext>
                  </a:extLst>
                </a:gridCol>
                <a:gridCol w="549838">
                  <a:extLst>
                    <a:ext uri="{9D8B030D-6E8A-4147-A177-3AD203B41FA5}">
                      <a16:colId xmlns="" xmlns:a16="http://schemas.microsoft.com/office/drawing/2014/main" val="2618894121"/>
                    </a:ext>
                  </a:extLst>
                </a:gridCol>
                <a:gridCol w="612384">
                  <a:extLst>
                    <a:ext uri="{9D8B030D-6E8A-4147-A177-3AD203B41FA5}">
                      <a16:colId xmlns="" xmlns:a16="http://schemas.microsoft.com/office/drawing/2014/main" val="1130242008"/>
                    </a:ext>
                  </a:extLst>
                </a:gridCol>
                <a:gridCol w="675861">
                  <a:extLst>
                    <a:ext uri="{9D8B030D-6E8A-4147-A177-3AD203B41FA5}">
                      <a16:colId xmlns="" xmlns:a16="http://schemas.microsoft.com/office/drawing/2014/main" val="3749137026"/>
                    </a:ext>
                  </a:extLst>
                </a:gridCol>
                <a:gridCol w="728869">
                  <a:extLst>
                    <a:ext uri="{9D8B030D-6E8A-4147-A177-3AD203B41FA5}">
                      <a16:colId xmlns="" xmlns:a16="http://schemas.microsoft.com/office/drawing/2014/main" val="3091506952"/>
                    </a:ext>
                  </a:extLst>
                </a:gridCol>
                <a:gridCol w="834887">
                  <a:extLst>
                    <a:ext uri="{9D8B030D-6E8A-4147-A177-3AD203B41FA5}">
                      <a16:colId xmlns="" xmlns:a16="http://schemas.microsoft.com/office/drawing/2014/main" val="4227191646"/>
                    </a:ext>
                  </a:extLst>
                </a:gridCol>
                <a:gridCol w="848139">
                  <a:extLst>
                    <a:ext uri="{9D8B030D-6E8A-4147-A177-3AD203B41FA5}">
                      <a16:colId xmlns="" xmlns:a16="http://schemas.microsoft.com/office/drawing/2014/main" val="1180352111"/>
                    </a:ext>
                  </a:extLst>
                </a:gridCol>
                <a:gridCol w="1219200">
                  <a:extLst>
                    <a:ext uri="{9D8B030D-6E8A-4147-A177-3AD203B41FA5}">
                      <a16:colId xmlns="" xmlns:a16="http://schemas.microsoft.com/office/drawing/2014/main" val="1315507155"/>
                    </a:ext>
                  </a:extLst>
                </a:gridCol>
              </a:tblGrid>
              <a:tr h="335853">
                <a:tc gridSpan="2">
                  <a:txBody>
                    <a:bodyPr/>
                    <a:lstStyle/>
                    <a:p>
                      <a:pPr marL="0" algn="ctr" defTabSz="914400" rtl="0" eaLnBrk="1" latinLnBrk="0" hangingPunct="1"/>
                      <a:endParaRPr lang="en-US" sz="1800" b="1" kern="1200" dirty="0">
                        <a:solidFill>
                          <a:srgbClr val="000066"/>
                        </a:solidFill>
                        <a:latin typeface="+mn-lt"/>
                        <a:ea typeface="+mn-ea"/>
                        <a:cs typeface="+mn-cs"/>
                      </a:endParaRPr>
                    </a:p>
                  </a:txBody>
                  <a:tcPr marL="108000" marR="108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p>
                  </a:txBody>
                  <a:tcPr/>
                </a:tc>
                <a:tc gridSpan="2">
                  <a:txBody>
                    <a:bodyPr/>
                    <a:lstStyle/>
                    <a:p>
                      <a:pPr marL="0" algn="ctr" defTabSz="914400" rtl="0" eaLnBrk="1" latinLnBrk="0" hangingPunct="1"/>
                      <a:r>
                        <a:rPr lang="en-US" sz="1800" b="1" kern="1200" dirty="0">
                          <a:solidFill>
                            <a:srgbClr val="000066"/>
                          </a:solidFill>
                          <a:latin typeface="+mn-lt"/>
                          <a:ea typeface="+mn-ea"/>
                          <a:cs typeface="+mn-cs"/>
                        </a:rPr>
                        <a:t>Target Only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gridSpan="5">
                  <a:txBody>
                    <a:bodyPr/>
                    <a:lstStyle/>
                    <a:p>
                      <a:pPr marL="0" algn="ctr" defTabSz="914400" rtl="0" eaLnBrk="1" latinLnBrk="0" hangingPunct="1"/>
                      <a:r>
                        <a:rPr lang="en-US" sz="1800" b="1" kern="1200" dirty="0">
                          <a:solidFill>
                            <a:srgbClr val="000066"/>
                          </a:solidFill>
                          <a:latin typeface="+mn-lt"/>
                          <a:ea typeface="+mn-ea"/>
                          <a:cs typeface="+mn-cs"/>
                        </a:rPr>
                        <a:t>Source (English) </a:t>
                      </a:r>
                      <a:r>
                        <a:rPr lang="en-US" sz="1800" b="1" kern="1200" dirty="0">
                          <a:solidFill>
                            <a:srgbClr val="000066"/>
                          </a:solidFill>
                          <a:latin typeface="+mn-lt"/>
                          <a:ea typeface="+mn-ea"/>
                          <a:cs typeface="+mn-cs"/>
                          <a:sym typeface="Wingdings" panose="05000000000000000000" pitchFamily="2" charset="2"/>
                        </a:rPr>
                        <a:t> Target</a:t>
                      </a:r>
                      <a:endParaRPr lang="en-US" sz="1800" b="1" kern="1200" dirty="0">
                        <a:solidFill>
                          <a:srgbClr val="000066"/>
                        </a:solidFill>
                        <a:latin typeface="+mn-lt"/>
                        <a:ea typeface="+mn-ea"/>
                        <a:cs typeface="+mn-cs"/>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 xmlns:a16="http://schemas.microsoft.com/office/drawing/2014/main" val="4071979461"/>
                  </a:ext>
                </a:extLst>
              </a:tr>
              <a:tr h="185211">
                <a:tc>
                  <a:txBody>
                    <a:bodyPr/>
                    <a:lstStyle/>
                    <a:p>
                      <a:pPr algn="ctr"/>
                      <a:r>
                        <a:rPr lang="en-US" sz="1500" dirty="0">
                          <a:solidFill>
                            <a:srgbClr val="000066"/>
                          </a:solidFill>
                        </a:rPr>
                        <a:t>Language Family</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solidFill>
                            <a:srgbClr val="000066"/>
                          </a:solidFill>
                        </a:rPr>
                        <a:t>Language</a:t>
                      </a:r>
                    </a:p>
                  </a:txBody>
                  <a:tcPr marL="36000" marR="36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endParaRPr lang="en-US" sz="1500" i="1" spc="-50" baseline="0" dirty="0">
                        <a:solidFill>
                          <a:srgbClr val="000066"/>
                        </a:solidFill>
                      </a:endParaRP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500" i="1" spc="-50" baseline="0" dirty="0" smtClean="0">
                          <a:solidFill>
                            <a:srgbClr val="000066"/>
                          </a:solidFill>
                        </a:rPr>
                        <a:t>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500" i="1" spc="-50" baseline="0" dirty="0" smtClean="0">
                          <a:solidFill>
                            <a:srgbClr val="000066"/>
                          </a:solidFill>
                        </a:rPr>
                        <a:t>Co, </a:t>
                      </a:r>
                      <a:r>
                        <a:rPr lang="en-US" sz="1500" i="1" spc="-50" baseline="0" dirty="0" err="1" smtClean="0">
                          <a:solidFill>
                            <a:srgbClr val="000066"/>
                          </a:solidFill>
                        </a:rPr>
                        <a:t>Adv</a:t>
                      </a:r>
                      <a:r>
                        <a:rPr lang="en-US" sz="1500" i="1" spc="-50" baseline="0" dirty="0">
                          <a:solidFill>
                            <a:srgbClr val="000066"/>
                          </a:solidFill>
                        </a:rPr>
                        <a:t>, 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600" b="1" i="1" spc="-50" baseline="0" dirty="0" err="1" smtClean="0">
                          <a:solidFill>
                            <a:srgbClr val="000066"/>
                          </a:solidFill>
                        </a:rPr>
                        <a:t>Pr</a:t>
                      </a:r>
                      <a:r>
                        <a:rPr lang="en-US" sz="1600" b="1" i="1" spc="-50" baseline="0" dirty="0" smtClean="0">
                          <a:solidFill>
                            <a:srgbClr val="000066"/>
                          </a:solidFill>
                        </a:rPr>
                        <a:t>, Co, </a:t>
                      </a:r>
                      <a:r>
                        <a:rPr lang="en-US" sz="1600" b="1" i="1" spc="-50" baseline="0" dirty="0" err="1" smtClean="0">
                          <a:solidFill>
                            <a:srgbClr val="000066"/>
                          </a:solidFill>
                        </a:rPr>
                        <a:t>Adv</a:t>
                      </a:r>
                      <a:r>
                        <a:rPr lang="en-US" sz="1600" b="1" i="1" spc="-50" baseline="0" dirty="0" smtClean="0">
                          <a:solidFill>
                            <a:srgbClr val="000066"/>
                          </a:solidFill>
                        </a:rPr>
                        <a:t>, </a:t>
                      </a:r>
                      <a:r>
                        <a:rPr lang="en-US" sz="1600" b="1"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6834670"/>
                  </a:ext>
                </a:extLst>
              </a:tr>
              <a:tr h="185211">
                <a:tc rowSpan="5">
                  <a:txBody>
                    <a:bodyPr/>
                    <a:lstStyle/>
                    <a:p>
                      <a:r>
                        <a:rPr lang="en-US" sz="1800" kern="1200" dirty="0">
                          <a:solidFill>
                            <a:srgbClr val="000066"/>
                          </a:solidFill>
                          <a:latin typeface="+mn-lt"/>
                          <a:ea typeface="+mn-ea"/>
                          <a:cs typeface="+mn-cs"/>
                        </a:rPr>
                        <a:t>Germanic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Swedish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60.85</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81.08</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83.85</a:t>
                      </a:r>
                      <a:endParaRPr lang="en-US" sz="1500" b="1"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82.19</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82.43</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83.00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dirty="0" smtClean="0">
                          <a:solidFill>
                            <a:schemeClr val="tx1">
                              <a:lumMod val="50000"/>
                              <a:lumOff val="50000"/>
                            </a:schemeClr>
                          </a:solidFill>
                        </a:rPr>
                        <a:t>82.52</a:t>
                      </a:r>
                      <a:endParaRPr lang="en-US" sz="1500" b="0"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445663206"/>
                  </a:ext>
                </a:extLst>
              </a:tr>
              <a:tr h="185211">
                <a:tc vMerge="1">
                  <a:txBody>
                    <a:bodyPr/>
                    <a:lstStyle/>
                    <a:p>
                      <a:endParaRPr lang="en-US" dirty="0"/>
                    </a:p>
                  </a:txBody>
                  <a:tcPr/>
                </a:tc>
                <a:tc>
                  <a:txBody>
                    <a:bodyPr/>
                    <a:lstStyle/>
                    <a:p>
                      <a:r>
                        <a:rPr lang="en-US" sz="1500" dirty="0"/>
                        <a:t>Danish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56.42</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83.67</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84.59</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84.60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84.11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83.51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dirty="0" smtClean="0">
                          <a:solidFill>
                            <a:srgbClr val="002060"/>
                          </a:solidFill>
                        </a:rPr>
                        <a:t>84.72</a:t>
                      </a:r>
                      <a:endParaRPr lang="en-US" sz="1500" b="1" dirty="0">
                        <a:solidFill>
                          <a:srgbClr val="002060"/>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4162728795"/>
                  </a:ext>
                </a:extLst>
              </a:tr>
              <a:tr h="185211">
                <a:tc vMerge="1">
                  <a:txBody>
                    <a:bodyPr/>
                    <a:lstStyle/>
                    <a:p>
                      <a:endParaRPr lang="en-US" dirty="0"/>
                    </a:p>
                  </a:txBody>
                  <a:tcPr/>
                </a:tc>
                <a:tc>
                  <a:txBody>
                    <a:bodyPr/>
                    <a:lstStyle/>
                    <a:p>
                      <a:r>
                        <a:rPr lang="en-US" sz="1500" dirty="0"/>
                        <a:t>Dutch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59.59</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75.85</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77.34</a:t>
                      </a:r>
                      <a:endParaRPr lang="en-US" sz="1500" b="1"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77.20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76.42</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76.35</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dirty="0" smtClean="0">
                          <a:solidFill>
                            <a:schemeClr val="tx1">
                              <a:lumMod val="50000"/>
                              <a:lumOff val="50000"/>
                            </a:schemeClr>
                          </a:solidFill>
                        </a:rPr>
                        <a:t>76.18</a:t>
                      </a:r>
                      <a:endParaRPr lang="en-US" sz="1500" b="0"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4064324357"/>
                  </a:ext>
                </a:extLst>
              </a:tr>
              <a:tr h="185211">
                <a:tc vMerge="1">
                  <a:txBody>
                    <a:bodyPr/>
                    <a:lstStyle/>
                    <a:p>
                      <a:endParaRPr lang="en-US" dirty="0"/>
                    </a:p>
                  </a:txBody>
                  <a:tcPr/>
                </a:tc>
                <a:tc>
                  <a:txBody>
                    <a:bodyPr/>
                    <a:lstStyle/>
                    <a:p>
                      <a:r>
                        <a:rPr lang="en-US" sz="1500" dirty="0"/>
                        <a:t>German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61.58</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81.88</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82.09</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80.92</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82.59</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82.34</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dirty="0" smtClean="0">
                          <a:solidFill>
                            <a:schemeClr val="tx1">
                              <a:lumMod val="50000"/>
                              <a:lumOff val="50000"/>
                            </a:schemeClr>
                          </a:solidFill>
                        </a:rPr>
                        <a:t>81.79</a:t>
                      </a:r>
                      <a:endParaRPr lang="en-US" sz="1500" b="0"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3245829333"/>
                  </a:ext>
                </a:extLst>
              </a:tr>
              <a:tr h="259295">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0" i="1" dirty="0" smtClean="0">
                          <a:solidFill>
                            <a:schemeClr val="tx1"/>
                          </a:solidFill>
                        </a:rPr>
                        <a:t>59.61</a:t>
                      </a:r>
                      <a:endParaRPr lang="en-US" sz="1500" b="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dirty="0" smtClean="0">
                          <a:solidFill>
                            <a:schemeClr val="tx1"/>
                          </a:solidFill>
                        </a:rPr>
                        <a:t>80.62</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i="1" dirty="0" smtClean="0">
                          <a:solidFill>
                            <a:srgbClr val="002060"/>
                          </a:solidFill>
                        </a:rPr>
                        <a:t>81.97</a:t>
                      </a:r>
                      <a:endParaRPr lang="en-US" sz="1500" b="1" i="1" dirty="0">
                        <a:solidFill>
                          <a:srgbClr val="002060"/>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0" i="1" dirty="0" smtClean="0">
                          <a:solidFill>
                            <a:schemeClr val="tx1"/>
                          </a:solidFill>
                        </a:rPr>
                        <a:t>81.23</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dirty="0" smtClean="0">
                          <a:solidFill>
                            <a:schemeClr val="tx1"/>
                          </a:solidFill>
                        </a:rPr>
                        <a:t>81.39</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dirty="0" smtClean="0">
                          <a:solidFill>
                            <a:schemeClr val="tx1"/>
                          </a:solidFill>
                        </a:rPr>
                        <a:t>81.30</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dirty="0" smtClean="0">
                          <a:solidFill>
                            <a:schemeClr val="tx1"/>
                          </a:solidFill>
                        </a:rPr>
                        <a:t>81.30</a:t>
                      </a:r>
                      <a:endParaRPr lang="en-US" sz="1500" b="0" i="1" dirty="0">
                        <a:solidFill>
                          <a:schemeClr val="tx1"/>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648514103"/>
                  </a:ext>
                </a:extLst>
              </a:tr>
              <a:tr h="185211">
                <a:tc rowSpan="5">
                  <a:txBody>
                    <a:bodyPr/>
                    <a:lstStyle/>
                    <a:p>
                      <a:r>
                        <a:rPr lang="en-US" sz="1800" kern="1200" dirty="0">
                          <a:solidFill>
                            <a:srgbClr val="000066"/>
                          </a:solidFill>
                          <a:latin typeface="+mn-lt"/>
                          <a:ea typeface="+mn-ea"/>
                          <a:cs typeface="+mn-cs"/>
                        </a:rPr>
                        <a:t>Slavic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500" dirty="0"/>
                        <a:t>Slovenian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58.15</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80.90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80.91</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kern="1200" dirty="0" smtClean="0">
                          <a:solidFill>
                            <a:srgbClr val="002060"/>
                          </a:solidFill>
                          <a:latin typeface="+mn-lt"/>
                          <a:ea typeface="+mn-ea"/>
                          <a:cs typeface="+mn-cs"/>
                        </a:rPr>
                        <a:t>81.97</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0" kern="1200" dirty="0" smtClean="0">
                          <a:solidFill>
                            <a:schemeClr val="tx1">
                              <a:lumMod val="50000"/>
                              <a:lumOff val="50000"/>
                            </a:schemeClr>
                          </a:solidFill>
                          <a:latin typeface="+mn-lt"/>
                          <a:ea typeface="+mn-ea"/>
                          <a:cs typeface="+mn-cs"/>
                        </a:rPr>
                        <a:t>80.82</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80.51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80.80</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501585244"/>
                  </a:ext>
                </a:extLst>
              </a:tr>
              <a:tr h="185211">
                <a:tc vMerge="1">
                  <a:txBody>
                    <a:bodyPr/>
                    <a:lstStyle/>
                    <a:p>
                      <a:endParaRPr lang="en-US" dirty="0"/>
                    </a:p>
                  </a:txBody>
                  <a:tcPr/>
                </a:tc>
                <a:tc>
                  <a:txBody>
                    <a:bodyPr/>
                    <a:lstStyle/>
                    <a:p>
                      <a:r>
                        <a:rPr lang="en-US" sz="1500" dirty="0"/>
                        <a:t>Polish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55.95</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72.69</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74.84</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kern="1200" dirty="0" smtClean="0">
                          <a:solidFill>
                            <a:srgbClr val="002060"/>
                          </a:solidFill>
                          <a:latin typeface="+mn-lt"/>
                          <a:ea typeface="+mn-ea"/>
                          <a:cs typeface="+mn-cs"/>
                        </a:rPr>
                        <a:t>76.78</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73.51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75.11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kern="1200" dirty="0" smtClean="0">
                          <a:solidFill>
                            <a:schemeClr val="tx1">
                              <a:lumMod val="50000"/>
                              <a:lumOff val="50000"/>
                            </a:schemeClr>
                          </a:solidFill>
                          <a:latin typeface="+mn-lt"/>
                          <a:ea typeface="+mn-ea"/>
                          <a:cs typeface="+mn-cs"/>
                        </a:rPr>
                        <a:t>73.54</a:t>
                      </a:r>
                      <a:endParaRPr lang="en-US" sz="1500" b="0"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2803809364"/>
                  </a:ext>
                </a:extLst>
              </a:tr>
              <a:tr h="185211">
                <a:tc vMerge="1">
                  <a:txBody>
                    <a:bodyPr/>
                    <a:lstStyle/>
                    <a:p>
                      <a:endParaRPr lang="en-US" dirty="0"/>
                    </a:p>
                  </a:txBody>
                  <a:tcPr/>
                </a:tc>
                <a:tc>
                  <a:txBody>
                    <a:bodyPr/>
                    <a:lstStyle/>
                    <a:p>
                      <a:r>
                        <a:rPr lang="en-US" sz="1500" dirty="0"/>
                        <a:t>Slovak</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51.69</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68.80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71.14</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1" kern="1200" dirty="0" smtClean="0">
                          <a:solidFill>
                            <a:srgbClr val="002060"/>
                          </a:solidFill>
                          <a:latin typeface="+mn-lt"/>
                          <a:ea typeface="+mn-ea"/>
                          <a:cs typeface="+mn-cs"/>
                        </a:rPr>
                        <a:t>75.15</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72.79</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kern="1200" dirty="0" smtClean="0">
                          <a:solidFill>
                            <a:schemeClr val="tx1">
                              <a:lumMod val="50000"/>
                              <a:lumOff val="50000"/>
                            </a:schemeClr>
                          </a:solidFill>
                          <a:latin typeface="+mn-lt"/>
                          <a:ea typeface="+mn-ea"/>
                          <a:cs typeface="+mn-cs"/>
                        </a:rPr>
                        <a:t>74.12</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kern="1200" dirty="0" smtClean="0">
                          <a:solidFill>
                            <a:schemeClr val="tx1">
                              <a:lumMod val="50000"/>
                              <a:lumOff val="50000"/>
                            </a:schemeClr>
                          </a:solidFill>
                          <a:latin typeface="+mn-lt"/>
                          <a:ea typeface="+mn-ea"/>
                          <a:cs typeface="+mn-cs"/>
                        </a:rPr>
                        <a:t>72.14</a:t>
                      </a:r>
                      <a:endParaRPr lang="en-US" sz="1500" b="0"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77958365"/>
                  </a:ext>
                </a:extLst>
              </a:tr>
              <a:tr h="185211">
                <a:tc vMerge="1">
                  <a:txBody>
                    <a:bodyPr/>
                    <a:lstStyle/>
                    <a:p>
                      <a:endParaRPr lang="en-US" dirty="0"/>
                    </a:p>
                  </a:txBody>
                  <a:tcPr/>
                </a:tc>
                <a:tc>
                  <a:txBody>
                    <a:bodyPr/>
                    <a:lstStyle/>
                    <a:p>
                      <a:r>
                        <a:rPr lang="en-US" sz="1500" dirty="0"/>
                        <a:t>Bulgarian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62.58</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84.50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84.58</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84.49</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83.37</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kern="1200" dirty="0" smtClean="0">
                          <a:solidFill>
                            <a:srgbClr val="002060"/>
                          </a:solidFill>
                          <a:latin typeface="+mn-lt"/>
                          <a:ea typeface="+mn-ea"/>
                          <a:cs typeface="+mn-cs"/>
                        </a:rPr>
                        <a:t>85.21</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0" kern="1200" dirty="0" smtClean="0">
                          <a:solidFill>
                            <a:schemeClr val="tx1">
                              <a:lumMod val="50000"/>
                              <a:lumOff val="50000"/>
                            </a:schemeClr>
                          </a:solidFill>
                          <a:latin typeface="+mn-lt"/>
                          <a:ea typeface="+mn-ea"/>
                          <a:cs typeface="+mn-cs"/>
                        </a:rPr>
                        <a:t>83.94</a:t>
                      </a:r>
                      <a:endParaRPr lang="en-US" sz="1500" b="0"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361351703"/>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0" i="1" dirty="0" smtClean="0">
                          <a:solidFill>
                            <a:schemeClr val="tx1"/>
                          </a:solidFill>
                        </a:rPr>
                        <a:t>57.09</a:t>
                      </a:r>
                      <a:endParaRPr lang="en-US" sz="1500" b="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dirty="0" smtClean="0">
                          <a:solidFill>
                            <a:schemeClr val="tx1"/>
                          </a:solidFill>
                        </a:rPr>
                        <a:t>76.72</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dirty="0" smtClean="0">
                          <a:solidFill>
                            <a:schemeClr val="tx1"/>
                          </a:solidFill>
                        </a:rPr>
                        <a:t>77.87</a:t>
                      </a:r>
                      <a:endParaRPr lang="en-US" sz="1500" b="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i="1" dirty="0" smtClean="0">
                          <a:solidFill>
                            <a:srgbClr val="002060"/>
                          </a:solidFill>
                        </a:rPr>
                        <a:t>79.60</a:t>
                      </a:r>
                      <a:endParaRPr lang="en-US" sz="1500" b="1" i="1" dirty="0">
                        <a:solidFill>
                          <a:srgbClr val="002060"/>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0" i="1" dirty="0" smtClean="0">
                          <a:solidFill>
                            <a:schemeClr val="tx1"/>
                          </a:solidFill>
                        </a:rPr>
                        <a:t>77.62</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dirty="0" smtClean="0">
                          <a:solidFill>
                            <a:schemeClr val="tx1"/>
                          </a:solidFill>
                        </a:rPr>
                        <a:t>78.74</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0" i="1" kern="1200" dirty="0" smtClean="0">
                          <a:solidFill>
                            <a:schemeClr val="tx1"/>
                          </a:solidFill>
                          <a:latin typeface="+mn-lt"/>
                          <a:ea typeface="+mn-ea"/>
                          <a:cs typeface="+mn-cs"/>
                        </a:rPr>
                        <a:t>77.60</a:t>
                      </a:r>
                      <a:endParaRPr lang="en-US" sz="1600" b="0" i="1" kern="1200" dirty="0">
                        <a:solidFill>
                          <a:schemeClr val="tx1"/>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932700041"/>
                  </a:ext>
                </a:extLst>
              </a:tr>
              <a:tr h="185211">
                <a:tc rowSpan="5">
                  <a:txBody>
                    <a:bodyPr/>
                    <a:lstStyle/>
                    <a:p>
                      <a:r>
                        <a:rPr lang="en-US" sz="1800" kern="1200" dirty="0">
                          <a:solidFill>
                            <a:srgbClr val="000066"/>
                          </a:solidFill>
                          <a:latin typeface="+mn-lt"/>
                          <a:ea typeface="+mn-ea"/>
                          <a:cs typeface="+mn-cs"/>
                        </a:rPr>
                        <a:t>Romance</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Romanian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61.44</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83.79</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kern="1200" dirty="0" smtClean="0">
                          <a:solidFill>
                            <a:srgbClr val="002060"/>
                          </a:solidFill>
                          <a:latin typeface="+mn-lt"/>
                          <a:ea typeface="+mn-ea"/>
                          <a:cs typeface="+mn-cs"/>
                        </a:rPr>
                        <a:t>84.10</a:t>
                      </a:r>
                      <a:endParaRPr lang="en-US" sz="1500" b="1"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83.87</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82.58</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83.32</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83.79</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673129202"/>
                  </a:ext>
                </a:extLst>
              </a:tr>
              <a:tr h="185211">
                <a:tc vMerge="1">
                  <a:txBody>
                    <a:bodyPr/>
                    <a:lstStyle/>
                    <a:p>
                      <a:endParaRPr lang="en-US" dirty="0"/>
                    </a:p>
                  </a:txBody>
                  <a:tcPr/>
                </a:tc>
                <a:tc>
                  <a:txBody>
                    <a:bodyPr/>
                    <a:lstStyle/>
                    <a:p>
                      <a:r>
                        <a:rPr lang="en-US" sz="1500" dirty="0"/>
                        <a:t>Portuguese</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66.81</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88.74</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89.20</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88.61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kern="1200" dirty="0" smtClean="0">
                          <a:solidFill>
                            <a:srgbClr val="002060"/>
                          </a:solidFill>
                          <a:latin typeface="+mn-lt"/>
                          <a:ea typeface="+mn-ea"/>
                          <a:cs typeface="+mn-cs"/>
                        </a:rPr>
                        <a:t>89.40</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88.94</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89.19</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4098908291"/>
                  </a:ext>
                </a:extLst>
              </a:tr>
              <a:tr h="185211">
                <a:tc vMerge="1">
                  <a:txBody>
                    <a:bodyPr/>
                    <a:lstStyle/>
                    <a:p>
                      <a:endParaRPr lang="en-US" dirty="0"/>
                    </a:p>
                  </a:txBody>
                  <a:tcPr/>
                </a:tc>
                <a:tc>
                  <a:txBody>
                    <a:bodyPr/>
                    <a:lstStyle/>
                    <a:p>
                      <a:r>
                        <a:rPr lang="en-US" sz="1500" dirty="0"/>
                        <a:t>Italian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69.79</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kern="1200" dirty="0" smtClean="0">
                          <a:solidFill>
                            <a:schemeClr val="tx1">
                              <a:lumMod val="50000"/>
                              <a:lumOff val="50000"/>
                            </a:schemeClr>
                          </a:solidFill>
                          <a:latin typeface="+mn-lt"/>
                          <a:ea typeface="+mn-ea"/>
                          <a:cs typeface="+mn-cs"/>
                        </a:rPr>
                        <a:t>87.60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87.57</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86.55</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87.92</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86.61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87.21</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22740704"/>
                  </a:ext>
                </a:extLst>
              </a:tr>
              <a:tr h="185211">
                <a:tc vMerge="1">
                  <a:txBody>
                    <a:bodyPr/>
                    <a:lstStyle/>
                    <a:p>
                      <a:endParaRPr lang="en-US" dirty="0"/>
                    </a:p>
                  </a:txBody>
                  <a:tcPr/>
                </a:tc>
                <a:tc>
                  <a:txBody>
                    <a:bodyPr/>
                    <a:lstStyle/>
                    <a:p>
                      <a:r>
                        <a:rPr lang="en-US" sz="1500" dirty="0"/>
                        <a:t>Spanish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57.74</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82.50</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82.92</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81.99</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82.19</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81.71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kern="1200" dirty="0" smtClean="0">
                          <a:solidFill>
                            <a:srgbClr val="002060"/>
                          </a:solidFill>
                          <a:latin typeface="+mn-lt"/>
                          <a:ea typeface="+mn-ea"/>
                          <a:cs typeface="+mn-cs"/>
                        </a:rPr>
                        <a:t>83.33</a:t>
                      </a:r>
                      <a:endParaRPr lang="en-US" sz="1500" b="1"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2040016119"/>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b="0" i="1" dirty="0" smtClean="0">
                          <a:solidFill>
                            <a:schemeClr val="tx1"/>
                          </a:solidFill>
                        </a:rPr>
                        <a:t>63.94</a:t>
                      </a:r>
                      <a:endParaRPr lang="en-US" sz="1500" b="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dirty="0" smtClean="0">
                          <a:solidFill>
                            <a:schemeClr val="tx1"/>
                          </a:solidFill>
                        </a:rPr>
                        <a:t>85.66</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1" i="1" dirty="0" smtClean="0">
                          <a:solidFill>
                            <a:srgbClr val="002060"/>
                          </a:solidFill>
                        </a:rPr>
                        <a:t>85.95</a:t>
                      </a:r>
                      <a:endParaRPr lang="en-US" sz="1500" b="1" i="1" dirty="0">
                        <a:solidFill>
                          <a:srgbClr val="002060"/>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pPr algn="r"/>
                      <a:r>
                        <a:rPr lang="en-US" sz="1500" b="0" i="1" dirty="0" smtClean="0">
                          <a:solidFill>
                            <a:schemeClr val="tx1"/>
                          </a:solidFill>
                        </a:rPr>
                        <a:t>85.26</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dirty="0" smtClean="0">
                          <a:solidFill>
                            <a:schemeClr val="tx1"/>
                          </a:solidFill>
                        </a:rPr>
                        <a:t>85.52</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dirty="0" smtClean="0">
                          <a:solidFill>
                            <a:schemeClr val="tx1"/>
                          </a:solidFill>
                        </a:rPr>
                        <a:t>85.14</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600" b="0" i="1" kern="1200" dirty="0" smtClean="0">
                          <a:solidFill>
                            <a:schemeClr val="tx1"/>
                          </a:solidFill>
                          <a:latin typeface="+mn-lt"/>
                          <a:ea typeface="+mn-ea"/>
                          <a:cs typeface="+mn-cs"/>
                        </a:rPr>
                        <a:t>85.88</a:t>
                      </a:r>
                      <a:endParaRPr lang="en-US" sz="1600" b="0" i="1" kern="1200" dirty="0">
                        <a:solidFill>
                          <a:schemeClr val="tx1"/>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655581518"/>
                  </a:ext>
                </a:extLst>
              </a:tr>
              <a:tr h="185211">
                <a:tc>
                  <a:txBody>
                    <a:bodyPr/>
                    <a:lstStyle/>
                    <a:p>
                      <a:r>
                        <a:rPr lang="en-US" sz="1800" kern="1200" dirty="0">
                          <a:solidFill>
                            <a:srgbClr val="000066"/>
                          </a:solidFill>
                          <a:latin typeface="+mn-lt"/>
                          <a:ea typeface="+mn-ea"/>
                          <a:cs typeface="+mn-cs"/>
                        </a:rPr>
                        <a:t>Indo-Iranian</a:t>
                      </a: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Persian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72.11</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85.76</a:t>
                      </a:r>
                      <a:endParaRPr lang="en-US" sz="1500" b="1"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85.49</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84.53</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85.11</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84.05</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kern="1200" dirty="0" smtClean="0">
                          <a:solidFill>
                            <a:schemeClr val="tx1">
                              <a:lumMod val="50000"/>
                              <a:lumOff val="50000"/>
                            </a:schemeClr>
                          </a:solidFill>
                          <a:latin typeface="+mn-lt"/>
                          <a:ea typeface="+mn-ea"/>
                          <a:cs typeface="+mn-cs"/>
                        </a:rPr>
                        <a:t>84.41</a:t>
                      </a:r>
                      <a:endParaRPr lang="en-US" sz="1500" b="0"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36826144"/>
                  </a:ext>
                </a:extLst>
              </a:tr>
              <a:tr h="185211">
                <a:tc>
                  <a:txBody>
                    <a:bodyPr/>
                    <a:lstStyle/>
                    <a:p>
                      <a:r>
                        <a:rPr lang="en-US" sz="1800" kern="1200" dirty="0">
                          <a:solidFill>
                            <a:srgbClr val="000066"/>
                          </a:solidFill>
                          <a:latin typeface="+mn-lt"/>
                          <a:ea typeface="+mn-ea"/>
                          <a:cs typeface="+mn-cs"/>
                        </a:rPr>
                        <a:t>Uralic</a:t>
                      </a: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Hungarian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60.50</a:t>
                      </a:r>
                      <a:endParaRPr lang="en-US" sz="1500" b="0"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78.42</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1" kern="1200" dirty="0" smtClean="0">
                          <a:solidFill>
                            <a:srgbClr val="002060"/>
                          </a:solidFill>
                          <a:latin typeface="+mn-lt"/>
                          <a:ea typeface="+mn-ea"/>
                          <a:cs typeface="+mn-cs"/>
                        </a:rPr>
                        <a:t>80.31</a:t>
                      </a:r>
                      <a:endParaRPr lang="en-US" sz="1500" b="1"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78.18</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kern="1200" dirty="0" smtClean="0">
                          <a:solidFill>
                            <a:schemeClr val="tx1">
                              <a:lumMod val="50000"/>
                              <a:lumOff val="50000"/>
                            </a:schemeClr>
                          </a:solidFill>
                          <a:latin typeface="+mn-lt"/>
                          <a:ea typeface="+mn-ea"/>
                          <a:cs typeface="+mn-cs"/>
                        </a:rPr>
                        <a:t>79.67</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79.48</a:t>
                      </a:r>
                      <a:endParaRPr lang="en-US" sz="1500" b="0"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marL="0" algn="r" defTabSz="914400" rtl="0" eaLnBrk="1" latinLnBrk="0" hangingPunct="1"/>
                      <a:r>
                        <a:rPr lang="en-US" sz="1500" b="0" kern="1200" dirty="0" smtClean="0">
                          <a:solidFill>
                            <a:schemeClr val="tx1">
                              <a:lumMod val="50000"/>
                              <a:lumOff val="50000"/>
                            </a:schemeClr>
                          </a:solidFill>
                          <a:latin typeface="+mn-lt"/>
                          <a:ea typeface="+mn-ea"/>
                          <a:cs typeface="+mn-cs"/>
                        </a:rPr>
                        <a:t>79.93</a:t>
                      </a:r>
                      <a:endParaRPr lang="en-US" sz="1500" b="0"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68149664"/>
                  </a:ext>
                </a:extLst>
              </a:tr>
              <a:tr h="185211">
                <a:tc>
                  <a:txBody>
                    <a:bodyPr/>
                    <a:lstStyle/>
                    <a:p>
                      <a:endParaRPr lang="en-US" sz="1800" kern="1200" dirty="0">
                        <a:solidFill>
                          <a:srgbClr val="000066"/>
                        </a:solidFill>
                        <a:latin typeface="+mn-lt"/>
                        <a:ea typeface="+mn-ea"/>
                        <a:cs typeface="+mn-cs"/>
                      </a:endParaRP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i="1" dirty="0">
                          <a:solidFill>
                            <a:schemeClr val="tx1"/>
                          </a:solidFill>
                        </a:rPr>
                        <a:t>Total </a:t>
                      </a:r>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b="0" i="1" dirty="0" smtClean="0">
                          <a:solidFill>
                            <a:schemeClr val="tx1"/>
                          </a:solidFill>
                        </a:rPr>
                        <a:t>61.09</a:t>
                      </a:r>
                      <a:endParaRPr lang="en-US" sz="1500" b="0" i="1" dirty="0">
                        <a:solidFill>
                          <a:schemeClr val="tx1"/>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dirty="0" smtClean="0">
                          <a:solidFill>
                            <a:schemeClr val="tx1"/>
                          </a:solidFill>
                        </a:rPr>
                        <a:t>81.16</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1" i="1" dirty="0" smtClean="0">
                          <a:solidFill>
                            <a:srgbClr val="002060"/>
                          </a:solidFill>
                        </a:rPr>
                        <a:t>82.07</a:t>
                      </a:r>
                      <a:endParaRPr lang="en-US" sz="1500" b="1" i="1" dirty="0">
                        <a:solidFill>
                          <a:srgbClr val="002060"/>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pPr algn="r"/>
                      <a:r>
                        <a:rPr lang="en-US" sz="1500" b="0" i="1" dirty="0" smtClean="0">
                          <a:solidFill>
                            <a:schemeClr val="tx1"/>
                          </a:solidFill>
                        </a:rPr>
                        <a:t>81.93</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dirty="0" smtClean="0">
                          <a:solidFill>
                            <a:schemeClr val="tx1"/>
                          </a:solidFill>
                        </a:rPr>
                        <a:t>81.64</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dirty="0" smtClean="0">
                          <a:solidFill>
                            <a:schemeClr val="tx1"/>
                          </a:solidFill>
                        </a:rPr>
                        <a:t>81.73</a:t>
                      </a:r>
                      <a:endParaRPr lang="en-US" sz="1500" b="0" i="1" dirty="0">
                        <a:solidFill>
                          <a:schemeClr val="tx1"/>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600" b="0" i="1" kern="1200" dirty="0" smtClean="0">
                          <a:solidFill>
                            <a:schemeClr val="tx1"/>
                          </a:solidFill>
                          <a:latin typeface="+mn-lt"/>
                          <a:ea typeface="+mn-ea"/>
                          <a:cs typeface="+mn-cs"/>
                        </a:rPr>
                        <a:t>81.68</a:t>
                      </a:r>
                      <a:endParaRPr lang="en-US" sz="1600" b="0" i="1" kern="1200" dirty="0">
                        <a:solidFill>
                          <a:schemeClr val="tx1"/>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031037217"/>
                  </a:ext>
                </a:extLst>
              </a:tr>
            </a:tbl>
          </a:graphicData>
        </a:graphic>
      </p:graphicFrame>
    </p:spTree>
    <p:extLst>
      <p:ext uri="{BB962C8B-B14F-4D97-AF65-F5344CB8AC3E}">
        <p14:creationId xmlns:p14="http://schemas.microsoft.com/office/powerpoint/2010/main" val="1060465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77808F-71A0-49B1-B660-F0F76E99860A}"/>
              </a:ext>
            </a:extLst>
          </p:cNvPr>
          <p:cNvSpPr>
            <a:spLocks noGrp="1"/>
          </p:cNvSpPr>
          <p:nvPr>
            <p:ph type="title"/>
          </p:nvPr>
        </p:nvSpPr>
        <p:spPr/>
        <p:txBody>
          <a:bodyPr/>
          <a:lstStyle/>
          <a:p>
            <a:r>
              <a:rPr lang="en-US" dirty="0" smtClean="0"/>
              <a:t>Multi-source results </a:t>
            </a:r>
            <a:r>
              <a:rPr lang="en-US" dirty="0"/>
              <a:t>(for </a:t>
            </a:r>
            <a:r>
              <a:rPr lang="en-US" dirty="0" smtClean="0"/>
              <a:t>320 </a:t>
            </a:r>
            <a:r>
              <a:rPr lang="en-US" dirty="0"/>
              <a:t>tag-labeled train sentences)</a:t>
            </a:r>
          </a:p>
        </p:txBody>
      </p:sp>
      <p:sp>
        <p:nvSpPr>
          <p:cNvPr id="4" name="Slide Number Placeholder 3">
            <a:extLst>
              <a:ext uri="{FF2B5EF4-FFF2-40B4-BE49-F238E27FC236}">
                <a16:creationId xmlns="" xmlns:a16="http://schemas.microsoft.com/office/drawing/2014/main" id="{246821A8-8AC6-442C-8E92-DC679E8F0CC0}"/>
              </a:ext>
            </a:extLst>
          </p:cNvPr>
          <p:cNvSpPr>
            <a:spLocks noGrp="1"/>
          </p:cNvSpPr>
          <p:nvPr>
            <p:ph type="sldNum" sz="quarter" idx="12"/>
          </p:nvPr>
        </p:nvSpPr>
        <p:spPr/>
        <p:txBody>
          <a:bodyPr/>
          <a:lstStyle/>
          <a:p>
            <a:fld id="{CEF3FB18-B22A-4758-B014-96AFC7673A9F}" type="slidenum">
              <a:rPr lang="en-US" smtClean="0"/>
              <a:t>17</a:t>
            </a:fld>
            <a:endParaRPr lang="en-US"/>
          </a:p>
        </p:txBody>
      </p:sp>
      <p:graphicFrame>
        <p:nvGraphicFramePr>
          <p:cNvPr id="5" name="Table 5">
            <a:extLst>
              <a:ext uri="{FF2B5EF4-FFF2-40B4-BE49-F238E27FC236}">
                <a16:creationId xmlns="" xmlns:a16="http://schemas.microsoft.com/office/drawing/2014/main" id="{63B2169B-1049-404F-B6AC-CE57364B3BFA}"/>
              </a:ext>
            </a:extLst>
          </p:cNvPr>
          <p:cNvGraphicFramePr>
            <a:graphicFrameLocks noGrp="1"/>
          </p:cNvGraphicFramePr>
          <p:nvPr>
            <p:extLst>
              <p:ext uri="{D42A27DB-BD31-4B8C-83A1-F6EECF244321}">
                <p14:modId xmlns:p14="http://schemas.microsoft.com/office/powerpoint/2010/main" val="1681002289"/>
              </p:ext>
            </p:extLst>
          </p:nvPr>
        </p:nvGraphicFramePr>
        <p:xfrm>
          <a:off x="664364" y="2039418"/>
          <a:ext cx="7888684" cy="4344188"/>
        </p:xfrm>
        <a:graphic>
          <a:graphicData uri="http://schemas.openxmlformats.org/drawingml/2006/table">
            <a:tbl>
              <a:tblPr firstRow="1" bandRow="1">
                <a:tableStyleId>{5C22544A-7EE6-4342-B048-85BDC9FD1C3A}</a:tableStyleId>
              </a:tblPr>
              <a:tblGrid>
                <a:gridCol w="1317498">
                  <a:extLst>
                    <a:ext uri="{9D8B030D-6E8A-4147-A177-3AD203B41FA5}">
                      <a16:colId xmlns="" xmlns:a16="http://schemas.microsoft.com/office/drawing/2014/main" val="230562858"/>
                    </a:ext>
                  </a:extLst>
                </a:gridCol>
                <a:gridCol w="993703">
                  <a:extLst>
                    <a:ext uri="{9D8B030D-6E8A-4147-A177-3AD203B41FA5}">
                      <a16:colId xmlns="" xmlns:a16="http://schemas.microsoft.com/office/drawing/2014/main" val="1152861089"/>
                    </a:ext>
                  </a:extLst>
                </a:gridCol>
                <a:gridCol w="549838">
                  <a:extLst>
                    <a:ext uri="{9D8B030D-6E8A-4147-A177-3AD203B41FA5}">
                      <a16:colId xmlns="" xmlns:a16="http://schemas.microsoft.com/office/drawing/2014/main" val="2618894121"/>
                    </a:ext>
                  </a:extLst>
                </a:gridCol>
                <a:gridCol w="672441">
                  <a:extLst>
                    <a:ext uri="{9D8B030D-6E8A-4147-A177-3AD203B41FA5}">
                      <a16:colId xmlns="" xmlns:a16="http://schemas.microsoft.com/office/drawing/2014/main" val="1130242008"/>
                    </a:ext>
                  </a:extLst>
                </a:gridCol>
                <a:gridCol w="549838">
                  <a:extLst>
                    <a:ext uri="{9D8B030D-6E8A-4147-A177-3AD203B41FA5}">
                      <a16:colId xmlns="" xmlns:a16="http://schemas.microsoft.com/office/drawing/2014/main" val="3749137026"/>
                    </a:ext>
                  </a:extLst>
                </a:gridCol>
                <a:gridCol w="526796">
                  <a:extLst>
                    <a:ext uri="{9D8B030D-6E8A-4147-A177-3AD203B41FA5}">
                      <a16:colId xmlns="" xmlns:a16="http://schemas.microsoft.com/office/drawing/2014/main" val="3091506952"/>
                    </a:ext>
                  </a:extLst>
                </a:gridCol>
                <a:gridCol w="741109">
                  <a:extLst>
                    <a:ext uri="{9D8B030D-6E8A-4147-A177-3AD203B41FA5}">
                      <a16:colId xmlns="" xmlns:a16="http://schemas.microsoft.com/office/drawing/2014/main" val="4227191646"/>
                    </a:ext>
                  </a:extLst>
                </a:gridCol>
                <a:gridCol w="1067245">
                  <a:extLst>
                    <a:ext uri="{9D8B030D-6E8A-4147-A177-3AD203B41FA5}">
                      <a16:colId xmlns="" xmlns:a16="http://schemas.microsoft.com/office/drawing/2014/main" val="1180352111"/>
                    </a:ext>
                  </a:extLst>
                </a:gridCol>
                <a:gridCol w="1470216">
                  <a:extLst>
                    <a:ext uri="{9D8B030D-6E8A-4147-A177-3AD203B41FA5}">
                      <a16:colId xmlns="" xmlns:a16="http://schemas.microsoft.com/office/drawing/2014/main" val="1315507155"/>
                    </a:ext>
                  </a:extLst>
                </a:gridCol>
              </a:tblGrid>
              <a:tr h="335853">
                <a:tc gridSpan="2">
                  <a:txBody>
                    <a:bodyPr/>
                    <a:lstStyle/>
                    <a:p>
                      <a:pPr marL="0" algn="ctr" defTabSz="914400" rtl="0" eaLnBrk="1" latinLnBrk="0" hangingPunct="1"/>
                      <a:endParaRPr lang="en-US" sz="1800" b="1" kern="1200" dirty="0">
                        <a:solidFill>
                          <a:srgbClr val="000066"/>
                        </a:solidFill>
                        <a:latin typeface="+mn-lt"/>
                        <a:ea typeface="+mn-ea"/>
                        <a:cs typeface="+mn-cs"/>
                      </a:endParaRPr>
                    </a:p>
                  </a:txBody>
                  <a:tcPr marL="108000" marR="108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endParaRPr lang="en-US" sz="1400" dirty="0"/>
                    </a:p>
                  </a:txBody>
                  <a:tcPr/>
                </a:tc>
                <a:tc gridSpan="2">
                  <a:txBody>
                    <a:bodyPr/>
                    <a:lstStyle/>
                    <a:p>
                      <a:pPr marL="0" algn="ctr" defTabSz="914400" rtl="0" eaLnBrk="1" latinLnBrk="0" hangingPunct="1"/>
                      <a:r>
                        <a:rPr lang="en-US" sz="1800" b="1" kern="1200" dirty="0">
                          <a:solidFill>
                            <a:srgbClr val="000066"/>
                          </a:solidFill>
                          <a:latin typeface="+mn-lt"/>
                          <a:ea typeface="+mn-ea"/>
                          <a:cs typeface="+mn-cs"/>
                        </a:rPr>
                        <a:t>Target Only</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gridSpan="5">
                  <a:txBody>
                    <a:bodyPr/>
                    <a:lstStyle/>
                    <a:p>
                      <a:pPr marL="0" algn="ctr" defTabSz="914400" rtl="0" eaLnBrk="1" latinLnBrk="0" hangingPunct="1"/>
                      <a:r>
                        <a:rPr lang="en-US" sz="1800" b="1" kern="1200" dirty="0">
                          <a:solidFill>
                            <a:srgbClr val="000066"/>
                          </a:solidFill>
                          <a:latin typeface="+mn-lt"/>
                          <a:ea typeface="+mn-ea"/>
                          <a:cs typeface="+mn-cs"/>
                        </a:rPr>
                        <a:t>Source (English) </a:t>
                      </a:r>
                      <a:r>
                        <a:rPr lang="en-US" sz="1800" b="1" kern="1200" dirty="0">
                          <a:solidFill>
                            <a:srgbClr val="000066"/>
                          </a:solidFill>
                          <a:latin typeface="+mn-lt"/>
                          <a:ea typeface="+mn-ea"/>
                          <a:cs typeface="+mn-cs"/>
                          <a:sym typeface="Wingdings" panose="05000000000000000000" pitchFamily="2" charset="2"/>
                        </a:rPr>
                        <a:t> Target</a:t>
                      </a:r>
                      <a:endParaRPr lang="en-US" sz="1800" b="1" kern="1200" dirty="0">
                        <a:solidFill>
                          <a:srgbClr val="000066"/>
                        </a:solidFill>
                        <a:latin typeface="+mn-lt"/>
                        <a:ea typeface="+mn-ea"/>
                        <a:cs typeface="+mn-cs"/>
                      </a:endParaRP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B0F0">
                        <a:alpha val="30196"/>
                      </a:srgbClr>
                    </a:solidFill>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 xmlns:a16="http://schemas.microsoft.com/office/drawing/2014/main" val="4071979461"/>
                  </a:ext>
                </a:extLst>
              </a:tr>
              <a:tr h="185211">
                <a:tc>
                  <a:txBody>
                    <a:bodyPr/>
                    <a:lstStyle/>
                    <a:p>
                      <a:pPr algn="ctr"/>
                      <a:r>
                        <a:rPr lang="en-US" sz="1500" dirty="0">
                          <a:solidFill>
                            <a:srgbClr val="000066"/>
                          </a:solidFill>
                        </a:rPr>
                        <a:t>Language Family</a:t>
                      </a:r>
                    </a:p>
                  </a:txBody>
                  <a:tcPr marL="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dirty="0">
                          <a:solidFill>
                            <a:srgbClr val="000066"/>
                          </a:solidFill>
                        </a:rPr>
                        <a:t>Language</a:t>
                      </a:r>
                    </a:p>
                  </a:txBody>
                  <a:tcPr marL="36000" marR="360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endParaRPr lang="en-US" sz="1500" i="1" spc="-50" baseline="0" dirty="0">
                        <a:solidFill>
                          <a:srgbClr val="000066"/>
                        </a:solidFill>
                      </a:endParaRP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a:t>
                      </a:r>
                      <a:r>
                        <a:rPr lang="en-US" sz="1500" i="1" spc="-50" baseline="0" dirty="0">
                          <a:solidFill>
                            <a:srgbClr val="000066"/>
                          </a:solidFill>
                        </a:rPr>
                        <a:t>LM</a:t>
                      </a:r>
                    </a:p>
                  </a:txBody>
                  <a:tcPr marL="0" marR="0" marT="0" marB="0">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smtClean="0">
                          <a:solidFill>
                            <a:srgbClr val="000066"/>
                          </a:solidFill>
                        </a:rPr>
                        <a:t>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Pr</a:t>
                      </a:r>
                      <a:r>
                        <a:rPr lang="en-US" sz="1500" i="1" spc="-50" baseline="0" dirty="0" smtClean="0">
                          <a:solidFill>
                            <a:srgbClr val="000066"/>
                          </a:solidFill>
                        </a:rPr>
                        <a:t>, Co, </a:t>
                      </a:r>
                      <a:r>
                        <a:rPr lang="en-US" sz="1500"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lang="en-US" sz="1500" i="1" spc="-50" baseline="0" dirty="0" err="1" smtClean="0">
                          <a:solidFill>
                            <a:srgbClr val="000066"/>
                          </a:solidFill>
                        </a:rPr>
                        <a:t>Co,WAdv</a:t>
                      </a:r>
                      <a:r>
                        <a:rPr lang="en-US" sz="1500" i="1" spc="-50" baseline="0" dirty="0">
                          <a:solidFill>
                            <a:srgbClr val="000066"/>
                          </a:solidFill>
                        </a:rPr>
                        <a:t>, LM</a:t>
                      </a:r>
                    </a:p>
                  </a:txBody>
                  <a:tcPr marL="0" marR="0" marT="0" marB="0">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en-US" sz="1600" b="1" i="1" spc="-50" baseline="0" dirty="0" err="1" smtClean="0">
                          <a:solidFill>
                            <a:srgbClr val="000066"/>
                          </a:solidFill>
                        </a:rPr>
                        <a:t>Pr</a:t>
                      </a:r>
                      <a:r>
                        <a:rPr lang="en-US" sz="1600" b="1" i="1" spc="-50" baseline="0" dirty="0" smtClean="0">
                          <a:solidFill>
                            <a:srgbClr val="000066"/>
                          </a:solidFill>
                        </a:rPr>
                        <a:t>, Co, </a:t>
                      </a:r>
                      <a:r>
                        <a:rPr lang="en-US" sz="1600" b="1" i="1" spc="-50" baseline="0" dirty="0" err="1" smtClean="0">
                          <a:solidFill>
                            <a:srgbClr val="000066"/>
                          </a:solidFill>
                        </a:rPr>
                        <a:t>WAdv</a:t>
                      </a:r>
                      <a:r>
                        <a:rPr lang="en-US" sz="1600" b="1" i="1" spc="-50" baseline="0" dirty="0" smtClean="0">
                          <a:solidFill>
                            <a:srgbClr val="000066"/>
                          </a:solidFill>
                        </a:rPr>
                        <a:t>, </a:t>
                      </a:r>
                      <a:r>
                        <a:rPr lang="en-US" sz="1600" b="1" i="1" spc="-50" baseline="0" dirty="0">
                          <a:solidFill>
                            <a:srgbClr val="000066"/>
                          </a:solidFill>
                        </a:rPr>
                        <a:t>LM</a:t>
                      </a:r>
                    </a:p>
                  </a:txBody>
                  <a:tcPr marL="0" marR="0" marT="0" marB="0">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6834670"/>
                  </a:ext>
                </a:extLst>
              </a:tr>
              <a:tr h="185211">
                <a:tc rowSpan="5">
                  <a:txBody>
                    <a:bodyPr/>
                    <a:lstStyle/>
                    <a:p>
                      <a:r>
                        <a:rPr lang="en-US" sz="1800" kern="1200" dirty="0">
                          <a:solidFill>
                            <a:srgbClr val="000066"/>
                          </a:solidFill>
                          <a:latin typeface="+mn-lt"/>
                          <a:ea typeface="+mn-ea"/>
                          <a:cs typeface="+mn-cs"/>
                        </a:rPr>
                        <a:t>Germanic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r>
                        <a:rPr lang="en-US" sz="1500" dirty="0"/>
                        <a:t>Swedish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87.43</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90.49</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91.67</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91.51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91.71</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91.70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dirty="0" smtClean="0">
                          <a:solidFill>
                            <a:schemeClr val="tx1">
                              <a:lumMod val="50000"/>
                              <a:lumOff val="50000"/>
                            </a:schemeClr>
                          </a:solidFill>
                        </a:rPr>
                        <a:t>91.69</a:t>
                      </a:r>
                      <a:endParaRPr lang="en-US" sz="1500" b="0" u="none"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2445663206"/>
                  </a:ext>
                </a:extLst>
              </a:tr>
              <a:tr h="185211">
                <a:tc vMerge="1">
                  <a:txBody>
                    <a:bodyPr/>
                    <a:lstStyle/>
                    <a:p>
                      <a:endParaRPr lang="en-US" dirty="0"/>
                    </a:p>
                  </a:txBody>
                  <a:tcPr/>
                </a:tc>
                <a:tc>
                  <a:txBody>
                    <a:bodyPr/>
                    <a:lstStyle/>
                    <a:p>
                      <a:r>
                        <a:rPr lang="en-US" sz="1500" dirty="0"/>
                        <a:t>Danish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86.42</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90.01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91.20</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91.20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91.43</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90.86</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dirty="0" smtClean="0">
                          <a:solidFill>
                            <a:schemeClr val="tx1">
                              <a:lumMod val="50000"/>
                              <a:lumOff val="50000"/>
                            </a:schemeClr>
                          </a:solidFill>
                        </a:rPr>
                        <a:t>91.30</a:t>
                      </a:r>
                      <a:endParaRPr lang="en-US" sz="1500" b="0" u="none"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4162728795"/>
                  </a:ext>
                </a:extLst>
              </a:tr>
              <a:tr h="185211">
                <a:tc vMerge="1">
                  <a:txBody>
                    <a:bodyPr/>
                    <a:lstStyle/>
                    <a:p>
                      <a:endParaRPr lang="en-US" dirty="0"/>
                    </a:p>
                  </a:txBody>
                  <a:tcPr/>
                </a:tc>
                <a:tc>
                  <a:txBody>
                    <a:bodyPr/>
                    <a:lstStyle/>
                    <a:p>
                      <a:r>
                        <a:rPr lang="en-US" sz="1500" dirty="0"/>
                        <a:t>Dutch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76.76</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82.24</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82.68</a:t>
                      </a:r>
                      <a:endParaRPr lang="en-US" sz="1500" b="1" u="none"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81.47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82.37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81.91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dirty="0" smtClean="0">
                          <a:solidFill>
                            <a:schemeClr val="tx1">
                              <a:lumMod val="50000"/>
                              <a:lumOff val="50000"/>
                            </a:schemeClr>
                          </a:solidFill>
                        </a:rPr>
                        <a:t>81.96</a:t>
                      </a:r>
                      <a:endParaRPr lang="en-US" sz="1500" b="0" u="none"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4064324357"/>
                  </a:ext>
                </a:extLst>
              </a:tr>
              <a:tr h="185211">
                <a:tc vMerge="1">
                  <a:txBody>
                    <a:bodyPr/>
                    <a:lstStyle/>
                    <a:p>
                      <a:endParaRPr lang="en-US" dirty="0"/>
                    </a:p>
                  </a:txBody>
                  <a:tcPr/>
                </a:tc>
                <a:tc>
                  <a:txBody>
                    <a:bodyPr/>
                    <a:lstStyle/>
                    <a:p>
                      <a:r>
                        <a:rPr lang="en-US" sz="1500" dirty="0"/>
                        <a:t>German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86.25</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88.95</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89.05</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88.50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89.48</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87.98</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dirty="0" smtClean="0">
                          <a:solidFill>
                            <a:schemeClr val="tx1">
                              <a:lumMod val="50000"/>
                              <a:lumOff val="50000"/>
                            </a:schemeClr>
                          </a:solidFill>
                        </a:rPr>
                        <a:t>89.35</a:t>
                      </a:r>
                      <a:endParaRPr lang="en-US" sz="1500" b="0" u="none"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3245829333"/>
                  </a:ext>
                </a:extLst>
              </a:tr>
              <a:tr h="259295">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0" i="1" u="none" dirty="0" smtClean="0">
                          <a:solidFill>
                            <a:schemeClr val="tx1">
                              <a:lumMod val="50000"/>
                              <a:lumOff val="50000"/>
                            </a:schemeClr>
                          </a:solidFill>
                        </a:rPr>
                        <a:t>84.22</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87.92</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88.65</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88.17</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i="1" u="none" dirty="0" smtClean="0">
                          <a:solidFill>
                            <a:srgbClr val="002060"/>
                          </a:solidFill>
                        </a:rPr>
                        <a:t>88.75</a:t>
                      </a:r>
                      <a:endParaRPr lang="en-US" sz="1500" b="1" i="1" u="none" dirty="0">
                        <a:solidFill>
                          <a:srgbClr val="002060"/>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0" i="1" u="none" dirty="0" smtClean="0">
                          <a:solidFill>
                            <a:schemeClr val="tx1">
                              <a:lumMod val="50000"/>
                              <a:lumOff val="50000"/>
                            </a:schemeClr>
                          </a:solidFill>
                        </a:rPr>
                        <a:t>88.13</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88.57</a:t>
                      </a:r>
                      <a:endParaRPr lang="en-US" sz="1500" b="0" i="1" u="none" dirty="0">
                        <a:solidFill>
                          <a:schemeClr val="tx1">
                            <a:lumMod val="50000"/>
                            <a:lumOff val="50000"/>
                          </a:schemeClr>
                        </a:solidFill>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648514103"/>
                  </a:ext>
                </a:extLst>
              </a:tr>
              <a:tr h="185211">
                <a:tc rowSpan="5">
                  <a:txBody>
                    <a:bodyPr/>
                    <a:lstStyle/>
                    <a:p>
                      <a:r>
                        <a:rPr lang="en-US" sz="1800" kern="1200" dirty="0">
                          <a:solidFill>
                            <a:srgbClr val="000066"/>
                          </a:solidFill>
                          <a:latin typeface="+mn-lt"/>
                          <a:ea typeface="+mn-ea"/>
                          <a:cs typeface="+mn-cs"/>
                        </a:rPr>
                        <a:t>Slavic</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r>
                        <a:rPr lang="en-US" sz="1500" dirty="0"/>
                        <a:t>Slovenian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87.02</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89.97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90.77</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90.81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u="none" kern="1200" dirty="0" smtClean="0">
                          <a:solidFill>
                            <a:srgbClr val="002060"/>
                          </a:solidFill>
                          <a:latin typeface="+mn-lt"/>
                          <a:ea typeface="+mn-ea"/>
                          <a:cs typeface="+mn-cs"/>
                        </a:rPr>
                        <a:t>91.24</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91.13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91.06</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501585244"/>
                  </a:ext>
                </a:extLst>
              </a:tr>
              <a:tr h="185211">
                <a:tc vMerge="1">
                  <a:txBody>
                    <a:bodyPr/>
                    <a:lstStyle/>
                    <a:p>
                      <a:endParaRPr lang="en-US" dirty="0"/>
                    </a:p>
                  </a:txBody>
                  <a:tcPr/>
                </a:tc>
                <a:tc>
                  <a:txBody>
                    <a:bodyPr/>
                    <a:lstStyle/>
                    <a:p>
                      <a:r>
                        <a:rPr lang="en-US" sz="1500" dirty="0"/>
                        <a:t>Polish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82.10</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84.13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87.82</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87.27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87.14</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86.71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u="none" kern="1200" dirty="0" smtClean="0">
                          <a:solidFill>
                            <a:srgbClr val="002060"/>
                          </a:solidFill>
                          <a:latin typeface="+mn-lt"/>
                          <a:ea typeface="+mn-ea"/>
                          <a:cs typeface="+mn-cs"/>
                        </a:rPr>
                        <a:t>87.56</a:t>
                      </a:r>
                      <a:endParaRPr lang="en-US" sz="1500" b="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2803809364"/>
                  </a:ext>
                </a:extLst>
              </a:tr>
              <a:tr h="185211">
                <a:tc vMerge="1">
                  <a:txBody>
                    <a:bodyPr/>
                    <a:lstStyle/>
                    <a:p>
                      <a:endParaRPr lang="en-US" dirty="0"/>
                    </a:p>
                  </a:txBody>
                  <a:tcPr/>
                </a:tc>
                <a:tc>
                  <a:txBody>
                    <a:bodyPr/>
                    <a:lstStyle/>
                    <a:p>
                      <a:r>
                        <a:rPr lang="en-US" sz="1500" dirty="0"/>
                        <a:t>Slovak</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76.22</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81.03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84.31</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85.05</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85.29</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0" u="none" kern="1200" dirty="0" smtClean="0">
                          <a:solidFill>
                            <a:schemeClr val="tx1">
                              <a:lumMod val="50000"/>
                              <a:lumOff val="50000"/>
                            </a:schemeClr>
                          </a:solidFill>
                          <a:latin typeface="+mn-lt"/>
                          <a:ea typeface="+mn-ea"/>
                          <a:cs typeface="+mn-cs"/>
                        </a:rPr>
                        <a:t>85.27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85.22</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77958365"/>
                  </a:ext>
                </a:extLst>
              </a:tr>
              <a:tr h="185211">
                <a:tc vMerge="1">
                  <a:txBody>
                    <a:bodyPr/>
                    <a:lstStyle/>
                    <a:p>
                      <a:endParaRPr lang="en-US" dirty="0"/>
                    </a:p>
                  </a:txBody>
                  <a:tcPr/>
                </a:tc>
                <a:tc>
                  <a:txBody>
                    <a:bodyPr/>
                    <a:lstStyle/>
                    <a:p>
                      <a:r>
                        <a:rPr lang="en-US" sz="1500" dirty="0"/>
                        <a:t>Bulgarian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87.32</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92.81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92.91</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92.16</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92.88</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algn="r"/>
                      <a:r>
                        <a:rPr lang="en-US" sz="1500" b="0" u="none" kern="1200" dirty="0" smtClean="0">
                          <a:solidFill>
                            <a:schemeClr val="tx1">
                              <a:lumMod val="50000"/>
                              <a:lumOff val="50000"/>
                            </a:schemeClr>
                          </a:solidFill>
                          <a:latin typeface="+mn-lt"/>
                          <a:ea typeface="+mn-ea"/>
                          <a:cs typeface="+mn-cs"/>
                        </a:rPr>
                        <a:t>92.28</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u="none" kern="1200" dirty="0" smtClean="0">
                          <a:solidFill>
                            <a:schemeClr val="tx1">
                              <a:lumMod val="50000"/>
                              <a:lumOff val="50000"/>
                            </a:schemeClr>
                          </a:solidFill>
                          <a:latin typeface="+mn-lt"/>
                          <a:ea typeface="+mn-ea"/>
                          <a:cs typeface="+mn-cs"/>
                        </a:rPr>
                        <a:t>92.85</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361351703"/>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b="0" i="1" u="none" dirty="0" smtClean="0">
                          <a:solidFill>
                            <a:schemeClr val="tx1">
                              <a:lumMod val="50000"/>
                              <a:lumOff val="50000"/>
                            </a:schemeClr>
                          </a:solidFill>
                        </a:rPr>
                        <a:t>83.16</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86.98</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88.95</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88.82</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89.14</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0" i="1" u="none" dirty="0" smtClean="0">
                          <a:solidFill>
                            <a:schemeClr val="tx1">
                              <a:lumMod val="50000"/>
                              <a:lumOff val="50000"/>
                            </a:schemeClr>
                          </a:solidFill>
                        </a:rPr>
                        <a:t>88.85</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b="1" i="1" u="none" kern="1200" dirty="0" smtClean="0">
                          <a:solidFill>
                            <a:srgbClr val="002060"/>
                          </a:solidFill>
                          <a:latin typeface="+mn-lt"/>
                          <a:ea typeface="+mn-ea"/>
                          <a:cs typeface="+mn-cs"/>
                        </a:rPr>
                        <a:t>89.17</a:t>
                      </a:r>
                      <a:endParaRPr lang="en-US" sz="1600" b="1" i="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 xmlns:a16="http://schemas.microsoft.com/office/drawing/2014/main" val="1932700041"/>
                  </a:ext>
                </a:extLst>
              </a:tr>
              <a:tr h="185211">
                <a:tc rowSpan="5">
                  <a:txBody>
                    <a:bodyPr/>
                    <a:lstStyle/>
                    <a:p>
                      <a:r>
                        <a:rPr lang="en-US" sz="1800" kern="1200" dirty="0">
                          <a:solidFill>
                            <a:srgbClr val="000066"/>
                          </a:solidFill>
                          <a:latin typeface="+mn-lt"/>
                          <a:ea typeface="+mn-ea"/>
                          <a:cs typeface="+mn-cs"/>
                        </a:rPr>
                        <a:t>Romance</a:t>
                      </a:r>
                    </a:p>
                  </a:txBody>
                  <a:tcPr marL="3600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dirty="0"/>
                        <a:t>Romanian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88.67</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91.44</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500" b="1" u="none" kern="1200" dirty="0" smtClean="0">
                          <a:solidFill>
                            <a:srgbClr val="002060"/>
                          </a:solidFill>
                          <a:latin typeface="+mn-lt"/>
                          <a:ea typeface="+mn-ea"/>
                          <a:cs typeface="+mn-cs"/>
                        </a:rPr>
                        <a:t>92.56</a:t>
                      </a:r>
                      <a:endParaRPr lang="en-US" sz="1500" b="1" u="none" kern="1200" dirty="0">
                        <a:solidFill>
                          <a:srgbClr val="002060"/>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91.95</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92.11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91.91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92.11</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3673129202"/>
                  </a:ext>
                </a:extLst>
              </a:tr>
              <a:tr h="185211">
                <a:tc vMerge="1">
                  <a:txBody>
                    <a:bodyPr/>
                    <a:lstStyle/>
                    <a:p>
                      <a:endParaRPr lang="en-US" dirty="0"/>
                    </a:p>
                  </a:txBody>
                  <a:tcPr/>
                </a:tc>
                <a:tc>
                  <a:txBody>
                    <a:bodyPr/>
                    <a:lstStyle/>
                    <a:p>
                      <a:r>
                        <a:rPr lang="en-US" sz="1500" dirty="0"/>
                        <a:t>Portuguese</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90.66</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93.73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94.32</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94.33</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u="none" kern="1200" dirty="0" smtClean="0">
                          <a:solidFill>
                            <a:srgbClr val="002060"/>
                          </a:solidFill>
                          <a:latin typeface="+mn-lt"/>
                          <a:ea typeface="+mn-ea"/>
                          <a:cs typeface="+mn-cs"/>
                        </a:rPr>
                        <a:t>94.71</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94.08</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94.50</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4098908291"/>
                  </a:ext>
                </a:extLst>
              </a:tr>
              <a:tr h="185211">
                <a:tc vMerge="1">
                  <a:txBody>
                    <a:bodyPr/>
                    <a:lstStyle/>
                    <a:p>
                      <a:endParaRPr lang="en-US" dirty="0"/>
                    </a:p>
                  </a:txBody>
                  <a:tcPr/>
                </a:tc>
                <a:tc>
                  <a:txBody>
                    <a:bodyPr/>
                    <a:lstStyle/>
                    <a:p>
                      <a:r>
                        <a:rPr lang="en-US" sz="1500" dirty="0"/>
                        <a:t>Italian</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89.78</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0" u="none" kern="1200" dirty="0" smtClean="0">
                          <a:solidFill>
                            <a:schemeClr val="tx1">
                              <a:lumMod val="50000"/>
                              <a:lumOff val="50000"/>
                            </a:schemeClr>
                          </a:solidFill>
                          <a:latin typeface="+mn-lt"/>
                          <a:ea typeface="+mn-ea"/>
                          <a:cs typeface="+mn-cs"/>
                        </a:rPr>
                        <a:t>93.99</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94.08</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93.61</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1" u="none" kern="1200" dirty="0" smtClean="0">
                          <a:solidFill>
                            <a:srgbClr val="002060"/>
                          </a:solidFill>
                          <a:latin typeface="+mn-lt"/>
                          <a:ea typeface="+mn-ea"/>
                          <a:cs typeface="+mn-cs"/>
                        </a:rPr>
                        <a:t>94.50</a:t>
                      </a:r>
                      <a:endParaRPr lang="en-US" sz="1500" b="1" u="none" kern="1200" dirty="0">
                        <a:solidFill>
                          <a:srgbClr val="002060"/>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93.40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94.32</a:t>
                      </a:r>
                      <a:endParaRPr lang="en-US" sz="1500" b="0"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 xmlns:a16="http://schemas.microsoft.com/office/drawing/2014/main" val="1822740704"/>
                  </a:ext>
                </a:extLst>
              </a:tr>
              <a:tr h="185211">
                <a:tc vMerge="1">
                  <a:txBody>
                    <a:bodyPr/>
                    <a:lstStyle/>
                    <a:p>
                      <a:endParaRPr lang="en-US" dirty="0"/>
                    </a:p>
                  </a:txBody>
                  <a:tcPr/>
                </a:tc>
                <a:tc>
                  <a:txBody>
                    <a:bodyPr/>
                    <a:lstStyle/>
                    <a:p>
                      <a:r>
                        <a:rPr lang="en-US" sz="1500" dirty="0"/>
                        <a:t>Spanish</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85.91</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91.07</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90.97</a:t>
                      </a:r>
                      <a:endParaRPr lang="en-US" sz="1500" b="0" u="none" kern="1200" dirty="0">
                        <a:solidFill>
                          <a:schemeClr val="tx1">
                            <a:lumMod val="50000"/>
                            <a:lumOff val="50000"/>
                          </a:schemeClr>
                        </a:solidFill>
                        <a:latin typeface="+mn-lt"/>
                        <a:ea typeface="+mn-ea"/>
                        <a:cs typeface="+mn-cs"/>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90.60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90.44</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algn="r" defTabSz="914400" rtl="0" eaLnBrk="1" latinLnBrk="0" hangingPunct="1"/>
                      <a:r>
                        <a:rPr lang="en-US" sz="1500" b="0" u="none" kern="1200" dirty="0" smtClean="0">
                          <a:solidFill>
                            <a:schemeClr val="tx1">
                              <a:lumMod val="50000"/>
                              <a:lumOff val="50000"/>
                            </a:schemeClr>
                          </a:solidFill>
                          <a:latin typeface="+mn-lt"/>
                          <a:ea typeface="+mn-ea"/>
                          <a:cs typeface="+mn-cs"/>
                        </a:rPr>
                        <a:t>90.60</a:t>
                      </a:r>
                      <a:endParaRPr lang="en-US" sz="1500" b="0" u="none" kern="1200" dirty="0">
                        <a:solidFill>
                          <a:schemeClr val="tx1">
                            <a:lumMod val="50000"/>
                            <a:lumOff val="50000"/>
                          </a:schemeClr>
                        </a:solidFill>
                        <a:latin typeface="+mn-lt"/>
                        <a:ea typeface="+mn-ea"/>
                        <a:cs typeface="+mn-cs"/>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r"/>
                      <a:r>
                        <a:rPr lang="en-US" sz="1500" b="1" u="none" kern="1200" dirty="0" smtClean="0">
                          <a:solidFill>
                            <a:srgbClr val="002060"/>
                          </a:solidFill>
                          <a:latin typeface="+mn-lt"/>
                          <a:ea typeface="+mn-ea"/>
                          <a:cs typeface="+mn-cs"/>
                        </a:rPr>
                        <a:t>91.09</a:t>
                      </a:r>
                      <a:endParaRPr lang="en-US" sz="1500" b="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E7F0F9"/>
                    </a:solidFill>
                  </a:tcPr>
                </a:tc>
                <a:extLst>
                  <a:ext uri="{0D108BD9-81ED-4DB2-BD59-A6C34878D82A}">
                    <a16:rowId xmlns="" xmlns:a16="http://schemas.microsoft.com/office/drawing/2014/main" val="2040016119"/>
                  </a:ext>
                </a:extLst>
              </a:tr>
              <a:tr h="185211">
                <a:tc vMerge="1">
                  <a:txBody>
                    <a:bodyPr/>
                    <a:lstStyle/>
                    <a:p>
                      <a:endParaRPr lang="en-US" sz="1400" dirty="0"/>
                    </a:p>
                  </a:txBody>
                  <a:tcPr anchor="ctr"/>
                </a:tc>
                <a:tc>
                  <a:txBody>
                    <a:bodyPr/>
                    <a:lstStyle/>
                    <a:p>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b="0" i="1" u="none" dirty="0" smtClean="0">
                          <a:solidFill>
                            <a:schemeClr val="tx1">
                              <a:lumMod val="50000"/>
                              <a:lumOff val="50000"/>
                            </a:schemeClr>
                          </a:solidFill>
                        </a:rPr>
                        <a:t>88.76</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92.56</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92.98</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92.62</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92.94</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92.50</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600" b="1" i="1" u="none" kern="1200" dirty="0" smtClean="0">
                          <a:solidFill>
                            <a:srgbClr val="002060"/>
                          </a:solidFill>
                          <a:latin typeface="+mn-lt"/>
                          <a:ea typeface="+mn-ea"/>
                          <a:cs typeface="+mn-cs"/>
                        </a:rPr>
                        <a:t>93.00</a:t>
                      </a:r>
                      <a:endParaRPr lang="en-US" sz="1600" b="1" i="1" u="none" kern="1200" dirty="0">
                        <a:solidFill>
                          <a:srgbClr val="002060"/>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extLst>
                  <a:ext uri="{0D108BD9-81ED-4DB2-BD59-A6C34878D82A}">
                    <a16:rowId xmlns="" xmlns:a16="http://schemas.microsoft.com/office/drawing/2014/main" val="3655581518"/>
                  </a:ext>
                </a:extLst>
              </a:tr>
              <a:tr h="185211">
                <a:tc>
                  <a:txBody>
                    <a:bodyPr/>
                    <a:lstStyle/>
                    <a:p>
                      <a:endParaRPr lang="en-US" sz="1800" kern="1200" dirty="0">
                        <a:solidFill>
                          <a:srgbClr val="000066"/>
                        </a:solidFill>
                        <a:latin typeface="+mn-lt"/>
                        <a:ea typeface="+mn-ea"/>
                        <a:cs typeface="+mn-cs"/>
                      </a:endParaRPr>
                    </a:p>
                  </a:txBody>
                  <a:tcPr marL="36000" marR="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lang="en-US" sz="1500" i="1" dirty="0">
                          <a:solidFill>
                            <a:schemeClr val="tx1"/>
                          </a:solidFill>
                        </a:rPr>
                        <a:t>Total </a:t>
                      </a:r>
                      <a:r>
                        <a:rPr lang="en-US" sz="1500" i="1" dirty="0" err="1">
                          <a:solidFill>
                            <a:schemeClr val="tx1"/>
                          </a:solidFill>
                        </a:rPr>
                        <a:t>Avg</a:t>
                      </a:r>
                      <a:endParaRPr lang="en-US" sz="1500" i="1" dirty="0">
                        <a:solidFill>
                          <a:schemeClr val="tx1"/>
                        </a:solidFill>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r"/>
                      <a:r>
                        <a:rPr lang="en-US" sz="1500" b="0" i="1" u="none" dirty="0" smtClean="0">
                          <a:solidFill>
                            <a:schemeClr val="tx1">
                              <a:lumMod val="50000"/>
                              <a:lumOff val="50000"/>
                            </a:schemeClr>
                          </a:solidFill>
                        </a:rPr>
                        <a:t>85.38</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89.15</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90.02</a:t>
                      </a:r>
                      <a:endParaRPr lang="en-US" sz="1500" b="0" i="1" u="none" dirty="0">
                        <a:solidFill>
                          <a:schemeClr val="tx1">
                            <a:lumMod val="50000"/>
                            <a:lumOff val="50000"/>
                          </a:schemeClr>
                        </a:solidFill>
                      </a:endParaRPr>
                    </a:p>
                  </a:txBody>
                  <a:tcPr marL="0" marR="72000" marT="0" marB="0" anchor="ctr">
                    <a:lnL w="6350"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0" i="1" u="none" dirty="0" smtClean="0">
                          <a:solidFill>
                            <a:schemeClr val="tx1">
                              <a:lumMod val="50000"/>
                              <a:lumOff val="50000"/>
                            </a:schemeClr>
                          </a:solidFill>
                        </a:rPr>
                        <a:t>89.87</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500" b="1" i="1" u="none" dirty="0" smtClean="0">
                          <a:solidFill>
                            <a:srgbClr val="002060"/>
                          </a:solidFill>
                        </a:rPr>
                        <a:t>90.26</a:t>
                      </a:r>
                      <a:endParaRPr lang="en-US" sz="1500" b="1" i="1" u="none" dirty="0">
                        <a:solidFill>
                          <a:srgbClr val="002060"/>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E7F0F9"/>
                    </a:solidFill>
                  </a:tcPr>
                </a:tc>
                <a:tc>
                  <a:txBody>
                    <a:bodyPr/>
                    <a:lstStyle/>
                    <a:p>
                      <a:pPr algn="r"/>
                      <a:r>
                        <a:rPr lang="en-US" sz="1500" b="0" i="1" u="none" dirty="0" smtClean="0">
                          <a:solidFill>
                            <a:schemeClr val="tx1">
                              <a:lumMod val="50000"/>
                              <a:lumOff val="50000"/>
                            </a:schemeClr>
                          </a:solidFill>
                        </a:rPr>
                        <a:t>89.82</a:t>
                      </a:r>
                      <a:endParaRPr lang="en-US" sz="1500" b="0" i="1" u="none" dirty="0">
                        <a:solidFill>
                          <a:schemeClr val="tx1">
                            <a:lumMod val="50000"/>
                            <a:lumOff val="50000"/>
                          </a:schemeClr>
                        </a:solidFill>
                      </a:endParaRPr>
                    </a:p>
                  </a:txBody>
                  <a:tcPr marL="0" marR="72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r"/>
                      <a:r>
                        <a:rPr lang="en-US" sz="1600" b="0" i="1" u="none" kern="1200" dirty="0" smtClean="0">
                          <a:solidFill>
                            <a:schemeClr val="tx1">
                              <a:lumMod val="50000"/>
                              <a:lumOff val="50000"/>
                            </a:schemeClr>
                          </a:solidFill>
                          <a:latin typeface="+mn-lt"/>
                          <a:ea typeface="+mn-ea"/>
                          <a:cs typeface="+mn-cs"/>
                        </a:rPr>
                        <a:t>90.25</a:t>
                      </a:r>
                      <a:endParaRPr lang="en-US" sz="1600" b="0" i="1" u="none" kern="1200" dirty="0">
                        <a:solidFill>
                          <a:schemeClr val="tx1">
                            <a:lumMod val="50000"/>
                            <a:lumOff val="50000"/>
                          </a:schemeClr>
                        </a:solidFill>
                        <a:latin typeface="+mn-lt"/>
                        <a:ea typeface="+mn-ea"/>
                        <a:cs typeface="+mn-cs"/>
                      </a:endParaRPr>
                    </a:p>
                  </a:txBody>
                  <a:tcPr marL="108000" marR="108000" marT="0" marB="0" anchor="ctr">
                    <a:lnL w="3175" cap="flat" cmpd="sng" algn="ctr">
                      <a:solidFill>
                        <a:schemeClr val="tx1">
                          <a:lumMod val="50000"/>
                          <a:lumOff val="50000"/>
                        </a:schemeClr>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031037217"/>
                  </a:ext>
                </a:extLst>
              </a:tr>
            </a:tbl>
          </a:graphicData>
        </a:graphic>
      </p:graphicFrame>
    </p:spTree>
    <p:extLst>
      <p:ext uri="{BB962C8B-B14F-4D97-AF65-F5344CB8AC3E}">
        <p14:creationId xmlns:p14="http://schemas.microsoft.com/office/powerpoint/2010/main" val="6368647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t>Baseline Architecture (Target only)</a:t>
            </a:r>
          </a:p>
        </p:txBody>
      </p:sp>
      <p:sp>
        <p:nvSpPr>
          <p:cNvPr id="3" name="Content Placeholder 2"/>
          <p:cNvSpPr>
            <a:spLocks noGrp="1"/>
          </p:cNvSpPr>
          <p:nvPr>
            <p:ph idx="1"/>
          </p:nvPr>
        </p:nvSpPr>
        <p:spPr/>
        <p:txBody>
          <a:bodyPr/>
          <a:lstStyle/>
          <a:p>
            <a:r>
              <a:rPr lang="en-US" dirty="0"/>
              <a:t> Word </a:t>
            </a:r>
            <a:r>
              <a:rPr lang="en-US" dirty="0" err="1"/>
              <a:t>Embed+Char</a:t>
            </a:r>
            <a:r>
              <a:rPr lang="en-US" dirty="0"/>
              <a:t> Embed</a:t>
            </a:r>
            <a:br>
              <a:rPr lang="en-US" dirty="0"/>
            </a:br>
            <a:r>
              <a:rPr lang="en-US" dirty="0">
                <a:sym typeface="Wingdings"/>
              </a:rPr>
              <a:t> BLSTM</a:t>
            </a:r>
            <a:br>
              <a:rPr lang="en-US" dirty="0">
                <a:sym typeface="Wingdings"/>
              </a:rPr>
            </a:br>
            <a:r>
              <a:rPr lang="en-US" dirty="0">
                <a:sym typeface="Wingdings"/>
              </a:rPr>
              <a:t> </a:t>
            </a:r>
            <a:r>
              <a:rPr lang="en-US" dirty="0" err="1">
                <a:sym typeface="Wingdings"/>
              </a:rPr>
              <a:t>Softmax</a:t>
            </a:r>
            <a:r>
              <a:rPr lang="en-US" dirty="0">
                <a:sym typeface="Wingdings"/>
              </a:rPr>
              <a:t> Out</a:t>
            </a:r>
          </a:p>
          <a:p>
            <a:endParaRPr lang="en-US" dirty="0">
              <a:sym typeface="Wingdings"/>
            </a:endParaRPr>
          </a:p>
          <a:p>
            <a:r>
              <a:rPr lang="en-US" dirty="0">
                <a:sym typeface="Wingdings"/>
              </a:rPr>
              <a:t>Similar to [Plank+, </a:t>
            </a:r>
            <a:r>
              <a:rPr lang="en-US" i="1" dirty="0">
                <a:sym typeface="Wingdings"/>
              </a:rPr>
              <a:t>ACL16</a:t>
            </a:r>
            <a:r>
              <a:rPr lang="en-US" dirty="0">
                <a:sym typeface="Wingdings"/>
              </a:rPr>
              <a:t>]</a:t>
            </a:r>
          </a:p>
        </p:txBody>
      </p:sp>
      <p:sp>
        <p:nvSpPr>
          <p:cNvPr id="4" name="Slide Number Placeholder 3"/>
          <p:cNvSpPr>
            <a:spLocks noGrp="1"/>
          </p:cNvSpPr>
          <p:nvPr>
            <p:ph type="sldNum" sz="quarter" idx="12"/>
          </p:nvPr>
        </p:nvSpPr>
        <p:spPr/>
        <p:txBody>
          <a:bodyPr/>
          <a:lstStyle/>
          <a:p>
            <a:fld id="{CEF3FB18-B22A-4758-B014-96AFC7673A9F}" type="slidenum">
              <a:rPr lang="en-US" smtClean="0"/>
              <a:t>18</a:t>
            </a:fld>
            <a:endParaRPr lang="en-US"/>
          </a:p>
        </p:txBody>
      </p:sp>
      <p:sp>
        <p:nvSpPr>
          <p:cNvPr id="6" name="직사각형 21"/>
          <p:cNvSpPr/>
          <p:nvPr/>
        </p:nvSpPr>
        <p:spPr>
          <a:xfrm>
            <a:off x="5255421" y="1825625"/>
            <a:ext cx="3794359" cy="4622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ko-KR" altLang="en-US">
              <a:ln>
                <a:solidFill>
                  <a:schemeClr val="tx1">
                    <a:alpha val="0"/>
                  </a:schemeClr>
                </a:solidFill>
              </a:ln>
            </a:endParaRPr>
          </a:p>
        </p:txBody>
      </p:sp>
      <p:sp>
        <p:nvSpPr>
          <p:cNvPr id="129" name="직사각형 21"/>
          <p:cNvSpPr/>
          <p:nvPr/>
        </p:nvSpPr>
        <p:spPr>
          <a:xfrm>
            <a:off x="5086405" y="1747960"/>
            <a:ext cx="3794359" cy="4622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grpSp>
        <p:nvGrpSpPr>
          <p:cNvPr id="130" name="그룹 137"/>
          <p:cNvGrpSpPr/>
          <p:nvPr/>
        </p:nvGrpSpPr>
        <p:grpSpPr>
          <a:xfrm>
            <a:off x="7429955" y="4570369"/>
            <a:ext cx="978107" cy="1335030"/>
            <a:chOff x="7352199" y="4183393"/>
            <a:chExt cx="978107" cy="1615274"/>
          </a:xfrm>
        </p:grpSpPr>
        <p:sp>
          <p:nvSpPr>
            <p:cNvPr id="131" name="모서리가 둥근 직사각형 115"/>
            <p:cNvSpPr/>
            <p:nvPr/>
          </p:nvSpPr>
          <p:spPr>
            <a:xfrm>
              <a:off x="7352199" y="4183393"/>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32" name="모서리가 둥근 직사각형 115"/>
            <p:cNvSpPr/>
            <p:nvPr/>
          </p:nvSpPr>
          <p:spPr>
            <a:xfrm>
              <a:off x="7873031" y="4183393"/>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33" name="모서리가 둥근 직사각형 115"/>
            <p:cNvSpPr/>
            <p:nvPr/>
          </p:nvSpPr>
          <p:spPr>
            <a:xfrm>
              <a:off x="7352199" y="4465957"/>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34" name="모서리가 둥근 직사각형 118"/>
            <p:cNvSpPr/>
            <p:nvPr/>
          </p:nvSpPr>
          <p:spPr>
            <a:xfrm>
              <a:off x="7873031" y="4465957"/>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35" name="모서리가 둥근 직사각형 115"/>
            <p:cNvSpPr/>
            <p:nvPr/>
          </p:nvSpPr>
          <p:spPr>
            <a:xfrm>
              <a:off x="7352199" y="4748521"/>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36" name="모서리가 둥근 직사각형 121"/>
            <p:cNvSpPr/>
            <p:nvPr/>
          </p:nvSpPr>
          <p:spPr>
            <a:xfrm>
              <a:off x="7873031" y="4748521"/>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37" name="모서리가 둥근 직사각형 115"/>
            <p:cNvSpPr/>
            <p:nvPr/>
          </p:nvSpPr>
          <p:spPr>
            <a:xfrm>
              <a:off x="7352199" y="5031085"/>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38" name="모서리가 둥근 직사각형 124"/>
            <p:cNvSpPr/>
            <p:nvPr/>
          </p:nvSpPr>
          <p:spPr>
            <a:xfrm>
              <a:off x="7873031" y="5031085"/>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39" name="모서리가 둥근 직사각형 115"/>
            <p:cNvSpPr/>
            <p:nvPr/>
          </p:nvSpPr>
          <p:spPr>
            <a:xfrm>
              <a:off x="7352199" y="5313649"/>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40" name="모서리가 둥근 직사각형 127"/>
            <p:cNvSpPr/>
            <p:nvPr/>
          </p:nvSpPr>
          <p:spPr>
            <a:xfrm>
              <a:off x="7873031" y="5313649"/>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41" name="모서리가 둥근 직사각형 115"/>
            <p:cNvSpPr/>
            <p:nvPr/>
          </p:nvSpPr>
          <p:spPr>
            <a:xfrm>
              <a:off x="7352199" y="5596214"/>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42" name="모서리가 둥근 직사각형 130"/>
            <p:cNvSpPr/>
            <p:nvPr/>
          </p:nvSpPr>
          <p:spPr>
            <a:xfrm>
              <a:off x="7873031" y="5596214"/>
              <a:ext cx="457275" cy="202453"/>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grpSp>
        <p:nvGrpSpPr>
          <p:cNvPr id="143" name="그룹 5"/>
          <p:cNvGrpSpPr/>
          <p:nvPr/>
        </p:nvGrpSpPr>
        <p:grpSpPr>
          <a:xfrm>
            <a:off x="5357752" y="2247785"/>
            <a:ext cx="853634" cy="309514"/>
            <a:chOff x="5379093" y="1937730"/>
            <a:chExt cx="914551" cy="331602"/>
          </a:xfrm>
        </p:grpSpPr>
        <p:sp>
          <p:nvSpPr>
            <p:cNvPr id="144" name="모서리가 둥근 직사각형 115"/>
            <p:cNvSpPr/>
            <p:nvPr/>
          </p:nvSpPr>
          <p:spPr>
            <a:xfrm>
              <a:off x="5379093" y="1937730"/>
              <a:ext cx="914551"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nvGrpSpPr>
            <p:cNvPr id="145" name="그룹 2"/>
            <p:cNvGrpSpPr/>
            <p:nvPr/>
          </p:nvGrpSpPr>
          <p:grpSpPr>
            <a:xfrm>
              <a:off x="5426388" y="1988585"/>
              <a:ext cx="821508" cy="237093"/>
              <a:chOff x="5392248" y="1989350"/>
              <a:chExt cx="854503" cy="246615"/>
            </a:xfrm>
          </p:grpSpPr>
          <p:sp>
            <p:nvSpPr>
              <p:cNvPr id="146" name="타원 1"/>
              <p:cNvSpPr/>
              <p:nvPr/>
            </p:nvSpPr>
            <p:spPr>
              <a:xfrm>
                <a:off x="5392248" y="1989350"/>
                <a:ext cx="246616"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47" name="타원 47"/>
              <p:cNvSpPr/>
              <p:nvPr/>
            </p:nvSpPr>
            <p:spPr>
              <a:xfrm>
                <a:off x="5696194" y="1989350"/>
                <a:ext cx="246615"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48" name="타원 48"/>
              <p:cNvSpPr/>
              <p:nvPr/>
            </p:nvSpPr>
            <p:spPr>
              <a:xfrm>
                <a:off x="6000136" y="1989350"/>
                <a:ext cx="246615"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grpSp>
      </p:grpSp>
      <p:grpSp>
        <p:nvGrpSpPr>
          <p:cNvPr id="149" name="그룹 108"/>
          <p:cNvGrpSpPr/>
          <p:nvPr/>
        </p:nvGrpSpPr>
        <p:grpSpPr>
          <a:xfrm>
            <a:off x="5328091" y="2923467"/>
            <a:ext cx="912956" cy="309514"/>
            <a:chOff x="5353693" y="2661630"/>
            <a:chExt cx="978107" cy="331602"/>
          </a:xfrm>
        </p:grpSpPr>
        <p:sp>
          <p:nvSpPr>
            <p:cNvPr id="150" name="모서리가 둥근 직사각형 115"/>
            <p:cNvSpPr/>
            <p:nvPr/>
          </p:nvSpPr>
          <p:spPr>
            <a:xfrm>
              <a:off x="5353693" y="2661630"/>
              <a:ext cx="457275"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51" name="모서리가 둥근 직사각형 115"/>
            <p:cNvSpPr/>
            <p:nvPr/>
          </p:nvSpPr>
          <p:spPr>
            <a:xfrm>
              <a:off x="5874525" y="2661630"/>
              <a:ext cx="457275"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grpSp>
        <p:nvGrpSpPr>
          <p:cNvPr id="152" name="그룹 105"/>
          <p:cNvGrpSpPr/>
          <p:nvPr/>
        </p:nvGrpSpPr>
        <p:grpSpPr>
          <a:xfrm>
            <a:off x="5249607" y="3598316"/>
            <a:ext cx="1069924" cy="309514"/>
            <a:chOff x="5238276" y="3384638"/>
            <a:chExt cx="1146276" cy="331602"/>
          </a:xfrm>
        </p:grpSpPr>
        <p:sp>
          <p:nvSpPr>
            <p:cNvPr id="153" name="모서리가 둥근 직사각형 115"/>
            <p:cNvSpPr/>
            <p:nvPr/>
          </p:nvSpPr>
          <p:spPr>
            <a:xfrm>
              <a:off x="5238276" y="3384638"/>
              <a:ext cx="1146276"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nvGrpSpPr>
            <p:cNvPr id="154" name="그룹 62"/>
            <p:cNvGrpSpPr/>
            <p:nvPr/>
          </p:nvGrpSpPr>
          <p:grpSpPr>
            <a:xfrm>
              <a:off x="5276203" y="3435493"/>
              <a:ext cx="1055597" cy="237093"/>
              <a:chOff x="6594521" y="3435493"/>
              <a:chExt cx="1055597" cy="237093"/>
            </a:xfrm>
          </p:grpSpPr>
          <p:sp>
            <p:nvSpPr>
              <p:cNvPr id="155" name="타원 80"/>
              <p:cNvSpPr/>
              <p:nvPr/>
            </p:nvSpPr>
            <p:spPr>
              <a:xfrm>
                <a:off x="6594521" y="3435493"/>
                <a:ext cx="237093"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56" name="타원 81"/>
              <p:cNvSpPr/>
              <p:nvPr/>
            </p:nvSpPr>
            <p:spPr>
              <a:xfrm>
                <a:off x="6867357"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57" name="타원 82"/>
              <p:cNvSpPr/>
              <p:nvPr/>
            </p:nvSpPr>
            <p:spPr>
              <a:xfrm>
                <a:off x="7140192"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58" name="타원 90"/>
              <p:cNvSpPr/>
              <p:nvPr/>
            </p:nvSpPr>
            <p:spPr>
              <a:xfrm>
                <a:off x="7413026"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grpSp>
      </p:grpSp>
      <p:grpSp>
        <p:nvGrpSpPr>
          <p:cNvPr id="159" name="그룹 4"/>
          <p:cNvGrpSpPr/>
          <p:nvPr/>
        </p:nvGrpSpPr>
        <p:grpSpPr>
          <a:xfrm>
            <a:off x="6527107" y="2247785"/>
            <a:ext cx="853634" cy="309514"/>
            <a:chOff x="6547471" y="1937730"/>
            <a:chExt cx="914551" cy="331602"/>
          </a:xfrm>
        </p:grpSpPr>
        <p:sp>
          <p:nvSpPr>
            <p:cNvPr id="160" name="모서리가 둥근 직사각형 115"/>
            <p:cNvSpPr/>
            <p:nvPr/>
          </p:nvSpPr>
          <p:spPr>
            <a:xfrm>
              <a:off x="6547471" y="1937730"/>
              <a:ext cx="914551"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nvGrpSpPr>
            <p:cNvPr id="161" name="그룹 50"/>
            <p:cNvGrpSpPr/>
            <p:nvPr/>
          </p:nvGrpSpPr>
          <p:grpSpPr>
            <a:xfrm>
              <a:off x="6594766" y="1988585"/>
              <a:ext cx="821508" cy="237093"/>
              <a:chOff x="5392248" y="1989350"/>
              <a:chExt cx="854503" cy="246615"/>
            </a:xfrm>
          </p:grpSpPr>
          <p:sp>
            <p:nvSpPr>
              <p:cNvPr id="162" name="타원 51"/>
              <p:cNvSpPr/>
              <p:nvPr/>
            </p:nvSpPr>
            <p:spPr>
              <a:xfrm>
                <a:off x="5392248" y="1989350"/>
                <a:ext cx="246616"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63" name="타원 52"/>
              <p:cNvSpPr/>
              <p:nvPr/>
            </p:nvSpPr>
            <p:spPr>
              <a:xfrm>
                <a:off x="5696194" y="1989350"/>
                <a:ext cx="246615"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64" name="타원 53"/>
              <p:cNvSpPr/>
              <p:nvPr/>
            </p:nvSpPr>
            <p:spPr>
              <a:xfrm>
                <a:off x="6000136" y="1989350"/>
                <a:ext cx="246615"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grpSp>
      </p:grpSp>
      <p:grpSp>
        <p:nvGrpSpPr>
          <p:cNvPr id="165" name="그룹 107"/>
          <p:cNvGrpSpPr/>
          <p:nvPr/>
        </p:nvGrpSpPr>
        <p:grpSpPr>
          <a:xfrm>
            <a:off x="6497445" y="2923467"/>
            <a:ext cx="912956" cy="309514"/>
            <a:chOff x="6525368" y="2661630"/>
            <a:chExt cx="978107" cy="331602"/>
          </a:xfrm>
        </p:grpSpPr>
        <p:sp>
          <p:nvSpPr>
            <p:cNvPr id="166" name="모서리가 둥근 직사각형 115"/>
            <p:cNvSpPr/>
            <p:nvPr/>
          </p:nvSpPr>
          <p:spPr>
            <a:xfrm>
              <a:off x="6525368" y="2661630"/>
              <a:ext cx="457275"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67" name="모서리가 둥근 직사각형 115"/>
            <p:cNvSpPr/>
            <p:nvPr/>
          </p:nvSpPr>
          <p:spPr>
            <a:xfrm>
              <a:off x="7046200" y="2661630"/>
              <a:ext cx="457275"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grpSp>
        <p:nvGrpSpPr>
          <p:cNvPr id="168" name="그룹 104"/>
          <p:cNvGrpSpPr/>
          <p:nvPr/>
        </p:nvGrpSpPr>
        <p:grpSpPr>
          <a:xfrm>
            <a:off x="6418961" y="3598316"/>
            <a:ext cx="1069924" cy="309514"/>
            <a:chOff x="6480474" y="3384638"/>
            <a:chExt cx="1146276" cy="331602"/>
          </a:xfrm>
        </p:grpSpPr>
        <p:sp>
          <p:nvSpPr>
            <p:cNvPr id="169" name="모서리가 둥근 직사각형 115"/>
            <p:cNvSpPr/>
            <p:nvPr/>
          </p:nvSpPr>
          <p:spPr>
            <a:xfrm>
              <a:off x="6480474" y="3384638"/>
              <a:ext cx="1146276"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nvGrpSpPr>
            <p:cNvPr id="170" name="그룹 93"/>
            <p:cNvGrpSpPr/>
            <p:nvPr/>
          </p:nvGrpSpPr>
          <p:grpSpPr>
            <a:xfrm>
              <a:off x="6518401" y="3435493"/>
              <a:ext cx="1055597" cy="237093"/>
              <a:chOff x="6594521" y="3435493"/>
              <a:chExt cx="1055597" cy="237093"/>
            </a:xfrm>
          </p:grpSpPr>
          <p:sp>
            <p:nvSpPr>
              <p:cNvPr id="171" name="타원 94"/>
              <p:cNvSpPr/>
              <p:nvPr/>
            </p:nvSpPr>
            <p:spPr>
              <a:xfrm>
                <a:off x="6594521" y="3435493"/>
                <a:ext cx="237093"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72" name="타원 95"/>
              <p:cNvSpPr/>
              <p:nvPr/>
            </p:nvSpPr>
            <p:spPr>
              <a:xfrm>
                <a:off x="6867357"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73" name="타원 96"/>
              <p:cNvSpPr/>
              <p:nvPr/>
            </p:nvSpPr>
            <p:spPr>
              <a:xfrm>
                <a:off x="7140192"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74" name="타원 97"/>
              <p:cNvSpPr/>
              <p:nvPr/>
            </p:nvSpPr>
            <p:spPr>
              <a:xfrm>
                <a:off x="7413026"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grpSp>
      </p:grpSp>
      <p:grpSp>
        <p:nvGrpSpPr>
          <p:cNvPr id="175" name="그룹 3"/>
          <p:cNvGrpSpPr/>
          <p:nvPr/>
        </p:nvGrpSpPr>
        <p:grpSpPr>
          <a:xfrm>
            <a:off x="7696460" y="2247785"/>
            <a:ext cx="853634" cy="309514"/>
            <a:chOff x="7715360" y="1937730"/>
            <a:chExt cx="914551" cy="331602"/>
          </a:xfrm>
        </p:grpSpPr>
        <p:sp>
          <p:nvSpPr>
            <p:cNvPr id="176" name="모서리가 둥근 직사각형 115"/>
            <p:cNvSpPr/>
            <p:nvPr/>
          </p:nvSpPr>
          <p:spPr>
            <a:xfrm>
              <a:off x="7715360" y="1937730"/>
              <a:ext cx="914551"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nvGrpSpPr>
            <p:cNvPr id="177" name="그룹 55"/>
            <p:cNvGrpSpPr/>
            <p:nvPr/>
          </p:nvGrpSpPr>
          <p:grpSpPr>
            <a:xfrm>
              <a:off x="7762655" y="1988585"/>
              <a:ext cx="821508" cy="237093"/>
              <a:chOff x="5392248" y="1989350"/>
              <a:chExt cx="854503" cy="246615"/>
            </a:xfrm>
          </p:grpSpPr>
          <p:sp>
            <p:nvSpPr>
              <p:cNvPr id="178" name="타원 56"/>
              <p:cNvSpPr/>
              <p:nvPr/>
            </p:nvSpPr>
            <p:spPr>
              <a:xfrm>
                <a:off x="5392248" y="1989350"/>
                <a:ext cx="246616"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79" name="타원 57"/>
              <p:cNvSpPr/>
              <p:nvPr/>
            </p:nvSpPr>
            <p:spPr>
              <a:xfrm>
                <a:off x="5696194" y="1989350"/>
                <a:ext cx="246615"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80" name="타원 58"/>
              <p:cNvSpPr/>
              <p:nvPr/>
            </p:nvSpPr>
            <p:spPr>
              <a:xfrm>
                <a:off x="6000136" y="1989350"/>
                <a:ext cx="246615" cy="246615"/>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grpSp>
      </p:grpSp>
      <p:grpSp>
        <p:nvGrpSpPr>
          <p:cNvPr id="181" name="그룹 106"/>
          <p:cNvGrpSpPr/>
          <p:nvPr/>
        </p:nvGrpSpPr>
        <p:grpSpPr>
          <a:xfrm>
            <a:off x="7666798" y="2923467"/>
            <a:ext cx="912956" cy="309514"/>
            <a:chOff x="7680535" y="2661630"/>
            <a:chExt cx="978107" cy="331602"/>
          </a:xfrm>
        </p:grpSpPr>
        <p:sp>
          <p:nvSpPr>
            <p:cNvPr id="182" name="모서리가 둥근 직사각형 115"/>
            <p:cNvSpPr/>
            <p:nvPr/>
          </p:nvSpPr>
          <p:spPr>
            <a:xfrm>
              <a:off x="7680535" y="2661630"/>
              <a:ext cx="457275"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sp>
          <p:nvSpPr>
            <p:cNvPr id="183" name="모서리가 둥근 직사각형 115"/>
            <p:cNvSpPr/>
            <p:nvPr/>
          </p:nvSpPr>
          <p:spPr>
            <a:xfrm>
              <a:off x="8201367" y="2661630"/>
              <a:ext cx="457275"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grpSp>
        <p:nvGrpSpPr>
          <p:cNvPr id="184" name="그룹 91"/>
          <p:cNvGrpSpPr/>
          <p:nvPr/>
        </p:nvGrpSpPr>
        <p:grpSpPr>
          <a:xfrm>
            <a:off x="7588314" y="3598316"/>
            <a:ext cx="1069924" cy="309514"/>
            <a:chOff x="7756424" y="3384638"/>
            <a:chExt cx="1146276" cy="331602"/>
          </a:xfrm>
        </p:grpSpPr>
        <p:sp>
          <p:nvSpPr>
            <p:cNvPr id="185" name="모서리가 둥근 직사각형 115"/>
            <p:cNvSpPr/>
            <p:nvPr/>
          </p:nvSpPr>
          <p:spPr>
            <a:xfrm>
              <a:off x="7756424" y="3384638"/>
              <a:ext cx="1146276" cy="331602"/>
            </a:xfrm>
            <a:prstGeom prst="roundRect">
              <a:avLst>
                <a:gd name="adj" fmla="val 0"/>
              </a:avLst>
            </a:prstGeom>
            <a:solidFill>
              <a:schemeClr val="bg1">
                <a:alpha val="67843"/>
              </a:schemeClr>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0" rtlCol="0" anchor="ctr" anchorCtr="0"/>
            <a:lstStyle/>
            <a:p>
              <a:pPr algn="ctr">
                <a:lnSpc>
                  <a:spcPct val="80000"/>
                </a:lnSpc>
              </a:pPr>
              <a:endParaRPr lang="en-US" altLang="ko-KR" sz="1200" dirty="0">
                <a:ln>
                  <a:solidFill>
                    <a:schemeClr val="tx1">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cs typeface="times" panose="02020603050405020304" pitchFamily="18" charset="0"/>
              </a:endParaRPr>
            </a:p>
          </p:txBody>
        </p:sp>
        <p:grpSp>
          <p:nvGrpSpPr>
            <p:cNvPr id="186" name="그룹 99"/>
            <p:cNvGrpSpPr/>
            <p:nvPr/>
          </p:nvGrpSpPr>
          <p:grpSpPr>
            <a:xfrm>
              <a:off x="7794351" y="3435493"/>
              <a:ext cx="1055597" cy="237093"/>
              <a:chOff x="6594521" y="3435493"/>
              <a:chExt cx="1055597" cy="237093"/>
            </a:xfrm>
          </p:grpSpPr>
          <p:sp>
            <p:nvSpPr>
              <p:cNvPr id="187" name="타원 100"/>
              <p:cNvSpPr/>
              <p:nvPr/>
            </p:nvSpPr>
            <p:spPr>
              <a:xfrm>
                <a:off x="6594521" y="3435493"/>
                <a:ext cx="237093"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88" name="타원 101"/>
              <p:cNvSpPr/>
              <p:nvPr/>
            </p:nvSpPr>
            <p:spPr>
              <a:xfrm>
                <a:off x="6867357"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89" name="타원 102"/>
              <p:cNvSpPr/>
              <p:nvPr/>
            </p:nvSpPr>
            <p:spPr>
              <a:xfrm>
                <a:off x="7140192"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90" name="타원 103"/>
              <p:cNvSpPr/>
              <p:nvPr/>
            </p:nvSpPr>
            <p:spPr>
              <a:xfrm>
                <a:off x="7413026" y="3435493"/>
                <a:ext cx="237092" cy="237093"/>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grpSp>
      </p:grpSp>
      <p:sp>
        <p:nvSpPr>
          <p:cNvPr id="191" name="TextBox 190"/>
          <p:cNvSpPr txBox="1"/>
          <p:nvPr/>
        </p:nvSpPr>
        <p:spPr>
          <a:xfrm>
            <a:off x="5468693" y="1806187"/>
            <a:ext cx="697755" cy="245132"/>
          </a:xfrm>
          <a:prstGeom prst="rect">
            <a:avLst/>
          </a:prstGeom>
          <a:noFill/>
        </p:spPr>
        <p:txBody>
          <a:bodyPr wrap="none" rtlCol="0">
            <a:spAutoFit/>
          </a:bodyPr>
          <a:lstStyle/>
          <a:p>
            <a:pPr>
              <a:lnSpc>
                <a:spcPct val="80000"/>
              </a:lnSpc>
            </a:pPr>
            <a:r>
              <a:rPr lang="en-US" altLang="ko-KR" sz="1200" dirty="0">
                <a:ln>
                  <a:solidFill>
                    <a:schemeClr val="tx1">
                      <a:alpha val="0"/>
                    </a:schemeClr>
                  </a:solidFill>
                </a:ln>
                <a:latin typeface="KoPub돋움체 Bold" panose="02020603020101020101" pitchFamily="18" charset="-127"/>
                <a:ea typeface="KoPub돋움체 Bold" panose="02020603020101020101" pitchFamily="18" charset="-127"/>
              </a:rPr>
              <a:t>PROPN</a:t>
            </a:r>
            <a:endParaRPr lang="ko-KR" altLang="en-US" sz="12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192" name="TextBox 191"/>
          <p:cNvSpPr txBox="1"/>
          <p:nvPr/>
        </p:nvSpPr>
        <p:spPr>
          <a:xfrm>
            <a:off x="6688585" y="1806187"/>
            <a:ext cx="579005" cy="245132"/>
          </a:xfrm>
          <a:prstGeom prst="rect">
            <a:avLst/>
          </a:prstGeom>
          <a:noFill/>
        </p:spPr>
        <p:txBody>
          <a:bodyPr wrap="none" rtlCol="0">
            <a:spAutoFit/>
          </a:bodyPr>
          <a:lstStyle/>
          <a:p>
            <a:pPr>
              <a:lnSpc>
                <a:spcPct val="80000"/>
              </a:lnSpc>
            </a:pPr>
            <a:r>
              <a:rPr lang="en-US" altLang="ko-KR" sz="1200" dirty="0">
                <a:ln>
                  <a:solidFill>
                    <a:schemeClr val="tx1">
                      <a:alpha val="0"/>
                    </a:schemeClr>
                  </a:solidFill>
                </a:ln>
                <a:latin typeface="KoPub돋움체 Bold" panose="02020603020101020101" pitchFamily="18" charset="-127"/>
                <a:ea typeface="KoPub돋움체 Bold" panose="02020603020101020101" pitchFamily="18" charset="-127"/>
              </a:rPr>
              <a:t>VERB</a:t>
            </a:r>
            <a:endParaRPr lang="ko-KR" altLang="en-US" sz="12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193" name="TextBox 192"/>
          <p:cNvSpPr txBox="1"/>
          <p:nvPr/>
        </p:nvSpPr>
        <p:spPr>
          <a:xfrm>
            <a:off x="7797637" y="1806187"/>
            <a:ext cx="633507" cy="245132"/>
          </a:xfrm>
          <a:prstGeom prst="rect">
            <a:avLst/>
          </a:prstGeom>
          <a:noFill/>
        </p:spPr>
        <p:txBody>
          <a:bodyPr wrap="none" rtlCol="0">
            <a:spAutoFit/>
          </a:bodyPr>
          <a:lstStyle/>
          <a:p>
            <a:pPr>
              <a:lnSpc>
                <a:spcPct val="80000"/>
              </a:lnSpc>
            </a:pPr>
            <a:r>
              <a:rPr lang="en-US" altLang="ko-KR" sz="1200" dirty="0">
                <a:ln>
                  <a:solidFill>
                    <a:schemeClr val="tx1">
                      <a:alpha val="0"/>
                    </a:schemeClr>
                  </a:solidFill>
                </a:ln>
                <a:latin typeface="KoPub돋움체 Bold" panose="02020603020101020101" pitchFamily="18" charset="-127"/>
                <a:ea typeface="KoPub돋움체 Bold" panose="02020603020101020101" pitchFamily="18" charset="-127"/>
              </a:rPr>
              <a:t>NOUN</a:t>
            </a:r>
            <a:endParaRPr lang="ko-KR" altLang="en-US" sz="12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194" name="TextBox 193"/>
          <p:cNvSpPr txBox="1"/>
          <p:nvPr/>
        </p:nvSpPr>
        <p:spPr>
          <a:xfrm>
            <a:off x="5522036" y="3906561"/>
            <a:ext cx="498855" cy="296043"/>
          </a:xfrm>
          <a:prstGeom prst="rect">
            <a:avLst/>
          </a:prstGeom>
          <a:noFill/>
        </p:spPr>
        <p:txBody>
          <a:bodyPr wrap="none" rtlCol="0">
            <a:spAutoFit/>
          </a:bodyPr>
          <a:lstStyle/>
          <a:p>
            <a:pPr>
              <a:lnSpc>
                <a:spcPct val="80000"/>
              </a:lnSpc>
            </a:pPr>
            <a:r>
              <a:rPr lang="en-US" altLang="ko-KR" sz="1600" dirty="0" err="1">
                <a:ln>
                  <a:solidFill>
                    <a:schemeClr val="tx1">
                      <a:alpha val="0"/>
                    </a:schemeClr>
                  </a:solidFill>
                </a:ln>
                <a:latin typeface="KoPub돋움체 Bold" panose="02020603020101020101" pitchFamily="18" charset="-127"/>
                <a:ea typeface="KoPub돋움체 Bold" panose="02020603020101020101" pitchFamily="18" charset="-127"/>
              </a:rPr>
              <a:t>Juli</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195" name="TextBox 194"/>
          <p:cNvSpPr txBox="1"/>
          <p:nvPr/>
        </p:nvSpPr>
        <p:spPr>
          <a:xfrm>
            <a:off x="6688585" y="3906561"/>
            <a:ext cx="660565" cy="296043"/>
          </a:xfrm>
          <a:prstGeom prst="rect">
            <a:avLst/>
          </a:prstGeom>
          <a:noFill/>
        </p:spPr>
        <p:txBody>
          <a:bodyPr wrap="none" rtlCol="0">
            <a:spAutoFit/>
          </a:bodyPr>
          <a:lstStyle/>
          <a:p>
            <a:pPr>
              <a:lnSpc>
                <a:spcPct val="80000"/>
              </a:lnSpc>
            </a:pPr>
            <a:r>
              <a:rPr lang="en-US" altLang="ko-KR" sz="1600" dirty="0">
                <a:ln>
                  <a:solidFill>
                    <a:schemeClr val="tx1">
                      <a:alpha val="0"/>
                    </a:schemeClr>
                  </a:solidFill>
                </a:ln>
                <a:latin typeface="KoPub돋움체 Bold" panose="02020603020101020101" pitchFamily="18" charset="-127"/>
                <a:ea typeface="KoPub돋움체 Bold" panose="02020603020101020101" pitchFamily="18" charset="-127"/>
              </a:rPr>
              <a:t>loves</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196" name="TextBox 195"/>
          <p:cNvSpPr txBox="1"/>
          <p:nvPr/>
        </p:nvSpPr>
        <p:spPr>
          <a:xfrm>
            <a:off x="7812677" y="3906561"/>
            <a:ext cx="566950" cy="296043"/>
          </a:xfrm>
          <a:prstGeom prst="rect">
            <a:avLst/>
          </a:prstGeom>
          <a:noFill/>
        </p:spPr>
        <p:txBody>
          <a:bodyPr wrap="none" rtlCol="0">
            <a:spAutoFit/>
          </a:bodyPr>
          <a:lstStyle/>
          <a:p>
            <a:pPr>
              <a:lnSpc>
                <a:spcPct val="80000"/>
              </a:lnSpc>
            </a:pPr>
            <a:r>
              <a:rPr lang="en-US" altLang="ko-KR" sz="1600" dirty="0">
                <a:ln>
                  <a:solidFill>
                    <a:schemeClr val="tx1">
                      <a:alpha val="0"/>
                    </a:schemeClr>
                  </a:solidFill>
                </a:ln>
                <a:latin typeface="KoPub돋움체 Bold" panose="02020603020101020101" pitchFamily="18" charset="-127"/>
                <a:ea typeface="KoPub돋움체 Bold" panose="02020603020101020101" pitchFamily="18" charset="-127"/>
              </a:rPr>
              <a:t>cats</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197" name="직사각형 112"/>
          <p:cNvSpPr/>
          <p:nvPr/>
        </p:nvSpPr>
        <p:spPr>
          <a:xfrm>
            <a:off x="6547507" y="4457701"/>
            <a:ext cx="2110731" cy="1641597"/>
          </a:xfrm>
          <a:prstGeom prst="rect">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98" name="TextBox 197"/>
          <p:cNvSpPr txBox="1"/>
          <p:nvPr/>
        </p:nvSpPr>
        <p:spPr>
          <a:xfrm>
            <a:off x="6813161" y="4534882"/>
            <a:ext cx="522900" cy="296043"/>
          </a:xfrm>
          <a:prstGeom prst="rect">
            <a:avLst/>
          </a:prstGeom>
          <a:noFill/>
        </p:spPr>
        <p:txBody>
          <a:bodyPr wrap="none" rtlCol="0">
            <a:spAutoFit/>
          </a:bodyPr>
          <a:lstStyle/>
          <a:p>
            <a:pPr>
              <a:lnSpc>
                <a:spcPct val="80000"/>
              </a:lnSpc>
            </a:pPr>
            <a:r>
              <a:rPr lang="en-US" altLang="ko-KR" sz="1600" dirty="0">
                <a:ln>
                  <a:solidFill>
                    <a:schemeClr val="tx1">
                      <a:alpha val="0"/>
                    </a:schemeClr>
                  </a:solidFill>
                </a:ln>
                <a:latin typeface="KoPub돋움체 Bold" panose="02020603020101020101" pitchFamily="18" charset="-127"/>
                <a:ea typeface="KoPub돋움체 Bold" panose="02020603020101020101" pitchFamily="18" charset="-127"/>
              </a:rPr>
              <a:t>&lt;w&gt;</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199" name="TextBox 198"/>
          <p:cNvSpPr txBox="1"/>
          <p:nvPr/>
        </p:nvSpPr>
        <p:spPr>
          <a:xfrm>
            <a:off x="6930180" y="4741693"/>
            <a:ext cx="288862" cy="296043"/>
          </a:xfrm>
          <a:prstGeom prst="rect">
            <a:avLst/>
          </a:prstGeom>
          <a:noFill/>
        </p:spPr>
        <p:txBody>
          <a:bodyPr wrap="none" rtlCol="0">
            <a:spAutoFit/>
          </a:bodyPr>
          <a:lstStyle/>
          <a:p>
            <a:pPr>
              <a:lnSpc>
                <a:spcPct val="80000"/>
              </a:lnSpc>
            </a:pPr>
            <a:r>
              <a:rPr lang="en-US" altLang="ko-KR" sz="1600" dirty="0">
                <a:ln>
                  <a:solidFill>
                    <a:schemeClr val="tx1">
                      <a:alpha val="0"/>
                    </a:schemeClr>
                  </a:solidFill>
                </a:ln>
                <a:latin typeface="KoPub돋움체 Bold" panose="02020603020101020101" pitchFamily="18" charset="-127"/>
                <a:ea typeface="KoPub돋움체 Bold" panose="02020603020101020101" pitchFamily="18" charset="-127"/>
              </a:rPr>
              <a:t>c</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200" name="TextBox 199"/>
          <p:cNvSpPr txBox="1"/>
          <p:nvPr/>
        </p:nvSpPr>
        <p:spPr>
          <a:xfrm>
            <a:off x="6930180" y="4977079"/>
            <a:ext cx="288862" cy="296043"/>
          </a:xfrm>
          <a:prstGeom prst="rect">
            <a:avLst/>
          </a:prstGeom>
          <a:noFill/>
        </p:spPr>
        <p:txBody>
          <a:bodyPr wrap="none" rtlCol="0">
            <a:spAutoFit/>
          </a:bodyPr>
          <a:lstStyle/>
          <a:p>
            <a:pPr>
              <a:lnSpc>
                <a:spcPct val="80000"/>
              </a:lnSpc>
            </a:pPr>
            <a:r>
              <a:rPr lang="en-US" altLang="ko-KR" sz="1600" dirty="0">
                <a:ln>
                  <a:solidFill>
                    <a:schemeClr val="tx1">
                      <a:alpha val="0"/>
                    </a:schemeClr>
                  </a:solidFill>
                </a:ln>
                <a:latin typeface="KoPub돋움체 Bold" panose="02020603020101020101" pitchFamily="18" charset="-127"/>
                <a:ea typeface="KoPub돋움체 Bold" panose="02020603020101020101" pitchFamily="18" charset="-127"/>
              </a:rPr>
              <a:t>a</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201" name="TextBox 200"/>
          <p:cNvSpPr txBox="1"/>
          <p:nvPr/>
        </p:nvSpPr>
        <p:spPr>
          <a:xfrm>
            <a:off x="6947012" y="5212465"/>
            <a:ext cx="255198" cy="296043"/>
          </a:xfrm>
          <a:prstGeom prst="rect">
            <a:avLst/>
          </a:prstGeom>
          <a:noFill/>
        </p:spPr>
        <p:txBody>
          <a:bodyPr wrap="none" rtlCol="0">
            <a:spAutoFit/>
          </a:bodyPr>
          <a:lstStyle/>
          <a:p>
            <a:pPr>
              <a:lnSpc>
                <a:spcPct val="80000"/>
              </a:lnSpc>
            </a:pPr>
            <a:r>
              <a:rPr lang="en-US" altLang="ko-KR" sz="1600" dirty="0">
                <a:ln>
                  <a:solidFill>
                    <a:schemeClr val="tx1">
                      <a:alpha val="0"/>
                    </a:schemeClr>
                  </a:solidFill>
                </a:ln>
                <a:latin typeface="KoPub돋움체 Bold" panose="02020603020101020101" pitchFamily="18" charset="-127"/>
                <a:ea typeface="KoPub돋움체 Bold" panose="02020603020101020101" pitchFamily="18" charset="-127"/>
              </a:rPr>
              <a:t>t</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202" name="TextBox 201"/>
          <p:cNvSpPr txBox="1"/>
          <p:nvPr/>
        </p:nvSpPr>
        <p:spPr>
          <a:xfrm>
            <a:off x="6930180" y="5447851"/>
            <a:ext cx="288862" cy="296043"/>
          </a:xfrm>
          <a:prstGeom prst="rect">
            <a:avLst/>
          </a:prstGeom>
          <a:noFill/>
        </p:spPr>
        <p:txBody>
          <a:bodyPr wrap="none" rtlCol="0">
            <a:spAutoFit/>
          </a:bodyPr>
          <a:lstStyle/>
          <a:p>
            <a:pPr>
              <a:lnSpc>
                <a:spcPct val="80000"/>
              </a:lnSpc>
            </a:pPr>
            <a:r>
              <a:rPr lang="en-US" altLang="ko-KR" sz="1600" dirty="0">
                <a:ln>
                  <a:solidFill>
                    <a:schemeClr val="tx1">
                      <a:alpha val="0"/>
                    </a:schemeClr>
                  </a:solidFill>
                </a:ln>
                <a:latin typeface="KoPub돋움체 Bold" panose="02020603020101020101" pitchFamily="18" charset="-127"/>
                <a:ea typeface="KoPub돋움체 Bold" panose="02020603020101020101" pitchFamily="18" charset="-127"/>
              </a:rPr>
              <a:t>s</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sp>
        <p:nvSpPr>
          <p:cNvPr id="203" name="TextBox 202"/>
          <p:cNvSpPr txBox="1"/>
          <p:nvPr/>
        </p:nvSpPr>
        <p:spPr>
          <a:xfrm>
            <a:off x="6767476" y="5711813"/>
            <a:ext cx="614271" cy="296043"/>
          </a:xfrm>
          <a:prstGeom prst="rect">
            <a:avLst/>
          </a:prstGeom>
          <a:noFill/>
        </p:spPr>
        <p:txBody>
          <a:bodyPr wrap="none" rtlCol="0">
            <a:spAutoFit/>
          </a:bodyPr>
          <a:lstStyle/>
          <a:p>
            <a:pPr>
              <a:lnSpc>
                <a:spcPct val="80000"/>
              </a:lnSpc>
            </a:pPr>
            <a:r>
              <a:rPr lang="en-US" altLang="ko-KR" sz="1600" dirty="0">
                <a:ln>
                  <a:solidFill>
                    <a:schemeClr val="tx1">
                      <a:alpha val="0"/>
                    </a:schemeClr>
                  </a:solidFill>
                </a:ln>
                <a:latin typeface="KoPub돋움체 Bold" panose="02020603020101020101" pitchFamily="18" charset="-127"/>
                <a:ea typeface="KoPub돋움체 Bold" panose="02020603020101020101" pitchFamily="18" charset="-127"/>
              </a:rPr>
              <a:t>&lt;/w&gt;</a:t>
            </a:r>
            <a:endParaRPr lang="ko-KR" altLang="en-US" sz="1600" dirty="0">
              <a:ln>
                <a:solidFill>
                  <a:schemeClr val="tx1">
                    <a:alpha val="0"/>
                  </a:schemeClr>
                </a:solidFill>
              </a:ln>
              <a:latin typeface="KoPub돋움체 Bold" panose="02020603020101020101" pitchFamily="18" charset="-127"/>
              <a:ea typeface="KoPub돋움체 Bold" panose="02020603020101020101" pitchFamily="18" charset="-127"/>
            </a:endParaRPr>
          </a:p>
        </p:txBody>
      </p:sp>
      <p:cxnSp>
        <p:nvCxnSpPr>
          <p:cNvPr id="204" name="직선 화살표 연결선 146"/>
          <p:cNvCxnSpPr/>
          <p:nvPr/>
        </p:nvCxnSpPr>
        <p:spPr>
          <a:xfrm flipV="1">
            <a:off x="7658592" y="5905399"/>
            <a:ext cx="0" cy="193899"/>
          </a:xfrm>
          <a:prstGeom prst="straightConnector1">
            <a:avLst/>
          </a:prstGeom>
          <a:ln w="28575">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 name="직선 화살표 연결선 148"/>
          <p:cNvCxnSpPr/>
          <p:nvPr/>
        </p:nvCxnSpPr>
        <p:spPr>
          <a:xfrm>
            <a:off x="8176010" y="4386263"/>
            <a:ext cx="1" cy="192792"/>
          </a:xfrm>
          <a:prstGeom prst="straightConnector1">
            <a:avLst/>
          </a:prstGeom>
          <a:ln w="28575">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6" name="직선 화살표 연결선 151"/>
          <p:cNvCxnSpPr/>
          <p:nvPr/>
        </p:nvCxnSpPr>
        <p:spPr>
          <a:xfrm flipV="1">
            <a:off x="7664405" y="4601928"/>
            <a:ext cx="0" cy="1296215"/>
          </a:xfrm>
          <a:prstGeom prst="straightConnector1">
            <a:avLst/>
          </a:prstGeom>
          <a:ln w="28575">
            <a:solidFill>
              <a:srgbClr val="F7A107"/>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7" name="직선 화살표 연결선 157"/>
          <p:cNvCxnSpPr/>
          <p:nvPr/>
        </p:nvCxnSpPr>
        <p:spPr>
          <a:xfrm>
            <a:off x="8179424" y="4601928"/>
            <a:ext cx="0" cy="1257906"/>
          </a:xfrm>
          <a:prstGeom prst="straightConnector1">
            <a:avLst/>
          </a:prstGeom>
          <a:ln w="28575">
            <a:solidFill>
              <a:srgbClr val="F7A107"/>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8" name="자유형 163"/>
          <p:cNvSpPr/>
          <p:nvPr/>
        </p:nvSpPr>
        <p:spPr>
          <a:xfrm>
            <a:off x="8383556" y="3914552"/>
            <a:ext cx="219697" cy="1902048"/>
          </a:xfrm>
          <a:custGeom>
            <a:avLst/>
            <a:gdLst>
              <a:gd name="connsiteX0" fmla="*/ 25400 w 219697"/>
              <a:gd name="connsiteY0" fmla="*/ 1739900 h 1739900"/>
              <a:gd name="connsiteX1" fmla="*/ 165100 w 219697"/>
              <a:gd name="connsiteY1" fmla="*/ 1219200 h 1739900"/>
              <a:gd name="connsiteX2" fmla="*/ 215900 w 219697"/>
              <a:gd name="connsiteY2" fmla="*/ 711200 h 1739900"/>
              <a:gd name="connsiteX3" fmla="*/ 203200 w 219697"/>
              <a:gd name="connsiteY3" fmla="*/ 355600 h 1739900"/>
              <a:gd name="connsiteX4" fmla="*/ 101600 w 219697"/>
              <a:gd name="connsiteY4" fmla="*/ 88900 h 1739900"/>
              <a:gd name="connsiteX5" fmla="*/ 0 w 219697"/>
              <a:gd name="connsiteY5" fmla="*/ 0 h 173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697" h="1739900">
                <a:moveTo>
                  <a:pt x="25400" y="1739900"/>
                </a:moveTo>
                <a:cubicBezTo>
                  <a:pt x="79375" y="1565275"/>
                  <a:pt x="133350" y="1390650"/>
                  <a:pt x="165100" y="1219200"/>
                </a:cubicBezTo>
                <a:cubicBezTo>
                  <a:pt x="196850" y="1047750"/>
                  <a:pt x="209550" y="855133"/>
                  <a:pt x="215900" y="711200"/>
                </a:cubicBezTo>
                <a:cubicBezTo>
                  <a:pt x="222250" y="567267"/>
                  <a:pt x="222250" y="459317"/>
                  <a:pt x="203200" y="355600"/>
                </a:cubicBezTo>
                <a:cubicBezTo>
                  <a:pt x="184150" y="251883"/>
                  <a:pt x="135467" y="148167"/>
                  <a:pt x="101600" y="88900"/>
                </a:cubicBezTo>
                <a:cubicBezTo>
                  <a:pt x="67733" y="29633"/>
                  <a:pt x="33866" y="14816"/>
                  <a:pt x="0" y="0"/>
                </a:cubicBezTo>
              </a:path>
            </a:pathLst>
          </a:custGeom>
          <a:ln w="28575">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sp>
        <p:nvSpPr>
          <p:cNvPr id="209" name="자유형 164"/>
          <p:cNvSpPr/>
          <p:nvPr/>
        </p:nvSpPr>
        <p:spPr>
          <a:xfrm>
            <a:off x="7659656" y="3927381"/>
            <a:ext cx="771488" cy="635731"/>
          </a:xfrm>
          <a:custGeom>
            <a:avLst/>
            <a:gdLst>
              <a:gd name="connsiteX0" fmla="*/ 0 w 723900"/>
              <a:gd name="connsiteY0" fmla="*/ 457200 h 457200"/>
              <a:gd name="connsiteX1" fmla="*/ 419100 w 723900"/>
              <a:gd name="connsiteY1" fmla="*/ 266700 h 457200"/>
              <a:gd name="connsiteX2" fmla="*/ 628650 w 723900"/>
              <a:gd name="connsiteY2" fmla="*/ 133350 h 457200"/>
              <a:gd name="connsiteX3" fmla="*/ 723900 w 723900"/>
              <a:gd name="connsiteY3" fmla="*/ 0 h 457200"/>
            </a:gdLst>
            <a:ahLst/>
            <a:cxnLst>
              <a:cxn ang="0">
                <a:pos x="connsiteX0" y="connsiteY0"/>
              </a:cxn>
              <a:cxn ang="0">
                <a:pos x="connsiteX1" y="connsiteY1"/>
              </a:cxn>
              <a:cxn ang="0">
                <a:pos x="connsiteX2" y="connsiteY2"/>
              </a:cxn>
              <a:cxn ang="0">
                <a:pos x="connsiteX3" y="connsiteY3"/>
              </a:cxn>
            </a:cxnLst>
            <a:rect l="l" t="t" r="r" b="b"/>
            <a:pathLst>
              <a:path w="723900" h="457200">
                <a:moveTo>
                  <a:pt x="0" y="457200"/>
                </a:moveTo>
                <a:cubicBezTo>
                  <a:pt x="157162" y="388937"/>
                  <a:pt x="314325" y="320675"/>
                  <a:pt x="419100" y="266700"/>
                </a:cubicBezTo>
                <a:cubicBezTo>
                  <a:pt x="523875" y="212725"/>
                  <a:pt x="577850" y="177800"/>
                  <a:pt x="628650" y="133350"/>
                </a:cubicBezTo>
                <a:cubicBezTo>
                  <a:pt x="679450" y="88900"/>
                  <a:pt x="701675" y="44450"/>
                  <a:pt x="723900" y="0"/>
                </a:cubicBezTo>
              </a:path>
            </a:pathLst>
          </a:custGeom>
          <a:ln w="28575">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cxnSp>
        <p:nvCxnSpPr>
          <p:cNvPr id="210" name="직선 화살표 연결선 166"/>
          <p:cNvCxnSpPr>
            <a:cxnSpLocks/>
            <a:stCxn id="226" idx="0"/>
            <a:endCxn id="195" idx="2"/>
          </p:cNvCxnSpPr>
          <p:nvPr/>
        </p:nvCxnSpPr>
        <p:spPr>
          <a:xfrm flipH="1" flipV="1">
            <a:off x="7880206" y="3232981"/>
            <a:ext cx="243070" cy="365335"/>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직선 화살표 연결선 168"/>
          <p:cNvCxnSpPr>
            <a:cxnSpLocks/>
          </p:cNvCxnSpPr>
          <p:nvPr/>
        </p:nvCxnSpPr>
        <p:spPr>
          <a:xfrm flipH="1" flipV="1">
            <a:off x="6737992" y="3232982"/>
            <a:ext cx="200018" cy="340798"/>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2" name="직선 화살표 연결선 169"/>
          <p:cNvCxnSpPr>
            <a:cxnSpLocks/>
          </p:cNvCxnSpPr>
          <p:nvPr/>
        </p:nvCxnSpPr>
        <p:spPr>
          <a:xfrm flipH="1" flipV="1">
            <a:off x="5539671" y="3232982"/>
            <a:ext cx="234739" cy="354182"/>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3" name="직선 화살표 연결선 170"/>
          <p:cNvCxnSpPr>
            <a:stCxn id="191" idx="0"/>
          </p:cNvCxnSpPr>
          <p:nvPr/>
        </p:nvCxnSpPr>
        <p:spPr>
          <a:xfrm flipV="1">
            <a:off x="5541499" y="2558133"/>
            <a:ext cx="195236" cy="365334"/>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4" name="직선 화살표 연결선 173"/>
          <p:cNvCxnSpPr/>
          <p:nvPr/>
        </p:nvCxnSpPr>
        <p:spPr>
          <a:xfrm flipV="1">
            <a:off x="6722057" y="2558133"/>
            <a:ext cx="195236" cy="365334"/>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5" name="직선 화살표 연결선 174"/>
          <p:cNvCxnSpPr/>
          <p:nvPr/>
        </p:nvCxnSpPr>
        <p:spPr>
          <a:xfrm flipV="1">
            <a:off x="7923988" y="2558133"/>
            <a:ext cx="195236" cy="365334"/>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직선 화살표 연결선 176"/>
          <p:cNvCxnSpPr>
            <a:stCxn id="199" idx="0"/>
          </p:cNvCxnSpPr>
          <p:nvPr/>
        </p:nvCxnSpPr>
        <p:spPr>
          <a:xfrm flipV="1">
            <a:off x="5784569" y="3232981"/>
            <a:ext cx="264424" cy="365335"/>
          </a:xfrm>
          <a:prstGeom prst="straightConnector1">
            <a:avLst/>
          </a:prstGeom>
          <a:ln w="19050">
            <a:solidFill>
              <a:schemeClr val="tx1">
                <a:lumMod val="75000"/>
                <a:lumOff val="2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직선 화살표 연결선 177"/>
          <p:cNvCxnSpPr>
            <a:cxnSpLocks/>
          </p:cNvCxnSpPr>
          <p:nvPr/>
        </p:nvCxnSpPr>
        <p:spPr>
          <a:xfrm flipV="1">
            <a:off x="6964680" y="3232982"/>
            <a:ext cx="264517" cy="344608"/>
          </a:xfrm>
          <a:prstGeom prst="straightConnector1">
            <a:avLst/>
          </a:prstGeom>
          <a:ln w="19050">
            <a:solidFill>
              <a:schemeClr val="tx1">
                <a:lumMod val="75000"/>
                <a:lumOff val="2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8" name="직선 화살표 연결선 178"/>
          <p:cNvCxnSpPr/>
          <p:nvPr/>
        </p:nvCxnSpPr>
        <p:spPr>
          <a:xfrm flipV="1">
            <a:off x="8126957" y="3232981"/>
            <a:ext cx="264424" cy="365335"/>
          </a:xfrm>
          <a:prstGeom prst="straightConnector1">
            <a:avLst/>
          </a:prstGeom>
          <a:ln w="19050">
            <a:solidFill>
              <a:schemeClr val="tx1">
                <a:lumMod val="75000"/>
                <a:lumOff val="2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9" name="직선 화살표 연결선 179"/>
          <p:cNvCxnSpPr>
            <a:stCxn id="192" idx="0"/>
          </p:cNvCxnSpPr>
          <p:nvPr/>
        </p:nvCxnSpPr>
        <p:spPr>
          <a:xfrm flipH="1" flipV="1">
            <a:off x="5814231" y="2558133"/>
            <a:ext cx="213408" cy="365334"/>
          </a:xfrm>
          <a:prstGeom prst="straightConnector1">
            <a:avLst/>
          </a:prstGeom>
          <a:ln w="19050">
            <a:solidFill>
              <a:schemeClr val="tx1">
                <a:lumMod val="75000"/>
                <a:lumOff val="2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0" name="직선 화살표 연결선 182"/>
          <p:cNvCxnSpPr/>
          <p:nvPr/>
        </p:nvCxnSpPr>
        <p:spPr>
          <a:xfrm flipH="1" flipV="1">
            <a:off x="6994794" y="2558133"/>
            <a:ext cx="213408" cy="365334"/>
          </a:xfrm>
          <a:prstGeom prst="straightConnector1">
            <a:avLst/>
          </a:prstGeom>
          <a:ln w="19050">
            <a:solidFill>
              <a:schemeClr val="tx1">
                <a:lumMod val="75000"/>
                <a:lumOff val="2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1" name="직선 화살표 연결선 183"/>
          <p:cNvCxnSpPr/>
          <p:nvPr/>
        </p:nvCxnSpPr>
        <p:spPr>
          <a:xfrm flipH="1" flipV="1">
            <a:off x="8176010" y="2558133"/>
            <a:ext cx="213408" cy="365334"/>
          </a:xfrm>
          <a:prstGeom prst="straightConnector1">
            <a:avLst/>
          </a:prstGeom>
          <a:ln w="19050">
            <a:solidFill>
              <a:schemeClr val="tx1">
                <a:lumMod val="75000"/>
                <a:lumOff val="2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2" name="직선 화살표 연결선 188"/>
          <p:cNvCxnSpPr/>
          <p:nvPr/>
        </p:nvCxnSpPr>
        <p:spPr>
          <a:xfrm flipV="1">
            <a:off x="5785293" y="2008542"/>
            <a:ext cx="0" cy="239243"/>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3" name="직선 화살표 연결선 189"/>
          <p:cNvCxnSpPr/>
          <p:nvPr/>
        </p:nvCxnSpPr>
        <p:spPr>
          <a:xfrm flipV="1">
            <a:off x="6959904" y="2008542"/>
            <a:ext cx="0" cy="239243"/>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4" name="직선 화살표 연결선 190"/>
          <p:cNvCxnSpPr/>
          <p:nvPr/>
        </p:nvCxnSpPr>
        <p:spPr>
          <a:xfrm flipV="1">
            <a:off x="8122077" y="2008542"/>
            <a:ext cx="0" cy="239243"/>
          </a:xfrm>
          <a:prstGeom prst="straightConnector1">
            <a:avLst/>
          </a:prstGeom>
          <a:ln w="19050">
            <a:solidFill>
              <a:schemeClr val="tx1">
                <a:lumMod val="95000"/>
                <a:lumOff val="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5" name="자유형 191"/>
          <p:cNvSpPr/>
          <p:nvPr/>
        </p:nvSpPr>
        <p:spPr>
          <a:xfrm>
            <a:off x="5630417" y="2751874"/>
            <a:ext cx="1053548" cy="155322"/>
          </a:xfrm>
          <a:custGeom>
            <a:avLst/>
            <a:gdLst>
              <a:gd name="connsiteX0" fmla="*/ 0 w 1053548"/>
              <a:gd name="connsiteY0" fmla="*/ 155322 h 155322"/>
              <a:gd name="connsiteX1" fmla="*/ 417443 w 1053548"/>
              <a:gd name="connsiteY1" fmla="*/ 16174 h 155322"/>
              <a:gd name="connsiteX2" fmla="*/ 795130 w 1053548"/>
              <a:gd name="connsiteY2" fmla="*/ 16174 h 155322"/>
              <a:gd name="connsiteX3" fmla="*/ 1053548 w 1053548"/>
              <a:gd name="connsiteY3" fmla="*/ 135443 h 155322"/>
            </a:gdLst>
            <a:ahLst/>
            <a:cxnLst>
              <a:cxn ang="0">
                <a:pos x="connsiteX0" y="connsiteY0"/>
              </a:cxn>
              <a:cxn ang="0">
                <a:pos x="connsiteX1" y="connsiteY1"/>
              </a:cxn>
              <a:cxn ang="0">
                <a:pos x="connsiteX2" y="connsiteY2"/>
              </a:cxn>
              <a:cxn ang="0">
                <a:pos x="connsiteX3" y="connsiteY3"/>
              </a:cxn>
            </a:cxnLst>
            <a:rect l="l" t="t" r="r" b="b"/>
            <a:pathLst>
              <a:path w="1053548" h="155322">
                <a:moveTo>
                  <a:pt x="0" y="155322"/>
                </a:moveTo>
                <a:cubicBezTo>
                  <a:pt x="142460" y="97343"/>
                  <a:pt x="284921" y="39365"/>
                  <a:pt x="417443" y="16174"/>
                </a:cubicBezTo>
                <a:cubicBezTo>
                  <a:pt x="549965" y="-7017"/>
                  <a:pt x="689113" y="-3704"/>
                  <a:pt x="795130" y="16174"/>
                </a:cubicBezTo>
                <a:cubicBezTo>
                  <a:pt x="901148" y="36052"/>
                  <a:pt x="977348" y="85747"/>
                  <a:pt x="1053548" y="135443"/>
                </a:cubicBezTo>
              </a:path>
            </a:pathLst>
          </a:custGeom>
          <a:ln w="12700">
            <a:solidFill>
              <a:srgbClr val="F7A107"/>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sp>
        <p:nvSpPr>
          <p:cNvPr id="226" name="자유형 192"/>
          <p:cNvSpPr/>
          <p:nvPr/>
        </p:nvSpPr>
        <p:spPr>
          <a:xfrm>
            <a:off x="6776099" y="2751875"/>
            <a:ext cx="1117600" cy="145540"/>
          </a:xfrm>
          <a:custGeom>
            <a:avLst/>
            <a:gdLst>
              <a:gd name="connsiteX0" fmla="*/ 0 w 1117600"/>
              <a:gd name="connsiteY0" fmla="*/ 92035 h 92035"/>
              <a:gd name="connsiteX1" fmla="*/ 391886 w 1117600"/>
              <a:gd name="connsiteY1" fmla="*/ 19464 h 92035"/>
              <a:gd name="connsiteX2" fmla="*/ 769257 w 1117600"/>
              <a:gd name="connsiteY2" fmla="*/ 4950 h 92035"/>
              <a:gd name="connsiteX3" fmla="*/ 1117600 w 1117600"/>
              <a:gd name="connsiteY3" fmla="*/ 92035 h 92035"/>
            </a:gdLst>
            <a:ahLst/>
            <a:cxnLst>
              <a:cxn ang="0">
                <a:pos x="connsiteX0" y="connsiteY0"/>
              </a:cxn>
              <a:cxn ang="0">
                <a:pos x="connsiteX1" y="connsiteY1"/>
              </a:cxn>
              <a:cxn ang="0">
                <a:pos x="connsiteX2" y="connsiteY2"/>
              </a:cxn>
              <a:cxn ang="0">
                <a:pos x="connsiteX3" y="connsiteY3"/>
              </a:cxn>
            </a:cxnLst>
            <a:rect l="l" t="t" r="r" b="b"/>
            <a:pathLst>
              <a:path w="1117600" h="92035">
                <a:moveTo>
                  <a:pt x="0" y="92035"/>
                </a:moveTo>
                <a:cubicBezTo>
                  <a:pt x="131838" y="63006"/>
                  <a:pt x="263677" y="33978"/>
                  <a:pt x="391886" y="19464"/>
                </a:cubicBezTo>
                <a:cubicBezTo>
                  <a:pt x="520095" y="4950"/>
                  <a:pt x="648305" y="-7145"/>
                  <a:pt x="769257" y="4950"/>
                </a:cubicBezTo>
                <a:cubicBezTo>
                  <a:pt x="890209" y="17045"/>
                  <a:pt x="1003904" y="54540"/>
                  <a:pt x="1117600" y="92035"/>
                </a:cubicBezTo>
              </a:path>
            </a:pathLst>
          </a:custGeom>
          <a:ln w="12700">
            <a:solidFill>
              <a:srgbClr val="F7A107"/>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sp>
        <p:nvSpPr>
          <p:cNvPr id="227" name="자유형 193"/>
          <p:cNvSpPr/>
          <p:nvPr/>
        </p:nvSpPr>
        <p:spPr>
          <a:xfrm>
            <a:off x="7286098" y="3243259"/>
            <a:ext cx="1040306" cy="172389"/>
          </a:xfrm>
          <a:custGeom>
            <a:avLst/>
            <a:gdLst>
              <a:gd name="connsiteX0" fmla="*/ 1181100 w 1181100"/>
              <a:gd name="connsiteY0" fmla="*/ 0 h 183444"/>
              <a:gd name="connsiteX1" fmla="*/ 742950 w 1181100"/>
              <a:gd name="connsiteY1" fmla="*/ 171450 h 183444"/>
              <a:gd name="connsiteX2" fmla="*/ 209550 w 1181100"/>
              <a:gd name="connsiteY2" fmla="*/ 152400 h 183444"/>
              <a:gd name="connsiteX3" fmla="*/ 0 w 1181100"/>
              <a:gd name="connsiteY3" fmla="*/ 19050 h 183444"/>
            </a:gdLst>
            <a:ahLst/>
            <a:cxnLst>
              <a:cxn ang="0">
                <a:pos x="connsiteX0" y="connsiteY0"/>
              </a:cxn>
              <a:cxn ang="0">
                <a:pos x="connsiteX1" y="connsiteY1"/>
              </a:cxn>
              <a:cxn ang="0">
                <a:pos x="connsiteX2" y="connsiteY2"/>
              </a:cxn>
              <a:cxn ang="0">
                <a:pos x="connsiteX3" y="connsiteY3"/>
              </a:cxn>
            </a:cxnLst>
            <a:rect l="l" t="t" r="r" b="b"/>
            <a:pathLst>
              <a:path w="1181100" h="183444">
                <a:moveTo>
                  <a:pt x="1181100" y="0"/>
                </a:moveTo>
                <a:cubicBezTo>
                  <a:pt x="1042987" y="73025"/>
                  <a:pt x="904875" y="146050"/>
                  <a:pt x="742950" y="171450"/>
                </a:cubicBezTo>
                <a:cubicBezTo>
                  <a:pt x="581025" y="196850"/>
                  <a:pt x="333375" y="177800"/>
                  <a:pt x="209550" y="152400"/>
                </a:cubicBezTo>
                <a:cubicBezTo>
                  <a:pt x="85725" y="127000"/>
                  <a:pt x="42862" y="73025"/>
                  <a:pt x="0" y="19050"/>
                </a:cubicBezTo>
              </a:path>
            </a:pathLst>
          </a:custGeom>
          <a:ln w="12700">
            <a:solidFill>
              <a:srgbClr val="F7A107"/>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sp>
        <p:nvSpPr>
          <p:cNvPr id="228" name="자유형 194"/>
          <p:cNvSpPr/>
          <p:nvPr/>
        </p:nvSpPr>
        <p:spPr>
          <a:xfrm>
            <a:off x="6064303" y="3243259"/>
            <a:ext cx="1040306" cy="183444"/>
          </a:xfrm>
          <a:custGeom>
            <a:avLst/>
            <a:gdLst>
              <a:gd name="connsiteX0" fmla="*/ 1181100 w 1181100"/>
              <a:gd name="connsiteY0" fmla="*/ 0 h 183444"/>
              <a:gd name="connsiteX1" fmla="*/ 742950 w 1181100"/>
              <a:gd name="connsiteY1" fmla="*/ 171450 h 183444"/>
              <a:gd name="connsiteX2" fmla="*/ 209550 w 1181100"/>
              <a:gd name="connsiteY2" fmla="*/ 152400 h 183444"/>
              <a:gd name="connsiteX3" fmla="*/ 0 w 1181100"/>
              <a:gd name="connsiteY3" fmla="*/ 19050 h 183444"/>
            </a:gdLst>
            <a:ahLst/>
            <a:cxnLst>
              <a:cxn ang="0">
                <a:pos x="connsiteX0" y="connsiteY0"/>
              </a:cxn>
              <a:cxn ang="0">
                <a:pos x="connsiteX1" y="connsiteY1"/>
              </a:cxn>
              <a:cxn ang="0">
                <a:pos x="connsiteX2" y="connsiteY2"/>
              </a:cxn>
              <a:cxn ang="0">
                <a:pos x="connsiteX3" y="connsiteY3"/>
              </a:cxn>
            </a:cxnLst>
            <a:rect l="l" t="t" r="r" b="b"/>
            <a:pathLst>
              <a:path w="1181100" h="183444">
                <a:moveTo>
                  <a:pt x="1181100" y="0"/>
                </a:moveTo>
                <a:cubicBezTo>
                  <a:pt x="1042987" y="73025"/>
                  <a:pt x="904875" y="146050"/>
                  <a:pt x="742950" y="171450"/>
                </a:cubicBezTo>
                <a:cubicBezTo>
                  <a:pt x="581025" y="196850"/>
                  <a:pt x="333375" y="177800"/>
                  <a:pt x="209550" y="152400"/>
                </a:cubicBezTo>
                <a:cubicBezTo>
                  <a:pt x="85725" y="127000"/>
                  <a:pt x="42862" y="73025"/>
                  <a:pt x="0" y="19050"/>
                </a:cubicBezTo>
              </a:path>
            </a:pathLst>
          </a:custGeom>
          <a:ln w="12700">
            <a:solidFill>
              <a:srgbClr val="F7A107"/>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cxnSp>
        <p:nvCxnSpPr>
          <p:cNvPr id="229" name="직선 연결선 7"/>
          <p:cNvCxnSpPr/>
          <p:nvPr/>
        </p:nvCxnSpPr>
        <p:spPr>
          <a:xfrm>
            <a:off x="5774410" y="3610859"/>
            <a:ext cx="0" cy="290621"/>
          </a:xfrm>
          <a:prstGeom prst="lin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0" name="직선 연결선 111"/>
          <p:cNvCxnSpPr/>
          <p:nvPr/>
        </p:nvCxnSpPr>
        <p:spPr>
          <a:xfrm>
            <a:off x="6946097" y="3610859"/>
            <a:ext cx="0" cy="290621"/>
          </a:xfrm>
          <a:prstGeom prst="lin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31" name="직선 연결선 113"/>
          <p:cNvCxnSpPr/>
          <p:nvPr/>
        </p:nvCxnSpPr>
        <p:spPr>
          <a:xfrm>
            <a:off x="8114497" y="3610859"/>
            <a:ext cx="0" cy="290621"/>
          </a:xfrm>
          <a:prstGeom prst="lin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cxnSp>
      <p:pic>
        <p:nvPicPr>
          <p:cNvPr id="232" name="Picture 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l="70910" t="1" r="9557" b="8459"/>
          <a:stretch/>
        </p:blipFill>
        <p:spPr>
          <a:xfrm>
            <a:off x="8384123" y="3404947"/>
            <a:ext cx="130474" cy="171516"/>
          </a:xfrm>
          <a:prstGeom prst="rect">
            <a:avLst/>
          </a:prstGeom>
        </p:spPr>
      </p:pic>
      <p:pic>
        <p:nvPicPr>
          <p:cNvPr id="233" name="Picture 7"/>
          <p:cNvPicPr>
            <a:picLocks noChangeAspect="1"/>
          </p:cNvPicPr>
          <p:nvPr/>
        </p:nvPicPr>
        <p:blipFill rotWithShape="1">
          <a:blip r:embed="rId2" cstate="email">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rcRect l="10108" t="1" r="64031" b="8459"/>
          <a:stretch/>
        </p:blipFill>
        <p:spPr>
          <a:xfrm>
            <a:off x="7739263" y="3419230"/>
            <a:ext cx="172741" cy="171516"/>
          </a:xfrm>
          <a:prstGeom prst="rect">
            <a:avLst/>
          </a:prstGeom>
        </p:spPr>
      </p:pic>
      <p:sp>
        <p:nvSpPr>
          <p:cNvPr id="234" name="Rectangle 5">
            <a:extLst>
              <a:ext uri="{FF2B5EF4-FFF2-40B4-BE49-F238E27FC236}">
                <a16:creationId xmlns="" xmlns:a16="http://schemas.microsoft.com/office/drawing/2014/main" id="{7D170B98-B972-4A63-939A-58C79733E705}"/>
              </a:ext>
            </a:extLst>
          </p:cNvPr>
          <p:cNvSpPr/>
          <p:nvPr/>
        </p:nvSpPr>
        <p:spPr>
          <a:xfrm>
            <a:off x="6527107" y="6175603"/>
            <a:ext cx="1904689" cy="276999"/>
          </a:xfrm>
          <a:prstGeom prst="rect">
            <a:avLst/>
          </a:prstGeom>
        </p:spPr>
        <p:txBody>
          <a:bodyPr wrap="none">
            <a:spAutoFit/>
          </a:bodyPr>
          <a:lstStyle/>
          <a:p>
            <a:r>
              <a:rPr lang="en-US" sz="1200" dirty="0">
                <a:ln>
                  <a:solidFill>
                    <a:schemeClr val="accent1">
                      <a:alpha val="0"/>
                    </a:schemeClr>
                  </a:solidFill>
                </a:ln>
              </a:rPr>
              <a:t>Courtesy of [Plank+, </a:t>
            </a:r>
            <a:r>
              <a:rPr lang="en-US" sz="1200" i="1" dirty="0">
                <a:ln>
                  <a:solidFill>
                    <a:schemeClr val="accent1">
                      <a:alpha val="0"/>
                    </a:schemeClr>
                  </a:solidFill>
                </a:ln>
              </a:rPr>
              <a:t>ACL16</a:t>
            </a:r>
            <a:r>
              <a:rPr lang="en-US" sz="1200" dirty="0">
                <a:ln>
                  <a:solidFill>
                    <a:schemeClr val="accent1">
                      <a:alpha val="0"/>
                    </a:schemeClr>
                  </a:solidFill>
                </a:ln>
              </a:rPr>
              <a:t>]</a:t>
            </a:r>
          </a:p>
        </p:txBody>
      </p:sp>
    </p:spTree>
    <p:extLst>
      <p:ext uri="{BB962C8B-B14F-4D97-AF65-F5344CB8AC3E}">
        <p14:creationId xmlns:p14="http://schemas.microsoft.com/office/powerpoint/2010/main" val="1531609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BDACC6-AAB2-448F-BB92-1C5E51FD7AE9}"/>
              </a:ext>
            </a:extLst>
          </p:cNvPr>
          <p:cNvSpPr>
            <a:spLocks noGrp="1"/>
          </p:cNvSpPr>
          <p:nvPr>
            <p:ph type="title"/>
          </p:nvPr>
        </p:nvSpPr>
        <p:spPr/>
        <p:txBody>
          <a:bodyPr/>
          <a:lstStyle/>
          <a:p>
            <a:r>
              <a:rPr lang="en-US" dirty="0" smtClean="0"/>
              <a:t>POS Tagging with limited labeled datasets</a:t>
            </a:r>
            <a:endParaRPr lang="en-US" dirty="0"/>
          </a:p>
        </p:txBody>
      </p:sp>
      <p:sp>
        <p:nvSpPr>
          <p:cNvPr id="3" name="Content Placeholder 2">
            <a:extLst>
              <a:ext uri="{FF2B5EF4-FFF2-40B4-BE49-F238E27FC236}">
                <a16:creationId xmlns="" xmlns:a16="http://schemas.microsoft.com/office/drawing/2014/main" id="{FA917A84-68B4-46B9-936F-3684B64C6F89}"/>
              </a:ext>
            </a:extLst>
          </p:cNvPr>
          <p:cNvSpPr>
            <a:spLocks noGrp="1"/>
          </p:cNvSpPr>
          <p:nvPr>
            <p:ph idx="1"/>
          </p:nvPr>
        </p:nvSpPr>
        <p:spPr/>
        <p:txBody>
          <a:bodyPr>
            <a:normAutofit/>
          </a:bodyPr>
          <a:lstStyle/>
          <a:p>
            <a:r>
              <a:rPr lang="en-US" sz="2200" dirty="0">
                <a:ln>
                  <a:solidFill>
                    <a:schemeClr val="accent1">
                      <a:alpha val="0"/>
                    </a:schemeClr>
                  </a:solidFill>
                </a:ln>
                <a:ea typeface="KoPub돋움체 Bold" panose="02020603020101020101" pitchFamily="18" charset="-127"/>
              </a:rPr>
              <a:t>POS tagging is a relatively easy sequence tagging task given</a:t>
            </a:r>
            <a:br>
              <a:rPr lang="en-US" sz="2200" dirty="0">
                <a:ln>
                  <a:solidFill>
                    <a:schemeClr val="accent1">
                      <a:alpha val="0"/>
                    </a:schemeClr>
                  </a:solidFill>
                </a:ln>
                <a:ea typeface="KoPub돋움체 Bold" panose="02020603020101020101" pitchFamily="18" charset="-127"/>
              </a:rPr>
            </a:br>
            <a:r>
              <a:rPr lang="en-US" sz="2200" dirty="0">
                <a:ln>
                  <a:solidFill>
                    <a:schemeClr val="accent1">
                      <a:alpha val="0"/>
                    </a:schemeClr>
                  </a:solidFill>
                </a:ln>
                <a:ea typeface="KoPub돋움체 Bold" panose="02020603020101020101" pitchFamily="18" charset="-127"/>
              </a:rPr>
              <a:t>sufficient training </a:t>
            </a:r>
            <a:r>
              <a:rPr lang="en-US" sz="2200" dirty="0" smtClean="0">
                <a:ln>
                  <a:solidFill>
                    <a:schemeClr val="accent1">
                      <a:alpha val="0"/>
                    </a:schemeClr>
                  </a:solidFill>
                </a:ln>
                <a:ea typeface="KoPub돋움체 Bold" panose="02020603020101020101" pitchFamily="18" charset="-127"/>
              </a:rPr>
              <a:t>examples</a:t>
            </a:r>
            <a:endParaRPr lang="en-US" sz="2200" dirty="0">
              <a:ln>
                <a:solidFill>
                  <a:schemeClr val="accent1">
                    <a:alpha val="0"/>
                  </a:schemeClr>
                </a:solidFill>
              </a:ln>
              <a:ea typeface="KoPub돋움체 Bold" panose="02020603020101020101" pitchFamily="18" charset="-127"/>
            </a:endParaRPr>
          </a:p>
          <a:p>
            <a:pPr marL="533400" lvl="1" indent="-171450"/>
            <a:endParaRPr lang="en-US" sz="100" dirty="0">
              <a:ln>
                <a:solidFill>
                  <a:schemeClr val="accent1">
                    <a:alpha val="0"/>
                  </a:schemeClr>
                </a:solidFill>
              </a:ln>
              <a:ea typeface="KoPub돋움체 Medium" panose="02020603020101020101" pitchFamily="18" charset="-127"/>
            </a:endParaRPr>
          </a:p>
          <a:p>
            <a:pPr marL="533400" lvl="1" indent="-171450">
              <a:lnSpc>
                <a:spcPct val="80000"/>
              </a:lnSpc>
            </a:pPr>
            <a:r>
              <a:rPr lang="en-US" sz="2000" dirty="0" smtClean="0">
                <a:ln>
                  <a:solidFill>
                    <a:schemeClr val="accent1">
                      <a:alpha val="0"/>
                    </a:schemeClr>
                  </a:solidFill>
                </a:ln>
                <a:ea typeface="KoPub돋움체 Medium" panose="02020603020101020101" pitchFamily="18" charset="-127"/>
              </a:rPr>
              <a:t>Still difficult for low-resource </a:t>
            </a:r>
            <a:r>
              <a:rPr lang="en-US" sz="2000" dirty="0">
                <a:ln>
                  <a:solidFill>
                    <a:schemeClr val="accent1">
                      <a:alpha val="0"/>
                    </a:schemeClr>
                  </a:solidFill>
                </a:ln>
                <a:ea typeface="KoPub돋움체 Medium" panose="02020603020101020101" pitchFamily="18" charset="-127"/>
              </a:rPr>
              <a:t>languages</a:t>
            </a:r>
          </a:p>
          <a:p>
            <a:pPr marL="533400" lvl="1" indent="-171450">
              <a:lnSpc>
                <a:spcPct val="80000"/>
              </a:lnSpc>
            </a:pPr>
            <a:endParaRPr lang="en-US" sz="100" dirty="0" smtClean="0">
              <a:ln>
                <a:solidFill>
                  <a:schemeClr val="accent1">
                    <a:alpha val="0"/>
                  </a:schemeClr>
                </a:solidFill>
              </a:ln>
              <a:ea typeface="KoPub돋움체 Medium" panose="02020603020101020101" pitchFamily="18" charset="-127"/>
            </a:endParaRPr>
          </a:p>
          <a:p>
            <a:endParaRPr lang="en-US" altLang="ko-KR" sz="2200" dirty="0" smtClean="0">
              <a:ln>
                <a:solidFill>
                  <a:schemeClr val="accent1">
                    <a:alpha val="0"/>
                  </a:schemeClr>
                </a:solidFill>
              </a:ln>
              <a:ea typeface="KoPub돋움체 Bold" panose="02020603020101020101" pitchFamily="18" charset="-127"/>
            </a:endParaRPr>
          </a:p>
          <a:p>
            <a:r>
              <a:rPr lang="en-US" altLang="ko-KR" sz="2200" dirty="0" smtClean="0">
                <a:ln>
                  <a:solidFill>
                    <a:schemeClr val="accent1">
                      <a:alpha val="0"/>
                    </a:schemeClr>
                  </a:solidFill>
                </a:ln>
                <a:ea typeface="KoPub돋움체 Bold" panose="02020603020101020101" pitchFamily="18" charset="-127"/>
              </a:rPr>
              <a:t>Cross-lingual transfer </a:t>
            </a:r>
            <a:r>
              <a:rPr lang="en-US" altLang="ko-KR" sz="2200" dirty="0">
                <a:ln>
                  <a:solidFill>
                    <a:schemeClr val="accent1">
                      <a:alpha val="0"/>
                    </a:schemeClr>
                  </a:solidFill>
                </a:ln>
                <a:ea typeface="KoPub돋움체 Bold" panose="02020603020101020101" pitchFamily="18" charset="-127"/>
              </a:rPr>
              <a:t>learning for </a:t>
            </a:r>
            <a:r>
              <a:rPr lang="en-US" altLang="ko-KR" sz="2200" dirty="0" smtClean="0">
                <a:ln>
                  <a:solidFill>
                    <a:schemeClr val="accent1">
                      <a:alpha val="0"/>
                    </a:schemeClr>
                  </a:solidFill>
                </a:ln>
                <a:ea typeface="KoPub돋움체 Bold" panose="02020603020101020101" pitchFamily="18" charset="-127"/>
              </a:rPr>
              <a:t>POS </a:t>
            </a:r>
            <a:r>
              <a:rPr lang="en-US" altLang="ko-KR" sz="2200" dirty="0">
                <a:ln>
                  <a:solidFill>
                    <a:schemeClr val="accent1">
                      <a:alpha val="0"/>
                    </a:schemeClr>
                  </a:solidFill>
                </a:ln>
                <a:ea typeface="KoPub돋움체 Bold" panose="02020603020101020101" pitchFamily="18" charset="-127"/>
              </a:rPr>
              <a:t>tagging</a:t>
            </a:r>
            <a:endParaRPr lang="en-US" sz="2200" dirty="0">
              <a:ln>
                <a:solidFill>
                  <a:schemeClr val="accent1">
                    <a:alpha val="0"/>
                  </a:schemeClr>
                </a:solidFill>
              </a:ln>
              <a:ea typeface="KoPub돋움체 Bold" panose="02020603020101020101" pitchFamily="18" charset="-127"/>
            </a:endParaRPr>
          </a:p>
          <a:p>
            <a:pPr marL="533400" lvl="1" indent="-171450"/>
            <a:endParaRPr lang="en-US" sz="100" dirty="0">
              <a:ln>
                <a:solidFill>
                  <a:schemeClr val="accent1">
                    <a:alpha val="0"/>
                  </a:schemeClr>
                </a:solidFill>
              </a:ln>
              <a:ea typeface="KoPub돋움체 Medium" panose="02020603020101020101" pitchFamily="18" charset="-127"/>
            </a:endParaRPr>
          </a:p>
          <a:p>
            <a:pPr marL="533400" lvl="1" indent="-171450">
              <a:lnSpc>
                <a:spcPct val="80000"/>
              </a:lnSpc>
            </a:pPr>
            <a:r>
              <a:rPr lang="en-US" sz="2000" dirty="0">
                <a:ln>
                  <a:solidFill>
                    <a:schemeClr val="accent1">
                      <a:alpha val="0"/>
                    </a:schemeClr>
                  </a:solidFill>
                </a:ln>
                <a:ea typeface="KoPub돋움체 Medium" panose="02020603020101020101" pitchFamily="18" charset="-127"/>
              </a:rPr>
              <a:t>We can use POS datasets from resource-rich languages as the source </a:t>
            </a:r>
            <a:r>
              <a:rPr lang="en-US" sz="2000" dirty="0" smtClean="0">
                <a:ln>
                  <a:solidFill>
                    <a:schemeClr val="accent1">
                      <a:alpha val="0"/>
                    </a:schemeClr>
                  </a:solidFill>
                </a:ln>
                <a:ea typeface="KoPub돋움체 Medium" panose="02020603020101020101" pitchFamily="18" charset="-127"/>
              </a:rPr>
              <a:t>to improve </a:t>
            </a:r>
            <a:r>
              <a:rPr lang="en-US" sz="2000" dirty="0">
                <a:ln>
                  <a:solidFill>
                    <a:schemeClr val="accent1">
                      <a:alpha val="0"/>
                    </a:schemeClr>
                  </a:solidFill>
                </a:ln>
                <a:ea typeface="KoPub돋움체 Medium" panose="02020603020101020101" pitchFamily="18" charset="-127"/>
              </a:rPr>
              <a:t>the POS tagging for the low-resource </a:t>
            </a:r>
            <a:r>
              <a:rPr lang="en-US" sz="2000" dirty="0" smtClean="0">
                <a:ln>
                  <a:solidFill>
                    <a:schemeClr val="accent1">
                      <a:alpha val="0"/>
                    </a:schemeClr>
                  </a:solidFill>
                </a:ln>
                <a:ea typeface="KoPub돋움체 Medium" panose="02020603020101020101" pitchFamily="18" charset="-127"/>
              </a:rPr>
              <a:t>language</a:t>
            </a:r>
            <a:endParaRPr lang="en-US" sz="2000" dirty="0">
              <a:ln>
                <a:solidFill>
                  <a:schemeClr val="accent1">
                    <a:alpha val="0"/>
                  </a:schemeClr>
                </a:solidFill>
              </a:ln>
              <a:ea typeface="KoPub돋움체 Medium" panose="02020603020101020101" pitchFamily="18" charset="-127"/>
            </a:endParaRPr>
          </a:p>
        </p:txBody>
      </p:sp>
      <p:sp>
        <p:nvSpPr>
          <p:cNvPr id="4" name="Slide Number Placeholder 3">
            <a:extLst>
              <a:ext uri="{FF2B5EF4-FFF2-40B4-BE49-F238E27FC236}">
                <a16:creationId xmlns="" xmlns:a16="http://schemas.microsoft.com/office/drawing/2014/main" id="{65DB0E6F-5E4F-400A-BEC6-52660016F293}"/>
              </a:ext>
            </a:extLst>
          </p:cNvPr>
          <p:cNvSpPr>
            <a:spLocks noGrp="1"/>
          </p:cNvSpPr>
          <p:nvPr>
            <p:ph type="sldNum" sz="quarter" idx="12"/>
          </p:nvPr>
        </p:nvSpPr>
        <p:spPr/>
        <p:txBody>
          <a:bodyPr/>
          <a:lstStyle/>
          <a:p>
            <a:fld id="{CEF3FB18-B22A-4758-B014-96AFC7673A9F}" type="slidenum">
              <a:rPr lang="en-US" smtClean="0"/>
              <a:t>2</a:t>
            </a:fld>
            <a:endParaRPr lang="en-US"/>
          </a:p>
        </p:txBody>
      </p:sp>
    </p:spTree>
    <p:extLst>
      <p:ext uri="{BB962C8B-B14F-4D97-AF65-F5344CB8AC3E}">
        <p14:creationId xmlns:p14="http://schemas.microsoft.com/office/powerpoint/2010/main" val="391787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Cross-lingual Transfer Learning for POS Tagging</a:t>
            </a:r>
          </a:p>
        </p:txBody>
      </p:sp>
      <p:sp>
        <p:nvSpPr>
          <p:cNvPr id="3" name="Content Placeholder 2"/>
          <p:cNvSpPr>
            <a:spLocks noGrp="1"/>
          </p:cNvSpPr>
          <p:nvPr>
            <p:ph idx="1"/>
          </p:nvPr>
        </p:nvSpPr>
        <p:spPr>
          <a:xfrm>
            <a:off x="628650" y="1825624"/>
            <a:ext cx="7886700" cy="4895851"/>
          </a:xfrm>
        </p:spPr>
        <p:txBody>
          <a:bodyPr>
            <a:normAutofit fontScale="92500" lnSpcReduction="10000"/>
          </a:bodyPr>
          <a:lstStyle/>
          <a:p>
            <a:pPr marL="76200" indent="-171450">
              <a:lnSpc>
                <a:spcPct val="80000"/>
              </a:lnSpc>
            </a:pPr>
            <a:r>
              <a:rPr lang="en-US" sz="2200" dirty="0">
                <a:ln>
                  <a:solidFill>
                    <a:schemeClr val="accent1">
                      <a:alpha val="0"/>
                    </a:schemeClr>
                  </a:solidFill>
                </a:ln>
                <a:ea typeface="KoPub돋움체 Medium" panose="02020603020101020101" pitchFamily="18" charset="-127"/>
              </a:rPr>
              <a:t>Previous work usually requires cross-lingual resources </a:t>
            </a:r>
            <a:r>
              <a:rPr lang="en-US" sz="2200" dirty="0" smtClean="0">
                <a:ln>
                  <a:solidFill>
                    <a:schemeClr val="accent1">
                      <a:alpha val="0"/>
                    </a:schemeClr>
                  </a:solidFill>
                </a:ln>
                <a:ea typeface="KoPub돋움체 Medium" panose="02020603020101020101" pitchFamily="18" charset="-127"/>
              </a:rPr>
              <a:t>to encourage </a:t>
            </a:r>
            <a:r>
              <a:rPr lang="en-US" sz="2200" dirty="0">
                <a:ln>
                  <a:solidFill>
                    <a:schemeClr val="accent1">
                      <a:alpha val="0"/>
                    </a:schemeClr>
                  </a:solidFill>
                </a:ln>
                <a:ea typeface="KoPub돋움체 Medium" panose="02020603020101020101" pitchFamily="18" charset="-127"/>
              </a:rPr>
              <a:t>the </a:t>
            </a:r>
            <a:r>
              <a:rPr lang="en-US" sz="2200" dirty="0" smtClean="0">
                <a:ln>
                  <a:solidFill>
                    <a:schemeClr val="accent1">
                      <a:alpha val="0"/>
                    </a:schemeClr>
                  </a:solidFill>
                </a:ln>
                <a:ea typeface="KoPub돋움체 Medium" panose="02020603020101020101" pitchFamily="18" charset="-127"/>
              </a:rPr>
              <a:t>input representations to be compatible</a:t>
            </a:r>
          </a:p>
          <a:p>
            <a:pPr marL="533400" lvl="1" indent="-171450">
              <a:lnSpc>
                <a:spcPct val="80000"/>
              </a:lnSpc>
            </a:pPr>
            <a:r>
              <a:rPr lang="en-US" sz="2000" dirty="0" smtClean="0">
                <a:ln>
                  <a:solidFill>
                    <a:schemeClr val="accent1">
                      <a:alpha val="0"/>
                    </a:schemeClr>
                  </a:solidFill>
                </a:ln>
                <a:ea typeface="KoPub돋움체 Medium" panose="02020603020101020101" pitchFamily="18" charset="-127"/>
              </a:rPr>
              <a:t>Parallel corpora: [</a:t>
            </a:r>
            <a:r>
              <a:rPr lang="en-US" sz="2000" dirty="0" err="1" smtClean="0"/>
              <a:t>Täckström</a:t>
            </a:r>
            <a:r>
              <a:rPr lang="en-US" sz="2000" dirty="0" smtClean="0"/>
              <a:t>+, </a:t>
            </a:r>
            <a:r>
              <a:rPr lang="en-US" sz="2000" i="1" dirty="0" smtClean="0"/>
              <a:t>TACL13</a:t>
            </a:r>
            <a:r>
              <a:rPr lang="en-US" sz="2000" dirty="0" smtClean="0"/>
              <a:t>], [Duong+, </a:t>
            </a:r>
            <a:r>
              <a:rPr lang="en-US" sz="2000" i="1" dirty="0" smtClean="0"/>
              <a:t>ACL13</a:t>
            </a:r>
            <a:r>
              <a:rPr lang="en-US" sz="2000" dirty="0" smtClean="0"/>
              <a:t>], </a:t>
            </a:r>
          </a:p>
          <a:p>
            <a:pPr marL="361950" lvl="1" indent="0">
              <a:lnSpc>
                <a:spcPct val="80000"/>
              </a:lnSpc>
              <a:buNone/>
            </a:pPr>
            <a:r>
              <a:rPr lang="en-US" sz="2000" dirty="0" smtClean="0"/>
              <a:t>		      </a:t>
            </a:r>
            <a:r>
              <a:rPr lang="ko-KR" altLang="en-US" sz="2000" dirty="0" smtClean="0"/>
              <a:t> </a:t>
            </a:r>
            <a:r>
              <a:rPr lang="en-US" sz="2000" dirty="0" smtClean="0"/>
              <a:t>[Kim+, </a:t>
            </a:r>
            <a:r>
              <a:rPr lang="en-US" sz="2000" i="1" dirty="0" smtClean="0"/>
              <a:t>EMNLP15</a:t>
            </a:r>
            <a:r>
              <a:rPr lang="en-US" sz="2000" dirty="0" smtClean="0"/>
              <a:t>], [Zhang+, </a:t>
            </a:r>
            <a:r>
              <a:rPr lang="en-US" sz="2000" i="1" dirty="0" smtClean="0"/>
              <a:t>NAACL16</a:t>
            </a:r>
            <a:r>
              <a:rPr lang="en-US" sz="2000" dirty="0" smtClean="0"/>
              <a:t>]</a:t>
            </a:r>
            <a:endParaRPr lang="en-US" sz="2000" dirty="0" smtClean="0">
              <a:ln>
                <a:solidFill>
                  <a:schemeClr val="accent1">
                    <a:alpha val="0"/>
                  </a:schemeClr>
                </a:solidFill>
              </a:ln>
              <a:ea typeface="KoPub돋움체 Medium" panose="02020603020101020101" pitchFamily="18" charset="-127"/>
            </a:endParaRPr>
          </a:p>
          <a:p>
            <a:pPr marL="533400" lvl="1" indent="-171450">
              <a:lnSpc>
                <a:spcPct val="80000"/>
              </a:lnSpc>
            </a:pPr>
            <a:r>
              <a:rPr lang="en-US" sz="2000" dirty="0" smtClean="0">
                <a:ln>
                  <a:solidFill>
                    <a:schemeClr val="accent1">
                      <a:alpha val="0"/>
                    </a:schemeClr>
                  </a:solidFill>
                </a:ln>
                <a:ea typeface="KoPub돋움체 Medium" panose="02020603020101020101" pitchFamily="18" charset="-127"/>
              </a:rPr>
              <a:t>Dictionaries: [Wisniewski+, </a:t>
            </a:r>
            <a:r>
              <a:rPr lang="en-US" sz="2000" i="1" dirty="0" smtClean="0">
                <a:ln>
                  <a:solidFill>
                    <a:schemeClr val="accent1">
                      <a:alpha val="0"/>
                    </a:schemeClr>
                  </a:solidFill>
                </a:ln>
                <a:ea typeface="KoPub돋움체 Medium" panose="02020603020101020101" pitchFamily="18" charset="-127"/>
              </a:rPr>
              <a:t>EMNLP14</a:t>
            </a:r>
            <a:r>
              <a:rPr lang="en-US" sz="2000" dirty="0" smtClean="0">
                <a:ln>
                  <a:solidFill>
                    <a:schemeClr val="accent1">
                      <a:alpha val="0"/>
                    </a:schemeClr>
                  </a:solidFill>
                </a:ln>
                <a:ea typeface="KoPub돋움체 Medium" panose="02020603020101020101" pitchFamily="18" charset="-127"/>
              </a:rPr>
              <a:t>]</a:t>
            </a:r>
            <a:r>
              <a:rPr lang="en-US" altLang="ko-KR" sz="2000" dirty="0" smtClean="0">
                <a:ln>
                  <a:solidFill>
                    <a:schemeClr val="accent1">
                      <a:alpha val="0"/>
                    </a:schemeClr>
                  </a:solidFill>
                </a:ln>
                <a:ea typeface="KoPub돋움체 Medium" panose="02020603020101020101" pitchFamily="18" charset="-127"/>
              </a:rPr>
              <a:t>,</a:t>
            </a:r>
            <a:r>
              <a:rPr lang="ko-KR" altLang="en-US" sz="2000" dirty="0" smtClean="0">
                <a:ln>
                  <a:solidFill>
                    <a:schemeClr val="accent1">
                      <a:alpha val="0"/>
                    </a:schemeClr>
                  </a:solidFill>
                </a:ln>
                <a:ea typeface="KoPub돋움체 Medium" panose="02020603020101020101" pitchFamily="18" charset="-127"/>
              </a:rPr>
              <a:t> </a:t>
            </a:r>
            <a:r>
              <a:rPr lang="en-US" altLang="ko-KR" sz="2000" dirty="0" smtClean="0">
                <a:ln>
                  <a:solidFill>
                    <a:schemeClr val="accent1">
                      <a:alpha val="0"/>
                    </a:schemeClr>
                  </a:solidFill>
                </a:ln>
                <a:ea typeface="KoPub돋움체 Medium" panose="02020603020101020101" pitchFamily="18" charset="-127"/>
              </a:rPr>
              <a:t>[</a:t>
            </a:r>
            <a:r>
              <a:rPr lang="en-US" altLang="ko-KR" sz="2000" dirty="0" err="1" smtClean="0">
                <a:ln>
                  <a:solidFill>
                    <a:schemeClr val="accent1">
                      <a:alpha val="0"/>
                    </a:schemeClr>
                  </a:solidFill>
                </a:ln>
                <a:ea typeface="KoPub돋움체 Medium" panose="02020603020101020101" pitchFamily="18" charset="-127"/>
              </a:rPr>
              <a:t>Fang&amp;Cohn</a:t>
            </a:r>
            <a:r>
              <a:rPr lang="en-US" altLang="ko-KR" sz="2000" dirty="0" smtClean="0">
                <a:ln>
                  <a:solidFill>
                    <a:schemeClr val="accent1">
                      <a:alpha val="0"/>
                    </a:schemeClr>
                  </a:solidFill>
                </a:ln>
                <a:ea typeface="KoPub돋움체 Medium" panose="02020603020101020101" pitchFamily="18" charset="-127"/>
              </a:rPr>
              <a:t>, </a:t>
            </a:r>
            <a:r>
              <a:rPr lang="en-US" altLang="ko-KR" sz="2000" i="1" dirty="0" smtClean="0">
                <a:ln>
                  <a:solidFill>
                    <a:schemeClr val="accent1">
                      <a:alpha val="0"/>
                    </a:schemeClr>
                  </a:solidFill>
                </a:ln>
                <a:ea typeface="KoPub돋움체 Medium" panose="02020603020101020101" pitchFamily="18" charset="-127"/>
              </a:rPr>
              <a:t>ACL17</a:t>
            </a:r>
            <a:r>
              <a:rPr lang="en-US" altLang="ko-KR" sz="2000" dirty="0" smtClean="0">
                <a:ln>
                  <a:solidFill>
                    <a:schemeClr val="accent1">
                      <a:alpha val="0"/>
                    </a:schemeClr>
                  </a:solidFill>
                </a:ln>
                <a:ea typeface="KoPub돋움체 Medium" panose="02020603020101020101" pitchFamily="18" charset="-127"/>
              </a:rPr>
              <a:t>]</a:t>
            </a:r>
            <a:endParaRPr lang="en-US" sz="2000" dirty="0" smtClean="0">
              <a:ln>
                <a:solidFill>
                  <a:schemeClr val="accent1">
                    <a:alpha val="0"/>
                  </a:schemeClr>
                </a:solidFill>
              </a:ln>
              <a:ea typeface="KoPub돋움체 Medium" panose="02020603020101020101" pitchFamily="18" charset="-127"/>
            </a:endParaRPr>
          </a:p>
          <a:p>
            <a:pPr marL="533400" lvl="1" indent="-171450">
              <a:lnSpc>
                <a:spcPct val="80000"/>
              </a:lnSpc>
            </a:pPr>
            <a:r>
              <a:rPr lang="en-US" sz="2000" dirty="0">
                <a:ln>
                  <a:solidFill>
                    <a:schemeClr val="accent1">
                      <a:alpha val="0"/>
                    </a:schemeClr>
                  </a:solidFill>
                </a:ln>
                <a:ea typeface="KoPub돋움체 Medium" panose="02020603020101020101" pitchFamily="18" charset="-127"/>
              </a:rPr>
              <a:t>M</a:t>
            </a:r>
            <a:r>
              <a:rPr lang="en-US" sz="2000" dirty="0" smtClean="0">
                <a:ln>
                  <a:solidFill>
                    <a:schemeClr val="accent1">
                      <a:alpha val="0"/>
                    </a:schemeClr>
                  </a:solidFill>
                </a:ln>
                <a:ea typeface="KoPub돋움체 Medium" panose="02020603020101020101" pitchFamily="18" charset="-127"/>
              </a:rPr>
              <a:t>orphological analyses: [Hana+, </a:t>
            </a:r>
            <a:r>
              <a:rPr lang="en-US" sz="2000" i="1" dirty="0" smtClean="0">
                <a:ln>
                  <a:solidFill>
                    <a:schemeClr val="accent1">
                      <a:alpha val="0"/>
                    </a:schemeClr>
                  </a:solidFill>
                </a:ln>
                <a:ea typeface="KoPub돋움체 Medium" panose="02020603020101020101" pitchFamily="18" charset="-127"/>
              </a:rPr>
              <a:t>EMNLP04</a:t>
            </a:r>
            <a:r>
              <a:rPr lang="en-US" sz="2000" dirty="0" smtClean="0">
                <a:ln>
                  <a:solidFill>
                    <a:schemeClr val="accent1">
                      <a:alpha val="0"/>
                    </a:schemeClr>
                  </a:solidFill>
                </a:ln>
                <a:ea typeface="KoPub돋움체 Medium" panose="02020603020101020101" pitchFamily="18" charset="-127"/>
              </a:rPr>
              <a:t>]</a:t>
            </a:r>
          </a:p>
          <a:p>
            <a:pPr marL="533400" lvl="1" indent="-171450">
              <a:lnSpc>
                <a:spcPct val="80000"/>
              </a:lnSpc>
            </a:pPr>
            <a:r>
              <a:rPr lang="en-US" sz="2000" dirty="0" smtClean="0">
                <a:ln>
                  <a:solidFill>
                    <a:schemeClr val="accent1">
                      <a:alpha val="0"/>
                    </a:schemeClr>
                  </a:solidFill>
                </a:ln>
                <a:ea typeface="KoPub돋움체 Medium" panose="02020603020101020101" pitchFamily="18" charset="-127"/>
              </a:rPr>
              <a:t>Eye movement relatedness: [Barrett+, </a:t>
            </a:r>
            <a:r>
              <a:rPr lang="en-US" sz="2000" i="1" dirty="0" smtClean="0">
                <a:ln>
                  <a:solidFill>
                    <a:schemeClr val="accent1">
                      <a:alpha val="0"/>
                    </a:schemeClr>
                  </a:solidFill>
                </a:ln>
                <a:ea typeface="KoPub돋움체 Medium" panose="02020603020101020101" pitchFamily="18" charset="-127"/>
              </a:rPr>
              <a:t>COLING16</a:t>
            </a:r>
            <a:r>
              <a:rPr lang="en-US" sz="2000" dirty="0" smtClean="0">
                <a:ln>
                  <a:solidFill>
                    <a:schemeClr val="accent1">
                      <a:alpha val="0"/>
                    </a:schemeClr>
                  </a:solidFill>
                </a:ln>
                <a:ea typeface="KoPub돋움체 Medium" panose="02020603020101020101" pitchFamily="18" charset="-127"/>
              </a:rPr>
              <a:t>]</a:t>
            </a:r>
          </a:p>
          <a:p>
            <a:pPr marL="76200" indent="-171450">
              <a:lnSpc>
                <a:spcPct val="80000"/>
              </a:lnSpc>
            </a:pPr>
            <a:endParaRPr lang="en-US" altLang="ko-KR" sz="2200" dirty="0" smtClean="0">
              <a:ln>
                <a:solidFill>
                  <a:schemeClr val="accent1">
                    <a:alpha val="0"/>
                  </a:schemeClr>
                </a:solidFill>
              </a:ln>
              <a:ea typeface="KoPub돋움체 Bold" panose="02020603020101020101" pitchFamily="18" charset="-127"/>
            </a:endParaRPr>
          </a:p>
          <a:p>
            <a:pPr marL="76200" indent="-171450">
              <a:lnSpc>
                <a:spcPct val="80000"/>
              </a:lnSpc>
            </a:pPr>
            <a:r>
              <a:rPr lang="en-US" altLang="ko-KR" sz="2200" dirty="0" smtClean="0">
                <a:ln>
                  <a:solidFill>
                    <a:schemeClr val="accent1">
                      <a:alpha val="0"/>
                    </a:schemeClr>
                  </a:solidFill>
                </a:ln>
                <a:ea typeface="KoPub돋움체 Bold" panose="02020603020101020101" pitchFamily="18" charset="-127"/>
              </a:rPr>
              <a:t>Character-level cross-lingual transfer learning [Yang+, </a:t>
            </a:r>
            <a:r>
              <a:rPr lang="en-US" altLang="ko-KR" sz="2200" i="1" dirty="0" smtClean="0">
                <a:ln>
                  <a:solidFill>
                    <a:schemeClr val="accent1">
                      <a:alpha val="0"/>
                    </a:schemeClr>
                  </a:solidFill>
                </a:ln>
                <a:ea typeface="KoPub돋움체 Bold" panose="02020603020101020101" pitchFamily="18" charset="-127"/>
              </a:rPr>
              <a:t>ICLR17</a:t>
            </a:r>
            <a:r>
              <a:rPr lang="en-US" altLang="ko-KR" sz="2200" dirty="0" smtClean="0">
                <a:ln>
                  <a:solidFill>
                    <a:schemeClr val="accent1">
                      <a:alpha val="0"/>
                    </a:schemeClr>
                  </a:solidFill>
                </a:ln>
                <a:ea typeface="KoPub돋움체 Bold" panose="02020603020101020101" pitchFamily="18" charset="-127"/>
              </a:rPr>
              <a:t>]</a:t>
            </a:r>
          </a:p>
          <a:p>
            <a:pPr marL="533400" lvl="1" indent="-171450">
              <a:lnSpc>
                <a:spcPct val="80000"/>
              </a:lnSpc>
            </a:pPr>
            <a:r>
              <a:rPr lang="en-US" altLang="ko-KR" sz="2000" dirty="0" smtClean="0">
                <a:ln>
                  <a:solidFill>
                    <a:schemeClr val="accent1">
                      <a:alpha val="0"/>
                    </a:schemeClr>
                  </a:solidFill>
                </a:ln>
                <a:ea typeface="KoPub돋움체 Bold" panose="02020603020101020101" pitchFamily="18" charset="-127"/>
              </a:rPr>
              <a:t>Share character </a:t>
            </a:r>
            <a:r>
              <a:rPr lang="en-US" altLang="ko-KR" sz="2000" dirty="0" err="1" smtClean="0">
                <a:ln>
                  <a:solidFill>
                    <a:schemeClr val="accent1">
                      <a:alpha val="0"/>
                    </a:schemeClr>
                  </a:solidFill>
                </a:ln>
                <a:ea typeface="KoPub돋움체 Bold" panose="02020603020101020101" pitchFamily="18" charset="-127"/>
              </a:rPr>
              <a:t>embeddings</a:t>
            </a:r>
            <a:r>
              <a:rPr lang="en-US" altLang="ko-KR" sz="2000" dirty="0" smtClean="0">
                <a:ln>
                  <a:solidFill>
                    <a:schemeClr val="accent1">
                      <a:alpha val="0"/>
                    </a:schemeClr>
                  </a:solidFill>
                </a:ln>
                <a:ea typeface="KoPub돋움체 Bold" panose="02020603020101020101" pitchFamily="18" charset="-127"/>
              </a:rPr>
              <a:t> for different languages</a:t>
            </a:r>
          </a:p>
          <a:p>
            <a:pPr marL="990600" lvl="2" indent="-171450">
              <a:lnSpc>
                <a:spcPct val="80000"/>
              </a:lnSpc>
            </a:pPr>
            <a:r>
              <a:rPr lang="en-US" altLang="ko-KR" sz="1600" dirty="0" smtClean="0">
                <a:ln>
                  <a:solidFill>
                    <a:schemeClr val="accent1">
                      <a:alpha val="0"/>
                    </a:schemeClr>
                  </a:solidFill>
                </a:ln>
                <a:ea typeface="KoPub돋움체 Bold" panose="02020603020101020101" pitchFamily="18" charset="-127"/>
              </a:rPr>
              <a:t>”Canada” </a:t>
            </a:r>
            <a:r>
              <a:rPr lang="en-US" altLang="ko-KR" sz="1600" dirty="0" smtClean="0">
                <a:ln>
                  <a:solidFill>
                    <a:schemeClr val="accent1">
                      <a:alpha val="0"/>
                    </a:schemeClr>
                  </a:solidFill>
                </a:ln>
                <a:ea typeface="KoPub돋움체 Bold" panose="02020603020101020101" pitchFamily="18" charset="-127"/>
                <a:sym typeface="Wingdings"/>
              </a:rPr>
              <a:t></a:t>
            </a:r>
            <a:r>
              <a:rPr lang="en-US" altLang="ko-KR" sz="1600" dirty="0" smtClean="0">
                <a:ln>
                  <a:solidFill>
                    <a:schemeClr val="accent1">
                      <a:alpha val="0"/>
                    </a:schemeClr>
                  </a:solidFill>
                </a:ln>
                <a:ea typeface="KoPub돋움체 Bold" panose="02020603020101020101" pitchFamily="18" charset="-127"/>
              </a:rPr>
              <a:t> </a:t>
            </a:r>
            <a:r>
              <a:rPr lang="en-US" altLang="ko-KR" sz="1600" dirty="0">
                <a:ln>
                  <a:solidFill>
                    <a:schemeClr val="accent1">
                      <a:alpha val="0"/>
                    </a:schemeClr>
                  </a:solidFill>
                </a:ln>
                <a:ea typeface="KoPub돋움체 Bold" panose="02020603020101020101" pitchFamily="18" charset="-127"/>
              </a:rPr>
              <a:t>“</a:t>
            </a:r>
            <a:r>
              <a:rPr lang="en-US" altLang="ko-KR" sz="1600" dirty="0" err="1" smtClean="0">
                <a:ln>
                  <a:solidFill>
                    <a:schemeClr val="accent1">
                      <a:alpha val="0"/>
                    </a:schemeClr>
                  </a:solidFill>
                </a:ln>
                <a:ea typeface="KoPub돋움체 Bold" panose="02020603020101020101" pitchFamily="18" charset="-127"/>
              </a:rPr>
              <a:t>Canad</a:t>
            </a:r>
            <a:r>
              <a:rPr lang="es-ES" sz="1600" dirty="0" smtClean="0"/>
              <a:t>á” in </a:t>
            </a:r>
            <a:r>
              <a:rPr lang="es-ES" sz="1600" dirty="0" err="1" smtClean="0"/>
              <a:t>Spanish</a:t>
            </a:r>
            <a:endParaRPr lang="es-ES" sz="1600" dirty="0" smtClean="0"/>
          </a:p>
          <a:p>
            <a:pPr marL="990600" lvl="2" indent="-171450">
              <a:lnSpc>
                <a:spcPct val="80000"/>
              </a:lnSpc>
            </a:pPr>
            <a:r>
              <a:rPr lang="es-ES" altLang="ko-KR" sz="1600" dirty="0" smtClean="0">
                <a:ln>
                  <a:solidFill>
                    <a:schemeClr val="accent1">
                      <a:alpha val="0"/>
                    </a:schemeClr>
                  </a:solidFill>
                </a:ln>
                <a:ea typeface="KoPub돋움체 Bold" panose="02020603020101020101" pitchFamily="18" charset="-127"/>
              </a:rPr>
              <a:t>“taxi” </a:t>
            </a:r>
            <a:r>
              <a:rPr lang="es-ES" altLang="ko-KR" sz="1600" dirty="0" smtClean="0">
                <a:ln>
                  <a:solidFill>
                    <a:schemeClr val="accent1">
                      <a:alpha val="0"/>
                    </a:schemeClr>
                  </a:solidFill>
                </a:ln>
                <a:ea typeface="KoPub돋움체 Bold" panose="02020603020101020101" pitchFamily="18" charset="-127"/>
                <a:sym typeface="Wingdings"/>
              </a:rPr>
              <a:t> “</a:t>
            </a:r>
            <a:r>
              <a:rPr lang="es-ES" altLang="ko-KR" sz="1600" dirty="0" err="1" smtClean="0">
                <a:ln>
                  <a:solidFill>
                    <a:schemeClr val="accent1">
                      <a:alpha val="0"/>
                    </a:schemeClr>
                  </a:solidFill>
                </a:ln>
                <a:ea typeface="KoPub돋움체 Bold" panose="02020603020101020101" pitchFamily="18" charset="-127"/>
                <a:sym typeface="Wingdings"/>
              </a:rPr>
              <a:t>taxa</a:t>
            </a:r>
            <a:r>
              <a:rPr lang="es-ES" altLang="ko-KR" sz="1600" dirty="0" smtClean="0">
                <a:ln>
                  <a:solidFill>
                    <a:schemeClr val="accent1">
                      <a:alpha val="0"/>
                    </a:schemeClr>
                  </a:solidFill>
                </a:ln>
                <a:ea typeface="KoPub돋움체 Bold" panose="02020603020101020101" pitchFamily="18" charset="-127"/>
                <a:sym typeface="Wingdings"/>
              </a:rPr>
              <a:t>”, “bus”  “bus” in </a:t>
            </a:r>
            <a:r>
              <a:rPr lang="es-ES" altLang="ko-KR" sz="1600" dirty="0" err="1" smtClean="0">
                <a:ln>
                  <a:solidFill>
                    <a:schemeClr val="accent1">
                      <a:alpha val="0"/>
                    </a:schemeClr>
                  </a:solidFill>
                </a:ln>
                <a:ea typeface="KoPub돋움체 Bold" panose="02020603020101020101" pitchFamily="18" charset="-127"/>
                <a:sym typeface="Wingdings"/>
              </a:rPr>
              <a:t>Danish</a:t>
            </a:r>
            <a:endParaRPr lang="en-US" altLang="ko-KR" sz="1200" dirty="0" smtClean="0">
              <a:ln>
                <a:solidFill>
                  <a:schemeClr val="accent1">
                    <a:alpha val="0"/>
                  </a:schemeClr>
                </a:solidFill>
              </a:ln>
              <a:ea typeface="KoPub돋움체 Bold" panose="02020603020101020101" pitchFamily="18" charset="-127"/>
            </a:endParaRPr>
          </a:p>
          <a:p>
            <a:pPr marL="533400" lvl="1" indent="-171450">
              <a:lnSpc>
                <a:spcPct val="80000"/>
              </a:lnSpc>
            </a:pPr>
            <a:r>
              <a:rPr lang="en-US" altLang="ko-KR" sz="2100" dirty="0" smtClean="0">
                <a:ln>
                  <a:solidFill>
                    <a:schemeClr val="accent1">
                      <a:alpha val="0"/>
                    </a:schemeClr>
                  </a:solidFill>
                </a:ln>
                <a:ea typeface="KoPub돋움체 Bold" panose="02020603020101020101" pitchFamily="18" charset="-127"/>
              </a:rPr>
              <a:t>Doesn’t work for disparate alphabets (e.g., English and Persian)</a:t>
            </a:r>
          </a:p>
          <a:p>
            <a:pPr marL="76200" indent="-171450">
              <a:lnSpc>
                <a:spcPct val="80000"/>
              </a:lnSpc>
            </a:pPr>
            <a:endParaRPr lang="en-US" altLang="ko-KR" sz="2200" dirty="0" smtClean="0">
              <a:ln>
                <a:solidFill>
                  <a:schemeClr val="accent1">
                    <a:alpha val="0"/>
                  </a:schemeClr>
                </a:solidFill>
              </a:ln>
              <a:ea typeface="KoPub돋움체 Bold" panose="02020603020101020101" pitchFamily="18" charset="-127"/>
            </a:endParaRPr>
          </a:p>
          <a:p>
            <a:pPr marL="76200" indent="-171450">
              <a:lnSpc>
                <a:spcPct val="80000"/>
              </a:lnSpc>
            </a:pPr>
            <a:r>
              <a:rPr lang="en-US" altLang="ko-KR" sz="2200" dirty="0" smtClean="0">
                <a:ln>
                  <a:solidFill>
                    <a:schemeClr val="accent1">
                      <a:alpha val="0"/>
                    </a:schemeClr>
                  </a:solidFill>
                </a:ln>
                <a:ea typeface="KoPub돋움체 Bold" panose="02020603020101020101" pitchFamily="18" charset="-127"/>
              </a:rPr>
              <a:t>Our model focuses on </a:t>
            </a:r>
            <a:r>
              <a:rPr lang="en-US" altLang="ko-KR" sz="2200" dirty="0" smtClean="0">
                <a:ln>
                  <a:solidFill>
                    <a:schemeClr val="accent1">
                      <a:alpha val="0"/>
                    </a:schemeClr>
                  </a:solidFill>
                </a:ln>
                <a:solidFill>
                  <a:srgbClr val="FF0000"/>
                </a:solidFill>
                <a:ea typeface="KoPub돋움체 Bold" panose="02020603020101020101" pitchFamily="18" charset="-127"/>
              </a:rPr>
              <a:t>transfer learning in the intermediate (BLSTM) layers</a:t>
            </a:r>
            <a:endParaRPr kumimoji="1" lang="en-US" altLang="ko-KR" sz="2300" b="1" spc="-40" dirty="0" smtClean="0">
              <a:ln>
                <a:solidFill>
                  <a:schemeClr val="accent1">
                    <a:alpha val="0"/>
                  </a:schemeClr>
                </a:solidFill>
              </a:ln>
              <a:solidFill>
                <a:srgbClr val="FF0000"/>
              </a:solidFill>
              <a:ea typeface="KoPub돋움체 Bold" panose="02020603020101020101" pitchFamily="18" charset="-127"/>
              <a:cs typeface="ollehche_v2" pitchFamily="18" charset="-127"/>
            </a:endParaRPr>
          </a:p>
          <a:p>
            <a:pPr marL="533400" lvl="1" indent="-171450">
              <a:lnSpc>
                <a:spcPct val="80000"/>
              </a:lnSpc>
            </a:pPr>
            <a:r>
              <a:rPr lang="en-US" altLang="ko-KR" sz="2000" dirty="0" smtClean="0">
                <a:ln>
                  <a:solidFill>
                    <a:schemeClr val="accent1">
                      <a:alpha val="0"/>
                    </a:schemeClr>
                  </a:solidFill>
                </a:ln>
                <a:ea typeface="KoPub돋움체 Medium" panose="02020603020101020101" pitchFamily="18" charset="-127"/>
              </a:rPr>
              <a:t>Not </a:t>
            </a:r>
            <a:r>
              <a:rPr lang="en-US" altLang="ko-KR" sz="2000" dirty="0">
                <a:ln>
                  <a:solidFill>
                    <a:schemeClr val="accent1">
                      <a:alpha val="0"/>
                    </a:schemeClr>
                  </a:solidFill>
                </a:ln>
                <a:ea typeface="KoPub돋움체 Medium" panose="02020603020101020101" pitchFamily="18" charset="-127"/>
              </a:rPr>
              <a:t>using any </a:t>
            </a:r>
            <a:r>
              <a:rPr lang="en-US" altLang="ko-KR" sz="2000" dirty="0" smtClean="0">
                <a:ln>
                  <a:solidFill>
                    <a:schemeClr val="accent1">
                      <a:alpha val="0"/>
                    </a:schemeClr>
                  </a:solidFill>
                </a:ln>
                <a:ea typeface="KoPub돋움체 Medium" panose="02020603020101020101" pitchFamily="18" charset="-127"/>
              </a:rPr>
              <a:t>cross-lingual </a:t>
            </a:r>
            <a:r>
              <a:rPr lang="en-US" altLang="ko-KR" sz="2000" dirty="0">
                <a:ln>
                  <a:solidFill>
                    <a:schemeClr val="accent1">
                      <a:alpha val="0"/>
                    </a:schemeClr>
                  </a:solidFill>
                </a:ln>
                <a:ea typeface="KoPub돋움체 Medium" panose="02020603020101020101" pitchFamily="18" charset="-127"/>
              </a:rPr>
              <a:t>resources about the </a:t>
            </a:r>
            <a:r>
              <a:rPr lang="en-US" altLang="ko-KR" sz="2000" dirty="0" smtClean="0">
                <a:ln>
                  <a:solidFill>
                    <a:schemeClr val="accent1">
                      <a:alpha val="0"/>
                    </a:schemeClr>
                  </a:solidFill>
                </a:ln>
                <a:ea typeface="KoPub돋움체 Medium" panose="02020603020101020101" pitchFamily="18" charset="-127"/>
              </a:rPr>
              <a:t>relations </a:t>
            </a:r>
            <a:r>
              <a:rPr lang="en-US" altLang="ko-KR" sz="2000" dirty="0">
                <a:ln>
                  <a:solidFill>
                    <a:schemeClr val="accent1">
                      <a:alpha val="0"/>
                    </a:schemeClr>
                  </a:solidFill>
                </a:ln>
                <a:ea typeface="KoPub돋움체 Medium" panose="02020603020101020101" pitchFamily="18" charset="-127"/>
              </a:rPr>
              <a:t>between </a:t>
            </a:r>
            <a:r>
              <a:rPr lang="en-US" altLang="ko-KR" sz="2000" dirty="0" smtClean="0">
                <a:ln>
                  <a:solidFill>
                    <a:schemeClr val="accent1">
                      <a:alpha val="0"/>
                    </a:schemeClr>
                  </a:solidFill>
                </a:ln>
                <a:ea typeface="KoPub돋움체 Medium" panose="02020603020101020101" pitchFamily="18" charset="-127"/>
              </a:rPr>
              <a:t>a</a:t>
            </a:r>
            <a:r>
              <a:rPr lang="en-US" altLang="ko-KR" sz="2000" dirty="0">
                <a:ln>
                  <a:solidFill>
                    <a:schemeClr val="accent1">
                      <a:alpha val="0"/>
                    </a:schemeClr>
                  </a:solidFill>
                </a:ln>
                <a:ea typeface="KoPub돋움체 Medium" panose="02020603020101020101" pitchFamily="18" charset="-127"/>
              </a:rPr>
              <a:t/>
            </a:r>
            <a:br>
              <a:rPr lang="en-US" altLang="ko-KR" sz="2000" dirty="0">
                <a:ln>
                  <a:solidFill>
                    <a:schemeClr val="accent1">
                      <a:alpha val="0"/>
                    </a:schemeClr>
                  </a:solidFill>
                </a:ln>
                <a:ea typeface="KoPub돋움체 Medium" panose="02020603020101020101" pitchFamily="18" charset="-127"/>
              </a:rPr>
            </a:br>
            <a:r>
              <a:rPr lang="en-US" altLang="ko-KR" sz="2000" dirty="0">
                <a:ln>
                  <a:solidFill>
                    <a:schemeClr val="accent1">
                      <a:alpha val="0"/>
                    </a:schemeClr>
                  </a:solidFill>
                </a:ln>
                <a:ea typeface="KoPub돋움체 Medium" panose="02020603020101020101" pitchFamily="18" charset="-127"/>
              </a:rPr>
              <a:t>source language and </a:t>
            </a:r>
            <a:r>
              <a:rPr lang="en-US" altLang="ko-KR" sz="2000" dirty="0" smtClean="0">
                <a:ln>
                  <a:solidFill>
                    <a:schemeClr val="accent1">
                      <a:alpha val="0"/>
                    </a:schemeClr>
                  </a:solidFill>
                </a:ln>
                <a:ea typeface="KoPub돋움체 Medium" panose="02020603020101020101" pitchFamily="18" charset="-127"/>
              </a:rPr>
              <a:t>a target language</a:t>
            </a:r>
          </a:p>
        </p:txBody>
      </p:sp>
      <p:sp>
        <p:nvSpPr>
          <p:cNvPr id="4" name="Slide Number Placeholder 3"/>
          <p:cNvSpPr>
            <a:spLocks noGrp="1"/>
          </p:cNvSpPr>
          <p:nvPr>
            <p:ph type="sldNum" sz="quarter" idx="12"/>
          </p:nvPr>
        </p:nvSpPr>
        <p:spPr/>
        <p:txBody>
          <a:bodyPr/>
          <a:lstStyle/>
          <a:p>
            <a:fld id="{CEF3FB18-B22A-4758-B014-96AFC7673A9F}" type="slidenum">
              <a:rPr lang="en-US" smtClean="0"/>
              <a:t>3</a:t>
            </a:fld>
            <a:endParaRPr lang="en-US"/>
          </a:p>
        </p:txBody>
      </p:sp>
    </p:spTree>
    <p:extLst>
      <p:ext uri="{BB962C8B-B14F-4D97-AF65-F5344CB8AC3E}">
        <p14:creationId xmlns:p14="http://schemas.microsoft.com/office/powerpoint/2010/main" val="124823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9A705D-60F1-437C-B17F-2B37DBDDF09C}"/>
              </a:ext>
            </a:extLst>
          </p:cNvPr>
          <p:cNvSpPr>
            <a:spLocks noGrp="1"/>
          </p:cNvSpPr>
          <p:nvPr>
            <p:ph type="title"/>
          </p:nvPr>
        </p:nvSpPr>
        <p:spPr>
          <a:xfrm>
            <a:off x="325884" y="-64528"/>
            <a:ext cx="8696960" cy="1325563"/>
          </a:xfrm>
        </p:spPr>
        <p:txBody>
          <a:bodyPr/>
          <a:lstStyle/>
          <a:p>
            <a:r>
              <a:rPr lang="en-US" dirty="0"/>
              <a:t>Model Architecture</a:t>
            </a:r>
          </a:p>
        </p:txBody>
      </p:sp>
      <p:sp>
        <p:nvSpPr>
          <p:cNvPr id="4" name="Slide Number Placeholder 3">
            <a:extLst>
              <a:ext uri="{FF2B5EF4-FFF2-40B4-BE49-F238E27FC236}">
                <a16:creationId xmlns="" xmlns:a16="http://schemas.microsoft.com/office/drawing/2014/main" id="{4826858C-2F45-42FE-B27C-FBF9202380A4}"/>
              </a:ext>
            </a:extLst>
          </p:cNvPr>
          <p:cNvSpPr>
            <a:spLocks noGrp="1"/>
          </p:cNvSpPr>
          <p:nvPr>
            <p:ph type="sldNum" sz="quarter" idx="12"/>
          </p:nvPr>
        </p:nvSpPr>
        <p:spPr/>
        <p:txBody>
          <a:bodyPr/>
          <a:lstStyle/>
          <a:p>
            <a:fld id="{CEF3FB18-B22A-4758-B014-96AFC7673A9F}" type="slidenum">
              <a:rPr lang="en-US" smtClean="0"/>
              <a:t>4</a:t>
            </a:fld>
            <a:endParaRPr lang="en-US"/>
          </a:p>
        </p:txBody>
      </p:sp>
      <p:sp>
        <p:nvSpPr>
          <p:cNvPr id="5" name="모서리가 둥근 직사각형 178">
            <a:extLst>
              <a:ext uri="{FF2B5EF4-FFF2-40B4-BE49-F238E27FC236}">
                <a16:creationId xmlns="" xmlns:a16="http://schemas.microsoft.com/office/drawing/2014/main" id="{7759B73F-8FBD-4C0E-A04A-BFFD6BAB54C1}"/>
              </a:ext>
            </a:extLst>
          </p:cNvPr>
          <p:cNvSpPr/>
          <p:nvPr/>
        </p:nvSpPr>
        <p:spPr>
          <a:xfrm>
            <a:off x="2854689" y="5367335"/>
            <a:ext cx="3325945" cy="1178893"/>
          </a:xfrm>
          <a:prstGeom prst="roundRect">
            <a:avLst>
              <a:gd name="adj" fmla="val 12696"/>
            </a:avLst>
          </a:prstGeom>
          <a:solidFill>
            <a:schemeClr val="bg1"/>
          </a:solidFill>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sp>
        <p:nvSpPr>
          <p:cNvPr id="6" name="TextBox 5">
            <a:extLst>
              <a:ext uri="{FF2B5EF4-FFF2-40B4-BE49-F238E27FC236}">
                <a16:creationId xmlns="" xmlns:a16="http://schemas.microsoft.com/office/drawing/2014/main" id="{11D3084B-FCC5-4CC0-89B0-7C1618D71A16}"/>
              </a:ext>
            </a:extLst>
          </p:cNvPr>
          <p:cNvSpPr txBox="1"/>
          <p:nvPr/>
        </p:nvSpPr>
        <p:spPr>
          <a:xfrm>
            <a:off x="5972872" y="1217685"/>
            <a:ext cx="2616140" cy="307777"/>
          </a:xfrm>
          <a:prstGeom prst="rect">
            <a:avLst/>
          </a:prstGeom>
          <a:noFill/>
          <a:ln>
            <a:solidFill>
              <a:srgbClr val="C00000"/>
            </a:solidFill>
          </a:ln>
        </p:spPr>
        <p:txBody>
          <a:bodyPr wrap="square" rtlCol="0">
            <a:spAutoFit/>
          </a:bodyPr>
          <a:lstStyle/>
          <a:p>
            <a:r>
              <a:rPr lang="en-US" sz="1400" spc="-40" dirty="0">
                <a:ln>
                  <a:solidFill>
                    <a:schemeClr val="tx1">
                      <a:alpha val="0"/>
                    </a:schemeClr>
                  </a:solidFill>
                </a:ln>
              </a:rPr>
              <a:t>Loss function inputs from </a:t>
            </a:r>
            <a:r>
              <a:rPr lang="en-US" sz="1400" spc="-40" dirty="0">
                <a:ln>
                  <a:solidFill>
                    <a:schemeClr val="tx1">
                      <a:alpha val="0"/>
                    </a:schemeClr>
                  </a:solidFill>
                </a:ln>
                <a:solidFill>
                  <a:srgbClr val="C00000"/>
                </a:solidFill>
              </a:rPr>
              <a:t>red</a:t>
            </a:r>
            <a:r>
              <a:rPr lang="en-US" sz="1400" dirty="0">
                <a:ln>
                  <a:solidFill>
                    <a:schemeClr val="tx1">
                      <a:alpha val="0"/>
                    </a:schemeClr>
                  </a:solidFill>
                </a:ln>
                <a:solidFill>
                  <a:srgbClr val="C00000"/>
                </a:solidFill>
              </a:rPr>
              <a:t> boxes</a:t>
            </a:r>
          </a:p>
        </p:txBody>
      </p:sp>
      <p:sp>
        <p:nvSpPr>
          <p:cNvPr id="7" name="모서리가 둥근 직사각형 140">
            <a:extLst>
              <a:ext uri="{FF2B5EF4-FFF2-40B4-BE49-F238E27FC236}">
                <a16:creationId xmlns="" xmlns:a16="http://schemas.microsoft.com/office/drawing/2014/main" id="{A890E4BF-4DD6-4B5D-8778-03C144305C14}"/>
              </a:ext>
            </a:extLst>
          </p:cNvPr>
          <p:cNvSpPr/>
          <p:nvPr/>
        </p:nvSpPr>
        <p:spPr>
          <a:xfrm>
            <a:off x="2843368" y="5361364"/>
            <a:ext cx="3337272" cy="250364"/>
          </a:xfrm>
          <a:custGeom>
            <a:avLst/>
            <a:gdLst/>
            <a:ahLst/>
            <a:cxnLst/>
            <a:rect l="l" t="t" r="r" b="b"/>
            <a:pathLst>
              <a:path w="2764574" h="309586">
                <a:moveTo>
                  <a:pt x="213135" y="0"/>
                </a:moveTo>
                <a:lnTo>
                  <a:pt x="2551439" y="0"/>
                </a:lnTo>
                <a:cubicBezTo>
                  <a:pt x="2669150" y="0"/>
                  <a:pt x="2764574" y="95424"/>
                  <a:pt x="2764574" y="213135"/>
                </a:cubicBezTo>
                <a:lnTo>
                  <a:pt x="2764574" y="309586"/>
                </a:lnTo>
                <a:lnTo>
                  <a:pt x="0" y="309586"/>
                </a:lnTo>
                <a:lnTo>
                  <a:pt x="0" y="213135"/>
                </a:lnTo>
                <a:cubicBezTo>
                  <a:pt x="0" y="95424"/>
                  <a:pt x="95424" y="0"/>
                  <a:pt x="213135"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p:sp>
        <p:nvSpPr>
          <p:cNvPr id="8" name="TextBox 7">
            <a:extLst>
              <a:ext uri="{FF2B5EF4-FFF2-40B4-BE49-F238E27FC236}">
                <a16:creationId xmlns="" xmlns:a16="http://schemas.microsoft.com/office/drawing/2014/main" id="{E2867C80-397A-48C1-80E7-E36E06864C3A}"/>
              </a:ext>
            </a:extLst>
          </p:cNvPr>
          <p:cNvSpPr txBox="1"/>
          <p:nvPr/>
        </p:nvSpPr>
        <p:spPr>
          <a:xfrm>
            <a:off x="2742709" y="5336191"/>
            <a:ext cx="3571950" cy="307777"/>
          </a:xfrm>
          <a:prstGeom prst="rect">
            <a:avLst/>
          </a:prstGeom>
          <a:noFill/>
        </p:spPr>
        <p:txBody>
          <a:bodyPr wrap="square" rtlCol="0">
            <a:spAutoFit/>
          </a:bodyPr>
          <a:lstStyle/>
          <a:p>
            <a:pPr algn="ctr"/>
            <a:r>
              <a:rPr lang="en-US" altLang="ko-KR" sz="1400" spc="-40" dirty="0">
                <a:ln>
                  <a:solidFill>
                    <a:schemeClr val="tx1">
                      <a:alpha val="0"/>
                    </a:schemeClr>
                  </a:solidFill>
                </a:ln>
                <a:latin typeface="Noto Sans CJK SC Bold" pitchFamily="34" charset="-127"/>
                <a:ea typeface="Noto Sans CJK SC Bold" pitchFamily="34" charset="-127"/>
                <a:cs typeface="times" panose="02020603050405020304" pitchFamily="18" charset="0"/>
              </a:rPr>
              <a:t>Word</a:t>
            </a:r>
            <a:r>
              <a:rPr lang="en-US" altLang="ko-KR" sz="1000" spc="-40" dirty="0">
                <a:ln>
                  <a:solidFill>
                    <a:schemeClr val="tx1">
                      <a:alpha val="0"/>
                    </a:schemeClr>
                  </a:solidFill>
                </a:ln>
                <a:latin typeface="Noto Sans CJK SC Bold" pitchFamily="34" charset="-127"/>
                <a:ea typeface="Noto Sans CJK SC Bold" pitchFamily="34" charset="-127"/>
                <a:cs typeface="times" panose="02020603050405020304" pitchFamily="18" charset="0"/>
              </a:rPr>
              <a:t>(private)</a:t>
            </a:r>
            <a:r>
              <a:rPr lang="en-US" altLang="ko-KR" sz="1400" spc="-40" dirty="0">
                <a:ln>
                  <a:solidFill>
                    <a:schemeClr val="tx1">
                      <a:alpha val="0"/>
                    </a:schemeClr>
                  </a:solidFill>
                </a:ln>
                <a:latin typeface="Noto Sans CJK SC Bold" pitchFamily="34" charset="-127"/>
                <a:ea typeface="Noto Sans CJK SC Bold" pitchFamily="34" charset="-127"/>
                <a:cs typeface="times" panose="02020603050405020304" pitchFamily="18" charset="0"/>
              </a:rPr>
              <a:t> + Char</a:t>
            </a:r>
            <a:r>
              <a:rPr lang="en-US" altLang="ko-KR" sz="1000" spc="-40" dirty="0">
                <a:ln>
                  <a:solidFill>
                    <a:schemeClr val="tx1">
                      <a:alpha val="0"/>
                    </a:schemeClr>
                  </a:solidFill>
                </a:ln>
                <a:latin typeface="Noto Sans CJK SC Bold" pitchFamily="34" charset="-127"/>
                <a:ea typeface="Noto Sans CJK SC Bold" pitchFamily="34" charset="-127"/>
                <a:cs typeface="times" panose="02020603050405020304" pitchFamily="18" charset="0"/>
              </a:rPr>
              <a:t>(common)</a:t>
            </a:r>
            <a:r>
              <a:rPr lang="en-US" altLang="ko-KR" sz="1400" spc="-40" dirty="0">
                <a:ln>
                  <a:solidFill>
                    <a:schemeClr val="tx1">
                      <a:alpha val="0"/>
                    </a:schemeClr>
                  </a:solidFill>
                </a:ln>
                <a:latin typeface="Noto Sans CJK SC Bold" pitchFamily="34" charset="-127"/>
                <a:ea typeface="Noto Sans CJK SC Bold" pitchFamily="34" charset="-127"/>
                <a:cs typeface="times" panose="02020603050405020304" pitchFamily="18" charset="0"/>
              </a:rPr>
              <a:t> Embeddings</a:t>
            </a:r>
            <a:endParaRPr lang="ko-KR" altLang="en-US" sz="1400" spc="-40" dirty="0">
              <a:ln>
                <a:solidFill>
                  <a:schemeClr val="tx1">
                    <a:alpha val="0"/>
                  </a:schemeClr>
                </a:solidFill>
              </a:ln>
              <a:latin typeface="Noto Sans CJK SC Bold" pitchFamily="34" charset="-127"/>
              <a:ea typeface="Noto Sans CJK SC Bold" pitchFamily="34" charset="-127"/>
              <a:cs typeface="times" panose="02020603050405020304" pitchFamily="18" charset="0"/>
            </a:endParaRPr>
          </a:p>
        </p:txBody>
      </p:sp>
      <p:grpSp>
        <p:nvGrpSpPr>
          <p:cNvPr id="9" name="그룹 25">
            <a:extLst>
              <a:ext uri="{FF2B5EF4-FFF2-40B4-BE49-F238E27FC236}">
                <a16:creationId xmlns="" xmlns:a16="http://schemas.microsoft.com/office/drawing/2014/main" id="{CCBD7E58-C6FA-4282-AEB9-5D65D3F177A6}"/>
              </a:ext>
            </a:extLst>
          </p:cNvPr>
          <p:cNvGrpSpPr/>
          <p:nvPr/>
        </p:nvGrpSpPr>
        <p:grpSpPr>
          <a:xfrm>
            <a:off x="3775950" y="1384846"/>
            <a:ext cx="1657646" cy="509364"/>
            <a:chOff x="3206186" y="408845"/>
            <a:chExt cx="1760977" cy="541116"/>
          </a:xfrm>
        </p:grpSpPr>
        <p:sp>
          <p:nvSpPr>
            <p:cNvPr id="10" name="모서리가 둥근 직사각형 111">
              <a:extLst>
                <a:ext uri="{FF2B5EF4-FFF2-40B4-BE49-F238E27FC236}">
                  <a16:creationId xmlns="" xmlns:a16="http://schemas.microsoft.com/office/drawing/2014/main" id="{E37947BC-2D30-49EF-8882-5DBC730424EF}"/>
                </a:ext>
              </a:extLst>
            </p:cNvPr>
            <p:cNvSpPr/>
            <p:nvPr/>
          </p:nvSpPr>
          <p:spPr>
            <a:xfrm>
              <a:off x="3206186" y="408845"/>
              <a:ext cx="1759351" cy="541116"/>
            </a:xfrm>
            <a:prstGeom prst="roundRect">
              <a:avLst>
                <a:gd name="adj" fmla="val 0"/>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mc:AlternateContent xmlns:mc="http://schemas.openxmlformats.org/markup-compatibility/2006" xmlns:a14="http://schemas.microsoft.com/office/drawing/2010/main">
          <mc:Choice Requires="a14">
            <p:sp>
              <p:nvSpPr>
                <p:cNvPr id="11" name="타원 72">
                  <a:extLst>
                    <a:ext uri="{FF2B5EF4-FFF2-40B4-BE49-F238E27FC236}">
                      <a16:creationId xmlns="" xmlns:a16="http://schemas.microsoft.com/office/drawing/2014/main" id="{294F468C-7011-499F-9DE0-9C79CC32601E}"/>
                    </a:ext>
                  </a:extLst>
                </p:cNvPr>
                <p:cNvSpPr/>
                <p:nvPr/>
              </p:nvSpPr>
              <p:spPr>
                <a:xfrm>
                  <a:off x="3291163" y="490942"/>
                  <a:ext cx="392627" cy="376922"/>
                </a:xfrm>
                <a:prstGeom prst="ellipse">
                  <a:avLst/>
                </a:prstGeom>
                <a:solidFill>
                  <a:srgbClr val="B88C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mtClean="0">
                            <a:ln>
                              <a:solidFill>
                                <a:schemeClr val="tx1">
                                  <a:alpha val="0"/>
                                </a:schemeClr>
                              </a:solidFill>
                            </a:ln>
                            <a:highlight>
                              <a:srgbClr val="B88CD9"/>
                            </a:highlight>
                            <a:latin typeface="Cambria Math"/>
                          </a:rPr>
                          <m:t>  </m:t>
                        </m:r>
                      </m:oMath>
                    </m:oMathPara>
                  </a14:m>
                  <a:endParaRPr lang="ko-KR" altLang="en-US" dirty="0">
                    <a:ln>
                      <a:solidFill>
                        <a:schemeClr val="tx1">
                          <a:alpha val="0"/>
                        </a:schemeClr>
                      </a:solidFill>
                    </a:ln>
                    <a:highlight>
                      <a:srgbClr val="B88CD9"/>
                    </a:highlight>
                  </a:endParaRPr>
                </a:p>
              </p:txBody>
            </p:sp>
          </mc:Choice>
          <mc:Fallback xmlns="">
            <p:sp>
              <p:nvSpPr>
                <p:cNvPr id="135" name="타원 72"/>
                <p:cNvSpPr>
                  <a:spLocks noRot="1" noChangeAspect="1" noMove="1" noResize="1" noEditPoints="1" noAdjustHandles="1" noChangeArrowheads="1" noChangeShapeType="1" noTextEdit="1"/>
                </p:cNvSpPr>
                <p:nvPr/>
              </p:nvSpPr>
              <p:spPr>
                <a:xfrm>
                  <a:off x="3291163" y="490942"/>
                  <a:ext cx="392627" cy="376922"/>
                </a:xfrm>
                <a:prstGeom prst="ellipse">
                  <a:avLst/>
                </a:prstGeom>
                <a:blipFill>
                  <a:blip r:embed="rId3"/>
                  <a:stretch>
                    <a:fillRect/>
                  </a:stretch>
                </a:blipFill>
                <a:ln>
                  <a:noFill/>
                </a:ln>
              </p:spPr>
              <p:txBody>
                <a:bodyPr/>
                <a:lstStyle/>
                <a:p>
                  <a:r>
                    <a:rPr lang="en-US">
                      <a:noFill/>
                    </a:rPr>
                    <a:t> </a:t>
                  </a:r>
                </a:p>
              </p:txBody>
            </p:sp>
          </mc:Fallback>
        </mc:AlternateContent>
        <p:sp>
          <p:nvSpPr>
            <p:cNvPr id="12" name="타원 73">
              <a:extLst>
                <a:ext uri="{FF2B5EF4-FFF2-40B4-BE49-F238E27FC236}">
                  <a16:creationId xmlns="" xmlns:a16="http://schemas.microsoft.com/office/drawing/2014/main" id="{BEEF0100-56D5-4767-93E1-37D4C21E299A}"/>
                </a:ext>
              </a:extLst>
            </p:cNvPr>
            <p:cNvSpPr/>
            <p:nvPr/>
          </p:nvSpPr>
          <p:spPr>
            <a:xfrm>
              <a:off x="3741511" y="490942"/>
              <a:ext cx="392627" cy="376922"/>
            </a:xfrm>
            <a:prstGeom prst="ellipse">
              <a:avLst/>
            </a:prstGeom>
            <a:solidFill>
              <a:srgbClr val="B88C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ln>
                  <a:solidFill>
                    <a:schemeClr val="tx1">
                      <a:alpha val="0"/>
                    </a:schemeClr>
                  </a:solidFill>
                </a:ln>
              </a:endParaRPr>
            </a:p>
          </p:txBody>
        </p:sp>
        <p:sp>
          <p:nvSpPr>
            <p:cNvPr id="13" name="TextBox 12">
              <a:extLst>
                <a:ext uri="{FF2B5EF4-FFF2-40B4-BE49-F238E27FC236}">
                  <a16:creationId xmlns="" xmlns:a16="http://schemas.microsoft.com/office/drawing/2014/main" id="{142E9C88-07EC-41A0-B5CC-C3074F095963}"/>
                </a:ext>
              </a:extLst>
            </p:cNvPr>
            <p:cNvSpPr txBox="1"/>
            <p:nvPr/>
          </p:nvSpPr>
          <p:spPr>
            <a:xfrm>
              <a:off x="4133984" y="453616"/>
              <a:ext cx="325880" cy="375531"/>
            </a:xfrm>
            <a:prstGeom prst="rect">
              <a:avLst/>
            </a:prstGeom>
            <a:noFill/>
          </p:spPr>
          <p:txBody>
            <a:bodyPr wrap="square" rtlCol="0">
              <a:spAutoFit/>
            </a:bodyPr>
            <a:lstStyle/>
            <a:p>
              <a:r>
                <a:rPr lang="en-US" altLang="ko-KR" sz="1697" dirty="0">
                  <a:ln>
                    <a:solidFill>
                      <a:schemeClr val="tx1">
                        <a:alpha val="0"/>
                      </a:schemeClr>
                    </a:solidFill>
                  </a:ln>
                </a:rPr>
                <a:t>…</a:t>
              </a:r>
              <a:endParaRPr lang="ko-KR" altLang="en-US" sz="1697" dirty="0">
                <a:ln>
                  <a:solidFill>
                    <a:schemeClr val="tx1">
                      <a:alpha val="0"/>
                    </a:schemeClr>
                  </a:solidFill>
                </a:ln>
              </a:endParaRPr>
            </a:p>
          </p:txBody>
        </p:sp>
        <mc:AlternateContent xmlns:mc="http://schemas.openxmlformats.org/markup-compatibility/2006" xmlns:a14="http://schemas.microsoft.com/office/drawing/2010/main">
          <mc:Choice Requires="a14">
            <p:sp>
              <p:nvSpPr>
                <p:cNvPr id="14" name="타원 75">
                  <a:extLst>
                    <a:ext uri="{FF2B5EF4-FFF2-40B4-BE49-F238E27FC236}">
                      <a16:creationId xmlns="" xmlns:a16="http://schemas.microsoft.com/office/drawing/2014/main" id="{2D76602E-4D40-47C0-AE47-CEC562EC82B3}"/>
                    </a:ext>
                  </a:extLst>
                </p:cNvPr>
                <p:cNvSpPr/>
                <p:nvPr/>
              </p:nvSpPr>
              <p:spPr>
                <a:xfrm>
                  <a:off x="4471285" y="490942"/>
                  <a:ext cx="392627" cy="376922"/>
                </a:xfrm>
                <a:prstGeom prst="ellipse">
                  <a:avLst/>
                </a:prstGeom>
                <a:solidFill>
                  <a:srgbClr val="B88C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mtClean="0">
                            <a:ln>
                              <a:solidFill>
                                <a:schemeClr val="tx1">
                                  <a:alpha val="0"/>
                                </a:schemeClr>
                              </a:solidFill>
                            </a:ln>
                            <a:latin typeface="Cambria Math"/>
                          </a:rPr>
                          <m:t>  </m:t>
                        </m:r>
                      </m:oMath>
                    </m:oMathPara>
                  </a14:m>
                  <a:endParaRPr lang="ko-KR" altLang="en-US" dirty="0">
                    <a:ln>
                      <a:solidFill>
                        <a:schemeClr val="tx1">
                          <a:alpha val="0"/>
                        </a:schemeClr>
                      </a:solidFill>
                    </a:ln>
                  </a:endParaRPr>
                </a:p>
              </p:txBody>
            </p:sp>
          </mc:Choice>
          <mc:Fallback xmlns="">
            <p:sp>
              <p:nvSpPr>
                <p:cNvPr id="138" name="타원 75"/>
                <p:cNvSpPr>
                  <a:spLocks noRot="1" noChangeAspect="1" noMove="1" noResize="1" noEditPoints="1" noAdjustHandles="1" noChangeArrowheads="1" noChangeShapeType="1" noTextEdit="1"/>
                </p:cNvSpPr>
                <p:nvPr/>
              </p:nvSpPr>
              <p:spPr>
                <a:xfrm>
                  <a:off x="4471285" y="490942"/>
                  <a:ext cx="392627" cy="376922"/>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직사각형 7">
                  <a:extLst>
                    <a:ext uri="{FF2B5EF4-FFF2-40B4-BE49-F238E27FC236}">
                      <a16:creationId xmlns="" xmlns:a16="http://schemas.microsoft.com/office/drawing/2014/main" id="{BD6170C8-7A9D-4102-8295-2E55A5DAD58C}"/>
                    </a:ext>
                  </a:extLst>
                </p:cNvPr>
                <p:cNvSpPr/>
                <p:nvPr/>
              </p:nvSpPr>
              <p:spPr>
                <a:xfrm>
                  <a:off x="3280370" y="441475"/>
                  <a:ext cx="489218" cy="3923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n>
                                  <a:solidFill>
                                    <a:schemeClr val="tx1">
                                      <a:alpha val="0"/>
                                    </a:schemeClr>
                                  </a:solidFill>
                                </a:ln>
                                <a:latin typeface="Cambria Math" charset="0"/>
                              </a:rPr>
                            </m:ctrlPr>
                          </m:sSubPr>
                          <m:e>
                            <m:r>
                              <a:rPr lang="en-US" altLang="ko-KR" i="1">
                                <a:ln>
                                  <a:solidFill>
                                    <a:schemeClr val="tx1">
                                      <a:alpha val="0"/>
                                    </a:schemeClr>
                                  </a:solidFill>
                                </a:ln>
                                <a:latin typeface="Cambria Math" panose="02040503050406030204" pitchFamily="18" charset="0"/>
                              </a:rPr>
                              <m:t>𝑝</m:t>
                            </m:r>
                          </m:e>
                          <m:sub>
                            <m:r>
                              <a:rPr lang="en-US" altLang="ko-KR" i="1">
                                <a:ln>
                                  <a:solidFill>
                                    <a:schemeClr val="tx1">
                                      <a:alpha val="0"/>
                                    </a:schemeClr>
                                  </a:solidFill>
                                </a:ln>
                                <a:latin typeface="Cambria Math" panose="02040503050406030204" pitchFamily="18" charset="0"/>
                              </a:rPr>
                              <m:t>1</m:t>
                            </m:r>
                          </m:sub>
                        </m:sSub>
                      </m:oMath>
                    </m:oMathPara>
                  </a14:m>
                  <a:endParaRPr lang="ko-KR" altLang="en-US" dirty="0">
                    <a:ln>
                      <a:solidFill>
                        <a:schemeClr val="tx1">
                          <a:alpha val="0"/>
                        </a:schemeClr>
                      </a:solidFill>
                    </a:ln>
                  </a:endParaRPr>
                </a:p>
              </p:txBody>
            </p:sp>
          </mc:Choice>
          <mc:Fallback xmlns="">
            <p:sp>
              <p:nvSpPr>
                <p:cNvPr id="8" name="직사각형 7"/>
                <p:cNvSpPr>
                  <a:spLocks noRot="1" noChangeAspect="1" noMove="1" noResize="1" noEditPoints="1" noAdjustHandles="1" noChangeArrowheads="1" noChangeShapeType="1" noTextEdit="1"/>
                </p:cNvSpPr>
                <p:nvPr/>
              </p:nvSpPr>
              <p:spPr>
                <a:xfrm>
                  <a:off x="3280370" y="441475"/>
                  <a:ext cx="460511"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직사각형 138">
                  <a:extLst>
                    <a:ext uri="{FF2B5EF4-FFF2-40B4-BE49-F238E27FC236}">
                      <a16:creationId xmlns="" xmlns:a16="http://schemas.microsoft.com/office/drawing/2014/main" id="{20837AA3-A727-406C-B8B7-DE80D801C65F}"/>
                    </a:ext>
                  </a:extLst>
                </p:cNvPr>
                <p:cNvSpPr/>
                <p:nvPr/>
              </p:nvSpPr>
              <p:spPr>
                <a:xfrm>
                  <a:off x="3727048" y="441475"/>
                  <a:ext cx="494871" cy="3923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n>
                                  <a:solidFill>
                                    <a:schemeClr val="tx1">
                                      <a:alpha val="0"/>
                                    </a:schemeClr>
                                  </a:solidFill>
                                </a:ln>
                                <a:latin typeface="Cambria Math" charset="0"/>
                              </a:rPr>
                            </m:ctrlPr>
                          </m:sSubPr>
                          <m:e>
                            <m:r>
                              <a:rPr lang="en-US" altLang="ko-KR" i="1">
                                <a:ln>
                                  <a:solidFill>
                                    <a:schemeClr val="tx1">
                                      <a:alpha val="0"/>
                                    </a:schemeClr>
                                  </a:solidFill>
                                </a:ln>
                                <a:latin typeface="Cambria Math" panose="02040503050406030204" pitchFamily="18" charset="0"/>
                              </a:rPr>
                              <m:t>𝑝</m:t>
                            </m:r>
                          </m:e>
                          <m:sub>
                            <m:r>
                              <a:rPr lang="en-US" altLang="ko-KR" i="1">
                                <a:ln>
                                  <a:solidFill>
                                    <a:schemeClr val="tx1">
                                      <a:alpha val="0"/>
                                    </a:schemeClr>
                                  </a:solidFill>
                                </a:ln>
                                <a:latin typeface="Cambria Math" panose="02040503050406030204" pitchFamily="18" charset="0"/>
                              </a:rPr>
                              <m:t>2</m:t>
                            </m:r>
                          </m:sub>
                        </m:sSub>
                      </m:oMath>
                    </m:oMathPara>
                  </a14:m>
                  <a:endParaRPr lang="ko-KR" altLang="en-US" dirty="0">
                    <a:ln>
                      <a:solidFill>
                        <a:schemeClr val="tx1">
                          <a:alpha val="0"/>
                        </a:schemeClr>
                      </a:solidFill>
                    </a:ln>
                  </a:endParaRPr>
                </a:p>
              </p:txBody>
            </p:sp>
          </mc:Choice>
          <mc:Fallback xmlns="">
            <p:sp>
              <p:nvSpPr>
                <p:cNvPr id="139" name="직사각형 138"/>
                <p:cNvSpPr>
                  <a:spLocks noRot="1" noChangeAspect="1" noMove="1" noResize="1" noEditPoints="1" noAdjustHandles="1" noChangeArrowheads="1" noChangeShapeType="1" noTextEdit="1"/>
                </p:cNvSpPr>
                <p:nvPr/>
              </p:nvSpPr>
              <p:spPr>
                <a:xfrm>
                  <a:off x="3727048" y="441475"/>
                  <a:ext cx="465832"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직사각형 139">
                  <a:extLst>
                    <a:ext uri="{FF2B5EF4-FFF2-40B4-BE49-F238E27FC236}">
                      <a16:creationId xmlns="" xmlns:a16="http://schemas.microsoft.com/office/drawing/2014/main" id="{84F63ACA-2AB8-4911-847F-1EB42635F9E8}"/>
                    </a:ext>
                  </a:extLst>
                </p:cNvPr>
                <p:cNvSpPr/>
                <p:nvPr/>
              </p:nvSpPr>
              <p:spPr>
                <a:xfrm>
                  <a:off x="4437484" y="441475"/>
                  <a:ext cx="529679" cy="39235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i="1" smtClean="0">
                                <a:ln>
                                  <a:solidFill>
                                    <a:schemeClr val="tx1">
                                      <a:alpha val="0"/>
                                    </a:schemeClr>
                                  </a:solidFill>
                                </a:ln>
                                <a:latin typeface="Cambria Math" charset="0"/>
                              </a:rPr>
                            </m:ctrlPr>
                          </m:sSubPr>
                          <m:e>
                            <m:r>
                              <a:rPr lang="en-US" altLang="ko-KR" i="1">
                                <a:ln>
                                  <a:solidFill>
                                    <a:schemeClr val="tx1">
                                      <a:alpha val="0"/>
                                    </a:schemeClr>
                                  </a:solidFill>
                                </a:ln>
                                <a:latin typeface="Cambria Math" panose="02040503050406030204" pitchFamily="18" charset="0"/>
                              </a:rPr>
                              <m:t>𝑝</m:t>
                            </m:r>
                          </m:e>
                          <m:sub>
                            <m:r>
                              <a:rPr lang="en-US" altLang="ko-KR" i="1">
                                <a:ln>
                                  <a:solidFill>
                                    <a:schemeClr val="tx1">
                                      <a:alpha val="0"/>
                                    </a:schemeClr>
                                  </a:solidFill>
                                </a:ln>
                                <a:latin typeface="Cambria Math" panose="02040503050406030204" pitchFamily="18" charset="0"/>
                              </a:rPr>
                              <m:t>𝑁</m:t>
                            </m:r>
                          </m:sub>
                        </m:sSub>
                      </m:oMath>
                    </m:oMathPara>
                  </a14:m>
                  <a:endParaRPr lang="ko-KR" altLang="en-US" dirty="0">
                    <a:ln>
                      <a:solidFill>
                        <a:schemeClr val="tx1">
                          <a:alpha val="0"/>
                        </a:schemeClr>
                      </a:solidFill>
                    </a:ln>
                  </a:endParaRPr>
                </a:p>
              </p:txBody>
            </p:sp>
          </mc:Choice>
          <mc:Fallback xmlns="">
            <p:sp>
              <p:nvSpPr>
                <p:cNvPr id="140" name="직사각형 139"/>
                <p:cNvSpPr>
                  <a:spLocks noRot="1" noChangeAspect="1" noMove="1" noResize="1" noEditPoints="1" noAdjustHandles="1" noChangeArrowheads="1" noChangeShapeType="1" noTextEdit="1"/>
                </p:cNvSpPr>
                <p:nvPr/>
              </p:nvSpPr>
              <p:spPr>
                <a:xfrm>
                  <a:off x="4453024" y="441475"/>
                  <a:ext cx="498598" cy="369332"/>
                </a:xfrm>
                <a:prstGeom prst="rect">
                  <a:avLst/>
                </a:prstGeom>
                <a:blipFill>
                  <a:blip r:embed="rId7"/>
                  <a:stretch>
                    <a:fillRect b="-6667"/>
                  </a:stretch>
                </a:blipFill>
              </p:spPr>
              <p:txBody>
                <a:bodyPr/>
                <a:lstStyle/>
                <a:p>
                  <a:r>
                    <a:rPr lang="en-US">
                      <a:noFill/>
                    </a:rPr>
                    <a:t> </a:t>
                  </a:r>
                </a:p>
              </p:txBody>
            </p:sp>
          </mc:Fallback>
        </mc:AlternateContent>
      </p:grpSp>
      <p:sp>
        <p:nvSpPr>
          <p:cNvPr id="18" name="TextBox 17">
            <a:extLst>
              <a:ext uri="{FF2B5EF4-FFF2-40B4-BE49-F238E27FC236}">
                <a16:creationId xmlns="" xmlns:a16="http://schemas.microsoft.com/office/drawing/2014/main" id="{3DC26A0C-7EB4-4406-BF69-1570139735F3}"/>
              </a:ext>
            </a:extLst>
          </p:cNvPr>
          <p:cNvSpPr txBox="1"/>
          <p:nvPr/>
        </p:nvSpPr>
        <p:spPr>
          <a:xfrm>
            <a:off x="3726551" y="1058858"/>
            <a:ext cx="1754915" cy="307777"/>
          </a:xfrm>
          <a:prstGeom prst="rect">
            <a:avLst/>
          </a:prstGeom>
          <a:noFill/>
        </p:spPr>
        <p:txBody>
          <a:bodyPr wrap="square" rtlCol="0">
            <a:spAutoFit/>
          </a:bodyPr>
          <a:lstStyle/>
          <a:p>
            <a:pPr algn="ctr"/>
            <a:r>
              <a:rPr lang="en-US" altLang="ko-KR" sz="1400" dirty="0" err="1">
                <a:ln>
                  <a:solidFill>
                    <a:schemeClr val="tx1">
                      <a:alpha val="0"/>
                    </a:schemeClr>
                  </a:solidFill>
                </a:ln>
                <a:latin typeface="Noto Sans CJK SC Bold" pitchFamily="34" charset="-127"/>
                <a:ea typeface="Noto Sans CJK SC Bold" pitchFamily="34" charset="-127"/>
                <a:cs typeface="times" panose="02020603050405020304" pitchFamily="18" charset="0"/>
              </a:rPr>
              <a:t>Softmax</a:t>
            </a:r>
            <a:r>
              <a:rPr lang="en-US" altLang="ko-KR" sz="1400" dirty="0">
                <a:ln>
                  <a:solidFill>
                    <a:schemeClr val="tx1">
                      <a:alpha val="0"/>
                    </a:schemeClr>
                  </a:solidFill>
                </a:ln>
                <a:latin typeface="Noto Sans CJK SC Bold" pitchFamily="34" charset="-127"/>
                <a:ea typeface="Noto Sans CJK SC Bold" pitchFamily="34" charset="-127"/>
                <a:cs typeface="times" panose="02020603050405020304" pitchFamily="18" charset="0"/>
              </a:rPr>
              <a:t> Output</a:t>
            </a:r>
            <a:endParaRPr lang="ko-KR" altLang="en-US" sz="1400" dirty="0">
              <a:ln>
                <a:solidFill>
                  <a:schemeClr val="tx1">
                    <a:alpha val="0"/>
                  </a:schemeClr>
                </a:solidFill>
              </a:ln>
              <a:latin typeface="Noto Sans CJK SC Bold" pitchFamily="34" charset="-127"/>
              <a:ea typeface="Noto Sans CJK SC Bold" pitchFamily="34" charset="-127"/>
              <a:cs typeface="times" panose="02020603050405020304" pitchFamily="18" charset="0"/>
            </a:endParaRPr>
          </a:p>
        </p:txBody>
      </p:sp>
      <p:sp>
        <p:nvSpPr>
          <p:cNvPr id="19" name="모서리가 둥근 직사각형 117">
            <a:extLst>
              <a:ext uri="{FF2B5EF4-FFF2-40B4-BE49-F238E27FC236}">
                <a16:creationId xmlns="" xmlns:a16="http://schemas.microsoft.com/office/drawing/2014/main" id="{B2F977F6-75DF-4573-AD65-27AFE700AA59}"/>
              </a:ext>
            </a:extLst>
          </p:cNvPr>
          <p:cNvSpPr/>
          <p:nvPr/>
        </p:nvSpPr>
        <p:spPr>
          <a:xfrm>
            <a:off x="1862307" y="1384850"/>
            <a:ext cx="1147840" cy="450015"/>
          </a:xfrm>
          <a:prstGeom prst="roundRect">
            <a:avLst>
              <a:gd name="adj" fmla="val 0"/>
            </a:avLst>
          </a:prstGeom>
          <a:solidFill>
            <a:srgbClr val="3399FF">
              <a:alpha val="67843"/>
            </a:srgb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ln>
                <a:solidFill>
                  <a:schemeClr val="tx1">
                    <a:alpha val="0"/>
                  </a:schemeClr>
                </a:solidFill>
              </a:ln>
            </a:endParaRPr>
          </a:p>
        </p:txBody>
      </p:sp>
      <p:sp>
        <p:nvSpPr>
          <p:cNvPr id="20" name="모서리가 둥근 직사각형 115">
            <a:extLst>
              <a:ext uri="{FF2B5EF4-FFF2-40B4-BE49-F238E27FC236}">
                <a16:creationId xmlns="" xmlns:a16="http://schemas.microsoft.com/office/drawing/2014/main" id="{E0FC250D-46F0-4869-B1DB-1640E9134711}"/>
              </a:ext>
            </a:extLst>
          </p:cNvPr>
          <p:cNvSpPr/>
          <p:nvPr/>
        </p:nvSpPr>
        <p:spPr>
          <a:xfrm>
            <a:off x="1862307" y="1983841"/>
            <a:ext cx="1147840" cy="450015"/>
          </a:xfrm>
          <a:prstGeom prst="roundRect">
            <a:avLst>
              <a:gd name="adj" fmla="val 0"/>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ln>
                <a:solidFill>
                  <a:schemeClr val="tx1">
                    <a:alpha val="0"/>
                  </a:schemeClr>
                </a:solidFill>
              </a:ln>
            </a:endParaRPr>
          </a:p>
        </p:txBody>
      </p:sp>
      <p:sp>
        <p:nvSpPr>
          <p:cNvPr id="21" name="모서리가 둥근 직사각형 114">
            <a:extLst>
              <a:ext uri="{FF2B5EF4-FFF2-40B4-BE49-F238E27FC236}">
                <a16:creationId xmlns="" xmlns:a16="http://schemas.microsoft.com/office/drawing/2014/main" id="{14080FBE-645F-4F3D-A9A2-CA8EE4B5772C}"/>
              </a:ext>
            </a:extLst>
          </p:cNvPr>
          <p:cNvSpPr/>
          <p:nvPr/>
        </p:nvSpPr>
        <p:spPr>
          <a:xfrm>
            <a:off x="1862307" y="2594627"/>
            <a:ext cx="1147840" cy="450015"/>
          </a:xfrm>
          <a:prstGeom prst="roundRect">
            <a:avLst>
              <a:gd name="adj" fmla="val 0"/>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400">
              <a:ln>
                <a:solidFill>
                  <a:schemeClr val="tx1">
                    <a:alpha val="0"/>
                  </a:schemeClr>
                </a:solidFill>
              </a:ln>
            </a:endParaRPr>
          </a:p>
        </p:txBody>
      </p:sp>
      <p:sp>
        <p:nvSpPr>
          <p:cNvPr id="22" name="모서리가 둥근 직사각형 118">
            <a:extLst>
              <a:ext uri="{FF2B5EF4-FFF2-40B4-BE49-F238E27FC236}">
                <a16:creationId xmlns="" xmlns:a16="http://schemas.microsoft.com/office/drawing/2014/main" id="{FE97A691-D6E3-4AD3-B872-BC62C8E898AA}"/>
              </a:ext>
            </a:extLst>
          </p:cNvPr>
          <p:cNvSpPr/>
          <p:nvPr/>
        </p:nvSpPr>
        <p:spPr>
          <a:xfrm>
            <a:off x="4889324" y="5817184"/>
            <a:ext cx="1169473" cy="653185"/>
          </a:xfrm>
          <a:prstGeom prst="roundRect">
            <a:avLst/>
          </a:pr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p:sp>
        <p:nvSpPr>
          <p:cNvPr id="23" name="직사각형 61">
            <a:extLst>
              <a:ext uri="{FF2B5EF4-FFF2-40B4-BE49-F238E27FC236}">
                <a16:creationId xmlns="" xmlns:a16="http://schemas.microsoft.com/office/drawing/2014/main" id="{614FB59A-F4E0-4BD1-930D-AF645462C4B6}"/>
              </a:ext>
            </a:extLst>
          </p:cNvPr>
          <p:cNvSpPr/>
          <p:nvPr/>
        </p:nvSpPr>
        <p:spPr>
          <a:xfrm rot="16200000">
            <a:off x="4833672" y="6014752"/>
            <a:ext cx="512867" cy="262945"/>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ln>
                <a:solidFill>
                  <a:schemeClr val="tx1">
                    <a:alpha val="0"/>
                  </a:schemeClr>
                </a:solidFill>
              </a:ln>
            </a:endParaRPr>
          </a:p>
        </p:txBody>
      </p:sp>
      <p:sp>
        <p:nvSpPr>
          <p:cNvPr id="24" name="TextBox 23">
            <a:extLst>
              <a:ext uri="{FF2B5EF4-FFF2-40B4-BE49-F238E27FC236}">
                <a16:creationId xmlns="" xmlns:a16="http://schemas.microsoft.com/office/drawing/2014/main" id="{100AC026-04FB-4635-ACBD-B8D42BC3F0A7}"/>
              </a:ext>
            </a:extLst>
          </p:cNvPr>
          <p:cNvSpPr txBox="1"/>
          <p:nvPr/>
        </p:nvSpPr>
        <p:spPr>
          <a:xfrm>
            <a:off x="5522638" y="5979267"/>
            <a:ext cx="166416" cy="261610"/>
          </a:xfrm>
          <a:prstGeom prst="rect">
            <a:avLst/>
          </a:prstGeom>
          <a:noFill/>
        </p:spPr>
        <p:txBody>
          <a:bodyPr wrap="square" rtlCol="0">
            <a:spAutoFit/>
          </a:bodyPr>
          <a:lstStyle/>
          <a:p>
            <a:r>
              <a:rPr lang="en-US" altLang="ko-KR" sz="1100" dirty="0">
                <a:ln>
                  <a:solidFill>
                    <a:schemeClr val="tx1">
                      <a:alpha val="0"/>
                    </a:schemeClr>
                  </a:solidFill>
                </a:ln>
              </a:rPr>
              <a:t>…</a:t>
            </a:r>
            <a:endParaRPr lang="ko-KR" altLang="en-US" sz="1100" dirty="0">
              <a:ln>
                <a:solidFill>
                  <a:schemeClr val="tx1">
                    <a:alpha val="0"/>
                  </a:schemeClr>
                </a:solidFill>
              </a:ln>
            </a:endParaRPr>
          </a:p>
        </p:txBody>
      </p:sp>
      <mc:AlternateContent xmlns:mc="http://schemas.openxmlformats.org/markup-compatibility/2006" xmlns:a14="http://schemas.microsoft.com/office/drawing/2010/main">
        <mc:Choice Requires="a14">
          <p:sp>
            <p:nvSpPr>
              <p:cNvPr id="25" name="타원 72">
                <a:extLst>
                  <a:ext uri="{FF2B5EF4-FFF2-40B4-BE49-F238E27FC236}">
                    <a16:creationId xmlns="" xmlns:a16="http://schemas.microsoft.com/office/drawing/2014/main" id="{38E3881E-D3BD-4EC1-96D9-D23C28661F9E}"/>
                  </a:ext>
                </a:extLst>
              </p:cNvPr>
              <p:cNvSpPr/>
              <p:nvPr/>
            </p:nvSpPr>
            <p:spPr>
              <a:xfrm>
                <a:off x="4992088" y="5936050"/>
                <a:ext cx="200501" cy="192481"/>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100" smtClean="0">
                          <a:ln>
                            <a:solidFill>
                              <a:schemeClr val="tx1">
                                <a:alpha val="0"/>
                              </a:schemeClr>
                            </a:solidFill>
                          </a:ln>
                          <a:latin typeface="Cambria Math"/>
                        </a:rPr>
                        <m:t>  </m:t>
                      </m:r>
                    </m:oMath>
                  </m:oMathPara>
                </a14:m>
                <a:endParaRPr lang="ko-KR" altLang="en-US" sz="1100" dirty="0">
                  <a:ln>
                    <a:solidFill>
                      <a:schemeClr val="tx1">
                        <a:alpha val="0"/>
                      </a:schemeClr>
                    </a:solidFill>
                  </a:ln>
                </a:endParaRPr>
              </a:p>
            </p:txBody>
          </p:sp>
        </mc:Choice>
        <mc:Fallback xmlns="">
          <p:sp>
            <p:nvSpPr>
              <p:cNvPr id="25" name="타원 72">
                <a:extLst>
                  <a:ext uri="{FF2B5EF4-FFF2-40B4-BE49-F238E27FC236}">
                    <a16:creationId xmlns:a16="http://schemas.microsoft.com/office/drawing/2014/main" xmlns="" xmlns:a14="http://schemas.microsoft.com/office/drawing/2010/main" id="{38E3881E-D3BD-4EC1-96D9-D23C28661F9E}"/>
                  </a:ext>
                </a:extLst>
              </p:cNvPr>
              <p:cNvSpPr>
                <a:spLocks noRot="1" noChangeAspect="1" noMove="1" noResize="1" noEditPoints="1" noAdjustHandles="1" noChangeArrowheads="1" noChangeShapeType="1" noTextEdit="1"/>
              </p:cNvSpPr>
              <p:nvPr/>
            </p:nvSpPr>
            <p:spPr>
              <a:xfrm>
                <a:off x="4992088" y="5936050"/>
                <a:ext cx="200501" cy="192481"/>
              </a:xfrm>
              <a:prstGeom prst="ellipse">
                <a:avLst/>
              </a:prstGeom>
              <a:blipFill rotWithShape="0">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직사각형 315">
                <a:extLst>
                  <a:ext uri="{FF2B5EF4-FFF2-40B4-BE49-F238E27FC236}">
                    <a16:creationId xmlns="" xmlns:a16="http://schemas.microsoft.com/office/drawing/2014/main" id="{3C8CF235-0178-44D3-AB5D-8889194C830A}"/>
                  </a:ext>
                </a:extLst>
              </p:cNvPr>
              <p:cNvSpPr/>
              <p:nvPr/>
            </p:nvSpPr>
            <p:spPr>
              <a:xfrm>
                <a:off x="4914891" y="5905833"/>
                <a:ext cx="351763" cy="42159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050" i="1" smtClean="0">
                              <a:ln>
                                <a:solidFill>
                                  <a:schemeClr val="tx1">
                                    <a:alpha val="0"/>
                                  </a:schemeClr>
                                </a:solidFill>
                              </a:ln>
                              <a:latin typeface="Cambria Math" charset="0"/>
                            </a:rPr>
                          </m:ctrlPr>
                        </m:sSubSupPr>
                        <m:e>
                          <m:r>
                            <a:rPr lang="en-US" altLang="ko-KR" sz="1050" i="1">
                              <a:ln>
                                <a:solidFill>
                                  <a:schemeClr val="tx1">
                                    <a:alpha val="0"/>
                                  </a:schemeClr>
                                </a:solidFill>
                              </a:ln>
                              <a:latin typeface="Cambria Math" panose="02040503050406030204" pitchFamily="18" charset="0"/>
                            </a:rPr>
                            <m:t>𝑐</m:t>
                          </m:r>
                        </m:e>
                        <m:sub>
                          <m:r>
                            <a:rPr lang="en-US" altLang="ko-KR" sz="1050" i="1">
                              <a:ln>
                                <a:solidFill>
                                  <a:schemeClr val="tx1">
                                    <a:alpha val="0"/>
                                  </a:schemeClr>
                                </a:solidFill>
                              </a:ln>
                              <a:latin typeface="Cambria Math" panose="02040503050406030204" pitchFamily="18" charset="0"/>
                            </a:rPr>
                            <m:t>1</m:t>
                          </m:r>
                        </m:sub>
                        <m:sup>
                          <m:r>
                            <a:rPr lang="en-US" altLang="ko-KR" sz="1050" i="1">
                              <a:ln>
                                <a:solidFill>
                                  <a:schemeClr val="tx1">
                                    <a:alpha val="0"/>
                                  </a:schemeClr>
                                </a:solidFill>
                              </a:ln>
                              <a:latin typeface="Cambria Math" panose="02040503050406030204" pitchFamily="18" charset="0"/>
                            </a:rPr>
                            <m:t>𝑏</m:t>
                          </m:r>
                        </m:sup>
                      </m:sSubSup>
                    </m:oMath>
                  </m:oMathPara>
                </a14:m>
                <a:endParaRPr lang="ko-KR" altLang="en-US" sz="1050" dirty="0">
                  <a:ln>
                    <a:solidFill>
                      <a:schemeClr val="tx1">
                        <a:alpha val="0"/>
                      </a:schemeClr>
                    </a:solidFill>
                  </a:ln>
                </a:endParaRPr>
              </a:p>
              <a:p>
                <a:pPr algn="ctr"/>
                <a:endParaRPr lang="ko-KR" altLang="en-US" sz="1050" dirty="0">
                  <a:ln>
                    <a:solidFill>
                      <a:schemeClr val="tx1">
                        <a:alpha val="0"/>
                      </a:schemeClr>
                    </a:solidFill>
                  </a:ln>
                </a:endParaRPr>
              </a:p>
            </p:txBody>
          </p:sp>
        </mc:Choice>
        <mc:Fallback xmlns="">
          <p:sp>
            <p:nvSpPr>
              <p:cNvPr id="26" name="직사각형 315">
                <a:extLst>
                  <a:ext uri="{FF2B5EF4-FFF2-40B4-BE49-F238E27FC236}">
                    <a16:creationId xmlns:a16="http://schemas.microsoft.com/office/drawing/2014/main" xmlns="" xmlns:a14="http://schemas.microsoft.com/office/drawing/2010/main" id="{3C8CF235-0178-44D3-AB5D-8889194C830A}"/>
                  </a:ext>
                </a:extLst>
              </p:cNvPr>
              <p:cNvSpPr>
                <a:spLocks noRot="1" noChangeAspect="1" noMove="1" noResize="1" noEditPoints="1" noAdjustHandles="1" noChangeArrowheads="1" noChangeShapeType="1" noTextEdit="1"/>
              </p:cNvSpPr>
              <p:nvPr/>
            </p:nvSpPr>
            <p:spPr>
              <a:xfrm>
                <a:off x="4914891" y="5905833"/>
                <a:ext cx="351763" cy="421590"/>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타원 228">
                <a:extLst>
                  <a:ext uri="{FF2B5EF4-FFF2-40B4-BE49-F238E27FC236}">
                    <a16:creationId xmlns="" xmlns:a16="http://schemas.microsoft.com/office/drawing/2014/main" id="{ADB9CEF6-2818-4008-BCCF-592BCC169F89}"/>
                  </a:ext>
                </a:extLst>
              </p:cNvPr>
              <p:cNvSpPr/>
              <p:nvPr/>
            </p:nvSpPr>
            <p:spPr>
              <a:xfrm>
                <a:off x="4992088" y="6162859"/>
                <a:ext cx="200501" cy="192481"/>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100" smtClean="0">
                          <a:ln>
                            <a:solidFill>
                              <a:schemeClr val="tx1">
                                <a:alpha val="0"/>
                              </a:schemeClr>
                            </a:solidFill>
                          </a:ln>
                          <a:latin typeface="Cambria Math"/>
                        </a:rPr>
                        <m:t>  </m:t>
                      </m:r>
                    </m:oMath>
                  </m:oMathPara>
                </a14:m>
                <a:endParaRPr lang="ko-KR" altLang="en-US" sz="1100" dirty="0">
                  <a:ln>
                    <a:solidFill>
                      <a:schemeClr val="tx1">
                        <a:alpha val="0"/>
                      </a:schemeClr>
                    </a:solidFill>
                  </a:ln>
                </a:endParaRPr>
              </a:p>
            </p:txBody>
          </p:sp>
        </mc:Choice>
        <mc:Fallback xmlns="">
          <p:sp>
            <p:nvSpPr>
              <p:cNvPr id="27" name="타원 228">
                <a:extLst>
                  <a:ext uri="{FF2B5EF4-FFF2-40B4-BE49-F238E27FC236}">
                    <a16:creationId xmlns:a16="http://schemas.microsoft.com/office/drawing/2014/main" xmlns="" xmlns:a14="http://schemas.microsoft.com/office/drawing/2010/main" id="{ADB9CEF6-2818-4008-BCCF-592BCC169F89}"/>
                  </a:ext>
                </a:extLst>
              </p:cNvPr>
              <p:cNvSpPr>
                <a:spLocks noRot="1" noChangeAspect="1" noMove="1" noResize="1" noEditPoints="1" noAdjustHandles="1" noChangeArrowheads="1" noChangeShapeType="1" noTextEdit="1"/>
              </p:cNvSpPr>
              <p:nvPr/>
            </p:nvSpPr>
            <p:spPr>
              <a:xfrm>
                <a:off x="4992088" y="6162859"/>
                <a:ext cx="200501" cy="192481"/>
              </a:xfrm>
              <a:prstGeom prst="ellipse">
                <a:avLst/>
              </a:prstGeom>
              <a:blipFill rotWithShape="0">
                <a:blip r:embed="rId10"/>
                <a:stretch>
                  <a:fillRect/>
                </a:stretch>
              </a:blipFill>
              <a:ln>
                <a:noFill/>
              </a:ln>
            </p:spPr>
            <p:txBody>
              <a:bodyPr/>
              <a:lstStyle/>
              <a:p>
                <a:r>
                  <a:rPr lang="en-US">
                    <a:noFill/>
                  </a:rPr>
                  <a:t> </a:t>
                </a:r>
              </a:p>
            </p:txBody>
          </p:sp>
        </mc:Fallback>
      </mc:AlternateContent>
      <p:sp>
        <p:nvSpPr>
          <p:cNvPr id="28" name="직사각형 61">
            <a:extLst>
              <a:ext uri="{FF2B5EF4-FFF2-40B4-BE49-F238E27FC236}">
                <a16:creationId xmlns="" xmlns:a16="http://schemas.microsoft.com/office/drawing/2014/main" id="{38B41B30-CF30-4C89-AF87-56C5230FFFEA}"/>
              </a:ext>
            </a:extLst>
          </p:cNvPr>
          <p:cNvSpPr/>
          <p:nvPr/>
        </p:nvSpPr>
        <p:spPr>
          <a:xfrm rot="16200000">
            <a:off x="5172092" y="6014752"/>
            <a:ext cx="512867" cy="262945"/>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ln>
                <a:solidFill>
                  <a:schemeClr val="tx1">
                    <a:alpha val="0"/>
                  </a:schemeClr>
                </a:solidFill>
              </a:ln>
            </a:endParaRPr>
          </a:p>
        </p:txBody>
      </p:sp>
      <mc:AlternateContent xmlns:mc="http://schemas.openxmlformats.org/markup-compatibility/2006" xmlns:a14="http://schemas.microsoft.com/office/drawing/2010/main">
        <mc:Choice Requires="a14">
          <p:sp>
            <p:nvSpPr>
              <p:cNvPr id="29" name="타원 72">
                <a:extLst>
                  <a:ext uri="{FF2B5EF4-FFF2-40B4-BE49-F238E27FC236}">
                    <a16:creationId xmlns="" xmlns:a16="http://schemas.microsoft.com/office/drawing/2014/main" id="{C9D13415-76A6-4C48-99C8-02F995767580}"/>
                  </a:ext>
                </a:extLst>
              </p:cNvPr>
              <p:cNvSpPr/>
              <p:nvPr/>
            </p:nvSpPr>
            <p:spPr>
              <a:xfrm>
                <a:off x="5330508" y="5936050"/>
                <a:ext cx="200501" cy="192481"/>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100" smtClean="0">
                          <a:ln>
                            <a:solidFill>
                              <a:schemeClr val="tx1">
                                <a:alpha val="0"/>
                              </a:schemeClr>
                            </a:solidFill>
                          </a:ln>
                          <a:latin typeface="Cambria Math"/>
                        </a:rPr>
                        <m:t>  </m:t>
                      </m:r>
                    </m:oMath>
                  </m:oMathPara>
                </a14:m>
                <a:endParaRPr lang="ko-KR" altLang="en-US" sz="1100" dirty="0">
                  <a:ln>
                    <a:solidFill>
                      <a:schemeClr val="tx1">
                        <a:alpha val="0"/>
                      </a:schemeClr>
                    </a:solidFill>
                  </a:ln>
                </a:endParaRPr>
              </a:p>
            </p:txBody>
          </p:sp>
        </mc:Choice>
        <mc:Fallback xmlns="">
          <p:sp>
            <p:nvSpPr>
              <p:cNvPr id="29" name="타원 72">
                <a:extLst>
                  <a:ext uri="{FF2B5EF4-FFF2-40B4-BE49-F238E27FC236}">
                    <a16:creationId xmlns:a16="http://schemas.microsoft.com/office/drawing/2014/main" xmlns="" xmlns:a14="http://schemas.microsoft.com/office/drawing/2010/main" id="{C9D13415-76A6-4C48-99C8-02F995767580}"/>
                  </a:ext>
                </a:extLst>
              </p:cNvPr>
              <p:cNvSpPr>
                <a:spLocks noRot="1" noChangeAspect="1" noMove="1" noResize="1" noEditPoints="1" noAdjustHandles="1" noChangeArrowheads="1" noChangeShapeType="1" noTextEdit="1"/>
              </p:cNvSpPr>
              <p:nvPr/>
            </p:nvSpPr>
            <p:spPr>
              <a:xfrm>
                <a:off x="5330508" y="5936050"/>
                <a:ext cx="200501" cy="192481"/>
              </a:xfrm>
              <a:prstGeom prst="ellipse">
                <a:avLst/>
              </a:prstGeom>
              <a:blipFill rotWithShape="0">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직사각형 319">
                <a:extLst>
                  <a:ext uri="{FF2B5EF4-FFF2-40B4-BE49-F238E27FC236}">
                    <a16:creationId xmlns="" xmlns:a16="http://schemas.microsoft.com/office/drawing/2014/main" id="{28AEBD23-0C37-4077-A0B5-33DAAF5F8C58}"/>
                  </a:ext>
                </a:extLst>
              </p:cNvPr>
              <p:cNvSpPr/>
              <p:nvPr/>
            </p:nvSpPr>
            <p:spPr>
              <a:xfrm>
                <a:off x="5261629" y="5905832"/>
                <a:ext cx="351763" cy="42191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050" i="1" smtClean="0">
                              <a:ln>
                                <a:solidFill>
                                  <a:schemeClr val="tx1">
                                    <a:alpha val="0"/>
                                  </a:schemeClr>
                                </a:solidFill>
                              </a:ln>
                              <a:latin typeface="Cambria Math" charset="0"/>
                            </a:rPr>
                          </m:ctrlPr>
                        </m:sSubSupPr>
                        <m:e>
                          <m:r>
                            <a:rPr lang="en-US" altLang="ko-KR" sz="1050" i="1">
                              <a:ln>
                                <a:solidFill>
                                  <a:schemeClr val="tx1">
                                    <a:alpha val="0"/>
                                  </a:schemeClr>
                                </a:solidFill>
                              </a:ln>
                              <a:latin typeface="Cambria Math" panose="02040503050406030204" pitchFamily="18" charset="0"/>
                            </a:rPr>
                            <m:t>𝑐</m:t>
                          </m:r>
                        </m:e>
                        <m:sub>
                          <m:r>
                            <a:rPr lang="en-US" altLang="ko-KR" sz="1050" i="1">
                              <a:ln>
                                <a:solidFill>
                                  <a:schemeClr val="tx1">
                                    <a:alpha val="0"/>
                                  </a:schemeClr>
                                </a:solidFill>
                              </a:ln>
                              <a:latin typeface="Cambria Math" panose="02040503050406030204" pitchFamily="18" charset="0"/>
                            </a:rPr>
                            <m:t>2</m:t>
                          </m:r>
                        </m:sub>
                        <m:sup>
                          <m:r>
                            <a:rPr lang="en-US" altLang="ko-KR" sz="1050" i="1">
                              <a:ln>
                                <a:solidFill>
                                  <a:schemeClr val="tx1">
                                    <a:alpha val="0"/>
                                  </a:schemeClr>
                                </a:solidFill>
                              </a:ln>
                              <a:latin typeface="Cambria Math" panose="02040503050406030204" pitchFamily="18" charset="0"/>
                            </a:rPr>
                            <m:t>𝑏</m:t>
                          </m:r>
                        </m:sup>
                      </m:sSubSup>
                    </m:oMath>
                  </m:oMathPara>
                </a14:m>
                <a:endParaRPr lang="ko-KR" altLang="en-US" sz="1050" dirty="0">
                  <a:ln>
                    <a:solidFill>
                      <a:schemeClr val="tx1">
                        <a:alpha val="0"/>
                      </a:schemeClr>
                    </a:solidFill>
                  </a:ln>
                </a:endParaRPr>
              </a:p>
              <a:p>
                <a:pPr algn="ctr"/>
                <a:endParaRPr lang="ko-KR" altLang="en-US" sz="1050" dirty="0">
                  <a:ln>
                    <a:solidFill>
                      <a:schemeClr val="tx1">
                        <a:alpha val="0"/>
                      </a:schemeClr>
                    </a:solidFill>
                  </a:ln>
                </a:endParaRPr>
              </a:p>
            </p:txBody>
          </p:sp>
        </mc:Choice>
        <mc:Fallback xmlns="">
          <p:sp>
            <p:nvSpPr>
              <p:cNvPr id="30" name="직사각형 319">
                <a:extLst>
                  <a:ext uri="{FF2B5EF4-FFF2-40B4-BE49-F238E27FC236}">
                    <a16:creationId xmlns:a16="http://schemas.microsoft.com/office/drawing/2014/main" xmlns="" xmlns:a14="http://schemas.microsoft.com/office/drawing/2010/main" id="{28AEBD23-0C37-4077-A0B5-33DAAF5F8C58}"/>
                  </a:ext>
                </a:extLst>
              </p:cNvPr>
              <p:cNvSpPr>
                <a:spLocks noRot="1" noChangeAspect="1" noMove="1" noResize="1" noEditPoints="1" noAdjustHandles="1" noChangeArrowheads="1" noChangeShapeType="1" noTextEdit="1"/>
              </p:cNvSpPr>
              <p:nvPr/>
            </p:nvSpPr>
            <p:spPr>
              <a:xfrm>
                <a:off x="5261629" y="5905832"/>
                <a:ext cx="351763" cy="42191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타원 72">
                <a:extLst>
                  <a:ext uri="{FF2B5EF4-FFF2-40B4-BE49-F238E27FC236}">
                    <a16:creationId xmlns="" xmlns:a16="http://schemas.microsoft.com/office/drawing/2014/main" id="{8350B017-A665-41D8-B205-6992800A8EB4}"/>
                  </a:ext>
                </a:extLst>
              </p:cNvPr>
              <p:cNvSpPr/>
              <p:nvPr/>
            </p:nvSpPr>
            <p:spPr>
              <a:xfrm>
                <a:off x="5330508" y="6162859"/>
                <a:ext cx="200501" cy="192481"/>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100" smtClean="0">
                          <a:ln>
                            <a:solidFill>
                              <a:schemeClr val="tx1">
                                <a:alpha val="0"/>
                              </a:schemeClr>
                            </a:solidFill>
                          </a:ln>
                          <a:latin typeface="Cambria Math"/>
                        </a:rPr>
                        <m:t>  </m:t>
                      </m:r>
                    </m:oMath>
                  </m:oMathPara>
                </a14:m>
                <a:endParaRPr lang="ko-KR" altLang="en-US" sz="1100" dirty="0">
                  <a:ln>
                    <a:solidFill>
                      <a:schemeClr val="tx1">
                        <a:alpha val="0"/>
                      </a:schemeClr>
                    </a:solidFill>
                  </a:ln>
                </a:endParaRPr>
              </a:p>
            </p:txBody>
          </p:sp>
        </mc:Choice>
        <mc:Fallback xmlns="">
          <p:sp>
            <p:nvSpPr>
              <p:cNvPr id="31" name="타원 72">
                <a:extLst>
                  <a:ext uri="{FF2B5EF4-FFF2-40B4-BE49-F238E27FC236}">
                    <a16:creationId xmlns:a16="http://schemas.microsoft.com/office/drawing/2014/main" xmlns="" xmlns:a14="http://schemas.microsoft.com/office/drawing/2010/main" id="{8350B017-A665-41D8-B205-6992800A8EB4}"/>
                  </a:ext>
                </a:extLst>
              </p:cNvPr>
              <p:cNvSpPr>
                <a:spLocks noRot="1" noChangeAspect="1" noMove="1" noResize="1" noEditPoints="1" noAdjustHandles="1" noChangeArrowheads="1" noChangeShapeType="1" noTextEdit="1"/>
              </p:cNvSpPr>
              <p:nvPr/>
            </p:nvSpPr>
            <p:spPr>
              <a:xfrm>
                <a:off x="5330508" y="6162859"/>
                <a:ext cx="200501" cy="192481"/>
              </a:xfrm>
              <a:prstGeom prst="ellipse">
                <a:avLst/>
              </a:prstGeom>
              <a:blipFill rotWithShape="0">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직사각형 321">
                <a:extLst>
                  <a:ext uri="{FF2B5EF4-FFF2-40B4-BE49-F238E27FC236}">
                    <a16:creationId xmlns="" xmlns:a16="http://schemas.microsoft.com/office/drawing/2014/main" id="{2BA55937-0016-498D-A4A4-6AAE76082881}"/>
                  </a:ext>
                </a:extLst>
              </p:cNvPr>
              <p:cNvSpPr/>
              <p:nvPr/>
            </p:nvSpPr>
            <p:spPr>
              <a:xfrm>
                <a:off x="5273474" y="6123581"/>
                <a:ext cx="355610" cy="28815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050" i="1" smtClean="0">
                              <a:ln>
                                <a:solidFill>
                                  <a:schemeClr val="tx1">
                                    <a:alpha val="0"/>
                                  </a:schemeClr>
                                </a:solidFill>
                              </a:ln>
                              <a:latin typeface="Cambria Math" charset="0"/>
                            </a:rPr>
                          </m:ctrlPr>
                        </m:sSubSupPr>
                        <m:e>
                          <m:r>
                            <a:rPr lang="en-US" altLang="ko-KR" sz="1050" i="1">
                              <a:ln>
                                <a:solidFill>
                                  <a:schemeClr val="tx1">
                                    <a:alpha val="0"/>
                                  </a:schemeClr>
                                </a:solidFill>
                              </a:ln>
                              <a:latin typeface="Cambria Math" panose="02040503050406030204" pitchFamily="18" charset="0"/>
                            </a:rPr>
                            <m:t>𝑐</m:t>
                          </m:r>
                        </m:e>
                        <m:sub>
                          <m:r>
                            <a:rPr lang="en-US" altLang="ko-KR" sz="1050" i="1">
                              <a:ln>
                                <a:solidFill>
                                  <a:schemeClr val="tx1">
                                    <a:alpha val="0"/>
                                  </a:schemeClr>
                                </a:solidFill>
                              </a:ln>
                              <a:latin typeface="Cambria Math" panose="02040503050406030204" pitchFamily="18" charset="0"/>
                            </a:rPr>
                            <m:t>2</m:t>
                          </m:r>
                        </m:sub>
                        <m:sup>
                          <m:r>
                            <a:rPr lang="en-US" altLang="ko-KR" sz="1050" i="1">
                              <a:ln>
                                <a:solidFill>
                                  <a:schemeClr val="tx1">
                                    <a:alpha val="0"/>
                                  </a:schemeClr>
                                </a:solidFill>
                              </a:ln>
                              <a:latin typeface="Cambria Math" panose="02040503050406030204" pitchFamily="18" charset="0"/>
                            </a:rPr>
                            <m:t>𝑓</m:t>
                          </m:r>
                        </m:sup>
                      </m:sSubSup>
                    </m:oMath>
                  </m:oMathPara>
                </a14:m>
                <a:endParaRPr lang="ko-KR" altLang="en-US" sz="1050" dirty="0">
                  <a:ln>
                    <a:solidFill>
                      <a:schemeClr val="tx1">
                        <a:alpha val="0"/>
                      </a:schemeClr>
                    </a:solidFill>
                  </a:ln>
                </a:endParaRPr>
              </a:p>
            </p:txBody>
          </p:sp>
        </mc:Choice>
        <mc:Fallback xmlns="">
          <p:sp>
            <p:nvSpPr>
              <p:cNvPr id="32" name="직사각형 321">
                <a:extLst>
                  <a:ext uri="{FF2B5EF4-FFF2-40B4-BE49-F238E27FC236}">
                    <a16:creationId xmlns:a16="http://schemas.microsoft.com/office/drawing/2014/main" xmlns="" xmlns:a14="http://schemas.microsoft.com/office/drawing/2010/main" id="{2BA55937-0016-498D-A4A4-6AAE76082881}"/>
                  </a:ext>
                </a:extLst>
              </p:cNvPr>
              <p:cNvSpPr>
                <a:spLocks noRot="1" noChangeAspect="1" noMove="1" noResize="1" noEditPoints="1" noAdjustHandles="1" noChangeArrowheads="1" noChangeShapeType="1" noTextEdit="1"/>
              </p:cNvSpPr>
              <p:nvPr/>
            </p:nvSpPr>
            <p:spPr>
              <a:xfrm>
                <a:off x="5273474" y="6123581"/>
                <a:ext cx="355610" cy="288156"/>
              </a:xfrm>
              <a:prstGeom prst="rect">
                <a:avLst/>
              </a:prstGeom>
              <a:blipFill rotWithShape="0">
                <a:blip r:embed="rId12"/>
                <a:stretch>
                  <a:fillRect/>
                </a:stretch>
              </a:blipFill>
            </p:spPr>
            <p:txBody>
              <a:bodyPr/>
              <a:lstStyle/>
              <a:p>
                <a:r>
                  <a:rPr lang="en-US">
                    <a:noFill/>
                  </a:rPr>
                  <a:t> </a:t>
                </a:r>
              </a:p>
            </p:txBody>
          </p:sp>
        </mc:Fallback>
      </mc:AlternateContent>
      <p:sp>
        <p:nvSpPr>
          <p:cNvPr id="33" name="직사각형 61">
            <a:extLst>
              <a:ext uri="{FF2B5EF4-FFF2-40B4-BE49-F238E27FC236}">
                <a16:creationId xmlns="" xmlns:a16="http://schemas.microsoft.com/office/drawing/2014/main" id="{18CC25D6-15F6-4F12-BC58-0A4193D7731E}"/>
              </a:ext>
            </a:extLst>
          </p:cNvPr>
          <p:cNvSpPr/>
          <p:nvPr/>
        </p:nvSpPr>
        <p:spPr>
          <a:xfrm rot="16200000">
            <a:off x="5614033" y="6014752"/>
            <a:ext cx="512867" cy="262945"/>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ln>
                <a:solidFill>
                  <a:schemeClr val="tx1">
                    <a:alpha val="0"/>
                  </a:schemeClr>
                </a:solidFill>
              </a:ln>
            </a:endParaRPr>
          </a:p>
        </p:txBody>
      </p:sp>
      <mc:AlternateContent xmlns:mc="http://schemas.openxmlformats.org/markup-compatibility/2006" xmlns:a14="http://schemas.microsoft.com/office/drawing/2010/main">
        <mc:Choice Requires="a14">
          <p:sp>
            <p:nvSpPr>
              <p:cNvPr id="34" name="타원 72">
                <a:extLst>
                  <a:ext uri="{FF2B5EF4-FFF2-40B4-BE49-F238E27FC236}">
                    <a16:creationId xmlns="" xmlns:a16="http://schemas.microsoft.com/office/drawing/2014/main" id="{DF4A4F69-9521-474C-ADCA-1923765D0D2F}"/>
                  </a:ext>
                </a:extLst>
              </p:cNvPr>
              <p:cNvSpPr/>
              <p:nvPr/>
            </p:nvSpPr>
            <p:spPr>
              <a:xfrm>
                <a:off x="5772449" y="5936050"/>
                <a:ext cx="200501" cy="192481"/>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100" smtClean="0">
                          <a:ln>
                            <a:solidFill>
                              <a:schemeClr val="tx1">
                                <a:alpha val="0"/>
                              </a:schemeClr>
                            </a:solidFill>
                          </a:ln>
                          <a:latin typeface="Cambria Math"/>
                        </a:rPr>
                        <m:t>  </m:t>
                      </m:r>
                    </m:oMath>
                  </m:oMathPara>
                </a14:m>
                <a:endParaRPr lang="ko-KR" altLang="en-US" sz="1100" dirty="0">
                  <a:ln>
                    <a:solidFill>
                      <a:schemeClr val="tx1">
                        <a:alpha val="0"/>
                      </a:schemeClr>
                    </a:solidFill>
                  </a:ln>
                </a:endParaRPr>
              </a:p>
            </p:txBody>
          </p:sp>
        </mc:Choice>
        <mc:Fallback xmlns="">
          <p:sp>
            <p:nvSpPr>
              <p:cNvPr id="34" name="타원 72">
                <a:extLst>
                  <a:ext uri="{FF2B5EF4-FFF2-40B4-BE49-F238E27FC236}">
                    <a16:creationId xmlns:a16="http://schemas.microsoft.com/office/drawing/2014/main" xmlns="" xmlns:a14="http://schemas.microsoft.com/office/drawing/2010/main" id="{DF4A4F69-9521-474C-ADCA-1923765D0D2F}"/>
                  </a:ext>
                </a:extLst>
              </p:cNvPr>
              <p:cNvSpPr>
                <a:spLocks noRot="1" noChangeAspect="1" noMove="1" noResize="1" noEditPoints="1" noAdjustHandles="1" noChangeArrowheads="1" noChangeShapeType="1" noTextEdit="1"/>
              </p:cNvSpPr>
              <p:nvPr/>
            </p:nvSpPr>
            <p:spPr>
              <a:xfrm>
                <a:off x="5772449" y="5936050"/>
                <a:ext cx="200501" cy="192481"/>
              </a:xfrm>
              <a:prstGeom prst="ellipse">
                <a:avLst/>
              </a:prstGeom>
              <a:blipFill rotWithShape="0">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직사각형 324">
                <a:extLst>
                  <a:ext uri="{FF2B5EF4-FFF2-40B4-BE49-F238E27FC236}">
                    <a16:creationId xmlns="" xmlns:a16="http://schemas.microsoft.com/office/drawing/2014/main" id="{D5157B9C-6A8D-44E1-9003-18645AE662AE}"/>
                  </a:ext>
                </a:extLst>
              </p:cNvPr>
              <p:cNvSpPr/>
              <p:nvPr/>
            </p:nvSpPr>
            <p:spPr>
              <a:xfrm>
                <a:off x="5684634" y="5905839"/>
                <a:ext cx="372986" cy="58003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050" i="1" smtClean="0">
                              <a:ln>
                                <a:solidFill>
                                  <a:schemeClr val="tx1">
                                    <a:alpha val="0"/>
                                  </a:schemeClr>
                                </a:solidFill>
                              </a:ln>
                              <a:latin typeface="Cambria Math" charset="0"/>
                            </a:rPr>
                          </m:ctrlPr>
                        </m:sSubSupPr>
                        <m:e>
                          <m:r>
                            <a:rPr lang="en-US" altLang="ko-KR" sz="1050" i="1">
                              <a:ln>
                                <a:solidFill>
                                  <a:schemeClr val="tx1">
                                    <a:alpha val="0"/>
                                  </a:schemeClr>
                                </a:solidFill>
                              </a:ln>
                              <a:latin typeface="Cambria Math" panose="02040503050406030204" pitchFamily="18" charset="0"/>
                            </a:rPr>
                            <m:t>𝑐</m:t>
                          </m:r>
                        </m:e>
                        <m:sub>
                          <m:r>
                            <a:rPr lang="en-US" altLang="ko-KR" sz="1050" i="1">
                              <a:ln>
                                <a:solidFill>
                                  <a:schemeClr val="tx1">
                                    <a:alpha val="0"/>
                                  </a:schemeClr>
                                </a:solidFill>
                              </a:ln>
                              <a:latin typeface="Cambria Math" panose="02040503050406030204" pitchFamily="18" charset="0"/>
                            </a:rPr>
                            <m:t>𝑚</m:t>
                          </m:r>
                        </m:sub>
                        <m:sup>
                          <m:r>
                            <a:rPr lang="en-US" altLang="ko-KR" sz="1050" i="1">
                              <a:ln>
                                <a:solidFill>
                                  <a:schemeClr val="tx1">
                                    <a:alpha val="0"/>
                                  </a:schemeClr>
                                </a:solidFill>
                              </a:ln>
                              <a:latin typeface="Cambria Math" panose="02040503050406030204" pitchFamily="18" charset="0"/>
                            </a:rPr>
                            <m:t>𝑏</m:t>
                          </m:r>
                        </m:sup>
                      </m:sSubSup>
                    </m:oMath>
                  </m:oMathPara>
                </a14:m>
                <a:endParaRPr lang="ko-KR" altLang="en-US" sz="1050" dirty="0">
                  <a:ln>
                    <a:solidFill>
                      <a:schemeClr val="tx1">
                        <a:alpha val="0"/>
                      </a:schemeClr>
                    </a:solidFill>
                  </a:ln>
                </a:endParaRPr>
              </a:p>
              <a:p>
                <a:pPr algn="ctr"/>
                <a:endParaRPr lang="ko-KR" altLang="en-US" sz="1050" dirty="0">
                  <a:ln>
                    <a:solidFill>
                      <a:schemeClr val="tx1">
                        <a:alpha val="0"/>
                      </a:schemeClr>
                    </a:solidFill>
                  </a:ln>
                </a:endParaRPr>
              </a:p>
              <a:p>
                <a:pPr algn="ctr"/>
                <a:endParaRPr lang="ko-KR" altLang="en-US" sz="1050" dirty="0">
                  <a:ln>
                    <a:solidFill>
                      <a:schemeClr val="tx1">
                        <a:alpha val="0"/>
                      </a:schemeClr>
                    </a:solidFill>
                  </a:ln>
                </a:endParaRPr>
              </a:p>
            </p:txBody>
          </p:sp>
        </mc:Choice>
        <mc:Fallback xmlns="">
          <p:sp>
            <p:nvSpPr>
              <p:cNvPr id="35" name="직사각형 324">
                <a:extLst>
                  <a:ext uri="{FF2B5EF4-FFF2-40B4-BE49-F238E27FC236}">
                    <a16:creationId xmlns:a16="http://schemas.microsoft.com/office/drawing/2014/main" xmlns="" xmlns:a14="http://schemas.microsoft.com/office/drawing/2010/main" id="{D5157B9C-6A8D-44E1-9003-18645AE662AE}"/>
                  </a:ext>
                </a:extLst>
              </p:cNvPr>
              <p:cNvSpPr>
                <a:spLocks noRot="1" noChangeAspect="1" noMove="1" noResize="1" noEditPoints="1" noAdjustHandles="1" noChangeArrowheads="1" noChangeShapeType="1" noTextEdit="1"/>
              </p:cNvSpPr>
              <p:nvPr/>
            </p:nvSpPr>
            <p:spPr>
              <a:xfrm>
                <a:off x="5684634" y="5905839"/>
                <a:ext cx="372986" cy="580031"/>
              </a:xfrm>
              <a:prstGeom prst="rect">
                <a:avLst/>
              </a:prstGeom>
              <a:blipFill rotWithShape="0">
                <a:blip r:embed="rId13"/>
                <a:stretch>
                  <a:fillRect/>
                </a:stretch>
              </a:blipFill>
            </p:spPr>
            <p:txBody>
              <a:bodyPr/>
              <a:lstStyle/>
              <a:p>
                <a:r>
                  <a:rPr lang="en-US">
                    <a:noFill/>
                  </a:rPr>
                  <a:t> </a:t>
                </a:r>
              </a:p>
            </p:txBody>
          </p:sp>
        </mc:Fallback>
      </mc:AlternateContent>
      <p:cxnSp>
        <p:nvCxnSpPr>
          <p:cNvPr id="36" name="직선 화살표 연결선 327">
            <a:extLst>
              <a:ext uri="{FF2B5EF4-FFF2-40B4-BE49-F238E27FC236}">
                <a16:creationId xmlns="" xmlns:a16="http://schemas.microsoft.com/office/drawing/2014/main" id="{91D301A8-6734-408F-956D-0AEBA16E505E}"/>
              </a:ext>
            </a:extLst>
          </p:cNvPr>
          <p:cNvCxnSpPr/>
          <p:nvPr/>
        </p:nvCxnSpPr>
        <p:spPr>
          <a:xfrm flipH="1">
            <a:off x="5532474" y="6026010"/>
            <a:ext cx="239975" cy="0"/>
          </a:xfrm>
          <a:prstGeom prst="straightConnector1">
            <a:avLst/>
          </a:prstGeom>
          <a:ln w="127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직선 화살표 연결선 328">
            <a:extLst>
              <a:ext uri="{FF2B5EF4-FFF2-40B4-BE49-F238E27FC236}">
                <a16:creationId xmlns="" xmlns:a16="http://schemas.microsoft.com/office/drawing/2014/main" id="{99860C37-93E2-4E6F-8BA4-C56E089492C2}"/>
              </a:ext>
            </a:extLst>
          </p:cNvPr>
          <p:cNvCxnSpPr/>
          <p:nvPr/>
        </p:nvCxnSpPr>
        <p:spPr>
          <a:xfrm flipH="1">
            <a:off x="5530542" y="6254435"/>
            <a:ext cx="235443" cy="0"/>
          </a:xfrm>
          <a:prstGeom prst="straightConnector1">
            <a:avLst/>
          </a:prstGeom>
          <a:ln w="12700">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직선 화살표 연결선 329">
            <a:extLst>
              <a:ext uri="{FF2B5EF4-FFF2-40B4-BE49-F238E27FC236}">
                <a16:creationId xmlns="" xmlns:a16="http://schemas.microsoft.com/office/drawing/2014/main" id="{283F31DB-949D-4AA6-AB74-69AEE2C14791}"/>
              </a:ext>
            </a:extLst>
          </p:cNvPr>
          <p:cNvCxnSpPr/>
          <p:nvPr/>
        </p:nvCxnSpPr>
        <p:spPr>
          <a:xfrm flipH="1">
            <a:off x="5183856" y="6026010"/>
            <a:ext cx="146657" cy="0"/>
          </a:xfrm>
          <a:prstGeom prst="straightConnector1">
            <a:avLst/>
          </a:prstGeom>
          <a:ln w="12700">
            <a:solidFill>
              <a:schemeClr val="tx1">
                <a:lumMod val="50000"/>
                <a:lumOff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직선 화살표 연결선 330">
            <a:extLst>
              <a:ext uri="{FF2B5EF4-FFF2-40B4-BE49-F238E27FC236}">
                <a16:creationId xmlns="" xmlns:a16="http://schemas.microsoft.com/office/drawing/2014/main" id="{1A3AD209-B11E-46CA-A23C-0E97A1508093}"/>
              </a:ext>
            </a:extLst>
          </p:cNvPr>
          <p:cNvCxnSpPr/>
          <p:nvPr/>
        </p:nvCxnSpPr>
        <p:spPr>
          <a:xfrm flipH="1">
            <a:off x="5190816" y="6254435"/>
            <a:ext cx="145302" cy="0"/>
          </a:xfrm>
          <a:prstGeom prst="straightConnector1">
            <a:avLst/>
          </a:prstGeom>
          <a:ln w="12700">
            <a:solidFill>
              <a:schemeClr val="tx1">
                <a:lumMod val="50000"/>
                <a:lumOff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직사각형 331">
                <a:extLst>
                  <a:ext uri="{FF2B5EF4-FFF2-40B4-BE49-F238E27FC236}">
                    <a16:creationId xmlns="" xmlns:a16="http://schemas.microsoft.com/office/drawing/2014/main" id="{629CFE26-3AD2-40EC-890F-A1170B26FFEF}"/>
                  </a:ext>
                </a:extLst>
              </p:cNvPr>
              <p:cNvSpPr/>
              <p:nvPr/>
            </p:nvSpPr>
            <p:spPr>
              <a:xfrm>
                <a:off x="4920443" y="6127391"/>
                <a:ext cx="355610" cy="28796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050" i="1" smtClean="0">
                              <a:ln>
                                <a:solidFill>
                                  <a:schemeClr val="tx1">
                                    <a:alpha val="0"/>
                                  </a:schemeClr>
                                </a:solidFill>
                              </a:ln>
                              <a:latin typeface="Cambria Math" charset="0"/>
                            </a:rPr>
                          </m:ctrlPr>
                        </m:sSubSupPr>
                        <m:e>
                          <m:r>
                            <a:rPr lang="en-US" altLang="ko-KR" sz="1050" i="1">
                              <a:ln>
                                <a:solidFill>
                                  <a:schemeClr val="tx1">
                                    <a:alpha val="0"/>
                                  </a:schemeClr>
                                </a:solidFill>
                              </a:ln>
                              <a:latin typeface="Cambria Math" panose="02040503050406030204" pitchFamily="18" charset="0"/>
                            </a:rPr>
                            <m:t>𝑐</m:t>
                          </m:r>
                        </m:e>
                        <m:sub>
                          <m:r>
                            <a:rPr lang="en-US" altLang="ko-KR" sz="1050" i="1">
                              <a:ln>
                                <a:solidFill>
                                  <a:schemeClr val="tx1">
                                    <a:alpha val="0"/>
                                  </a:schemeClr>
                                </a:solidFill>
                              </a:ln>
                              <a:latin typeface="Cambria Math" panose="02040503050406030204" pitchFamily="18" charset="0"/>
                            </a:rPr>
                            <m:t>1</m:t>
                          </m:r>
                        </m:sub>
                        <m:sup>
                          <m:r>
                            <a:rPr lang="en-US" altLang="ko-KR" sz="1050" i="1">
                              <a:ln>
                                <a:solidFill>
                                  <a:schemeClr val="tx1">
                                    <a:alpha val="0"/>
                                  </a:schemeClr>
                                </a:solidFill>
                              </a:ln>
                              <a:latin typeface="Cambria Math" panose="02040503050406030204" pitchFamily="18" charset="0"/>
                            </a:rPr>
                            <m:t>𝑓</m:t>
                          </m:r>
                        </m:sup>
                      </m:sSubSup>
                    </m:oMath>
                  </m:oMathPara>
                </a14:m>
                <a:endParaRPr lang="ko-KR" altLang="en-US" sz="1050" dirty="0">
                  <a:ln>
                    <a:solidFill>
                      <a:schemeClr val="tx1">
                        <a:alpha val="0"/>
                      </a:schemeClr>
                    </a:solidFill>
                  </a:ln>
                </a:endParaRPr>
              </a:p>
            </p:txBody>
          </p:sp>
        </mc:Choice>
        <mc:Fallback xmlns="">
          <p:sp>
            <p:nvSpPr>
              <p:cNvPr id="40" name="직사각형 331">
                <a:extLst>
                  <a:ext uri="{FF2B5EF4-FFF2-40B4-BE49-F238E27FC236}">
                    <a16:creationId xmlns:a16="http://schemas.microsoft.com/office/drawing/2014/main" xmlns="" xmlns:a14="http://schemas.microsoft.com/office/drawing/2010/main" id="{629CFE26-3AD2-40EC-890F-A1170B26FFEF}"/>
                  </a:ext>
                </a:extLst>
              </p:cNvPr>
              <p:cNvSpPr>
                <a:spLocks noRot="1" noChangeAspect="1" noMove="1" noResize="1" noEditPoints="1" noAdjustHandles="1" noChangeArrowheads="1" noChangeShapeType="1" noTextEdit="1"/>
              </p:cNvSpPr>
              <p:nvPr/>
            </p:nvSpPr>
            <p:spPr>
              <a:xfrm>
                <a:off x="4920443" y="6127391"/>
                <a:ext cx="355610" cy="287964"/>
              </a:xfrm>
              <a:prstGeom prst="rect">
                <a:avLst/>
              </a:prstGeom>
              <a:blipFill rotWithShape="0">
                <a:blip r:embed="rId14"/>
                <a:stretch>
                  <a:fillRect/>
                </a:stretch>
              </a:blipFill>
            </p:spPr>
            <p:txBody>
              <a:bodyPr/>
              <a:lstStyle/>
              <a:p>
                <a:r>
                  <a:rPr lang="en-US">
                    <a:noFill/>
                  </a:rPr>
                  <a:t> </a:t>
                </a:r>
              </a:p>
            </p:txBody>
          </p:sp>
        </mc:Fallback>
      </mc:AlternateContent>
      <p:sp>
        <p:nvSpPr>
          <p:cNvPr id="41" name="직사각형 24">
            <a:extLst>
              <a:ext uri="{FF2B5EF4-FFF2-40B4-BE49-F238E27FC236}">
                <a16:creationId xmlns="" xmlns:a16="http://schemas.microsoft.com/office/drawing/2014/main" id="{1EB5194E-C5E2-439C-8AD7-3B55EC3689C7}"/>
              </a:ext>
            </a:extLst>
          </p:cNvPr>
          <p:cNvSpPr/>
          <p:nvPr/>
        </p:nvSpPr>
        <p:spPr>
          <a:xfrm>
            <a:off x="3775802" y="2461994"/>
            <a:ext cx="1656403" cy="74384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n>
                <a:solidFill>
                  <a:schemeClr val="tx1">
                    <a:alpha val="0"/>
                  </a:schemeClr>
                </a:solidFill>
              </a:ln>
            </a:endParaRPr>
          </a:p>
        </p:txBody>
      </p:sp>
      <p:cxnSp>
        <p:nvCxnSpPr>
          <p:cNvPr id="42" name="꺾인 연결선 27">
            <a:extLst>
              <a:ext uri="{FF2B5EF4-FFF2-40B4-BE49-F238E27FC236}">
                <a16:creationId xmlns="" xmlns:a16="http://schemas.microsoft.com/office/drawing/2014/main" id="{73C4690F-D71C-4D65-A6D7-D7E742EC3588}"/>
              </a:ext>
            </a:extLst>
          </p:cNvPr>
          <p:cNvCxnSpPr>
            <a:stCxn id="98" idx="0"/>
            <a:endCxn id="10" idx="1"/>
          </p:cNvCxnSpPr>
          <p:nvPr/>
        </p:nvCxnSpPr>
        <p:spPr>
          <a:xfrm rot="5400000" flipH="1" flipV="1">
            <a:off x="2581546" y="2221462"/>
            <a:ext cx="1776338" cy="612470"/>
          </a:xfrm>
          <a:prstGeom prst="bentConnector2">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직선 화살표 연결선 29">
            <a:extLst>
              <a:ext uri="{FF2B5EF4-FFF2-40B4-BE49-F238E27FC236}">
                <a16:creationId xmlns="" xmlns:a16="http://schemas.microsoft.com/office/drawing/2014/main" id="{A807DE55-503B-4095-B58F-6610AFA31D87}"/>
              </a:ext>
            </a:extLst>
          </p:cNvPr>
          <p:cNvCxnSpPr/>
          <p:nvPr/>
        </p:nvCxnSpPr>
        <p:spPr>
          <a:xfrm>
            <a:off x="3163335" y="2804552"/>
            <a:ext cx="612469" cy="0"/>
          </a:xfrm>
          <a:prstGeom prst="straightConnector1">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꺾인 연결선 31">
            <a:extLst>
              <a:ext uri="{FF2B5EF4-FFF2-40B4-BE49-F238E27FC236}">
                <a16:creationId xmlns="" xmlns:a16="http://schemas.microsoft.com/office/drawing/2014/main" id="{5E14F38B-44EA-47DB-AAC6-11D557026430}"/>
              </a:ext>
            </a:extLst>
          </p:cNvPr>
          <p:cNvCxnSpPr>
            <a:stCxn id="99" idx="0"/>
            <a:endCxn id="10" idx="3"/>
          </p:cNvCxnSpPr>
          <p:nvPr/>
        </p:nvCxnSpPr>
        <p:spPr>
          <a:xfrm rot="16200000" flipV="1">
            <a:off x="4835721" y="2235872"/>
            <a:ext cx="1776340" cy="583652"/>
          </a:xfrm>
          <a:prstGeom prst="bentConnector2">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직선 화살표 연결선 43">
            <a:extLst>
              <a:ext uri="{FF2B5EF4-FFF2-40B4-BE49-F238E27FC236}">
                <a16:creationId xmlns="" xmlns:a16="http://schemas.microsoft.com/office/drawing/2014/main" id="{2804C3C2-B67C-4996-B5E1-47DE84D73DED}"/>
              </a:ext>
            </a:extLst>
          </p:cNvPr>
          <p:cNvCxnSpPr/>
          <p:nvPr/>
        </p:nvCxnSpPr>
        <p:spPr>
          <a:xfrm>
            <a:off x="5421800" y="2814641"/>
            <a:ext cx="592122" cy="0"/>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타원 72">
                <a:extLst>
                  <a:ext uri="{FF2B5EF4-FFF2-40B4-BE49-F238E27FC236}">
                    <a16:creationId xmlns="" xmlns:a16="http://schemas.microsoft.com/office/drawing/2014/main" id="{26FDA686-4054-4C2F-865C-45F1700A95A3}"/>
                  </a:ext>
                </a:extLst>
              </p:cNvPr>
              <p:cNvSpPr/>
              <p:nvPr/>
            </p:nvSpPr>
            <p:spPr>
              <a:xfrm>
                <a:off x="5772449" y="6162859"/>
                <a:ext cx="200501" cy="192481"/>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100" smtClean="0">
                          <a:ln>
                            <a:solidFill>
                              <a:schemeClr val="tx1">
                                <a:alpha val="0"/>
                              </a:schemeClr>
                            </a:solidFill>
                          </a:ln>
                          <a:latin typeface="Cambria Math"/>
                        </a:rPr>
                        <m:t>  </m:t>
                      </m:r>
                    </m:oMath>
                  </m:oMathPara>
                </a14:m>
                <a:endParaRPr lang="ko-KR" altLang="en-US" sz="1100" dirty="0">
                  <a:ln>
                    <a:solidFill>
                      <a:schemeClr val="tx1">
                        <a:alpha val="0"/>
                      </a:schemeClr>
                    </a:solidFill>
                  </a:ln>
                </a:endParaRPr>
              </a:p>
            </p:txBody>
          </p:sp>
        </mc:Choice>
        <mc:Fallback xmlns="">
          <p:sp>
            <p:nvSpPr>
              <p:cNvPr id="46" name="타원 72">
                <a:extLst>
                  <a:ext uri="{FF2B5EF4-FFF2-40B4-BE49-F238E27FC236}">
                    <a16:creationId xmlns:a16="http://schemas.microsoft.com/office/drawing/2014/main" xmlns="" xmlns:a14="http://schemas.microsoft.com/office/drawing/2010/main" id="{26FDA686-4054-4C2F-865C-45F1700A95A3}"/>
                  </a:ext>
                </a:extLst>
              </p:cNvPr>
              <p:cNvSpPr>
                <a:spLocks noRot="1" noChangeAspect="1" noMove="1" noResize="1" noEditPoints="1" noAdjustHandles="1" noChangeArrowheads="1" noChangeShapeType="1" noTextEdit="1"/>
              </p:cNvSpPr>
              <p:nvPr/>
            </p:nvSpPr>
            <p:spPr>
              <a:xfrm>
                <a:off x="5772449" y="6162859"/>
                <a:ext cx="200501" cy="192481"/>
              </a:xfrm>
              <a:prstGeom prst="ellipse">
                <a:avLst/>
              </a:prstGeom>
              <a:blipFill rotWithShape="0">
                <a:blip r:embed="rId1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직사각형 326">
                <a:extLst>
                  <a:ext uri="{FF2B5EF4-FFF2-40B4-BE49-F238E27FC236}">
                    <a16:creationId xmlns="" xmlns:a16="http://schemas.microsoft.com/office/drawing/2014/main" id="{4E959EC6-49EE-4CF4-BAEA-F89171187785}"/>
                  </a:ext>
                </a:extLst>
              </p:cNvPr>
              <p:cNvSpPr/>
              <p:nvPr/>
            </p:nvSpPr>
            <p:spPr>
              <a:xfrm>
                <a:off x="5701061" y="6123582"/>
                <a:ext cx="372986" cy="28245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050" i="1" smtClean="0">
                              <a:ln>
                                <a:solidFill>
                                  <a:schemeClr val="tx1">
                                    <a:alpha val="0"/>
                                  </a:schemeClr>
                                </a:solidFill>
                              </a:ln>
                              <a:latin typeface="Cambria Math" charset="0"/>
                            </a:rPr>
                          </m:ctrlPr>
                        </m:sSubSupPr>
                        <m:e>
                          <m:r>
                            <a:rPr lang="en-US" altLang="ko-KR" sz="1050" i="1">
                              <a:ln>
                                <a:solidFill>
                                  <a:schemeClr val="tx1">
                                    <a:alpha val="0"/>
                                  </a:schemeClr>
                                </a:solidFill>
                              </a:ln>
                              <a:latin typeface="Cambria Math" panose="02040503050406030204" pitchFamily="18" charset="0"/>
                            </a:rPr>
                            <m:t>𝑐</m:t>
                          </m:r>
                        </m:e>
                        <m:sub>
                          <m:r>
                            <a:rPr lang="en-US" altLang="ko-KR" sz="1050" i="1">
                              <a:ln>
                                <a:solidFill>
                                  <a:schemeClr val="tx1">
                                    <a:alpha val="0"/>
                                  </a:schemeClr>
                                </a:solidFill>
                              </a:ln>
                              <a:latin typeface="Cambria Math" panose="02040503050406030204" pitchFamily="18" charset="0"/>
                            </a:rPr>
                            <m:t>𝑚</m:t>
                          </m:r>
                        </m:sub>
                        <m:sup>
                          <m:r>
                            <a:rPr lang="en-US" altLang="ko-KR" sz="1050" i="1">
                              <a:ln>
                                <a:solidFill>
                                  <a:schemeClr val="tx1">
                                    <a:alpha val="0"/>
                                  </a:schemeClr>
                                </a:solidFill>
                              </a:ln>
                              <a:latin typeface="Cambria Math" panose="02040503050406030204" pitchFamily="18" charset="0"/>
                            </a:rPr>
                            <m:t>𝑓</m:t>
                          </m:r>
                        </m:sup>
                      </m:sSubSup>
                    </m:oMath>
                  </m:oMathPara>
                </a14:m>
                <a:endParaRPr lang="ko-KR" altLang="en-US" sz="1050" dirty="0">
                  <a:ln>
                    <a:solidFill>
                      <a:schemeClr val="tx1">
                        <a:alpha val="0"/>
                      </a:schemeClr>
                    </a:solidFill>
                  </a:ln>
                </a:endParaRPr>
              </a:p>
            </p:txBody>
          </p:sp>
        </mc:Choice>
        <mc:Fallback xmlns="">
          <p:sp>
            <p:nvSpPr>
              <p:cNvPr id="47" name="직사각형 326">
                <a:extLst>
                  <a:ext uri="{FF2B5EF4-FFF2-40B4-BE49-F238E27FC236}">
                    <a16:creationId xmlns:a16="http://schemas.microsoft.com/office/drawing/2014/main" xmlns="" xmlns:a14="http://schemas.microsoft.com/office/drawing/2010/main" id="{4E959EC6-49EE-4CF4-BAEA-F89171187785}"/>
                  </a:ext>
                </a:extLst>
              </p:cNvPr>
              <p:cNvSpPr>
                <a:spLocks noRot="1" noChangeAspect="1" noMove="1" noResize="1" noEditPoints="1" noAdjustHandles="1" noChangeArrowheads="1" noChangeShapeType="1" noTextEdit="1"/>
              </p:cNvSpPr>
              <p:nvPr/>
            </p:nvSpPr>
            <p:spPr>
              <a:xfrm>
                <a:off x="5701061" y="6123582"/>
                <a:ext cx="372986" cy="282450"/>
              </a:xfrm>
              <a:prstGeom prst="rect">
                <a:avLst/>
              </a:prstGeom>
              <a:blipFill rotWithShape="0">
                <a:blip r:embed="rId15"/>
                <a:stretch>
                  <a:fillRect/>
                </a:stretch>
              </a:blipFill>
            </p:spPr>
            <p:txBody>
              <a:bodyPr/>
              <a:lstStyle/>
              <a:p>
                <a:r>
                  <a:rPr lang="en-US">
                    <a:noFill/>
                  </a:rPr>
                  <a:t> </a:t>
                </a:r>
              </a:p>
            </p:txBody>
          </p:sp>
        </mc:Fallback>
      </mc:AlternateContent>
      <p:cxnSp>
        <p:nvCxnSpPr>
          <p:cNvPr id="48" name="꺾인 연결선 65">
            <a:extLst>
              <a:ext uri="{FF2B5EF4-FFF2-40B4-BE49-F238E27FC236}">
                <a16:creationId xmlns="" xmlns:a16="http://schemas.microsoft.com/office/drawing/2014/main" id="{DBDAA531-B7E6-4772-8D07-8EB395FA356A}"/>
              </a:ext>
            </a:extLst>
          </p:cNvPr>
          <p:cNvCxnSpPr/>
          <p:nvPr/>
        </p:nvCxnSpPr>
        <p:spPr>
          <a:xfrm rot="10800000">
            <a:off x="2436234" y="3038691"/>
            <a:ext cx="727252" cy="205243"/>
          </a:xfrm>
          <a:prstGeom prst="bentConnector2">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직선 화살표 연결선 86">
            <a:extLst>
              <a:ext uri="{FF2B5EF4-FFF2-40B4-BE49-F238E27FC236}">
                <a16:creationId xmlns="" xmlns:a16="http://schemas.microsoft.com/office/drawing/2014/main" id="{57DDA932-79A9-4C3B-BF54-92339EE74C97}"/>
              </a:ext>
            </a:extLst>
          </p:cNvPr>
          <p:cNvCxnSpPr>
            <a:cxnSpLocks/>
            <a:stCxn id="21" idx="0"/>
            <a:endCxn id="20" idx="2"/>
          </p:cNvCxnSpPr>
          <p:nvPr/>
        </p:nvCxnSpPr>
        <p:spPr>
          <a:xfrm flipV="1">
            <a:off x="2436222" y="2433857"/>
            <a:ext cx="0" cy="160773"/>
          </a:xfrm>
          <a:prstGeom prst="straightConnector1">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직선 화살표 연결선 341">
            <a:extLst>
              <a:ext uri="{FF2B5EF4-FFF2-40B4-BE49-F238E27FC236}">
                <a16:creationId xmlns="" xmlns:a16="http://schemas.microsoft.com/office/drawing/2014/main" id="{17E7A2BF-2B6B-4BE5-8A59-174A0BD24728}"/>
              </a:ext>
            </a:extLst>
          </p:cNvPr>
          <p:cNvCxnSpPr>
            <a:cxnSpLocks/>
            <a:stCxn id="20" idx="0"/>
          </p:cNvCxnSpPr>
          <p:nvPr/>
        </p:nvCxnSpPr>
        <p:spPr>
          <a:xfrm flipH="1" flipV="1">
            <a:off x="2435139" y="1821952"/>
            <a:ext cx="1089" cy="161887"/>
          </a:xfrm>
          <a:prstGeom prst="straightConnector1">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 xmlns:a16="http://schemas.microsoft.com/office/drawing/2014/main" id="{6BB266CC-853A-420C-821E-0C5CE83CC156}"/>
              </a:ext>
            </a:extLst>
          </p:cNvPr>
          <p:cNvSpPr txBox="1"/>
          <p:nvPr/>
        </p:nvSpPr>
        <p:spPr>
          <a:xfrm>
            <a:off x="3735773" y="2070643"/>
            <a:ext cx="1754915" cy="437043"/>
          </a:xfrm>
          <a:prstGeom prst="rect">
            <a:avLst/>
          </a:prstGeom>
          <a:noFill/>
        </p:spPr>
        <p:txBody>
          <a:bodyPr wrap="square" rtlCol="0">
            <a:spAutoFit/>
          </a:bodyPr>
          <a:lstStyle/>
          <a:p>
            <a:pPr algn="ctr">
              <a:lnSpc>
                <a:spcPct val="80000"/>
              </a:lnSpc>
            </a:pPr>
            <a:r>
              <a:rPr lang="en-US" altLang="ko-KR" sz="1400" dirty="0">
                <a:ln>
                  <a:solidFill>
                    <a:schemeClr val="tx1">
                      <a:alpha val="0"/>
                    </a:schemeClr>
                  </a:solidFill>
                </a:ln>
                <a:latin typeface="Noto Sans CJK SC Medium" pitchFamily="34" charset="-127"/>
                <a:ea typeface="Noto Sans CJK SC Medium" pitchFamily="34" charset="-127"/>
                <a:cs typeface="times" panose="02020603050405020304" pitchFamily="18" charset="0"/>
              </a:rPr>
              <a:t>Bidirectional Language Model</a:t>
            </a:r>
            <a:endParaRPr lang="ko-KR" altLang="en-US" sz="1400" dirty="0">
              <a:ln>
                <a:solidFill>
                  <a:schemeClr val="tx1">
                    <a:alpha val="0"/>
                  </a:schemeClr>
                </a:solidFill>
              </a:ln>
              <a:latin typeface="Noto Sans CJK SC Medium" pitchFamily="34" charset="-127"/>
              <a:ea typeface="Noto Sans CJK SC Medium" pitchFamily="34" charset="-127"/>
              <a:cs typeface="times" panose="02020603050405020304" pitchFamily="18" charset="0"/>
            </a:endParaRPr>
          </a:p>
        </p:txBody>
      </p:sp>
      <p:sp>
        <p:nvSpPr>
          <p:cNvPr id="52" name="TextBox 51">
            <a:extLst>
              <a:ext uri="{FF2B5EF4-FFF2-40B4-BE49-F238E27FC236}">
                <a16:creationId xmlns="" xmlns:a16="http://schemas.microsoft.com/office/drawing/2014/main" id="{B0C51B4E-4E9A-46EE-94AF-BD4FE31119DB}"/>
              </a:ext>
            </a:extLst>
          </p:cNvPr>
          <p:cNvSpPr txBox="1"/>
          <p:nvPr/>
        </p:nvSpPr>
        <p:spPr>
          <a:xfrm>
            <a:off x="1567554" y="1414957"/>
            <a:ext cx="1754915" cy="412677"/>
          </a:xfrm>
          <a:prstGeom prst="rect">
            <a:avLst/>
          </a:prstGeom>
          <a:noFill/>
        </p:spPr>
        <p:txBody>
          <a:bodyPr wrap="square" rtlCol="0">
            <a:spAutoFit/>
          </a:bodyPr>
          <a:lstStyle/>
          <a:p>
            <a:pPr algn="ctr">
              <a:lnSpc>
                <a:spcPct val="80000"/>
              </a:lnSpc>
            </a:pPr>
            <a:r>
              <a:rPr lang="en-US" altLang="ko-KR" sz="1301" dirty="0">
                <a:ln>
                  <a:solidFill>
                    <a:schemeClr val="tx1">
                      <a:alpha val="0"/>
                    </a:schemeClr>
                  </a:solidFill>
                </a:ln>
                <a:latin typeface="Noto Sans CJK TC Regular" pitchFamily="34" charset="-127"/>
                <a:ea typeface="Noto Sans CJK TC Regular" pitchFamily="34" charset="-127"/>
                <a:cs typeface="times" panose="02020603050405020304" pitchFamily="18" charset="0"/>
              </a:rPr>
              <a:t>Language</a:t>
            </a:r>
          </a:p>
          <a:p>
            <a:pPr algn="ctr">
              <a:lnSpc>
                <a:spcPct val="80000"/>
              </a:lnSpc>
            </a:pPr>
            <a:r>
              <a:rPr lang="en-US" altLang="ko-KR" sz="1301" dirty="0">
                <a:ln>
                  <a:solidFill>
                    <a:schemeClr val="tx1">
                      <a:alpha val="0"/>
                    </a:schemeClr>
                  </a:solidFill>
                </a:ln>
                <a:latin typeface="Noto Sans CJK TC Regular" pitchFamily="34" charset="-127"/>
                <a:ea typeface="Noto Sans CJK TC Regular" pitchFamily="34" charset="-127"/>
                <a:cs typeface="times" panose="02020603050405020304" pitchFamily="18" charset="0"/>
              </a:rPr>
              <a:t>Discriminator</a:t>
            </a:r>
          </a:p>
        </p:txBody>
      </p:sp>
      <p:sp>
        <p:nvSpPr>
          <p:cNvPr id="53" name="TextBox 52">
            <a:extLst>
              <a:ext uri="{FF2B5EF4-FFF2-40B4-BE49-F238E27FC236}">
                <a16:creationId xmlns="" xmlns:a16="http://schemas.microsoft.com/office/drawing/2014/main" id="{5C258750-A533-4C29-8C86-2F4C5926EFB0}"/>
              </a:ext>
            </a:extLst>
          </p:cNvPr>
          <p:cNvSpPr txBox="1"/>
          <p:nvPr/>
        </p:nvSpPr>
        <p:spPr>
          <a:xfrm>
            <a:off x="1567554" y="2023720"/>
            <a:ext cx="1754915" cy="412677"/>
          </a:xfrm>
          <a:prstGeom prst="rect">
            <a:avLst/>
          </a:prstGeom>
          <a:noFill/>
        </p:spPr>
        <p:txBody>
          <a:bodyPr wrap="square" rtlCol="0">
            <a:spAutoFit/>
          </a:bodyPr>
          <a:lstStyle/>
          <a:p>
            <a:pPr algn="ctr">
              <a:lnSpc>
                <a:spcPct val="80000"/>
              </a:lnSpc>
            </a:pPr>
            <a:r>
              <a:rPr lang="en-US" altLang="ko-KR" sz="1301" dirty="0">
                <a:ln>
                  <a:solidFill>
                    <a:schemeClr val="tx1">
                      <a:alpha val="0"/>
                    </a:schemeClr>
                  </a:solidFill>
                </a:ln>
                <a:latin typeface="Noto Sans CJK TC Regular" pitchFamily="34" charset="-127"/>
                <a:ea typeface="Noto Sans CJK TC Regular" pitchFamily="34" charset="-127"/>
                <a:cs typeface="times" panose="02020603050405020304" pitchFamily="18" charset="0"/>
              </a:rPr>
              <a:t>Gradient</a:t>
            </a:r>
          </a:p>
          <a:p>
            <a:pPr algn="ctr">
              <a:lnSpc>
                <a:spcPct val="80000"/>
              </a:lnSpc>
            </a:pPr>
            <a:r>
              <a:rPr lang="en-US" altLang="ko-KR" sz="1301" dirty="0">
                <a:ln>
                  <a:solidFill>
                    <a:schemeClr val="tx1">
                      <a:alpha val="0"/>
                    </a:schemeClr>
                  </a:solidFill>
                </a:ln>
                <a:latin typeface="Noto Sans CJK TC Regular" pitchFamily="34" charset="-127"/>
                <a:ea typeface="Noto Sans CJK TC Regular" pitchFamily="34" charset="-127"/>
                <a:cs typeface="times" panose="02020603050405020304" pitchFamily="18" charset="0"/>
              </a:rPr>
              <a:t>Reversal</a:t>
            </a:r>
          </a:p>
        </p:txBody>
      </p:sp>
      <p:sp>
        <p:nvSpPr>
          <p:cNvPr id="54" name="TextBox 53">
            <a:extLst>
              <a:ext uri="{FF2B5EF4-FFF2-40B4-BE49-F238E27FC236}">
                <a16:creationId xmlns="" xmlns:a16="http://schemas.microsoft.com/office/drawing/2014/main" id="{F1551D3A-1483-47A9-8EF2-8EB4D835D62A}"/>
              </a:ext>
            </a:extLst>
          </p:cNvPr>
          <p:cNvSpPr txBox="1"/>
          <p:nvPr/>
        </p:nvSpPr>
        <p:spPr>
          <a:xfrm>
            <a:off x="1567554" y="2645842"/>
            <a:ext cx="1754915" cy="412677"/>
          </a:xfrm>
          <a:prstGeom prst="rect">
            <a:avLst/>
          </a:prstGeom>
          <a:noFill/>
        </p:spPr>
        <p:txBody>
          <a:bodyPr wrap="square" rtlCol="0">
            <a:spAutoFit/>
          </a:bodyPr>
          <a:lstStyle/>
          <a:p>
            <a:pPr algn="ctr">
              <a:lnSpc>
                <a:spcPct val="80000"/>
              </a:lnSpc>
            </a:pPr>
            <a:r>
              <a:rPr lang="en-US" altLang="ko-KR" sz="1301" dirty="0">
                <a:ln>
                  <a:solidFill>
                    <a:schemeClr val="tx1">
                      <a:alpha val="0"/>
                    </a:schemeClr>
                  </a:solidFill>
                </a:ln>
                <a:latin typeface="Noto Sans CJK TC Regular" pitchFamily="34" charset="-127"/>
                <a:ea typeface="Noto Sans CJK TC Regular" pitchFamily="34" charset="-127"/>
                <a:cs typeface="times" panose="02020603050405020304" pitchFamily="18" charset="0"/>
              </a:rPr>
              <a:t>CNN/</a:t>
            </a:r>
            <a:r>
              <a:rPr lang="en-US" altLang="ko-KR" sz="1301" dirty="0" err="1">
                <a:ln>
                  <a:solidFill>
                    <a:schemeClr val="tx1">
                      <a:alpha val="0"/>
                    </a:schemeClr>
                  </a:solidFill>
                </a:ln>
                <a:latin typeface="Noto Sans CJK TC Regular" pitchFamily="34" charset="-127"/>
                <a:ea typeface="Noto Sans CJK TC Regular" pitchFamily="34" charset="-127"/>
                <a:cs typeface="times" panose="02020603050405020304" pitchFamily="18" charset="0"/>
              </a:rPr>
              <a:t>MaxPool</a:t>
            </a:r>
            <a:r>
              <a:rPr lang="en-US" altLang="ko-KR" sz="1301" dirty="0">
                <a:ln>
                  <a:solidFill>
                    <a:schemeClr val="tx1">
                      <a:alpha val="0"/>
                    </a:schemeClr>
                  </a:solidFill>
                </a:ln>
                <a:latin typeface="Noto Sans CJK TC Regular" pitchFamily="34" charset="-127"/>
                <a:ea typeface="Noto Sans CJK TC Regular" pitchFamily="34" charset="-127"/>
                <a:cs typeface="times" panose="02020603050405020304" pitchFamily="18" charset="0"/>
              </a:rPr>
              <a:t> Encoder</a:t>
            </a:r>
          </a:p>
        </p:txBody>
      </p:sp>
      <p:sp>
        <p:nvSpPr>
          <p:cNvPr id="55" name="직사각형 61">
            <a:extLst>
              <a:ext uri="{FF2B5EF4-FFF2-40B4-BE49-F238E27FC236}">
                <a16:creationId xmlns="" xmlns:a16="http://schemas.microsoft.com/office/drawing/2014/main" id="{824EF55B-5AFA-4A2F-B922-272A03D9371C}"/>
              </a:ext>
            </a:extLst>
          </p:cNvPr>
          <p:cNvSpPr/>
          <p:nvPr/>
        </p:nvSpPr>
        <p:spPr>
          <a:xfrm rot="16200000">
            <a:off x="2790173" y="5832412"/>
            <a:ext cx="725951" cy="362523"/>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p:sp>
        <p:nvSpPr>
          <p:cNvPr id="56" name="TextBox 55">
            <a:extLst>
              <a:ext uri="{FF2B5EF4-FFF2-40B4-BE49-F238E27FC236}">
                <a16:creationId xmlns="" xmlns:a16="http://schemas.microsoft.com/office/drawing/2014/main" id="{B172E9AA-5B73-487A-AFB0-4E2735CBC45E}"/>
              </a:ext>
            </a:extLst>
          </p:cNvPr>
          <p:cNvSpPr txBox="1"/>
          <p:nvPr/>
        </p:nvSpPr>
        <p:spPr>
          <a:xfrm>
            <a:off x="3733592" y="5788566"/>
            <a:ext cx="256606" cy="400110"/>
          </a:xfrm>
          <a:prstGeom prst="rect">
            <a:avLst/>
          </a:prstGeom>
          <a:noFill/>
        </p:spPr>
        <p:txBody>
          <a:bodyPr wrap="square" rtlCol="0">
            <a:spAutoFit/>
          </a:bodyPr>
          <a:lstStyle/>
          <a:p>
            <a:r>
              <a:rPr lang="en-US" altLang="ko-KR" sz="2000" dirty="0">
                <a:ln>
                  <a:solidFill>
                    <a:schemeClr val="tx1">
                      <a:alpha val="0"/>
                    </a:schemeClr>
                  </a:solidFill>
                </a:ln>
              </a:rPr>
              <a:t>…</a:t>
            </a:r>
            <a:endParaRPr lang="ko-KR" altLang="en-US" sz="2000" dirty="0">
              <a:ln>
                <a:solidFill>
                  <a:schemeClr val="tx1">
                    <a:alpha val="0"/>
                  </a:schemeClr>
                </a:solidFill>
              </a:ln>
            </a:endParaRPr>
          </a:p>
        </p:txBody>
      </p:sp>
      <mc:AlternateContent xmlns:mc="http://schemas.openxmlformats.org/markup-compatibility/2006" xmlns:a14="http://schemas.microsoft.com/office/drawing/2010/main">
        <mc:Choice Requires="a14">
          <p:sp>
            <p:nvSpPr>
              <p:cNvPr id="57" name="타원 72">
                <a:extLst>
                  <a:ext uri="{FF2B5EF4-FFF2-40B4-BE49-F238E27FC236}">
                    <a16:creationId xmlns="" xmlns:a16="http://schemas.microsoft.com/office/drawing/2014/main" id="{520A58FE-5042-4260-BF62-68E6417C8749}"/>
                  </a:ext>
                </a:extLst>
              </p:cNvPr>
              <p:cNvSpPr/>
              <p:nvPr/>
            </p:nvSpPr>
            <p:spPr>
              <a:xfrm>
                <a:off x="2997767" y="5693344"/>
                <a:ext cx="309165" cy="296798"/>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57" name="타원 72">
                <a:extLst>
                  <a:ext uri="{FF2B5EF4-FFF2-40B4-BE49-F238E27FC236}">
                    <a16:creationId xmlns:a16="http://schemas.microsoft.com/office/drawing/2014/main" xmlns="" xmlns:a14="http://schemas.microsoft.com/office/drawing/2010/main" id="{520A58FE-5042-4260-BF62-68E6417C8749}"/>
                  </a:ext>
                </a:extLst>
              </p:cNvPr>
              <p:cNvSpPr>
                <a:spLocks noRot="1" noChangeAspect="1" noMove="1" noResize="1" noEditPoints="1" noAdjustHandles="1" noChangeArrowheads="1" noChangeShapeType="1" noTextEdit="1"/>
              </p:cNvSpPr>
              <p:nvPr/>
            </p:nvSpPr>
            <p:spPr>
              <a:xfrm>
                <a:off x="2997767" y="5693344"/>
                <a:ext cx="309165" cy="296798"/>
              </a:xfrm>
              <a:prstGeom prst="ellipse">
                <a:avLst/>
              </a:prstGeom>
              <a:blipFill rotWithShape="0">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직사각형 285">
                <a:extLst>
                  <a:ext uri="{FF2B5EF4-FFF2-40B4-BE49-F238E27FC236}">
                    <a16:creationId xmlns="" xmlns:a16="http://schemas.microsoft.com/office/drawing/2014/main" id="{1B88F0C9-B6D9-4A0C-BAB4-5E73A2F34347}"/>
                  </a:ext>
                </a:extLst>
              </p:cNvPr>
              <p:cNvSpPr/>
              <p:nvPr/>
            </p:nvSpPr>
            <p:spPr>
              <a:xfrm>
                <a:off x="2937535" y="5653488"/>
                <a:ext cx="466986"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600" i="1" smtClean="0">
                              <a:ln>
                                <a:solidFill>
                                  <a:schemeClr val="tx1">
                                    <a:alpha val="0"/>
                                  </a:schemeClr>
                                </a:solidFill>
                              </a:ln>
                              <a:latin typeface="Cambria Math" charset="0"/>
                            </a:rPr>
                          </m:ctrlPr>
                        </m:sSubPr>
                        <m:e>
                          <m:r>
                            <a:rPr lang="en-US" altLang="ko-KR" sz="1600" i="1">
                              <a:ln>
                                <a:solidFill>
                                  <a:schemeClr val="tx1">
                                    <a:alpha val="0"/>
                                  </a:schemeClr>
                                </a:solidFill>
                              </a:ln>
                              <a:latin typeface="Cambria Math" panose="02040503050406030204" pitchFamily="18" charset="0"/>
                            </a:rPr>
                            <m:t>𝑤</m:t>
                          </m:r>
                        </m:e>
                        <m:sub>
                          <m:r>
                            <a:rPr lang="en-US" altLang="ko-KR" sz="1600" i="1">
                              <a:ln>
                                <a:solidFill>
                                  <a:schemeClr val="tx1">
                                    <a:alpha val="0"/>
                                  </a:schemeClr>
                                </a:solidFill>
                              </a:ln>
                              <a:latin typeface="Cambria Math" panose="02040503050406030204" pitchFamily="18" charset="0"/>
                            </a:rPr>
                            <m:t>1</m:t>
                          </m:r>
                        </m:sub>
                      </m:sSub>
                    </m:oMath>
                  </m:oMathPara>
                </a14:m>
                <a:endParaRPr lang="ko-KR" altLang="en-US" sz="1600" dirty="0">
                  <a:ln>
                    <a:solidFill>
                      <a:schemeClr val="tx1">
                        <a:alpha val="0"/>
                      </a:schemeClr>
                    </a:solidFill>
                  </a:ln>
                </a:endParaRPr>
              </a:p>
            </p:txBody>
          </p:sp>
        </mc:Choice>
        <mc:Fallback xmlns="">
          <p:sp>
            <p:nvSpPr>
              <p:cNvPr id="58" name="직사각형 285">
                <a:extLst>
                  <a:ext uri="{FF2B5EF4-FFF2-40B4-BE49-F238E27FC236}">
                    <a16:creationId xmlns:a16="http://schemas.microsoft.com/office/drawing/2014/main" xmlns="" xmlns:a14="http://schemas.microsoft.com/office/drawing/2010/main" id="{1B88F0C9-B6D9-4A0C-BAB4-5E73A2F34347}"/>
                  </a:ext>
                </a:extLst>
              </p:cNvPr>
              <p:cNvSpPr>
                <a:spLocks noRot="1" noChangeAspect="1" noMove="1" noResize="1" noEditPoints="1" noAdjustHandles="1" noChangeArrowheads="1" noChangeShapeType="1" noTextEdit="1"/>
              </p:cNvSpPr>
              <p:nvPr/>
            </p:nvSpPr>
            <p:spPr>
              <a:xfrm>
                <a:off x="2937535" y="5653488"/>
                <a:ext cx="466986" cy="338554"/>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타원 72">
                <a:extLst>
                  <a:ext uri="{FF2B5EF4-FFF2-40B4-BE49-F238E27FC236}">
                    <a16:creationId xmlns="" xmlns:a16="http://schemas.microsoft.com/office/drawing/2014/main" id="{18BBF076-3AC3-448D-8588-3A054369A1A9}"/>
                  </a:ext>
                </a:extLst>
              </p:cNvPr>
              <p:cNvSpPr/>
              <p:nvPr/>
            </p:nvSpPr>
            <p:spPr>
              <a:xfrm>
                <a:off x="2997767" y="6043072"/>
                <a:ext cx="309165" cy="296798"/>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59" name="타원 72">
                <a:extLst>
                  <a:ext uri="{FF2B5EF4-FFF2-40B4-BE49-F238E27FC236}">
                    <a16:creationId xmlns:a16="http://schemas.microsoft.com/office/drawing/2014/main" xmlns="" xmlns:a14="http://schemas.microsoft.com/office/drawing/2010/main" id="{18BBF076-3AC3-448D-8588-3A054369A1A9}"/>
                  </a:ext>
                </a:extLst>
              </p:cNvPr>
              <p:cNvSpPr>
                <a:spLocks noRot="1" noChangeAspect="1" noMove="1" noResize="1" noEditPoints="1" noAdjustHandles="1" noChangeArrowheads="1" noChangeShapeType="1" noTextEdit="1"/>
              </p:cNvSpPr>
              <p:nvPr/>
            </p:nvSpPr>
            <p:spPr>
              <a:xfrm>
                <a:off x="2997767" y="6043072"/>
                <a:ext cx="309165" cy="296798"/>
              </a:xfrm>
              <a:prstGeom prst="ellipse">
                <a:avLst/>
              </a:prstGeom>
              <a:blipFill rotWithShape="0">
                <a:blip r:embed="rId1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직사각형 287">
                <a:extLst>
                  <a:ext uri="{FF2B5EF4-FFF2-40B4-BE49-F238E27FC236}">
                    <a16:creationId xmlns="" xmlns:a16="http://schemas.microsoft.com/office/drawing/2014/main" id="{FAE51413-FE0F-4C16-8B20-913D08B049B1}"/>
                  </a:ext>
                </a:extLst>
              </p:cNvPr>
              <p:cNvSpPr/>
              <p:nvPr/>
            </p:nvSpPr>
            <p:spPr>
              <a:xfrm>
                <a:off x="2982920" y="6002768"/>
                <a:ext cx="418063"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600" i="1" smtClean="0">
                              <a:ln>
                                <a:solidFill>
                                  <a:schemeClr val="tx1">
                                    <a:alpha val="0"/>
                                  </a:schemeClr>
                                </a:solidFill>
                              </a:ln>
                              <a:latin typeface="Cambria Math" charset="0"/>
                            </a:rPr>
                          </m:ctrlPr>
                        </m:sSubPr>
                        <m:e>
                          <m:r>
                            <a:rPr lang="en-US" altLang="ko-KR" sz="1600" i="1">
                              <a:ln>
                                <a:solidFill>
                                  <a:schemeClr val="tx1">
                                    <a:alpha val="0"/>
                                  </a:schemeClr>
                                </a:solidFill>
                              </a:ln>
                              <a:latin typeface="Cambria Math" panose="02040503050406030204" pitchFamily="18" charset="0"/>
                            </a:rPr>
                            <m:t>𝑒</m:t>
                          </m:r>
                        </m:e>
                        <m:sub>
                          <m:r>
                            <a:rPr lang="en-US" altLang="ko-KR" sz="1600" i="1">
                              <a:ln>
                                <a:solidFill>
                                  <a:schemeClr val="tx1">
                                    <a:alpha val="0"/>
                                  </a:schemeClr>
                                </a:solidFill>
                              </a:ln>
                              <a:latin typeface="Cambria Math" panose="02040503050406030204" pitchFamily="18" charset="0"/>
                            </a:rPr>
                            <m:t>1</m:t>
                          </m:r>
                        </m:sub>
                      </m:sSub>
                    </m:oMath>
                  </m:oMathPara>
                </a14:m>
                <a:endParaRPr lang="ko-KR" altLang="en-US" sz="1600" dirty="0">
                  <a:ln>
                    <a:solidFill>
                      <a:schemeClr val="tx1">
                        <a:alpha val="0"/>
                      </a:schemeClr>
                    </a:solidFill>
                  </a:ln>
                </a:endParaRPr>
              </a:p>
            </p:txBody>
          </p:sp>
        </mc:Choice>
        <mc:Fallback xmlns="">
          <p:sp>
            <p:nvSpPr>
              <p:cNvPr id="60" name="직사각형 287">
                <a:extLst>
                  <a:ext uri="{FF2B5EF4-FFF2-40B4-BE49-F238E27FC236}">
                    <a16:creationId xmlns:a16="http://schemas.microsoft.com/office/drawing/2014/main" xmlns="" xmlns:a14="http://schemas.microsoft.com/office/drawing/2010/main" id="{FAE51413-FE0F-4C16-8B20-913D08B049B1}"/>
                  </a:ext>
                </a:extLst>
              </p:cNvPr>
              <p:cNvSpPr>
                <a:spLocks noRot="1" noChangeAspect="1" noMove="1" noResize="1" noEditPoints="1" noAdjustHandles="1" noChangeArrowheads="1" noChangeShapeType="1" noTextEdit="1"/>
              </p:cNvSpPr>
              <p:nvPr/>
            </p:nvSpPr>
            <p:spPr>
              <a:xfrm>
                <a:off x="2982920" y="6002768"/>
                <a:ext cx="418063" cy="338554"/>
              </a:xfrm>
              <a:prstGeom prst="rect">
                <a:avLst/>
              </a:prstGeom>
              <a:blipFill rotWithShape="0">
                <a:blip r:embed="rId19"/>
                <a:stretch>
                  <a:fillRect/>
                </a:stretch>
              </a:blipFill>
            </p:spPr>
            <p:txBody>
              <a:bodyPr/>
              <a:lstStyle/>
              <a:p>
                <a:r>
                  <a:rPr lang="en-US">
                    <a:noFill/>
                  </a:rPr>
                  <a:t> </a:t>
                </a:r>
              </a:p>
            </p:txBody>
          </p:sp>
        </mc:Fallback>
      </mc:AlternateContent>
      <p:sp>
        <p:nvSpPr>
          <p:cNvPr id="61" name="직사각형 61">
            <a:extLst>
              <a:ext uri="{FF2B5EF4-FFF2-40B4-BE49-F238E27FC236}">
                <a16:creationId xmlns="" xmlns:a16="http://schemas.microsoft.com/office/drawing/2014/main" id="{B10F9148-2EC3-4FF2-B200-F37ED7478B93}"/>
              </a:ext>
            </a:extLst>
          </p:cNvPr>
          <p:cNvSpPr/>
          <p:nvPr/>
        </p:nvSpPr>
        <p:spPr>
          <a:xfrm rot="16200000">
            <a:off x="3219054" y="5832412"/>
            <a:ext cx="725952" cy="362522"/>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mc:AlternateContent xmlns:mc="http://schemas.openxmlformats.org/markup-compatibility/2006" xmlns:a14="http://schemas.microsoft.com/office/drawing/2010/main">
        <mc:Choice Requires="a14">
          <p:sp>
            <p:nvSpPr>
              <p:cNvPr id="62" name="타원 72">
                <a:extLst>
                  <a:ext uri="{FF2B5EF4-FFF2-40B4-BE49-F238E27FC236}">
                    <a16:creationId xmlns="" xmlns:a16="http://schemas.microsoft.com/office/drawing/2014/main" id="{B437A077-0BE7-4163-A594-AE25650B1B68}"/>
                  </a:ext>
                </a:extLst>
              </p:cNvPr>
              <p:cNvSpPr/>
              <p:nvPr/>
            </p:nvSpPr>
            <p:spPr>
              <a:xfrm>
                <a:off x="3426646" y="5693344"/>
                <a:ext cx="309165" cy="296798"/>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62" name="타원 72">
                <a:extLst>
                  <a:ext uri="{FF2B5EF4-FFF2-40B4-BE49-F238E27FC236}">
                    <a16:creationId xmlns:a16="http://schemas.microsoft.com/office/drawing/2014/main" xmlns="" xmlns:a14="http://schemas.microsoft.com/office/drawing/2010/main" id="{B437A077-0BE7-4163-A594-AE25650B1B68}"/>
                  </a:ext>
                </a:extLst>
              </p:cNvPr>
              <p:cNvSpPr>
                <a:spLocks noRot="1" noChangeAspect="1" noMove="1" noResize="1" noEditPoints="1" noAdjustHandles="1" noChangeArrowheads="1" noChangeShapeType="1" noTextEdit="1"/>
              </p:cNvSpPr>
              <p:nvPr/>
            </p:nvSpPr>
            <p:spPr>
              <a:xfrm>
                <a:off x="3426646" y="5693344"/>
                <a:ext cx="309165" cy="296798"/>
              </a:xfrm>
              <a:prstGeom prst="ellipse">
                <a:avLst/>
              </a:prstGeom>
              <a:blipFill rotWithShape="0">
                <a:blip r:embed="rId2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직사각형 290">
                <a:extLst>
                  <a:ext uri="{FF2B5EF4-FFF2-40B4-BE49-F238E27FC236}">
                    <a16:creationId xmlns="" xmlns:a16="http://schemas.microsoft.com/office/drawing/2014/main" id="{4CEE7FE0-8FE7-46B3-81A8-07C087162309}"/>
                  </a:ext>
                </a:extLst>
              </p:cNvPr>
              <p:cNvSpPr/>
              <p:nvPr/>
            </p:nvSpPr>
            <p:spPr>
              <a:xfrm>
                <a:off x="3364041" y="5653488"/>
                <a:ext cx="471732"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600" i="1" smtClean="0">
                              <a:ln>
                                <a:solidFill>
                                  <a:schemeClr val="tx1">
                                    <a:alpha val="0"/>
                                  </a:schemeClr>
                                </a:solidFill>
                              </a:ln>
                              <a:latin typeface="Cambria Math" charset="0"/>
                            </a:rPr>
                          </m:ctrlPr>
                        </m:sSubPr>
                        <m:e>
                          <m:r>
                            <a:rPr lang="en-US" altLang="ko-KR" sz="1600" i="1">
                              <a:ln>
                                <a:solidFill>
                                  <a:schemeClr val="tx1">
                                    <a:alpha val="0"/>
                                  </a:schemeClr>
                                </a:solidFill>
                              </a:ln>
                              <a:latin typeface="Cambria Math" panose="02040503050406030204" pitchFamily="18" charset="0"/>
                            </a:rPr>
                            <m:t>𝑤</m:t>
                          </m:r>
                        </m:e>
                        <m:sub>
                          <m:r>
                            <a:rPr lang="en-US" altLang="ko-KR" sz="1600" i="1">
                              <a:ln>
                                <a:solidFill>
                                  <a:schemeClr val="tx1">
                                    <a:alpha val="0"/>
                                  </a:schemeClr>
                                </a:solidFill>
                              </a:ln>
                              <a:latin typeface="Cambria Math" panose="02040503050406030204" pitchFamily="18" charset="0"/>
                            </a:rPr>
                            <m:t>2</m:t>
                          </m:r>
                        </m:sub>
                      </m:sSub>
                    </m:oMath>
                  </m:oMathPara>
                </a14:m>
                <a:endParaRPr lang="ko-KR" altLang="en-US" sz="1600" dirty="0">
                  <a:ln>
                    <a:solidFill>
                      <a:schemeClr val="tx1">
                        <a:alpha val="0"/>
                      </a:schemeClr>
                    </a:solidFill>
                  </a:ln>
                </a:endParaRPr>
              </a:p>
            </p:txBody>
          </p:sp>
        </mc:Choice>
        <mc:Fallback xmlns="">
          <p:sp>
            <p:nvSpPr>
              <p:cNvPr id="63" name="직사각형 290">
                <a:extLst>
                  <a:ext uri="{FF2B5EF4-FFF2-40B4-BE49-F238E27FC236}">
                    <a16:creationId xmlns:a16="http://schemas.microsoft.com/office/drawing/2014/main" xmlns="" xmlns:a14="http://schemas.microsoft.com/office/drawing/2010/main" id="{4CEE7FE0-8FE7-46B3-81A8-07C087162309}"/>
                  </a:ext>
                </a:extLst>
              </p:cNvPr>
              <p:cNvSpPr>
                <a:spLocks noRot="1" noChangeAspect="1" noMove="1" noResize="1" noEditPoints="1" noAdjustHandles="1" noChangeArrowheads="1" noChangeShapeType="1" noTextEdit="1"/>
              </p:cNvSpPr>
              <p:nvPr/>
            </p:nvSpPr>
            <p:spPr>
              <a:xfrm>
                <a:off x="3364041" y="5653488"/>
                <a:ext cx="471732" cy="338554"/>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타원 72">
                <a:extLst>
                  <a:ext uri="{FF2B5EF4-FFF2-40B4-BE49-F238E27FC236}">
                    <a16:creationId xmlns="" xmlns:a16="http://schemas.microsoft.com/office/drawing/2014/main" id="{0CCDAA39-D50A-4797-BA7B-3BCF189C8FC8}"/>
                  </a:ext>
                </a:extLst>
              </p:cNvPr>
              <p:cNvSpPr/>
              <p:nvPr/>
            </p:nvSpPr>
            <p:spPr>
              <a:xfrm>
                <a:off x="3426646" y="6043072"/>
                <a:ext cx="309165" cy="296798"/>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64" name="타원 72">
                <a:extLst>
                  <a:ext uri="{FF2B5EF4-FFF2-40B4-BE49-F238E27FC236}">
                    <a16:creationId xmlns:a16="http://schemas.microsoft.com/office/drawing/2014/main" xmlns="" xmlns:a14="http://schemas.microsoft.com/office/drawing/2010/main" id="{0CCDAA39-D50A-4797-BA7B-3BCF189C8FC8}"/>
                  </a:ext>
                </a:extLst>
              </p:cNvPr>
              <p:cNvSpPr>
                <a:spLocks noRot="1" noChangeAspect="1" noMove="1" noResize="1" noEditPoints="1" noAdjustHandles="1" noChangeArrowheads="1" noChangeShapeType="1" noTextEdit="1"/>
              </p:cNvSpPr>
              <p:nvPr/>
            </p:nvSpPr>
            <p:spPr>
              <a:xfrm>
                <a:off x="3426646" y="6043072"/>
                <a:ext cx="309165" cy="296798"/>
              </a:xfrm>
              <a:prstGeom prst="ellipse">
                <a:avLst/>
              </a:prstGeom>
              <a:blipFill rotWithShape="0">
                <a:blip r:embed="rId2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직사각형 292">
                <a:extLst>
                  <a:ext uri="{FF2B5EF4-FFF2-40B4-BE49-F238E27FC236}">
                    <a16:creationId xmlns="" xmlns:a16="http://schemas.microsoft.com/office/drawing/2014/main" id="{5A7512C5-37C7-4A5D-981C-9072E141069E}"/>
                  </a:ext>
                </a:extLst>
              </p:cNvPr>
              <p:cNvSpPr/>
              <p:nvPr/>
            </p:nvSpPr>
            <p:spPr>
              <a:xfrm>
                <a:off x="3409420" y="6002769"/>
                <a:ext cx="422808" cy="338554"/>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600" i="1" smtClean="0">
                              <a:ln>
                                <a:solidFill>
                                  <a:schemeClr val="tx1">
                                    <a:alpha val="0"/>
                                  </a:schemeClr>
                                </a:solidFill>
                              </a:ln>
                              <a:latin typeface="Cambria Math" charset="0"/>
                            </a:rPr>
                          </m:ctrlPr>
                        </m:sSubPr>
                        <m:e>
                          <m:r>
                            <a:rPr lang="en-US" altLang="ko-KR" sz="1600" i="1">
                              <a:ln>
                                <a:solidFill>
                                  <a:schemeClr val="tx1">
                                    <a:alpha val="0"/>
                                  </a:schemeClr>
                                </a:solidFill>
                              </a:ln>
                              <a:latin typeface="Cambria Math" panose="02040503050406030204" pitchFamily="18" charset="0"/>
                            </a:rPr>
                            <m:t>𝑒</m:t>
                          </m:r>
                        </m:e>
                        <m:sub>
                          <m:r>
                            <a:rPr lang="en-US" altLang="ko-KR" sz="1600" i="1">
                              <a:ln>
                                <a:solidFill>
                                  <a:schemeClr val="tx1">
                                    <a:alpha val="0"/>
                                  </a:schemeClr>
                                </a:solidFill>
                              </a:ln>
                              <a:latin typeface="Cambria Math" panose="02040503050406030204" pitchFamily="18" charset="0"/>
                            </a:rPr>
                            <m:t>2</m:t>
                          </m:r>
                        </m:sub>
                      </m:sSub>
                    </m:oMath>
                  </m:oMathPara>
                </a14:m>
                <a:endParaRPr lang="ko-KR" altLang="en-US" sz="1600" dirty="0">
                  <a:ln>
                    <a:solidFill>
                      <a:schemeClr val="tx1">
                        <a:alpha val="0"/>
                      </a:schemeClr>
                    </a:solidFill>
                  </a:ln>
                </a:endParaRPr>
              </a:p>
            </p:txBody>
          </p:sp>
        </mc:Choice>
        <mc:Fallback xmlns="">
          <p:sp>
            <p:nvSpPr>
              <p:cNvPr id="65" name="직사각형 292">
                <a:extLst>
                  <a:ext uri="{FF2B5EF4-FFF2-40B4-BE49-F238E27FC236}">
                    <a16:creationId xmlns:a16="http://schemas.microsoft.com/office/drawing/2014/main" xmlns="" xmlns:a14="http://schemas.microsoft.com/office/drawing/2010/main" id="{5A7512C5-37C7-4A5D-981C-9072E141069E}"/>
                  </a:ext>
                </a:extLst>
              </p:cNvPr>
              <p:cNvSpPr>
                <a:spLocks noRot="1" noChangeAspect="1" noMove="1" noResize="1" noEditPoints="1" noAdjustHandles="1" noChangeArrowheads="1" noChangeShapeType="1" noTextEdit="1"/>
              </p:cNvSpPr>
              <p:nvPr/>
            </p:nvSpPr>
            <p:spPr>
              <a:xfrm>
                <a:off x="3409420" y="6002769"/>
                <a:ext cx="422808" cy="338554"/>
              </a:xfrm>
              <a:prstGeom prst="rect">
                <a:avLst/>
              </a:prstGeom>
              <a:blipFill rotWithShape="0">
                <a:blip r:embed="rId23"/>
                <a:stretch>
                  <a:fillRect/>
                </a:stretch>
              </a:blipFill>
            </p:spPr>
            <p:txBody>
              <a:bodyPr/>
              <a:lstStyle/>
              <a:p>
                <a:r>
                  <a:rPr lang="en-US">
                    <a:noFill/>
                  </a:rPr>
                  <a:t> </a:t>
                </a:r>
              </a:p>
            </p:txBody>
          </p:sp>
        </mc:Fallback>
      </mc:AlternateContent>
      <p:sp>
        <p:nvSpPr>
          <p:cNvPr id="66" name="직사각형 61">
            <a:extLst>
              <a:ext uri="{FF2B5EF4-FFF2-40B4-BE49-F238E27FC236}">
                <a16:creationId xmlns="" xmlns:a16="http://schemas.microsoft.com/office/drawing/2014/main" id="{DEF4D2F0-FCC1-4EC6-AA51-6B6EBA45ED21}"/>
              </a:ext>
            </a:extLst>
          </p:cNvPr>
          <p:cNvSpPr/>
          <p:nvPr/>
        </p:nvSpPr>
        <p:spPr>
          <a:xfrm rot="16200000">
            <a:off x="3832418" y="5832411"/>
            <a:ext cx="725952" cy="362522"/>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mc:AlternateContent xmlns:mc="http://schemas.openxmlformats.org/markup-compatibility/2006" xmlns:a14="http://schemas.microsoft.com/office/drawing/2010/main">
        <mc:Choice Requires="a14">
          <p:sp>
            <p:nvSpPr>
              <p:cNvPr id="67" name="타원 72">
                <a:extLst>
                  <a:ext uri="{FF2B5EF4-FFF2-40B4-BE49-F238E27FC236}">
                    <a16:creationId xmlns="" xmlns:a16="http://schemas.microsoft.com/office/drawing/2014/main" id="{E561052B-D95F-42D8-A79F-EA7CE752EA62}"/>
                  </a:ext>
                </a:extLst>
              </p:cNvPr>
              <p:cNvSpPr/>
              <p:nvPr/>
            </p:nvSpPr>
            <p:spPr>
              <a:xfrm>
                <a:off x="4040008" y="5693344"/>
                <a:ext cx="309165" cy="296798"/>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67" name="타원 72">
                <a:extLst>
                  <a:ext uri="{FF2B5EF4-FFF2-40B4-BE49-F238E27FC236}">
                    <a16:creationId xmlns:a16="http://schemas.microsoft.com/office/drawing/2014/main" xmlns="" xmlns:a14="http://schemas.microsoft.com/office/drawing/2010/main" id="{E561052B-D95F-42D8-A79F-EA7CE752EA62}"/>
                  </a:ext>
                </a:extLst>
              </p:cNvPr>
              <p:cNvSpPr>
                <a:spLocks noRot="1" noChangeAspect="1" noMove="1" noResize="1" noEditPoints="1" noAdjustHandles="1" noChangeArrowheads="1" noChangeShapeType="1" noTextEdit="1"/>
              </p:cNvSpPr>
              <p:nvPr/>
            </p:nvSpPr>
            <p:spPr>
              <a:xfrm>
                <a:off x="4040008" y="5693344"/>
                <a:ext cx="309165" cy="296798"/>
              </a:xfrm>
              <a:prstGeom prst="ellipse">
                <a:avLst/>
              </a:prstGeom>
              <a:blipFill rotWithShape="0">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직사각형 295">
                <a:extLst>
                  <a:ext uri="{FF2B5EF4-FFF2-40B4-BE49-F238E27FC236}">
                    <a16:creationId xmlns="" xmlns:a16="http://schemas.microsoft.com/office/drawing/2014/main" id="{5A69A0A9-BC2C-4673-90F1-97345F4E2BCD}"/>
                  </a:ext>
                </a:extLst>
              </p:cNvPr>
              <p:cNvSpPr/>
              <p:nvPr/>
            </p:nvSpPr>
            <p:spPr>
              <a:xfrm>
                <a:off x="3962009" y="5653493"/>
                <a:ext cx="502509" cy="58477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600" i="1" smtClean="0">
                              <a:ln>
                                <a:solidFill>
                                  <a:schemeClr val="tx1">
                                    <a:alpha val="0"/>
                                  </a:schemeClr>
                                </a:solidFill>
                              </a:ln>
                              <a:latin typeface="Cambria Math" charset="0"/>
                            </a:rPr>
                          </m:ctrlPr>
                        </m:sSubPr>
                        <m:e>
                          <m:r>
                            <a:rPr lang="en-US" altLang="ko-KR" sz="1600" i="1">
                              <a:ln>
                                <a:solidFill>
                                  <a:schemeClr val="tx1">
                                    <a:alpha val="0"/>
                                  </a:schemeClr>
                                </a:solidFill>
                              </a:ln>
                              <a:latin typeface="Cambria Math" panose="02040503050406030204" pitchFamily="18" charset="0"/>
                            </a:rPr>
                            <m:t>𝑤</m:t>
                          </m:r>
                        </m:e>
                        <m:sub>
                          <m:r>
                            <a:rPr lang="en-US" altLang="ko-KR" sz="1600" i="1">
                              <a:ln>
                                <a:solidFill>
                                  <a:schemeClr val="tx1">
                                    <a:alpha val="0"/>
                                  </a:schemeClr>
                                </a:solidFill>
                              </a:ln>
                              <a:latin typeface="Cambria Math" panose="02040503050406030204" pitchFamily="18" charset="0"/>
                            </a:rPr>
                            <m:t>𝑁</m:t>
                          </m:r>
                        </m:sub>
                      </m:sSub>
                    </m:oMath>
                  </m:oMathPara>
                </a14:m>
                <a:endParaRPr lang="ko-KR" altLang="en-US" sz="1600" dirty="0">
                  <a:ln>
                    <a:solidFill>
                      <a:schemeClr val="tx1">
                        <a:alpha val="0"/>
                      </a:schemeClr>
                    </a:solidFill>
                  </a:ln>
                </a:endParaRPr>
              </a:p>
              <a:p>
                <a:pPr algn="ctr"/>
                <a:endParaRPr lang="ko-KR" altLang="en-US" sz="1600" dirty="0">
                  <a:ln>
                    <a:solidFill>
                      <a:schemeClr val="tx1">
                        <a:alpha val="0"/>
                      </a:schemeClr>
                    </a:solidFill>
                  </a:ln>
                </a:endParaRPr>
              </a:p>
            </p:txBody>
          </p:sp>
        </mc:Choice>
        <mc:Fallback xmlns="">
          <p:sp>
            <p:nvSpPr>
              <p:cNvPr id="68" name="직사각형 295">
                <a:extLst>
                  <a:ext uri="{FF2B5EF4-FFF2-40B4-BE49-F238E27FC236}">
                    <a16:creationId xmlns:a16="http://schemas.microsoft.com/office/drawing/2014/main" xmlns="" xmlns:a14="http://schemas.microsoft.com/office/drawing/2010/main" id="{5A69A0A9-BC2C-4673-90F1-97345F4E2BCD}"/>
                  </a:ext>
                </a:extLst>
              </p:cNvPr>
              <p:cNvSpPr>
                <a:spLocks noRot="1" noChangeAspect="1" noMove="1" noResize="1" noEditPoints="1" noAdjustHandles="1" noChangeArrowheads="1" noChangeShapeType="1" noTextEdit="1"/>
              </p:cNvSpPr>
              <p:nvPr/>
            </p:nvSpPr>
            <p:spPr>
              <a:xfrm>
                <a:off x="3962009" y="5653493"/>
                <a:ext cx="502509" cy="584775"/>
              </a:xfrm>
              <a:prstGeom prst="rect">
                <a:avLst/>
              </a:prstGeom>
              <a:blipFill rotWithShape="0">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타원 72">
                <a:extLst>
                  <a:ext uri="{FF2B5EF4-FFF2-40B4-BE49-F238E27FC236}">
                    <a16:creationId xmlns="" xmlns:a16="http://schemas.microsoft.com/office/drawing/2014/main" id="{08116828-B6E4-4ACC-99D8-38709EFFF1B8}"/>
                  </a:ext>
                </a:extLst>
              </p:cNvPr>
              <p:cNvSpPr/>
              <p:nvPr/>
            </p:nvSpPr>
            <p:spPr>
              <a:xfrm>
                <a:off x="4040008" y="6043072"/>
                <a:ext cx="309165" cy="296798"/>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69" name="타원 72">
                <a:extLst>
                  <a:ext uri="{FF2B5EF4-FFF2-40B4-BE49-F238E27FC236}">
                    <a16:creationId xmlns:a16="http://schemas.microsoft.com/office/drawing/2014/main" xmlns="" xmlns:a14="http://schemas.microsoft.com/office/drawing/2010/main" id="{08116828-B6E4-4ACC-99D8-38709EFFF1B8}"/>
                  </a:ext>
                </a:extLst>
              </p:cNvPr>
              <p:cNvSpPr>
                <a:spLocks noRot="1" noChangeAspect="1" noMove="1" noResize="1" noEditPoints="1" noAdjustHandles="1" noChangeArrowheads="1" noChangeShapeType="1" noTextEdit="1"/>
              </p:cNvSpPr>
              <p:nvPr/>
            </p:nvSpPr>
            <p:spPr>
              <a:xfrm>
                <a:off x="4040008" y="6043072"/>
                <a:ext cx="309165" cy="296798"/>
              </a:xfrm>
              <a:prstGeom prst="ellipse">
                <a:avLst/>
              </a:prstGeom>
              <a:blipFill rotWithShape="0">
                <a:blip r:embed="rId1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직사각형 297">
                <a:extLst>
                  <a:ext uri="{FF2B5EF4-FFF2-40B4-BE49-F238E27FC236}">
                    <a16:creationId xmlns="" xmlns:a16="http://schemas.microsoft.com/office/drawing/2014/main" id="{2FDBF31E-BD3D-4D9C-B358-F73C2CA2B65F}"/>
                  </a:ext>
                </a:extLst>
              </p:cNvPr>
              <p:cNvSpPr/>
              <p:nvPr/>
            </p:nvSpPr>
            <p:spPr>
              <a:xfrm>
                <a:off x="4024611" y="6031465"/>
                <a:ext cx="419154" cy="30777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400" i="1" smtClean="0">
                              <a:ln>
                                <a:solidFill>
                                  <a:schemeClr val="tx1">
                                    <a:alpha val="0"/>
                                  </a:schemeClr>
                                </a:solidFill>
                              </a:ln>
                              <a:latin typeface="Cambria Math" charset="0"/>
                            </a:rPr>
                          </m:ctrlPr>
                        </m:sSubPr>
                        <m:e>
                          <m:r>
                            <a:rPr lang="en-US" altLang="ko-KR" sz="1400" i="1">
                              <a:ln>
                                <a:solidFill>
                                  <a:schemeClr val="tx1">
                                    <a:alpha val="0"/>
                                  </a:schemeClr>
                                </a:solidFill>
                              </a:ln>
                              <a:latin typeface="Cambria Math" panose="02040503050406030204" pitchFamily="18" charset="0"/>
                            </a:rPr>
                            <m:t>𝑒</m:t>
                          </m:r>
                        </m:e>
                        <m:sub>
                          <m:r>
                            <a:rPr lang="en-US" altLang="ko-KR" sz="1400" i="1">
                              <a:ln>
                                <a:solidFill>
                                  <a:schemeClr val="tx1">
                                    <a:alpha val="0"/>
                                  </a:schemeClr>
                                </a:solidFill>
                              </a:ln>
                              <a:latin typeface="Cambria Math" panose="02040503050406030204" pitchFamily="18" charset="0"/>
                            </a:rPr>
                            <m:t>𝑁</m:t>
                          </m:r>
                        </m:sub>
                      </m:sSub>
                    </m:oMath>
                  </m:oMathPara>
                </a14:m>
                <a:endParaRPr lang="ko-KR" altLang="en-US" sz="1600" dirty="0">
                  <a:ln>
                    <a:solidFill>
                      <a:schemeClr val="tx1">
                        <a:alpha val="0"/>
                      </a:schemeClr>
                    </a:solidFill>
                  </a:ln>
                </a:endParaRPr>
              </a:p>
            </p:txBody>
          </p:sp>
        </mc:Choice>
        <mc:Fallback xmlns="">
          <p:sp>
            <p:nvSpPr>
              <p:cNvPr id="70" name="직사각형 297">
                <a:extLst>
                  <a:ext uri="{FF2B5EF4-FFF2-40B4-BE49-F238E27FC236}">
                    <a16:creationId xmlns:a16="http://schemas.microsoft.com/office/drawing/2014/main" xmlns="" xmlns:a14="http://schemas.microsoft.com/office/drawing/2010/main" id="{2FDBF31E-BD3D-4D9C-B358-F73C2CA2B65F}"/>
                  </a:ext>
                </a:extLst>
              </p:cNvPr>
              <p:cNvSpPr>
                <a:spLocks noRot="1" noChangeAspect="1" noMove="1" noResize="1" noEditPoints="1" noAdjustHandles="1" noChangeArrowheads="1" noChangeShapeType="1" noTextEdit="1"/>
              </p:cNvSpPr>
              <p:nvPr/>
            </p:nvSpPr>
            <p:spPr>
              <a:xfrm>
                <a:off x="4024611" y="6031465"/>
                <a:ext cx="419154" cy="307777"/>
              </a:xfrm>
              <a:prstGeom prst="rect">
                <a:avLst/>
              </a:prstGeom>
              <a:blipFill rotWithShape="0">
                <a:blip r:embed="rId25"/>
                <a:stretch>
                  <a:fillRect/>
                </a:stretch>
              </a:blipFill>
            </p:spPr>
            <p:txBody>
              <a:bodyPr/>
              <a:lstStyle/>
              <a:p>
                <a:r>
                  <a:rPr lang="en-US">
                    <a:noFill/>
                  </a:rPr>
                  <a:t> </a:t>
                </a:r>
              </a:p>
            </p:txBody>
          </p:sp>
        </mc:Fallback>
      </mc:AlternateContent>
      <p:cxnSp>
        <p:nvCxnSpPr>
          <p:cNvPr id="71" name="꺾인 연결선 78">
            <a:extLst>
              <a:ext uri="{FF2B5EF4-FFF2-40B4-BE49-F238E27FC236}">
                <a16:creationId xmlns="" xmlns:a16="http://schemas.microsoft.com/office/drawing/2014/main" id="{71941E3E-C4F5-42B7-ADAA-7F849C880B01}"/>
              </a:ext>
            </a:extLst>
          </p:cNvPr>
          <p:cNvCxnSpPr>
            <a:cxnSpLocks/>
            <a:stCxn id="5" idx="0"/>
            <a:endCxn id="99" idx="2"/>
          </p:cNvCxnSpPr>
          <p:nvPr/>
        </p:nvCxnSpPr>
        <p:spPr>
          <a:xfrm rot="5400000" flipH="1" flipV="1">
            <a:off x="5081080" y="4432699"/>
            <a:ext cx="371218" cy="1498055"/>
          </a:xfrm>
          <a:prstGeom prst="bentConnector3">
            <a:avLst>
              <a:gd name="adj1" fmla="val 50000"/>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직선 화살표 연결선 21">
            <a:extLst>
              <a:ext uri="{FF2B5EF4-FFF2-40B4-BE49-F238E27FC236}">
                <a16:creationId xmlns="" xmlns:a16="http://schemas.microsoft.com/office/drawing/2014/main" id="{C21DE2BD-15CF-4A5C-95F4-1121A0ED0311}"/>
              </a:ext>
            </a:extLst>
          </p:cNvPr>
          <p:cNvCxnSpPr>
            <a:cxnSpLocks/>
          </p:cNvCxnSpPr>
          <p:nvPr/>
        </p:nvCxnSpPr>
        <p:spPr>
          <a:xfrm flipH="1">
            <a:off x="4316848" y="6032291"/>
            <a:ext cx="671463" cy="176511"/>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73" name="자유형 84">
            <a:extLst>
              <a:ext uri="{FF2B5EF4-FFF2-40B4-BE49-F238E27FC236}">
                <a16:creationId xmlns="" xmlns:a16="http://schemas.microsoft.com/office/drawing/2014/main" id="{F93F2732-5BE8-4EF4-B283-ABF5C74EA80E}"/>
              </a:ext>
            </a:extLst>
          </p:cNvPr>
          <p:cNvSpPr/>
          <p:nvPr/>
        </p:nvSpPr>
        <p:spPr>
          <a:xfrm>
            <a:off x="4309371" y="6208802"/>
            <a:ext cx="1570037" cy="299389"/>
          </a:xfrm>
          <a:custGeom>
            <a:avLst/>
            <a:gdLst>
              <a:gd name="connsiteX0" fmla="*/ 1987826 w 1987826"/>
              <a:gd name="connsiteY0" fmla="*/ 166977 h 318052"/>
              <a:gd name="connsiteX1" fmla="*/ 938254 w 1987826"/>
              <a:gd name="connsiteY1" fmla="*/ 318052 h 318052"/>
              <a:gd name="connsiteX2" fmla="*/ 0 w 1987826"/>
              <a:gd name="connsiteY2" fmla="*/ 0 h 318052"/>
            </a:gdLst>
            <a:ahLst/>
            <a:cxnLst>
              <a:cxn ang="0">
                <a:pos x="connsiteX0" y="connsiteY0"/>
              </a:cxn>
              <a:cxn ang="0">
                <a:pos x="connsiteX1" y="connsiteY1"/>
              </a:cxn>
              <a:cxn ang="0">
                <a:pos x="connsiteX2" y="connsiteY2"/>
              </a:cxn>
            </a:cxnLst>
            <a:rect l="l" t="t" r="r" b="b"/>
            <a:pathLst>
              <a:path w="1987826" h="318052">
                <a:moveTo>
                  <a:pt x="1987826" y="166977"/>
                </a:moveTo>
                <a:lnTo>
                  <a:pt x="938254" y="318052"/>
                </a:lnTo>
                <a:lnTo>
                  <a:pt x="0" y="0"/>
                </a:lnTo>
              </a:path>
            </a:pathLst>
          </a:cu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ko-KR" altLang="en-US">
              <a:ln>
                <a:solidFill>
                  <a:schemeClr val="tx1">
                    <a:alpha val="0"/>
                  </a:schemeClr>
                </a:solidFill>
              </a:ln>
            </a:endParaRPr>
          </a:p>
        </p:txBody>
      </p:sp>
      <p:sp>
        <p:nvSpPr>
          <p:cNvPr id="74" name="직사각형 61">
            <a:extLst>
              <a:ext uri="{FF2B5EF4-FFF2-40B4-BE49-F238E27FC236}">
                <a16:creationId xmlns="" xmlns:a16="http://schemas.microsoft.com/office/drawing/2014/main" id="{1AABC3C6-039E-4516-882C-9565BDA03F16}"/>
              </a:ext>
            </a:extLst>
          </p:cNvPr>
          <p:cNvSpPr/>
          <p:nvPr/>
        </p:nvSpPr>
        <p:spPr>
          <a:xfrm rot="16200000">
            <a:off x="3765761" y="2637483"/>
            <a:ext cx="609182" cy="362523"/>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p:sp>
        <p:nvSpPr>
          <p:cNvPr id="75" name="TextBox 74">
            <a:extLst>
              <a:ext uri="{FF2B5EF4-FFF2-40B4-BE49-F238E27FC236}">
                <a16:creationId xmlns="" xmlns:a16="http://schemas.microsoft.com/office/drawing/2014/main" id="{D2CBAE7B-AE55-4866-9390-07BFFA589828}"/>
              </a:ext>
            </a:extLst>
          </p:cNvPr>
          <p:cNvSpPr txBox="1"/>
          <p:nvPr/>
        </p:nvSpPr>
        <p:spPr>
          <a:xfrm>
            <a:off x="4674364" y="2775559"/>
            <a:ext cx="256606" cy="253916"/>
          </a:xfrm>
          <a:prstGeom prst="rect">
            <a:avLst/>
          </a:prstGeom>
          <a:noFill/>
        </p:spPr>
        <p:txBody>
          <a:bodyPr wrap="square" rtlCol="0">
            <a:spAutoFit/>
          </a:bodyPr>
          <a:lstStyle/>
          <a:p>
            <a:r>
              <a:rPr lang="en-US" altLang="ko-KR" sz="1050" dirty="0">
                <a:ln>
                  <a:solidFill>
                    <a:schemeClr val="tx1">
                      <a:alpha val="0"/>
                    </a:schemeClr>
                  </a:solidFill>
                </a:ln>
              </a:rPr>
              <a:t>…</a:t>
            </a:r>
            <a:endParaRPr lang="ko-KR" altLang="en-US" sz="1050" dirty="0">
              <a:ln>
                <a:solidFill>
                  <a:schemeClr val="tx1">
                    <a:alpha val="0"/>
                  </a:schemeClr>
                </a:solidFill>
              </a:ln>
            </a:endParaRPr>
          </a:p>
        </p:txBody>
      </p:sp>
      <mc:AlternateContent xmlns:mc="http://schemas.openxmlformats.org/markup-compatibility/2006" xmlns:a14="http://schemas.microsoft.com/office/drawing/2010/main">
        <mc:Choice Requires="a14">
          <p:sp>
            <p:nvSpPr>
              <p:cNvPr id="76" name="타원 72">
                <a:extLst>
                  <a:ext uri="{FF2B5EF4-FFF2-40B4-BE49-F238E27FC236}">
                    <a16:creationId xmlns="" xmlns:a16="http://schemas.microsoft.com/office/drawing/2014/main" id="{D7080D4E-6BAD-4C18-8109-ACFE1674D452}"/>
                  </a:ext>
                </a:extLst>
              </p:cNvPr>
              <p:cNvSpPr/>
              <p:nvPr/>
            </p:nvSpPr>
            <p:spPr>
              <a:xfrm>
                <a:off x="3931452" y="2540957"/>
                <a:ext cx="292672" cy="273613"/>
              </a:xfrm>
              <a:prstGeom prst="ellipse">
                <a:avLst/>
              </a:prstGeom>
              <a:solidFill>
                <a:srgbClr val="9C5BCD">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050" smtClean="0">
                          <a:ln>
                            <a:solidFill>
                              <a:schemeClr val="tx1">
                                <a:alpha val="0"/>
                              </a:schemeClr>
                            </a:solidFill>
                          </a:ln>
                          <a:latin typeface="Cambria Math"/>
                        </a:rPr>
                        <m:t>  </m:t>
                      </m:r>
                    </m:oMath>
                  </m:oMathPara>
                </a14:m>
                <a:endParaRPr lang="ko-KR" altLang="en-US" sz="1050" dirty="0">
                  <a:ln>
                    <a:solidFill>
                      <a:schemeClr val="tx1">
                        <a:alpha val="0"/>
                      </a:schemeClr>
                    </a:solidFill>
                  </a:ln>
                </a:endParaRPr>
              </a:p>
            </p:txBody>
          </p:sp>
        </mc:Choice>
        <mc:Fallback xmlns="">
          <p:sp>
            <p:nvSpPr>
              <p:cNvPr id="76" name="타원 72">
                <a:extLst>
                  <a:ext uri="{FF2B5EF4-FFF2-40B4-BE49-F238E27FC236}">
                    <a16:creationId xmlns:a16="http://schemas.microsoft.com/office/drawing/2014/main" xmlns="" xmlns:a14="http://schemas.microsoft.com/office/drawing/2010/main" id="{D7080D4E-6BAD-4C18-8109-ACFE1674D452}"/>
                  </a:ext>
                </a:extLst>
              </p:cNvPr>
              <p:cNvSpPr>
                <a:spLocks noRot="1" noChangeAspect="1" noMove="1" noResize="1" noEditPoints="1" noAdjustHandles="1" noChangeArrowheads="1" noChangeShapeType="1" noTextEdit="1"/>
              </p:cNvSpPr>
              <p:nvPr/>
            </p:nvSpPr>
            <p:spPr>
              <a:xfrm>
                <a:off x="3931452" y="2540957"/>
                <a:ext cx="292672" cy="273613"/>
              </a:xfrm>
              <a:prstGeom prst="ellipse">
                <a:avLst/>
              </a:prstGeom>
              <a:blipFill rotWithShape="0">
                <a:blip r:embed="rId2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직사각형 285">
                <a:extLst>
                  <a:ext uri="{FF2B5EF4-FFF2-40B4-BE49-F238E27FC236}">
                    <a16:creationId xmlns="" xmlns:a16="http://schemas.microsoft.com/office/drawing/2014/main" id="{2A6C59D9-A3B0-43CA-A52D-4D1BFFEE2739}"/>
                  </a:ext>
                </a:extLst>
              </p:cNvPr>
              <p:cNvSpPr/>
              <p:nvPr/>
            </p:nvSpPr>
            <p:spPr>
              <a:xfrm>
                <a:off x="3905658" y="2530084"/>
                <a:ext cx="371704" cy="253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050" i="1" smtClean="0">
                              <a:ln>
                                <a:solidFill>
                                  <a:schemeClr val="tx1">
                                    <a:alpha val="0"/>
                                  </a:schemeClr>
                                </a:solidFill>
                              </a:ln>
                              <a:latin typeface="Cambria Math" charset="0"/>
                            </a:rPr>
                          </m:ctrlPr>
                        </m:sSubPr>
                        <m:e>
                          <m:r>
                            <a:rPr lang="en-US" altLang="ko-KR" sz="1050" i="1">
                              <a:ln>
                                <a:solidFill>
                                  <a:schemeClr val="tx1">
                                    <a:alpha val="0"/>
                                  </a:schemeClr>
                                </a:solidFill>
                              </a:ln>
                              <a:latin typeface="Cambria Math" panose="02040503050406030204" pitchFamily="18" charset="0"/>
                            </a:rPr>
                            <m:t>𝑤</m:t>
                          </m:r>
                        </m:e>
                        <m:sub>
                          <m:r>
                            <a:rPr lang="en-US" altLang="ko-KR" sz="1050" i="1">
                              <a:ln>
                                <a:solidFill>
                                  <a:schemeClr val="tx1">
                                    <a:alpha val="0"/>
                                  </a:schemeClr>
                                </a:solidFill>
                              </a:ln>
                              <a:latin typeface="Cambria Math" panose="02040503050406030204" pitchFamily="18" charset="0"/>
                            </a:rPr>
                            <m:t>2</m:t>
                          </m:r>
                        </m:sub>
                      </m:sSub>
                    </m:oMath>
                  </m:oMathPara>
                </a14:m>
                <a:endParaRPr lang="ko-KR" altLang="en-US" sz="1050" dirty="0">
                  <a:ln>
                    <a:solidFill>
                      <a:schemeClr val="tx1">
                        <a:alpha val="0"/>
                      </a:schemeClr>
                    </a:solidFill>
                  </a:ln>
                </a:endParaRPr>
              </a:p>
            </p:txBody>
          </p:sp>
        </mc:Choice>
        <mc:Fallback xmlns="">
          <p:sp>
            <p:nvSpPr>
              <p:cNvPr id="77" name="직사각형 285">
                <a:extLst>
                  <a:ext uri="{FF2B5EF4-FFF2-40B4-BE49-F238E27FC236}">
                    <a16:creationId xmlns:a16="http://schemas.microsoft.com/office/drawing/2014/main" xmlns="" xmlns:a14="http://schemas.microsoft.com/office/drawing/2010/main" id="{2A6C59D9-A3B0-43CA-A52D-4D1BFFEE2739}"/>
                  </a:ext>
                </a:extLst>
              </p:cNvPr>
              <p:cNvSpPr>
                <a:spLocks noRot="1" noChangeAspect="1" noMove="1" noResize="1" noEditPoints="1" noAdjustHandles="1" noChangeArrowheads="1" noChangeShapeType="1" noTextEdit="1"/>
              </p:cNvSpPr>
              <p:nvPr/>
            </p:nvSpPr>
            <p:spPr>
              <a:xfrm>
                <a:off x="3905658" y="2530084"/>
                <a:ext cx="371704" cy="253916"/>
              </a:xfrm>
              <a:prstGeom prst="rect">
                <a:avLst/>
              </a:prstGeom>
              <a:blipFill rotWithShape="0">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타원 72">
                <a:extLst>
                  <a:ext uri="{FF2B5EF4-FFF2-40B4-BE49-F238E27FC236}">
                    <a16:creationId xmlns="" xmlns:a16="http://schemas.microsoft.com/office/drawing/2014/main" id="{06C63250-BF19-444A-A427-1DF3A874F8A5}"/>
                  </a:ext>
                </a:extLst>
              </p:cNvPr>
              <p:cNvSpPr/>
              <p:nvPr/>
            </p:nvSpPr>
            <p:spPr>
              <a:xfrm>
                <a:off x="3931452" y="2823438"/>
                <a:ext cx="292672" cy="273613"/>
              </a:xfrm>
              <a:prstGeom prst="ellipse">
                <a:avLst/>
              </a:prstGeom>
              <a:solidFill>
                <a:srgbClr val="9C5BCD">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050" smtClean="0">
                          <a:ln>
                            <a:solidFill>
                              <a:schemeClr val="tx1">
                                <a:alpha val="0"/>
                              </a:schemeClr>
                            </a:solidFill>
                          </a:ln>
                          <a:latin typeface="Cambria Math"/>
                        </a:rPr>
                        <m:t>  </m:t>
                      </m:r>
                    </m:oMath>
                  </m:oMathPara>
                </a14:m>
                <a:endParaRPr lang="ko-KR" altLang="en-US" sz="1050" dirty="0">
                  <a:ln>
                    <a:solidFill>
                      <a:schemeClr val="tx1">
                        <a:alpha val="0"/>
                      </a:schemeClr>
                    </a:solidFill>
                  </a:ln>
                </a:endParaRPr>
              </a:p>
            </p:txBody>
          </p:sp>
        </mc:Choice>
        <mc:Fallback xmlns="">
          <p:sp>
            <p:nvSpPr>
              <p:cNvPr id="78" name="타원 72">
                <a:extLst>
                  <a:ext uri="{FF2B5EF4-FFF2-40B4-BE49-F238E27FC236}">
                    <a16:creationId xmlns:a16="http://schemas.microsoft.com/office/drawing/2014/main" xmlns="" xmlns:a14="http://schemas.microsoft.com/office/drawing/2010/main" id="{06C63250-BF19-444A-A427-1DF3A874F8A5}"/>
                  </a:ext>
                </a:extLst>
              </p:cNvPr>
              <p:cNvSpPr>
                <a:spLocks noRot="1" noChangeAspect="1" noMove="1" noResize="1" noEditPoints="1" noAdjustHandles="1" noChangeArrowheads="1" noChangeShapeType="1" noTextEdit="1"/>
              </p:cNvSpPr>
              <p:nvPr/>
            </p:nvSpPr>
            <p:spPr>
              <a:xfrm>
                <a:off x="3931452" y="2823438"/>
                <a:ext cx="292672" cy="273613"/>
              </a:xfrm>
              <a:prstGeom prst="ellipse">
                <a:avLst/>
              </a:prstGeom>
              <a:blipFill rotWithShape="0">
                <a:blip r:embed="rId2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직사각형 287">
                <a:extLst>
                  <a:ext uri="{FF2B5EF4-FFF2-40B4-BE49-F238E27FC236}">
                    <a16:creationId xmlns="" xmlns:a16="http://schemas.microsoft.com/office/drawing/2014/main" id="{1B6C9335-86EF-437E-9952-91604D4A7499}"/>
                  </a:ext>
                </a:extLst>
              </p:cNvPr>
              <p:cNvSpPr/>
              <p:nvPr/>
            </p:nvSpPr>
            <p:spPr>
              <a:xfrm>
                <a:off x="3862722" y="2819295"/>
                <a:ext cx="482696" cy="253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050" i="1" smtClean="0">
                              <a:ln>
                                <a:solidFill>
                                  <a:schemeClr val="tx1">
                                    <a:alpha val="0"/>
                                  </a:schemeClr>
                                </a:solidFill>
                              </a:ln>
                              <a:latin typeface="Cambria Math" charset="0"/>
                            </a:rPr>
                          </m:ctrlPr>
                        </m:sSubPr>
                        <m:e>
                          <m:r>
                            <a:rPr lang="en-US" altLang="ko-KR" sz="1050" i="1">
                              <a:ln>
                                <a:solidFill>
                                  <a:schemeClr val="tx1">
                                    <a:alpha val="0"/>
                                  </a:schemeClr>
                                </a:solidFill>
                              </a:ln>
                              <a:latin typeface="Cambria Math" panose="02040503050406030204" pitchFamily="18" charset="0"/>
                            </a:rPr>
                            <m:t>𝑤</m:t>
                          </m:r>
                        </m:e>
                        <m:sub>
                          <m:r>
                            <a:rPr lang="en-US" altLang="ko-KR" sz="1050" i="1">
                              <a:ln>
                                <a:solidFill>
                                  <a:schemeClr val="tx1">
                                    <a:alpha val="0"/>
                                  </a:schemeClr>
                                </a:solidFill>
                              </a:ln>
                              <a:latin typeface="Cambria Math" panose="02040503050406030204" pitchFamily="18" charset="0"/>
                            </a:rPr>
                            <m:t>𝑏𝑜𝑠</m:t>
                          </m:r>
                        </m:sub>
                      </m:sSub>
                    </m:oMath>
                  </m:oMathPara>
                </a14:m>
                <a:endParaRPr lang="ko-KR" altLang="en-US" sz="1050" dirty="0">
                  <a:ln>
                    <a:solidFill>
                      <a:schemeClr val="tx1">
                        <a:alpha val="0"/>
                      </a:schemeClr>
                    </a:solidFill>
                  </a:ln>
                </a:endParaRPr>
              </a:p>
            </p:txBody>
          </p:sp>
        </mc:Choice>
        <mc:Fallback xmlns="">
          <p:sp>
            <p:nvSpPr>
              <p:cNvPr id="79" name="직사각형 287">
                <a:extLst>
                  <a:ext uri="{FF2B5EF4-FFF2-40B4-BE49-F238E27FC236}">
                    <a16:creationId xmlns:a16="http://schemas.microsoft.com/office/drawing/2014/main" xmlns="" xmlns:a14="http://schemas.microsoft.com/office/drawing/2010/main" id="{1B6C9335-86EF-437E-9952-91604D4A7499}"/>
                  </a:ext>
                </a:extLst>
              </p:cNvPr>
              <p:cNvSpPr>
                <a:spLocks noRot="1" noChangeAspect="1" noMove="1" noResize="1" noEditPoints="1" noAdjustHandles="1" noChangeArrowheads="1" noChangeShapeType="1" noTextEdit="1"/>
              </p:cNvSpPr>
              <p:nvPr/>
            </p:nvSpPr>
            <p:spPr>
              <a:xfrm>
                <a:off x="3862722" y="2819295"/>
                <a:ext cx="482696" cy="253916"/>
              </a:xfrm>
              <a:prstGeom prst="rect">
                <a:avLst/>
              </a:prstGeom>
              <a:blipFill rotWithShape="0">
                <a:blip r:embed="rId28"/>
                <a:stretch>
                  <a:fillRect/>
                </a:stretch>
              </a:blipFill>
            </p:spPr>
            <p:txBody>
              <a:bodyPr/>
              <a:lstStyle/>
              <a:p>
                <a:r>
                  <a:rPr lang="en-US">
                    <a:noFill/>
                  </a:rPr>
                  <a:t> </a:t>
                </a:r>
              </a:p>
            </p:txBody>
          </p:sp>
        </mc:Fallback>
      </mc:AlternateContent>
      <p:sp>
        <p:nvSpPr>
          <p:cNvPr id="80" name="직사각형 61">
            <a:extLst>
              <a:ext uri="{FF2B5EF4-FFF2-40B4-BE49-F238E27FC236}">
                <a16:creationId xmlns="" xmlns:a16="http://schemas.microsoft.com/office/drawing/2014/main" id="{9053DA77-5406-406C-9C8B-ECAA953DFDFF}"/>
              </a:ext>
            </a:extLst>
          </p:cNvPr>
          <p:cNvSpPr/>
          <p:nvPr/>
        </p:nvSpPr>
        <p:spPr>
          <a:xfrm rot="16200000">
            <a:off x="4200696" y="2637482"/>
            <a:ext cx="609184" cy="362522"/>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mc:AlternateContent xmlns:mc="http://schemas.openxmlformats.org/markup-compatibility/2006" xmlns:a14="http://schemas.microsoft.com/office/drawing/2010/main">
        <mc:Choice Requires="a14">
          <p:sp>
            <p:nvSpPr>
              <p:cNvPr id="81" name="타원 72">
                <a:extLst>
                  <a:ext uri="{FF2B5EF4-FFF2-40B4-BE49-F238E27FC236}">
                    <a16:creationId xmlns="" xmlns:a16="http://schemas.microsoft.com/office/drawing/2014/main" id="{6C3ABDD3-114F-4A35-AB76-53CC4CE62918}"/>
                  </a:ext>
                </a:extLst>
              </p:cNvPr>
              <p:cNvSpPr/>
              <p:nvPr/>
            </p:nvSpPr>
            <p:spPr>
              <a:xfrm>
                <a:off x="4360331" y="2540957"/>
                <a:ext cx="292672" cy="273613"/>
              </a:xfrm>
              <a:prstGeom prst="ellipse">
                <a:avLst/>
              </a:prstGeom>
              <a:solidFill>
                <a:srgbClr val="9C5BCD">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050" smtClean="0">
                          <a:ln>
                            <a:solidFill>
                              <a:schemeClr val="tx1">
                                <a:alpha val="0"/>
                              </a:schemeClr>
                            </a:solidFill>
                          </a:ln>
                          <a:latin typeface="Cambria Math"/>
                        </a:rPr>
                        <m:t>  </m:t>
                      </m:r>
                    </m:oMath>
                  </m:oMathPara>
                </a14:m>
                <a:endParaRPr lang="ko-KR" altLang="en-US" sz="1050" dirty="0">
                  <a:ln>
                    <a:solidFill>
                      <a:schemeClr val="tx1">
                        <a:alpha val="0"/>
                      </a:schemeClr>
                    </a:solidFill>
                  </a:ln>
                </a:endParaRPr>
              </a:p>
            </p:txBody>
          </p:sp>
        </mc:Choice>
        <mc:Fallback xmlns="">
          <p:sp>
            <p:nvSpPr>
              <p:cNvPr id="81" name="타원 72">
                <a:extLst>
                  <a:ext uri="{FF2B5EF4-FFF2-40B4-BE49-F238E27FC236}">
                    <a16:creationId xmlns:a16="http://schemas.microsoft.com/office/drawing/2014/main" xmlns="" xmlns:a14="http://schemas.microsoft.com/office/drawing/2010/main" id="{6C3ABDD3-114F-4A35-AB76-53CC4CE62918}"/>
                  </a:ext>
                </a:extLst>
              </p:cNvPr>
              <p:cNvSpPr>
                <a:spLocks noRot="1" noChangeAspect="1" noMove="1" noResize="1" noEditPoints="1" noAdjustHandles="1" noChangeArrowheads="1" noChangeShapeType="1" noTextEdit="1"/>
              </p:cNvSpPr>
              <p:nvPr/>
            </p:nvSpPr>
            <p:spPr>
              <a:xfrm>
                <a:off x="4360331" y="2540957"/>
                <a:ext cx="292672" cy="273613"/>
              </a:xfrm>
              <a:prstGeom prst="ellipse">
                <a:avLst/>
              </a:prstGeom>
              <a:blipFill rotWithShape="0">
                <a:blip r:embed="rId2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직사각형 290">
                <a:extLst>
                  <a:ext uri="{FF2B5EF4-FFF2-40B4-BE49-F238E27FC236}">
                    <a16:creationId xmlns="" xmlns:a16="http://schemas.microsoft.com/office/drawing/2014/main" id="{7FC26D87-06A6-4C49-A95B-3FAFF10EC798}"/>
                  </a:ext>
                </a:extLst>
              </p:cNvPr>
              <p:cNvSpPr/>
              <p:nvPr/>
            </p:nvSpPr>
            <p:spPr>
              <a:xfrm>
                <a:off x="4330031" y="2534719"/>
                <a:ext cx="371704" cy="253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050" i="1" smtClean="0">
                              <a:ln>
                                <a:solidFill>
                                  <a:schemeClr val="tx1">
                                    <a:alpha val="0"/>
                                  </a:schemeClr>
                                </a:solidFill>
                              </a:ln>
                              <a:latin typeface="Cambria Math" charset="0"/>
                            </a:rPr>
                          </m:ctrlPr>
                        </m:sSubPr>
                        <m:e>
                          <m:r>
                            <a:rPr lang="en-US" altLang="ko-KR" sz="1050" i="1">
                              <a:ln>
                                <a:solidFill>
                                  <a:schemeClr val="tx1">
                                    <a:alpha val="0"/>
                                  </a:schemeClr>
                                </a:solidFill>
                              </a:ln>
                              <a:latin typeface="Cambria Math" panose="02040503050406030204" pitchFamily="18" charset="0"/>
                            </a:rPr>
                            <m:t>𝑤</m:t>
                          </m:r>
                        </m:e>
                        <m:sub>
                          <m:r>
                            <a:rPr lang="en-US" altLang="ko-KR" sz="1050" i="1">
                              <a:ln>
                                <a:solidFill>
                                  <a:schemeClr val="tx1">
                                    <a:alpha val="0"/>
                                  </a:schemeClr>
                                </a:solidFill>
                              </a:ln>
                              <a:latin typeface="Cambria Math" panose="02040503050406030204" pitchFamily="18" charset="0"/>
                            </a:rPr>
                            <m:t>3</m:t>
                          </m:r>
                        </m:sub>
                      </m:sSub>
                    </m:oMath>
                  </m:oMathPara>
                </a14:m>
                <a:endParaRPr lang="ko-KR" altLang="en-US" sz="1050" dirty="0">
                  <a:ln>
                    <a:solidFill>
                      <a:schemeClr val="tx1">
                        <a:alpha val="0"/>
                      </a:schemeClr>
                    </a:solidFill>
                  </a:ln>
                </a:endParaRPr>
              </a:p>
            </p:txBody>
          </p:sp>
        </mc:Choice>
        <mc:Fallback xmlns="">
          <p:sp>
            <p:nvSpPr>
              <p:cNvPr id="82" name="직사각형 290">
                <a:extLst>
                  <a:ext uri="{FF2B5EF4-FFF2-40B4-BE49-F238E27FC236}">
                    <a16:creationId xmlns:a16="http://schemas.microsoft.com/office/drawing/2014/main" xmlns="" xmlns:a14="http://schemas.microsoft.com/office/drawing/2010/main" id="{7FC26D87-06A6-4C49-A95B-3FAFF10EC798}"/>
                  </a:ext>
                </a:extLst>
              </p:cNvPr>
              <p:cNvSpPr>
                <a:spLocks noRot="1" noChangeAspect="1" noMove="1" noResize="1" noEditPoints="1" noAdjustHandles="1" noChangeArrowheads="1" noChangeShapeType="1" noTextEdit="1"/>
              </p:cNvSpPr>
              <p:nvPr/>
            </p:nvSpPr>
            <p:spPr>
              <a:xfrm>
                <a:off x="4330031" y="2534719"/>
                <a:ext cx="371704" cy="253916"/>
              </a:xfrm>
              <a:prstGeom prst="rect">
                <a:avLst/>
              </a:prstGeom>
              <a:blipFill rotWithShape="0">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타원 72">
                <a:extLst>
                  <a:ext uri="{FF2B5EF4-FFF2-40B4-BE49-F238E27FC236}">
                    <a16:creationId xmlns="" xmlns:a16="http://schemas.microsoft.com/office/drawing/2014/main" id="{0B3A73C0-E2BC-432B-A1EB-147F7884434E}"/>
                  </a:ext>
                </a:extLst>
              </p:cNvPr>
              <p:cNvSpPr/>
              <p:nvPr/>
            </p:nvSpPr>
            <p:spPr>
              <a:xfrm>
                <a:off x="4360331" y="2823438"/>
                <a:ext cx="292672" cy="273613"/>
              </a:xfrm>
              <a:prstGeom prst="ellipse">
                <a:avLst/>
              </a:prstGeom>
              <a:solidFill>
                <a:srgbClr val="9C5BCD">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050" smtClean="0">
                          <a:ln>
                            <a:solidFill>
                              <a:schemeClr val="tx1">
                                <a:alpha val="0"/>
                              </a:schemeClr>
                            </a:solidFill>
                          </a:ln>
                          <a:latin typeface="Cambria Math"/>
                        </a:rPr>
                        <m:t>  </m:t>
                      </m:r>
                    </m:oMath>
                  </m:oMathPara>
                </a14:m>
                <a:endParaRPr lang="ko-KR" altLang="en-US" sz="1050" dirty="0">
                  <a:ln>
                    <a:solidFill>
                      <a:schemeClr val="tx1">
                        <a:alpha val="0"/>
                      </a:schemeClr>
                    </a:solidFill>
                  </a:ln>
                </a:endParaRPr>
              </a:p>
            </p:txBody>
          </p:sp>
        </mc:Choice>
        <mc:Fallback xmlns="">
          <p:sp>
            <p:nvSpPr>
              <p:cNvPr id="83" name="타원 72">
                <a:extLst>
                  <a:ext uri="{FF2B5EF4-FFF2-40B4-BE49-F238E27FC236}">
                    <a16:creationId xmlns:a16="http://schemas.microsoft.com/office/drawing/2014/main" xmlns="" xmlns:a14="http://schemas.microsoft.com/office/drawing/2010/main" id="{0B3A73C0-E2BC-432B-A1EB-147F7884434E}"/>
                  </a:ext>
                </a:extLst>
              </p:cNvPr>
              <p:cNvSpPr>
                <a:spLocks noRot="1" noChangeAspect="1" noMove="1" noResize="1" noEditPoints="1" noAdjustHandles="1" noChangeArrowheads="1" noChangeShapeType="1" noTextEdit="1"/>
              </p:cNvSpPr>
              <p:nvPr/>
            </p:nvSpPr>
            <p:spPr>
              <a:xfrm>
                <a:off x="4360331" y="2823438"/>
                <a:ext cx="292672" cy="273613"/>
              </a:xfrm>
              <a:prstGeom prst="ellipse">
                <a:avLst/>
              </a:prstGeom>
              <a:blipFill rotWithShape="0">
                <a:blip r:embed="rId2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직사각형 292">
                <a:extLst>
                  <a:ext uri="{FF2B5EF4-FFF2-40B4-BE49-F238E27FC236}">
                    <a16:creationId xmlns="" xmlns:a16="http://schemas.microsoft.com/office/drawing/2014/main" id="{DCB05280-0B3A-4DB1-97B4-5ECC5869CB05}"/>
                  </a:ext>
                </a:extLst>
              </p:cNvPr>
              <p:cNvSpPr/>
              <p:nvPr/>
            </p:nvSpPr>
            <p:spPr>
              <a:xfrm>
                <a:off x="4343058" y="2817837"/>
                <a:ext cx="368562" cy="253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050" i="1" smtClean="0">
                              <a:ln>
                                <a:solidFill>
                                  <a:schemeClr val="tx1">
                                    <a:alpha val="0"/>
                                  </a:schemeClr>
                                </a:solidFill>
                              </a:ln>
                              <a:latin typeface="Cambria Math" charset="0"/>
                            </a:rPr>
                          </m:ctrlPr>
                        </m:sSubPr>
                        <m:e>
                          <m:r>
                            <a:rPr lang="en-US" altLang="ko-KR" sz="1050" i="1">
                              <a:ln>
                                <a:solidFill>
                                  <a:schemeClr val="tx1">
                                    <a:alpha val="0"/>
                                  </a:schemeClr>
                                </a:solidFill>
                              </a:ln>
                              <a:latin typeface="Cambria Math" panose="02040503050406030204" pitchFamily="18" charset="0"/>
                            </a:rPr>
                            <m:t>𝑤</m:t>
                          </m:r>
                        </m:e>
                        <m:sub>
                          <m:r>
                            <a:rPr lang="en-US" altLang="ko-KR" sz="1050" i="1">
                              <a:ln>
                                <a:solidFill>
                                  <a:schemeClr val="tx1">
                                    <a:alpha val="0"/>
                                  </a:schemeClr>
                                </a:solidFill>
                              </a:ln>
                              <a:latin typeface="Cambria Math" panose="02040503050406030204" pitchFamily="18" charset="0"/>
                            </a:rPr>
                            <m:t>1</m:t>
                          </m:r>
                        </m:sub>
                      </m:sSub>
                    </m:oMath>
                  </m:oMathPara>
                </a14:m>
                <a:endParaRPr lang="ko-KR" altLang="en-US" sz="1050" dirty="0">
                  <a:ln>
                    <a:solidFill>
                      <a:schemeClr val="tx1">
                        <a:alpha val="0"/>
                      </a:schemeClr>
                    </a:solidFill>
                  </a:ln>
                </a:endParaRPr>
              </a:p>
            </p:txBody>
          </p:sp>
        </mc:Choice>
        <mc:Fallback xmlns="">
          <p:sp>
            <p:nvSpPr>
              <p:cNvPr id="84" name="직사각형 292">
                <a:extLst>
                  <a:ext uri="{FF2B5EF4-FFF2-40B4-BE49-F238E27FC236}">
                    <a16:creationId xmlns:a16="http://schemas.microsoft.com/office/drawing/2014/main" xmlns="" xmlns:a14="http://schemas.microsoft.com/office/drawing/2010/main" id="{DCB05280-0B3A-4DB1-97B4-5ECC5869CB05}"/>
                  </a:ext>
                </a:extLst>
              </p:cNvPr>
              <p:cNvSpPr>
                <a:spLocks noRot="1" noChangeAspect="1" noMove="1" noResize="1" noEditPoints="1" noAdjustHandles="1" noChangeArrowheads="1" noChangeShapeType="1" noTextEdit="1"/>
              </p:cNvSpPr>
              <p:nvPr/>
            </p:nvSpPr>
            <p:spPr>
              <a:xfrm>
                <a:off x="4343058" y="2817837"/>
                <a:ext cx="368562" cy="253916"/>
              </a:xfrm>
              <a:prstGeom prst="rect">
                <a:avLst/>
              </a:prstGeom>
              <a:blipFill rotWithShape="0">
                <a:blip r:embed="rId30"/>
                <a:stretch>
                  <a:fillRect/>
                </a:stretch>
              </a:blipFill>
            </p:spPr>
            <p:txBody>
              <a:bodyPr/>
              <a:lstStyle/>
              <a:p>
                <a:r>
                  <a:rPr lang="en-US">
                    <a:noFill/>
                  </a:rPr>
                  <a:t> </a:t>
                </a:r>
              </a:p>
            </p:txBody>
          </p:sp>
        </mc:Fallback>
      </mc:AlternateContent>
      <p:sp>
        <p:nvSpPr>
          <p:cNvPr id="85" name="직사각형 61">
            <a:extLst>
              <a:ext uri="{FF2B5EF4-FFF2-40B4-BE49-F238E27FC236}">
                <a16:creationId xmlns="" xmlns:a16="http://schemas.microsoft.com/office/drawing/2014/main" id="{F6AE9301-AEC7-4725-8379-4A04A022890B}"/>
              </a:ext>
            </a:extLst>
          </p:cNvPr>
          <p:cNvSpPr/>
          <p:nvPr/>
        </p:nvSpPr>
        <p:spPr>
          <a:xfrm rot="16200000">
            <a:off x="4807821" y="2637663"/>
            <a:ext cx="609545" cy="362522"/>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dirty="0">
              <a:ln>
                <a:solidFill>
                  <a:schemeClr val="tx1">
                    <a:alpha val="0"/>
                  </a:schemeClr>
                </a:solidFill>
              </a:ln>
            </a:endParaRPr>
          </a:p>
        </p:txBody>
      </p:sp>
      <mc:AlternateContent xmlns:mc="http://schemas.openxmlformats.org/markup-compatibility/2006" xmlns:a14="http://schemas.microsoft.com/office/drawing/2010/main">
        <mc:Choice Requires="a14">
          <p:sp>
            <p:nvSpPr>
              <p:cNvPr id="86" name="타원 72">
                <a:extLst>
                  <a:ext uri="{FF2B5EF4-FFF2-40B4-BE49-F238E27FC236}">
                    <a16:creationId xmlns="" xmlns:a16="http://schemas.microsoft.com/office/drawing/2014/main" id="{7F0AAAA8-A770-470C-BB46-1E5DDE1FDCF1}"/>
                  </a:ext>
                </a:extLst>
              </p:cNvPr>
              <p:cNvSpPr/>
              <p:nvPr/>
            </p:nvSpPr>
            <p:spPr>
              <a:xfrm>
                <a:off x="4985227" y="2540951"/>
                <a:ext cx="273515" cy="273269"/>
              </a:xfrm>
              <a:prstGeom prst="ellipse">
                <a:avLst/>
              </a:prstGeom>
              <a:solidFill>
                <a:srgbClr val="B88CD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050" smtClean="0">
                          <a:ln>
                            <a:solidFill>
                              <a:schemeClr val="tx1">
                                <a:alpha val="0"/>
                              </a:schemeClr>
                            </a:solidFill>
                          </a:ln>
                          <a:latin typeface="Cambria Math"/>
                        </a:rPr>
                        <m:t>  </m:t>
                      </m:r>
                    </m:oMath>
                  </m:oMathPara>
                </a14:m>
                <a:endParaRPr lang="ko-KR" altLang="en-US" sz="1050" dirty="0">
                  <a:ln>
                    <a:solidFill>
                      <a:schemeClr val="tx1">
                        <a:alpha val="0"/>
                      </a:schemeClr>
                    </a:solidFill>
                  </a:ln>
                </a:endParaRPr>
              </a:p>
            </p:txBody>
          </p:sp>
        </mc:Choice>
        <mc:Fallback xmlns="">
          <p:sp>
            <p:nvSpPr>
              <p:cNvPr id="86" name="타원 72">
                <a:extLst>
                  <a:ext uri="{FF2B5EF4-FFF2-40B4-BE49-F238E27FC236}">
                    <a16:creationId xmlns:a16="http://schemas.microsoft.com/office/drawing/2014/main" xmlns="" xmlns:a14="http://schemas.microsoft.com/office/drawing/2010/main" id="{7F0AAAA8-A770-470C-BB46-1E5DDE1FDCF1}"/>
                  </a:ext>
                </a:extLst>
              </p:cNvPr>
              <p:cNvSpPr>
                <a:spLocks noRot="1" noChangeAspect="1" noMove="1" noResize="1" noEditPoints="1" noAdjustHandles="1" noChangeArrowheads="1" noChangeShapeType="1" noTextEdit="1"/>
              </p:cNvSpPr>
              <p:nvPr/>
            </p:nvSpPr>
            <p:spPr>
              <a:xfrm>
                <a:off x="4985227" y="2540951"/>
                <a:ext cx="273515" cy="273269"/>
              </a:xfrm>
              <a:prstGeom prst="ellipse">
                <a:avLst/>
              </a:prstGeom>
              <a:blipFill rotWithShape="0">
                <a:blip r:embed="rId31"/>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직사각형 295">
                <a:extLst>
                  <a:ext uri="{FF2B5EF4-FFF2-40B4-BE49-F238E27FC236}">
                    <a16:creationId xmlns="" xmlns:a16="http://schemas.microsoft.com/office/drawing/2014/main" id="{A28C3251-F82F-446C-928C-8BDEA3B1ABA3}"/>
                  </a:ext>
                </a:extLst>
              </p:cNvPr>
              <p:cNvSpPr/>
              <p:nvPr/>
            </p:nvSpPr>
            <p:spPr>
              <a:xfrm>
                <a:off x="4918015" y="2550641"/>
                <a:ext cx="327399" cy="41549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050" i="1" smtClean="0">
                              <a:ln>
                                <a:solidFill>
                                  <a:schemeClr val="tx1">
                                    <a:alpha val="0"/>
                                  </a:schemeClr>
                                </a:solidFill>
                              </a:ln>
                              <a:latin typeface="Cambria Math" charset="0"/>
                            </a:rPr>
                          </m:ctrlPr>
                        </m:sSubPr>
                        <m:e>
                          <m:r>
                            <a:rPr lang="en-US" altLang="ko-KR" sz="1050" i="1">
                              <a:ln>
                                <a:solidFill>
                                  <a:schemeClr val="tx1">
                                    <a:alpha val="0"/>
                                  </a:schemeClr>
                                </a:solidFill>
                              </a:ln>
                              <a:latin typeface="Cambria Math" panose="02040503050406030204" pitchFamily="18" charset="0"/>
                            </a:rPr>
                            <m:t>𝑤</m:t>
                          </m:r>
                        </m:e>
                        <m:sub>
                          <m:r>
                            <a:rPr lang="en-US" altLang="ko-KR" sz="1050" i="1">
                              <a:ln>
                                <a:solidFill>
                                  <a:schemeClr val="tx1">
                                    <a:alpha val="0"/>
                                  </a:schemeClr>
                                </a:solidFill>
                              </a:ln>
                              <a:latin typeface="Cambria Math" panose="02040503050406030204" pitchFamily="18" charset="0"/>
                            </a:rPr>
                            <m:t>𝑒𝑜𝑠</m:t>
                          </m:r>
                        </m:sub>
                      </m:sSub>
                    </m:oMath>
                  </m:oMathPara>
                </a14:m>
                <a:endParaRPr lang="ko-KR" altLang="en-US" sz="1050" dirty="0">
                  <a:ln>
                    <a:solidFill>
                      <a:schemeClr val="tx1">
                        <a:alpha val="0"/>
                      </a:schemeClr>
                    </a:solidFill>
                  </a:ln>
                </a:endParaRPr>
              </a:p>
              <a:p>
                <a:pPr algn="ctr"/>
                <a:endParaRPr lang="ko-KR" altLang="en-US" sz="1050" dirty="0">
                  <a:ln>
                    <a:solidFill>
                      <a:schemeClr val="tx1">
                        <a:alpha val="0"/>
                      </a:schemeClr>
                    </a:solidFill>
                  </a:ln>
                </a:endParaRPr>
              </a:p>
            </p:txBody>
          </p:sp>
        </mc:Choice>
        <mc:Fallback xmlns="">
          <p:sp>
            <p:nvSpPr>
              <p:cNvPr id="87" name="직사각형 295">
                <a:extLst>
                  <a:ext uri="{FF2B5EF4-FFF2-40B4-BE49-F238E27FC236}">
                    <a16:creationId xmlns:a16="http://schemas.microsoft.com/office/drawing/2014/main" xmlns="" xmlns:a14="http://schemas.microsoft.com/office/drawing/2010/main" id="{A28C3251-F82F-446C-928C-8BDEA3B1ABA3}"/>
                  </a:ext>
                </a:extLst>
              </p:cNvPr>
              <p:cNvSpPr>
                <a:spLocks noRot="1" noChangeAspect="1" noMove="1" noResize="1" noEditPoints="1" noAdjustHandles="1" noChangeArrowheads="1" noChangeShapeType="1" noTextEdit="1"/>
              </p:cNvSpPr>
              <p:nvPr/>
            </p:nvSpPr>
            <p:spPr>
              <a:xfrm>
                <a:off x="4918015" y="2550641"/>
                <a:ext cx="327399" cy="415498"/>
              </a:xfrm>
              <a:prstGeom prst="rect">
                <a:avLst/>
              </a:prstGeom>
              <a:blipFill rotWithShape="0">
                <a:blip r:embed="rId32"/>
                <a:stretch>
                  <a:fillRect r="-75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타원 72">
                <a:extLst>
                  <a:ext uri="{FF2B5EF4-FFF2-40B4-BE49-F238E27FC236}">
                    <a16:creationId xmlns="" xmlns:a16="http://schemas.microsoft.com/office/drawing/2014/main" id="{612E4CAC-744D-412B-A5D9-FEE30DA014AE}"/>
                  </a:ext>
                </a:extLst>
              </p:cNvPr>
              <p:cNvSpPr/>
              <p:nvPr/>
            </p:nvSpPr>
            <p:spPr>
              <a:xfrm>
                <a:off x="4973695" y="2823432"/>
                <a:ext cx="291633" cy="272791"/>
              </a:xfrm>
              <a:prstGeom prst="ellipse">
                <a:avLst/>
              </a:prstGeom>
              <a:solidFill>
                <a:srgbClr val="9C5BCD">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050" smtClean="0">
                          <a:ln>
                            <a:solidFill>
                              <a:schemeClr val="tx1">
                                <a:alpha val="0"/>
                              </a:schemeClr>
                            </a:solidFill>
                          </a:ln>
                          <a:latin typeface="Cambria Math"/>
                        </a:rPr>
                        <m:t>  </m:t>
                      </m:r>
                    </m:oMath>
                  </m:oMathPara>
                </a14:m>
                <a:endParaRPr lang="ko-KR" altLang="en-US" sz="1050" dirty="0">
                  <a:ln>
                    <a:solidFill>
                      <a:schemeClr val="tx1">
                        <a:alpha val="0"/>
                      </a:schemeClr>
                    </a:solidFill>
                  </a:ln>
                </a:endParaRPr>
              </a:p>
            </p:txBody>
          </p:sp>
        </mc:Choice>
        <mc:Fallback xmlns="">
          <p:sp>
            <p:nvSpPr>
              <p:cNvPr id="88" name="타원 72">
                <a:extLst>
                  <a:ext uri="{FF2B5EF4-FFF2-40B4-BE49-F238E27FC236}">
                    <a16:creationId xmlns:a16="http://schemas.microsoft.com/office/drawing/2014/main" xmlns="" xmlns:a14="http://schemas.microsoft.com/office/drawing/2010/main" id="{612E4CAC-744D-412B-A5D9-FEE30DA014AE}"/>
                  </a:ext>
                </a:extLst>
              </p:cNvPr>
              <p:cNvSpPr>
                <a:spLocks noRot="1" noChangeAspect="1" noMove="1" noResize="1" noEditPoints="1" noAdjustHandles="1" noChangeArrowheads="1" noChangeShapeType="1" noTextEdit="1"/>
              </p:cNvSpPr>
              <p:nvPr/>
            </p:nvSpPr>
            <p:spPr>
              <a:xfrm>
                <a:off x="4973695" y="2823432"/>
                <a:ext cx="291633" cy="272791"/>
              </a:xfrm>
              <a:prstGeom prst="ellipse">
                <a:avLst/>
              </a:prstGeom>
              <a:blipFill rotWithShape="0">
                <a:blip r:embed="rId2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직사각형 297">
                <a:extLst>
                  <a:ext uri="{FF2B5EF4-FFF2-40B4-BE49-F238E27FC236}">
                    <a16:creationId xmlns="" xmlns:a16="http://schemas.microsoft.com/office/drawing/2014/main" id="{A63E48D8-CC86-4668-ABE2-7BBBC8E34A7D}"/>
                  </a:ext>
                </a:extLst>
              </p:cNvPr>
              <p:cNvSpPr/>
              <p:nvPr/>
            </p:nvSpPr>
            <p:spPr>
              <a:xfrm>
                <a:off x="4879785" y="2811832"/>
                <a:ext cx="519886" cy="253916"/>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altLang="ko-KR" sz="1050" i="1" smtClean="0">
                              <a:ln>
                                <a:solidFill>
                                  <a:schemeClr val="tx1">
                                    <a:alpha val="0"/>
                                  </a:schemeClr>
                                </a:solidFill>
                              </a:ln>
                              <a:latin typeface="Cambria Math" charset="0"/>
                            </a:rPr>
                          </m:ctrlPr>
                        </m:sSubPr>
                        <m:e>
                          <m:r>
                            <a:rPr lang="en-US" altLang="ko-KR" sz="1050" i="1">
                              <a:ln>
                                <a:solidFill>
                                  <a:schemeClr val="tx1">
                                    <a:alpha val="0"/>
                                  </a:schemeClr>
                                </a:solidFill>
                              </a:ln>
                              <a:latin typeface="Cambria Math" panose="02040503050406030204" pitchFamily="18" charset="0"/>
                            </a:rPr>
                            <m:t>𝑤</m:t>
                          </m:r>
                        </m:e>
                        <m:sub>
                          <m:r>
                            <a:rPr lang="en-US" altLang="ko-KR" sz="1050" i="1">
                              <a:ln>
                                <a:solidFill>
                                  <a:schemeClr val="tx1">
                                    <a:alpha val="0"/>
                                  </a:schemeClr>
                                </a:solidFill>
                              </a:ln>
                              <a:latin typeface="Cambria Math" panose="02040503050406030204" pitchFamily="18" charset="0"/>
                            </a:rPr>
                            <m:t>𝑁</m:t>
                          </m:r>
                          <m:r>
                            <a:rPr lang="en-US" altLang="ko-KR" sz="1050" i="1">
                              <a:ln>
                                <a:solidFill>
                                  <a:schemeClr val="tx1">
                                    <a:alpha val="0"/>
                                  </a:schemeClr>
                                </a:solidFill>
                              </a:ln>
                              <a:latin typeface="Cambria Math" panose="02040503050406030204" pitchFamily="18" charset="0"/>
                            </a:rPr>
                            <m:t>−1</m:t>
                          </m:r>
                        </m:sub>
                      </m:sSub>
                    </m:oMath>
                  </m:oMathPara>
                </a14:m>
                <a:endParaRPr lang="ko-KR" altLang="en-US" sz="1050" dirty="0">
                  <a:ln>
                    <a:solidFill>
                      <a:schemeClr val="tx1">
                        <a:alpha val="0"/>
                      </a:schemeClr>
                    </a:solidFill>
                  </a:ln>
                </a:endParaRPr>
              </a:p>
            </p:txBody>
          </p:sp>
        </mc:Choice>
        <mc:Fallback xmlns="">
          <p:sp>
            <p:nvSpPr>
              <p:cNvPr id="89" name="직사각형 297">
                <a:extLst>
                  <a:ext uri="{FF2B5EF4-FFF2-40B4-BE49-F238E27FC236}">
                    <a16:creationId xmlns:a16="http://schemas.microsoft.com/office/drawing/2014/main" xmlns="" xmlns:a14="http://schemas.microsoft.com/office/drawing/2010/main" id="{A63E48D8-CC86-4668-ABE2-7BBBC8E34A7D}"/>
                  </a:ext>
                </a:extLst>
              </p:cNvPr>
              <p:cNvSpPr>
                <a:spLocks noRot="1" noChangeAspect="1" noMove="1" noResize="1" noEditPoints="1" noAdjustHandles="1" noChangeArrowheads="1" noChangeShapeType="1" noTextEdit="1"/>
              </p:cNvSpPr>
              <p:nvPr/>
            </p:nvSpPr>
            <p:spPr>
              <a:xfrm>
                <a:off x="4879785" y="2811832"/>
                <a:ext cx="519886" cy="253916"/>
              </a:xfrm>
              <a:prstGeom prst="rect">
                <a:avLst/>
              </a:prstGeom>
              <a:blipFill rotWithShape="0">
                <a:blip r:embed="rId33"/>
                <a:stretch>
                  <a:fillRect/>
                </a:stretch>
              </a:blipFill>
            </p:spPr>
            <p:txBody>
              <a:bodyPr/>
              <a:lstStyle/>
              <a:p>
                <a:r>
                  <a:rPr lang="en-US">
                    <a:noFill/>
                  </a:rPr>
                  <a:t> </a:t>
                </a:r>
              </a:p>
            </p:txBody>
          </p:sp>
        </mc:Fallback>
      </mc:AlternateContent>
      <p:cxnSp>
        <p:nvCxnSpPr>
          <p:cNvPr id="90" name="꺾인 연결선 78">
            <a:extLst>
              <a:ext uri="{FF2B5EF4-FFF2-40B4-BE49-F238E27FC236}">
                <a16:creationId xmlns="" xmlns:a16="http://schemas.microsoft.com/office/drawing/2014/main" id="{1355DE9A-D2B3-409F-A0E7-757474604823}"/>
              </a:ext>
            </a:extLst>
          </p:cNvPr>
          <p:cNvCxnSpPr>
            <a:cxnSpLocks/>
            <a:stCxn id="5" idx="0"/>
            <a:endCxn id="98" idx="2"/>
          </p:cNvCxnSpPr>
          <p:nvPr/>
        </p:nvCxnSpPr>
        <p:spPr>
          <a:xfrm rot="16200000" flipV="1">
            <a:off x="3654961" y="4504634"/>
            <a:ext cx="371220" cy="1354182"/>
          </a:xfrm>
          <a:prstGeom prst="bentConnector3">
            <a:avLst>
              <a:gd name="adj1" fmla="val 50000"/>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모서리가 둥근 직사각형 114">
            <a:extLst>
              <a:ext uri="{FF2B5EF4-FFF2-40B4-BE49-F238E27FC236}">
                <a16:creationId xmlns="" xmlns:a16="http://schemas.microsoft.com/office/drawing/2014/main" id="{191482D8-C303-46F9-8CF5-3D91CFA891A4}"/>
              </a:ext>
            </a:extLst>
          </p:cNvPr>
          <p:cNvSpPr/>
          <p:nvPr/>
        </p:nvSpPr>
        <p:spPr>
          <a:xfrm>
            <a:off x="7280942" y="5851642"/>
            <a:ext cx="242286" cy="228342"/>
          </a:xfrm>
          <a:prstGeom prst="roundRect">
            <a:avLst>
              <a:gd name="adj" fmla="val 0"/>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050">
              <a:ln>
                <a:solidFill>
                  <a:schemeClr val="tx1">
                    <a:alpha val="0"/>
                  </a:schemeClr>
                </a:solidFill>
              </a:ln>
            </a:endParaRPr>
          </a:p>
        </p:txBody>
      </p:sp>
      <p:sp>
        <p:nvSpPr>
          <p:cNvPr id="92" name="모서리가 둥근 직사각형 114">
            <a:extLst>
              <a:ext uri="{FF2B5EF4-FFF2-40B4-BE49-F238E27FC236}">
                <a16:creationId xmlns="" xmlns:a16="http://schemas.microsoft.com/office/drawing/2014/main" id="{5873FCF4-73BE-4239-B0F5-3DF8083F0ABA}"/>
              </a:ext>
            </a:extLst>
          </p:cNvPr>
          <p:cNvSpPr/>
          <p:nvPr/>
        </p:nvSpPr>
        <p:spPr>
          <a:xfrm>
            <a:off x="7280942" y="6151824"/>
            <a:ext cx="242286" cy="228342"/>
          </a:xfrm>
          <a:prstGeom prst="roundRect">
            <a:avLst>
              <a:gd name="adj" fmla="val 0"/>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100">
              <a:ln>
                <a:solidFill>
                  <a:schemeClr val="tx1">
                    <a:alpha val="0"/>
                  </a:schemeClr>
                </a:solidFill>
              </a:ln>
              <a:latin typeface="Cambria Math"/>
            </a:endParaRPr>
          </a:p>
        </p:txBody>
      </p:sp>
      <p:sp>
        <p:nvSpPr>
          <p:cNvPr id="93" name="직사각형 7">
            <a:extLst>
              <a:ext uri="{FF2B5EF4-FFF2-40B4-BE49-F238E27FC236}">
                <a16:creationId xmlns="" xmlns:a16="http://schemas.microsoft.com/office/drawing/2014/main" id="{C83EA83A-243D-41A9-BB97-2278D05AD315}"/>
              </a:ext>
            </a:extLst>
          </p:cNvPr>
          <p:cNvSpPr/>
          <p:nvPr/>
        </p:nvSpPr>
        <p:spPr>
          <a:xfrm>
            <a:off x="7530787" y="5795616"/>
            <a:ext cx="1197925" cy="341055"/>
          </a:xfrm>
          <a:prstGeom prst="rect">
            <a:avLst/>
          </a:prstGeom>
        </p:spPr>
        <p:txBody>
          <a:bodyPr wrap="square">
            <a:spAutoFit/>
          </a:bodyPr>
          <a:lstStyle/>
          <a:p>
            <a:pPr>
              <a:lnSpc>
                <a:spcPct val="80000"/>
              </a:lnSpc>
            </a:pPr>
            <a:r>
              <a:rPr lang="en-US" altLang="ko-KR" sz="1000" dirty="0">
                <a:ln>
                  <a:solidFill>
                    <a:schemeClr val="tx1">
                      <a:alpha val="0"/>
                    </a:schemeClr>
                  </a:solidFill>
                </a:ln>
                <a:solidFill>
                  <a:schemeClr val="tx1">
                    <a:lumMod val="75000"/>
                    <a:lumOff val="25000"/>
                  </a:schemeClr>
                </a:solidFill>
                <a:ea typeface="KoPub돋움체 Medium" panose="02020603020101020101" pitchFamily="18" charset="-127"/>
                <a:cs typeface="times" panose="02020603050405020304" pitchFamily="18" charset="0"/>
              </a:rPr>
              <a:t>shared for all</a:t>
            </a:r>
            <a:br>
              <a:rPr lang="en-US" altLang="ko-KR" sz="1000" dirty="0">
                <a:ln>
                  <a:solidFill>
                    <a:schemeClr val="tx1">
                      <a:alpha val="0"/>
                    </a:schemeClr>
                  </a:solidFill>
                </a:ln>
                <a:solidFill>
                  <a:schemeClr val="tx1">
                    <a:lumMod val="75000"/>
                    <a:lumOff val="25000"/>
                  </a:schemeClr>
                </a:solidFill>
                <a:ea typeface="KoPub돋움체 Medium" panose="02020603020101020101" pitchFamily="18" charset="-127"/>
                <a:cs typeface="times" panose="02020603050405020304" pitchFamily="18" charset="0"/>
              </a:rPr>
            </a:br>
            <a:r>
              <a:rPr lang="en-US" altLang="ko-KR" sz="1000" dirty="0">
                <a:ln>
                  <a:solidFill>
                    <a:schemeClr val="tx1">
                      <a:alpha val="0"/>
                    </a:schemeClr>
                  </a:solidFill>
                </a:ln>
                <a:solidFill>
                  <a:schemeClr val="tx1">
                    <a:lumMod val="75000"/>
                    <a:lumOff val="25000"/>
                  </a:schemeClr>
                </a:solidFill>
                <a:ea typeface="KoPub돋움체 Medium" panose="02020603020101020101" pitchFamily="18" charset="-127"/>
                <a:cs typeface="times" panose="02020603050405020304" pitchFamily="18" charset="0"/>
              </a:rPr>
              <a:t>the languages</a:t>
            </a:r>
          </a:p>
        </p:txBody>
      </p:sp>
      <p:sp>
        <p:nvSpPr>
          <p:cNvPr id="94" name="직사각형 307">
            <a:extLst>
              <a:ext uri="{FF2B5EF4-FFF2-40B4-BE49-F238E27FC236}">
                <a16:creationId xmlns="" xmlns:a16="http://schemas.microsoft.com/office/drawing/2014/main" id="{4F091265-A14D-41EC-9D42-BCF6F67D6B0F}"/>
              </a:ext>
            </a:extLst>
          </p:cNvPr>
          <p:cNvSpPr/>
          <p:nvPr/>
        </p:nvSpPr>
        <p:spPr>
          <a:xfrm>
            <a:off x="7530787" y="6092190"/>
            <a:ext cx="1197925" cy="341055"/>
          </a:xfrm>
          <a:prstGeom prst="rect">
            <a:avLst/>
          </a:prstGeom>
        </p:spPr>
        <p:txBody>
          <a:bodyPr wrap="square">
            <a:spAutoFit/>
          </a:bodyPr>
          <a:lstStyle/>
          <a:p>
            <a:pPr>
              <a:lnSpc>
                <a:spcPct val="80000"/>
              </a:lnSpc>
            </a:pPr>
            <a:r>
              <a:rPr lang="en-US" altLang="ko-KR" sz="1000" dirty="0">
                <a:ln>
                  <a:solidFill>
                    <a:schemeClr val="tx1">
                      <a:alpha val="0"/>
                    </a:schemeClr>
                  </a:solidFill>
                </a:ln>
                <a:solidFill>
                  <a:schemeClr val="tx1">
                    <a:lumMod val="75000"/>
                    <a:lumOff val="25000"/>
                  </a:schemeClr>
                </a:solidFill>
                <a:ea typeface="KoPub돋움체 Medium" panose="02020603020101020101" pitchFamily="18" charset="-127"/>
                <a:cs typeface="times" panose="02020603050405020304" pitchFamily="18" charset="0"/>
              </a:rPr>
              <a:t>parameters for</a:t>
            </a:r>
            <a:br>
              <a:rPr lang="en-US" altLang="ko-KR" sz="1000" dirty="0">
                <a:ln>
                  <a:solidFill>
                    <a:schemeClr val="tx1">
                      <a:alpha val="0"/>
                    </a:schemeClr>
                  </a:solidFill>
                </a:ln>
                <a:solidFill>
                  <a:schemeClr val="tx1">
                    <a:lumMod val="75000"/>
                    <a:lumOff val="25000"/>
                  </a:schemeClr>
                </a:solidFill>
                <a:ea typeface="KoPub돋움체 Medium" panose="02020603020101020101" pitchFamily="18" charset="-127"/>
                <a:cs typeface="times" panose="02020603050405020304" pitchFamily="18" charset="0"/>
              </a:rPr>
            </a:br>
            <a:r>
              <a:rPr lang="en-US" altLang="ko-KR" sz="1000" dirty="0">
                <a:ln>
                  <a:solidFill>
                    <a:schemeClr val="tx1">
                      <a:alpha val="0"/>
                    </a:schemeClr>
                  </a:solidFill>
                </a:ln>
                <a:solidFill>
                  <a:schemeClr val="tx1">
                    <a:lumMod val="75000"/>
                    <a:lumOff val="25000"/>
                  </a:schemeClr>
                </a:solidFill>
                <a:ea typeface="KoPub돋움체 Medium" panose="02020603020101020101" pitchFamily="18" charset="-127"/>
                <a:cs typeface="times" panose="02020603050405020304" pitchFamily="18" charset="0"/>
              </a:rPr>
              <a:t>each language</a:t>
            </a:r>
          </a:p>
        </p:txBody>
      </p:sp>
      <p:sp>
        <p:nvSpPr>
          <p:cNvPr id="95" name="직사각형 8">
            <a:extLst>
              <a:ext uri="{FF2B5EF4-FFF2-40B4-BE49-F238E27FC236}">
                <a16:creationId xmlns="" xmlns:a16="http://schemas.microsoft.com/office/drawing/2014/main" id="{3F4ED40C-75F0-49C2-A424-248E4434E6EC}"/>
              </a:ext>
            </a:extLst>
          </p:cNvPr>
          <p:cNvSpPr/>
          <p:nvPr/>
        </p:nvSpPr>
        <p:spPr>
          <a:xfrm>
            <a:off x="7188642" y="5779579"/>
            <a:ext cx="1400370" cy="664480"/>
          </a:xfrm>
          <a:prstGeom prst="rect">
            <a:avLst/>
          </a:prstGeom>
          <a:no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ln>
                <a:solidFill>
                  <a:schemeClr val="tx1">
                    <a:alpha val="0"/>
                  </a:schemeClr>
                </a:solidFill>
              </a:ln>
            </a:endParaRPr>
          </a:p>
        </p:txBody>
      </p:sp>
      <p:sp>
        <p:nvSpPr>
          <p:cNvPr id="96" name="모서리가 둥근 직사각형 178">
            <a:extLst>
              <a:ext uri="{FF2B5EF4-FFF2-40B4-BE49-F238E27FC236}">
                <a16:creationId xmlns="" xmlns:a16="http://schemas.microsoft.com/office/drawing/2014/main" id="{8196D47C-8E32-41A0-9B62-8DFBB07CEFCC}"/>
              </a:ext>
            </a:extLst>
          </p:cNvPr>
          <p:cNvSpPr/>
          <p:nvPr/>
        </p:nvSpPr>
        <p:spPr>
          <a:xfrm>
            <a:off x="2854689" y="5367335"/>
            <a:ext cx="3325945" cy="1178893"/>
          </a:xfrm>
          <a:prstGeom prst="roundRect">
            <a:avLst>
              <a:gd name="adj" fmla="val 12696"/>
            </a:avLst>
          </a:prstGeom>
          <a:noFill/>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grpSp>
        <p:nvGrpSpPr>
          <p:cNvPr id="97" name="그룹 14">
            <a:extLst>
              <a:ext uri="{FF2B5EF4-FFF2-40B4-BE49-F238E27FC236}">
                <a16:creationId xmlns="" xmlns:a16="http://schemas.microsoft.com/office/drawing/2014/main" id="{28E3BDE9-83F2-4C4F-80AA-BF8E33A60BCF}"/>
              </a:ext>
            </a:extLst>
          </p:cNvPr>
          <p:cNvGrpSpPr/>
          <p:nvPr/>
        </p:nvGrpSpPr>
        <p:grpSpPr>
          <a:xfrm>
            <a:off x="1862304" y="3377297"/>
            <a:ext cx="5454589" cy="1618820"/>
            <a:chOff x="1862304" y="3321025"/>
            <a:chExt cx="5454589" cy="1618820"/>
          </a:xfrm>
        </p:grpSpPr>
        <p:sp>
          <p:nvSpPr>
            <p:cNvPr id="98" name="모서리가 둥근 직사각형 178">
              <a:extLst>
                <a:ext uri="{FF2B5EF4-FFF2-40B4-BE49-F238E27FC236}">
                  <a16:creationId xmlns="" xmlns:a16="http://schemas.microsoft.com/office/drawing/2014/main" id="{B2FF94B1-2233-4BB1-8E72-DA7ADDCC163F}"/>
                </a:ext>
              </a:extLst>
            </p:cNvPr>
            <p:cNvSpPr/>
            <p:nvPr/>
          </p:nvSpPr>
          <p:spPr>
            <a:xfrm>
              <a:off x="1862304" y="3359594"/>
              <a:ext cx="2602352" cy="1580249"/>
            </a:xfrm>
            <a:prstGeom prst="roundRect">
              <a:avLst>
                <a:gd name="adj" fmla="val 12696"/>
              </a:avLst>
            </a:prstGeom>
            <a:solidFill>
              <a:schemeClr val="bg1"/>
            </a:solidFill>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sp>
          <p:nvSpPr>
            <p:cNvPr id="99" name="모서리가 둥근 직사각형 334">
              <a:extLst>
                <a:ext uri="{FF2B5EF4-FFF2-40B4-BE49-F238E27FC236}">
                  <a16:creationId xmlns="" xmlns:a16="http://schemas.microsoft.com/office/drawing/2014/main" id="{86EF4D1E-42D6-4457-B533-CA856E4C6941}"/>
                </a:ext>
              </a:extLst>
            </p:cNvPr>
            <p:cNvSpPr/>
            <p:nvPr/>
          </p:nvSpPr>
          <p:spPr>
            <a:xfrm>
              <a:off x="4714541" y="3359596"/>
              <a:ext cx="2602352" cy="1580249"/>
            </a:xfrm>
            <a:prstGeom prst="roundRect">
              <a:avLst>
                <a:gd name="adj" fmla="val 12696"/>
              </a:avLst>
            </a:prstGeom>
            <a:solidFill>
              <a:schemeClr val="bg1"/>
            </a:solidFill>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sp>
          <p:nvSpPr>
            <p:cNvPr id="100" name="직사각형 61">
              <a:extLst>
                <a:ext uri="{FF2B5EF4-FFF2-40B4-BE49-F238E27FC236}">
                  <a16:creationId xmlns="" xmlns:a16="http://schemas.microsoft.com/office/drawing/2014/main" id="{406B6240-0C64-4714-A1E9-48DCA397DC88}"/>
                </a:ext>
              </a:extLst>
            </p:cNvPr>
            <p:cNvSpPr/>
            <p:nvPr/>
          </p:nvSpPr>
          <p:spPr>
            <a:xfrm rot="16200000">
              <a:off x="4632261" y="3923923"/>
              <a:ext cx="945379" cy="484691"/>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p:sp>
          <p:nvSpPr>
            <p:cNvPr id="101" name="TextBox 100">
              <a:extLst>
                <a:ext uri="{FF2B5EF4-FFF2-40B4-BE49-F238E27FC236}">
                  <a16:creationId xmlns="" xmlns:a16="http://schemas.microsoft.com/office/drawing/2014/main" id="{6258D74C-5CFC-46D6-8BAC-1888E8C8B14A}"/>
                </a:ext>
              </a:extLst>
            </p:cNvPr>
            <p:cNvSpPr txBox="1"/>
            <p:nvPr/>
          </p:nvSpPr>
          <p:spPr>
            <a:xfrm>
              <a:off x="6213869" y="3878346"/>
              <a:ext cx="306758" cy="461665"/>
            </a:xfrm>
            <a:prstGeom prst="rect">
              <a:avLst/>
            </a:prstGeom>
            <a:noFill/>
          </p:spPr>
          <p:txBody>
            <a:bodyPr wrap="square" rtlCol="0">
              <a:spAutoFit/>
            </a:bodyPr>
            <a:lstStyle/>
            <a:p>
              <a:r>
                <a:rPr lang="en-US" altLang="ko-KR" sz="2400" dirty="0">
                  <a:ln>
                    <a:solidFill>
                      <a:schemeClr val="tx1">
                        <a:alpha val="0"/>
                      </a:schemeClr>
                    </a:solidFill>
                  </a:ln>
                </a:rPr>
                <a:t>…</a:t>
              </a:r>
              <a:endParaRPr lang="ko-KR" altLang="en-US" sz="2400" dirty="0">
                <a:ln>
                  <a:solidFill>
                    <a:schemeClr val="tx1">
                      <a:alpha val="0"/>
                    </a:schemeClr>
                  </a:solidFill>
                </a:ln>
              </a:endParaRPr>
            </a:p>
          </p:txBody>
        </p:sp>
        <mc:AlternateContent xmlns:mc="http://schemas.openxmlformats.org/markup-compatibility/2006" xmlns:a14="http://schemas.microsoft.com/office/drawing/2010/main">
          <mc:Choice Requires="a14">
            <p:sp>
              <p:nvSpPr>
                <p:cNvPr id="102" name="타원 72">
                  <a:extLst>
                    <a:ext uri="{FF2B5EF4-FFF2-40B4-BE49-F238E27FC236}">
                      <a16:creationId xmlns="" xmlns:a16="http://schemas.microsoft.com/office/drawing/2014/main" id="{EC9C2383-F1FE-43BC-9FAB-E5989EB78CED}"/>
                    </a:ext>
                  </a:extLst>
                </p:cNvPr>
                <p:cNvSpPr/>
                <p:nvPr/>
              </p:nvSpPr>
              <p:spPr>
                <a:xfrm>
                  <a:off x="4924271" y="3778844"/>
                  <a:ext cx="369588" cy="354805"/>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154" name="타원 72"/>
                <p:cNvSpPr>
                  <a:spLocks noRot="1" noChangeAspect="1" noMove="1" noResize="1" noEditPoints="1" noAdjustHandles="1" noChangeArrowheads="1" noChangeShapeType="1" noTextEdit="1"/>
                </p:cNvSpPr>
                <p:nvPr/>
              </p:nvSpPr>
              <p:spPr>
                <a:xfrm>
                  <a:off x="4924271" y="3778844"/>
                  <a:ext cx="369588" cy="354805"/>
                </a:xfrm>
                <a:prstGeom prst="ellipse">
                  <a:avLst/>
                </a:prstGeom>
                <a:blipFill rotWithShape="1">
                  <a:blip r:embed="rId34"/>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3" name="직사각형 154">
                  <a:extLst>
                    <a:ext uri="{FF2B5EF4-FFF2-40B4-BE49-F238E27FC236}">
                      <a16:creationId xmlns="" xmlns:a16="http://schemas.microsoft.com/office/drawing/2014/main" id="{D3FA1BC0-2042-40BE-878B-484514A2931B}"/>
                    </a:ext>
                  </a:extLst>
                </p:cNvPr>
                <p:cNvSpPr/>
                <p:nvPr/>
              </p:nvSpPr>
              <p:spPr>
                <a:xfrm>
                  <a:off x="4847252" y="3754078"/>
                  <a:ext cx="545406" cy="386901"/>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1</m:t>
                            </m:r>
                          </m:sub>
                          <m:sup>
                            <m:r>
                              <a:rPr lang="en-US" altLang="ko-KR" sz="1600" i="1">
                                <a:ln>
                                  <a:solidFill>
                                    <a:schemeClr val="tx1">
                                      <a:alpha val="0"/>
                                    </a:schemeClr>
                                  </a:solidFill>
                                </a:ln>
                                <a:latin typeface="Cambria Math" panose="02040503050406030204" pitchFamily="18" charset="0"/>
                              </a:rPr>
                              <m:t>𝑝𝑏</m:t>
                            </m:r>
                          </m:sup>
                        </m:sSubSup>
                      </m:oMath>
                    </m:oMathPara>
                  </a14:m>
                  <a:endParaRPr lang="ko-KR" altLang="en-US" sz="1600" dirty="0">
                    <a:ln>
                      <a:solidFill>
                        <a:schemeClr val="tx1">
                          <a:alpha val="0"/>
                        </a:schemeClr>
                      </a:solidFill>
                    </a:ln>
                  </a:endParaRPr>
                </a:p>
              </p:txBody>
            </p:sp>
          </mc:Choice>
          <mc:Fallback xmlns="">
            <p:sp>
              <p:nvSpPr>
                <p:cNvPr id="155" name="직사각형 154"/>
                <p:cNvSpPr>
                  <a:spLocks noRot="1" noChangeAspect="1" noMove="1" noResize="1" noEditPoints="1" noAdjustHandles="1" noChangeArrowheads="1" noChangeShapeType="1" noTextEdit="1"/>
                </p:cNvSpPr>
                <p:nvPr/>
              </p:nvSpPr>
              <p:spPr>
                <a:xfrm>
                  <a:off x="4847252" y="3754078"/>
                  <a:ext cx="545406" cy="386901"/>
                </a:xfrm>
                <a:prstGeom prst="rect">
                  <a:avLst/>
                </a:prstGeom>
                <a:blipFill rotWithShape="1">
                  <a:blip r:embed="rId3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4" name="타원 72">
                  <a:extLst>
                    <a:ext uri="{FF2B5EF4-FFF2-40B4-BE49-F238E27FC236}">
                      <a16:creationId xmlns="" xmlns:a16="http://schemas.microsoft.com/office/drawing/2014/main" id="{6EA33E42-A5A8-4042-9802-FD87D3B9ABE0}"/>
                    </a:ext>
                  </a:extLst>
                </p:cNvPr>
                <p:cNvSpPr/>
                <p:nvPr/>
              </p:nvSpPr>
              <p:spPr>
                <a:xfrm>
                  <a:off x="4924271" y="4196924"/>
                  <a:ext cx="369588" cy="354805"/>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156" name="타원 72"/>
                <p:cNvSpPr>
                  <a:spLocks noRot="1" noChangeAspect="1" noMove="1" noResize="1" noEditPoints="1" noAdjustHandles="1" noChangeArrowheads="1" noChangeShapeType="1" noTextEdit="1"/>
                </p:cNvSpPr>
                <p:nvPr/>
              </p:nvSpPr>
              <p:spPr>
                <a:xfrm>
                  <a:off x="4924271" y="4196924"/>
                  <a:ext cx="369588" cy="354805"/>
                </a:xfrm>
                <a:prstGeom prst="ellipse">
                  <a:avLst/>
                </a:prstGeom>
                <a:blipFill rotWithShape="1">
                  <a:blip r:embed="rId36"/>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5" name="직사각형 156">
                  <a:extLst>
                    <a:ext uri="{FF2B5EF4-FFF2-40B4-BE49-F238E27FC236}">
                      <a16:creationId xmlns="" xmlns:a16="http://schemas.microsoft.com/office/drawing/2014/main" id="{0CDA6C09-2B0F-4D91-BFA5-9210DAB973C6}"/>
                    </a:ext>
                  </a:extLst>
                </p:cNvPr>
                <p:cNvSpPr/>
                <p:nvPr/>
              </p:nvSpPr>
              <p:spPr>
                <a:xfrm>
                  <a:off x="4758785" y="4183047"/>
                  <a:ext cx="635174" cy="39049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  </m:t>
                            </m:r>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1</m:t>
                            </m:r>
                          </m:sub>
                          <m:sup>
                            <m:r>
                              <a:rPr lang="en-US" altLang="ko-KR" sz="1600" i="1">
                                <a:ln>
                                  <a:solidFill>
                                    <a:schemeClr val="tx1">
                                      <a:alpha val="0"/>
                                    </a:schemeClr>
                                  </a:solidFill>
                                </a:ln>
                                <a:latin typeface="Cambria Math" panose="02040503050406030204" pitchFamily="18" charset="0"/>
                              </a:rPr>
                              <m:t>𝑝𝑓</m:t>
                            </m:r>
                          </m:sup>
                        </m:sSubSup>
                      </m:oMath>
                    </m:oMathPara>
                  </a14:m>
                  <a:endParaRPr lang="ko-KR" altLang="en-US" sz="1600" dirty="0">
                    <a:ln>
                      <a:solidFill>
                        <a:schemeClr val="tx1">
                          <a:alpha val="0"/>
                        </a:schemeClr>
                      </a:solidFill>
                    </a:ln>
                  </a:endParaRPr>
                </a:p>
              </p:txBody>
            </p:sp>
          </mc:Choice>
          <mc:Fallback xmlns="">
            <p:sp>
              <p:nvSpPr>
                <p:cNvPr id="157" name="직사각형 156"/>
                <p:cNvSpPr>
                  <a:spLocks noRot="1" noChangeAspect="1" noMove="1" noResize="1" noEditPoints="1" noAdjustHandles="1" noChangeArrowheads="1" noChangeShapeType="1" noTextEdit="1"/>
                </p:cNvSpPr>
                <p:nvPr/>
              </p:nvSpPr>
              <p:spPr>
                <a:xfrm>
                  <a:off x="4758785" y="4183047"/>
                  <a:ext cx="635174" cy="390492"/>
                </a:xfrm>
                <a:prstGeom prst="rect">
                  <a:avLst/>
                </a:prstGeom>
                <a:blipFill rotWithShape="1">
                  <a:blip r:embed="rId37"/>
                  <a:stretch>
                    <a:fillRect/>
                  </a:stretch>
                </a:blipFill>
              </p:spPr>
              <p:txBody>
                <a:bodyPr/>
                <a:lstStyle/>
                <a:p>
                  <a:r>
                    <a:rPr lang="ko-KR" altLang="en-US">
                      <a:noFill/>
                    </a:rPr>
                    <a:t> </a:t>
                  </a:r>
                </a:p>
              </p:txBody>
            </p:sp>
          </mc:Fallback>
        </mc:AlternateContent>
        <p:sp>
          <p:nvSpPr>
            <p:cNvPr id="106" name="직사각형 61">
              <a:extLst>
                <a:ext uri="{FF2B5EF4-FFF2-40B4-BE49-F238E27FC236}">
                  <a16:creationId xmlns="" xmlns:a16="http://schemas.microsoft.com/office/drawing/2014/main" id="{2905174D-5B21-4366-9056-1DEF200BC3BE}"/>
                </a:ext>
              </a:extLst>
            </p:cNvPr>
            <p:cNvSpPr/>
            <p:nvPr/>
          </p:nvSpPr>
          <p:spPr>
            <a:xfrm rot="16200000">
              <a:off x="5410003" y="3923923"/>
              <a:ext cx="945379" cy="484691"/>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mc:AlternateContent xmlns:mc="http://schemas.openxmlformats.org/markup-compatibility/2006" xmlns:a14="http://schemas.microsoft.com/office/drawing/2010/main">
          <mc:Choice Requires="a14">
            <p:sp>
              <p:nvSpPr>
                <p:cNvPr id="107" name="타원 72">
                  <a:extLst>
                    <a:ext uri="{FF2B5EF4-FFF2-40B4-BE49-F238E27FC236}">
                      <a16:creationId xmlns="" xmlns:a16="http://schemas.microsoft.com/office/drawing/2014/main" id="{7C293690-3674-4438-B3E6-29DA6628D8E8}"/>
                    </a:ext>
                  </a:extLst>
                </p:cNvPr>
                <p:cNvSpPr/>
                <p:nvPr/>
              </p:nvSpPr>
              <p:spPr>
                <a:xfrm>
                  <a:off x="5702013" y="3778844"/>
                  <a:ext cx="369588" cy="354805"/>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161" name="타원 72"/>
                <p:cNvSpPr>
                  <a:spLocks noRot="1" noChangeAspect="1" noMove="1" noResize="1" noEditPoints="1" noAdjustHandles="1" noChangeArrowheads="1" noChangeShapeType="1" noTextEdit="1"/>
                </p:cNvSpPr>
                <p:nvPr/>
              </p:nvSpPr>
              <p:spPr>
                <a:xfrm>
                  <a:off x="5702013" y="3778844"/>
                  <a:ext cx="369588" cy="354805"/>
                </a:xfrm>
                <a:prstGeom prst="ellipse">
                  <a:avLst/>
                </a:prstGeom>
                <a:blipFill rotWithShape="1">
                  <a:blip r:embed="rId38"/>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8" name="직사각형 163">
                  <a:extLst>
                    <a:ext uri="{FF2B5EF4-FFF2-40B4-BE49-F238E27FC236}">
                      <a16:creationId xmlns="" xmlns:a16="http://schemas.microsoft.com/office/drawing/2014/main" id="{D85A485C-42C0-413A-9292-0AEC9F24344A}"/>
                    </a:ext>
                  </a:extLst>
                </p:cNvPr>
                <p:cNvSpPr/>
                <p:nvPr/>
              </p:nvSpPr>
              <p:spPr>
                <a:xfrm>
                  <a:off x="5624994" y="3754078"/>
                  <a:ext cx="545406" cy="387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2</m:t>
                            </m:r>
                          </m:sub>
                          <m:sup>
                            <m:r>
                              <a:rPr lang="en-US" altLang="ko-KR" sz="1600" i="1">
                                <a:ln>
                                  <a:solidFill>
                                    <a:schemeClr val="tx1">
                                      <a:alpha val="0"/>
                                    </a:schemeClr>
                                  </a:solidFill>
                                </a:ln>
                                <a:latin typeface="Cambria Math" panose="02040503050406030204" pitchFamily="18" charset="0"/>
                              </a:rPr>
                              <m:t>𝑝𝑏</m:t>
                            </m:r>
                          </m:sup>
                        </m:sSubSup>
                      </m:oMath>
                    </m:oMathPara>
                  </a14:m>
                  <a:endParaRPr lang="ko-KR" altLang="en-US" sz="1600" dirty="0">
                    <a:ln>
                      <a:solidFill>
                        <a:schemeClr val="tx1">
                          <a:alpha val="0"/>
                        </a:schemeClr>
                      </a:solidFill>
                    </a:ln>
                  </a:endParaRPr>
                </a:p>
              </p:txBody>
            </p:sp>
          </mc:Choice>
          <mc:Fallback xmlns="">
            <p:sp>
              <p:nvSpPr>
                <p:cNvPr id="162" name="직사각형 163"/>
                <p:cNvSpPr>
                  <a:spLocks noRot="1" noChangeAspect="1" noMove="1" noResize="1" noEditPoints="1" noAdjustHandles="1" noChangeArrowheads="1" noChangeShapeType="1" noTextEdit="1"/>
                </p:cNvSpPr>
                <p:nvPr/>
              </p:nvSpPr>
              <p:spPr>
                <a:xfrm>
                  <a:off x="5624994" y="3754078"/>
                  <a:ext cx="545406" cy="387157"/>
                </a:xfrm>
                <a:prstGeom prst="rect">
                  <a:avLst/>
                </a:prstGeom>
                <a:blipFill rotWithShape="1">
                  <a:blip r:embed="rId3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9" name="타원 72">
                  <a:extLst>
                    <a:ext uri="{FF2B5EF4-FFF2-40B4-BE49-F238E27FC236}">
                      <a16:creationId xmlns="" xmlns:a16="http://schemas.microsoft.com/office/drawing/2014/main" id="{1CF11548-6940-4038-98B1-4AA855DF76AC}"/>
                    </a:ext>
                  </a:extLst>
                </p:cNvPr>
                <p:cNvSpPr/>
                <p:nvPr/>
              </p:nvSpPr>
              <p:spPr>
                <a:xfrm>
                  <a:off x="5702013" y="4196924"/>
                  <a:ext cx="369588" cy="354805"/>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163" name="타원 72"/>
                <p:cNvSpPr>
                  <a:spLocks noRot="1" noChangeAspect="1" noMove="1" noResize="1" noEditPoints="1" noAdjustHandles="1" noChangeArrowheads="1" noChangeShapeType="1" noTextEdit="1"/>
                </p:cNvSpPr>
                <p:nvPr/>
              </p:nvSpPr>
              <p:spPr>
                <a:xfrm>
                  <a:off x="5702013" y="4196924"/>
                  <a:ext cx="369588" cy="354805"/>
                </a:xfrm>
                <a:prstGeom prst="ellipse">
                  <a:avLst/>
                </a:prstGeom>
                <a:blipFill rotWithShape="1">
                  <a:blip r:embed="rId40"/>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0" name="직사각형 165">
                  <a:extLst>
                    <a:ext uri="{FF2B5EF4-FFF2-40B4-BE49-F238E27FC236}">
                      <a16:creationId xmlns="" xmlns:a16="http://schemas.microsoft.com/office/drawing/2014/main" id="{7988A905-1913-4622-ABD8-2529D793A978}"/>
                    </a:ext>
                  </a:extLst>
                </p:cNvPr>
                <p:cNvSpPr/>
                <p:nvPr/>
              </p:nvSpPr>
              <p:spPr>
                <a:xfrm>
                  <a:off x="5532824" y="4183047"/>
                  <a:ext cx="635174" cy="390748"/>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  </m:t>
                            </m:r>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2</m:t>
                            </m:r>
                          </m:sub>
                          <m:sup>
                            <m:r>
                              <a:rPr lang="en-US" altLang="ko-KR" sz="1600" i="1">
                                <a:ln>
                                  <a:solidFill>
                                    <a:schemeClr val="tx1">
                                      <a:alpha val="0"/>
                                    </a:schemeClr>
                                  </a:solidFill>
                                </a:ln>
                                <a:latin typeface="Cambria Math" panose="02040503050406030204" pitchFamily="18" charset="0"/>
                              </a:rPr>
                              <m:t>𝑝𝑓</m:t>
                            </m:r>
                          </m:sup>
                        </m:sSubSup>
                      </m:oMath>
                    </m:oMathPara>
                  </a14:m>
                  <a:endParaRPr lang="ko-KR" altLang="en-US" sz="1600" dirty="0">
                    <a:ln>
                      <a:solidFill>
                        <a:schemeClr val="tx1">
                          <a:alpha val="0"/>
                        </a:schemeClr>
                      </a:solidFill>
                    </a:ln>
                  </a:endParaRPr>
                </a:p>
              </p:txBody>
            </p:sp>
          </mc:Choice>
          <mc:Fallback xmlns="">
            <p:sp>
              <p:nvSpPr>
                <p:cNvPr id="166" name="직사각형 165"/>
                <p:cNvSpPr>
                  <a:spLocks noRot="1" noChangeAspect="1" noMove="1" noResize="1" noEditPoints="1" noAdjustHandles="1" noChangeArrowheads="1" noChangeShapeType="1" noTextEdit="1"/>
                </p:cNvSpPr>
                <p:nvPr/>
              </p:nvSpPr>
              <p:spPr>
                <a:xfrm>
                  <a:off x="5532824" y="4183047"/>
                  <a:ext cx="635174" cy="390748"/>
                </a:xfrm>
                <a:prstGeom prst="rect">
                  <a:avLst/>
                </a:prstGeom>
                <a:blipFill rotWithShape="1">
                  <a:blip r:embed="rId41"/>
                  <a:stretch>
                    <a:fillRect/>
                  </a:stretch>
                </a:blipFill>
              </p:spPr>
              <p:txBody>
                <a:bodyPr/>
                <a:lstStyle/>
                <a:p>
                  <a:r>
                    <a:rPr lang="ko-KR" altLang="en-US">
                      <a:noFill/>
                    </a:rPr>
                    <a:t> </a:t>
                  </a:r>
                </a:p>
              </p:txBody>
            </p:sp>
          </mc:Fallback>
        </mc:AlternateContent>
        <p:sp>
          <p:nvSpPr>
            <p:cNvPr id="111" name="직사각형 61">
              <a:extLst>
                <a:ext uri="{FF2B5EF4-FFF2-40B4-BE49-F238E27FC236}">
                  <a16:creationId xmlns="" xmlns:a16="http://schemas.microsoft.com/office/drawing/2014/main" id="{94D19D29-5E67-4620-A467-720771D6858A}"/>
                </a:ext>
              </a:extLst>
            </p:cNvPr>
            <p:cNvSpPr/>
            <p:nvPr/>
          </p:nvSpPr>
          <p:spPr>
            <a:xfrm rot="16200000">
              <a:off x="6474430" y="3923923"/>
              <a:ext cx="945379" cy="484691"/>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mc:AlternateContent xmlns:mc="http://schemas.openxmlformats.org/markup-compatibility/2006" xmlns:a14="http://schemas.microsoft.com/office/drawing/2010/main">
          <mc:Choice Requires="a14">
            <p:sp>
              <p:nvSpPr>
                <p:cNvPr id="112" name="타원 72">
                  <a:extLst>
                    <a:ext uri="{FF2B5EF4-FFF2-40B4-BE49-F238E27FC236}">
                      <a16:creationId xmlns="" xmlns:a16="http://schemas.microsoft.com/office/drawing/2014/main" id="{8F6D47AB-FC6E-4078-9193-E8A68AB1F289}"/>
                    </a:ext>
                  </a:extLst>
                </p:cNvPr>
                <p:cNvSpPr/>
                <p:nvPr/>
              </p:nvSpPr>
              <p:spPr>
                <a:xfrm>
                  <a:off x="6766439" y="3778844"/>
                  <a:ext cx="369588" cy="354805"/>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172" name="타원 72"/>
                <p:cNvSpPr>
                  <a:spLocks noRot="1" noChangeAspect="1" noMove="1" noResize="1" noEditPoints="1" noAdjustHandles="1" noChangeArrowheads="1" noChangeShapeType="1" noTextEdit="1"/>
                </p:cNvSpPr>
                <p:nvPr/>
              </p:nvSpPr>
              <p:spPr>
                <a:xfrm>
                  <a:off x="6766439" y="3778844"/>
                  <a:ext cx="369588" cy="354805"/>
                </a:xfrm>
                <a:prstGeom prst="ellipse">
                  <a:avLst/>
                </a:prstGeom>
                <a:blipFill rotWithShape="1">
                  <a:blip r:embed="rId38"/>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3" name="직사각형 168">
                  <a:extLst>
                    <a:ext uri="{FF2B5EF4-FFF2-40B4-BE49-F238E27FC236}">
                      <a16:creationId xmlns="" xmlns:a16="http://schemas.microsoft.com/office/drawing/2014/main" id="{C4A5F696-43B0-4247-8DD0-0D699D8EC80D}"/>
                    </a:ext>
                  </a:extLst>
                </p:cNvPr>
                <p:cNvSpPr/>
                <p:nvPr/>
              </p:nvSpPr>
              <p:spPr>
                <a:xfrm>
                  <a:off x="6689420" y="3754071"/>
                  <a:ext cx="545406" cy="38722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𝑁</m:t>
                            </m:r>
                          </m:sub>
                          <m:sup>
                            <m:r>
                              <a:rPr lang="en-US" altLang="ko-KR" sz="1600" i="1">
                                <a:ln>
                                  <a:solidFill>
                                    <a:schemeClr val="tx1">
                                      <a:alpha val="0"/>
                                    </a:schemeClr>
                                  </a:solidFill>
                                </a:ln>
                                <a:latin typeface="Cambria Math" panose="02040503050406030204" pitchFamily="18" charset="0"/>
                              </a:rPr>
                              <m:t>𝑝𝑏</m:t>
                            </m:r>
                          </m:sup>
                        </m:sSubSup>
                      </m:oMath>
                    </m:oMathPara>
                  </a14:m>
                  <a:endParaRPr lang="ko-KR" altLang="en-US" sz="1600" dirty="0">
                    <a:ln>
                      <a:solidFill>
                        <a:schemeClr val="tx1">
                          <a:alpha val="0"/>
                        </a:schemeClr>
                      </a:solidFill>
                    </a:ln>
                  </a:endParaRPr>
                </a:p>
              </p:txBody>
            </p:sp>
          </mc:Choice>
          <mc:Fallback xmlns="">
            <p:sp>
              <p:nvSpPr>
                <p:cNvPr id="173" name="직사각형 168"/>
                <p:cNvSpPr>
                  <a:spLocks noRot="1" noChangeAspect="1" noMove="1" noResize="1" noEditPoints="1" noAdjustHandles="1" noChangeArrowheads="1" noChangeShapeType="1" noTextEdit="1"/>
                </p:cNvSpPr>
                <p:nvPr/>
              </p:nvSpPr>
              <p:spPr>
                <a:xfrm>
                  <a:off x="6689420" y="3754071"/>
                  <a:ext cx="545406" cy="387222"/>
                </a:xfrm>
                <a:prstGeom prst="rect">
                  <a:avLst/>
                </a:prstGeom>
                <a:blipFill rotWithShape="1">
                  <a:blip r:embed="rId4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4" name="타원 72">
                  <a:extLst>
                    <a:ext uri="{FF2B5EF4-FFF2-40B4-BE49-F238E27FC236}">
                      <a16:creationId xmlns="" xmlns:a16="http://schemas.microsoft.com/office/drawing/2014/main" id="{1E673F34-B4FC-4150-A050-467CDCC19B5B}"/>
                    </a:ext>
                  </a:extLst>
                </p:cNvPr>
                <p:cNvSpPr/>
                <p:nvPr/>
              </p:nvSpPr>
              <p:spPr>
                <a:xfrm>
                  <a:off x="6766439" y="4196924"/>
                  <a:ext cx="369588" cy="354805"/>
                </a:xfrm>
                <a:prstGeom prst="ellipse">
                  <a:avLst/>
                </a:pr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176" name="타원 72"/>
                <p:cNvSpPr>
                  <a:spLocks noRot="1" noChangeAspect="1" noMove="1" noResize="1" noEditPoints="1" noAdjustHandles="1" noChangeArrowheads="1" noChangeShapeType="1" noTextEdit="1"/>
                </p:cNvSpPr>
                <p:nvPr/>
              </p:nvSpPr>
              <p:spPr>
                <a:xfrm>
                  <a:off x="6766439" y="4196924"/>
                  <a:ext cx="369588" cy="354805"/>
                </a:xfrm>
                <a:prstGeom prst="ellipse">
                  <a:avLst/>
                </a:prstGeom>
                <a:blipFill rotWithShape="1">
                  <a:blip r:embed="rId40"/>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5" name="직사각형 170">
                  <a:extLst>
                    <a:ext uri="{FF2B5EF4-FFF2-40B4-BE49-F238E27FC236}">
                      <a16:creationId xmlns="" xmlns:a16="http://schemas.microsoft.com/office/drawing/2014/main" id="{59B33C17-24B5-47BF-811E-B70EAC8B5625}"/>
                    </a:ext>
                  </a:extLst>
                </p:cNvPr>
                <p:cNvSpPr/>
                <p:nvPr/>
              </p:nvSpPr>
              <p:spPr>
                <a:xfrm>
                  <a:off x="6600953" y="4183053"/>
                  <a:ext cx="635174" cy="39081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  </m:t>
                            </m:r>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𝑁</m:t>
                            </m:r>
                          </m:sub>
                          <m:sup>
                            <m:r>
                              <a:rPr lang="en-US" altLang="ko-KR" sz="1600" i="1">
                                <a:ln>
                                  <a:solidFill>
                                    <a:schemeClr val="tx1">
                                      <a:alpha val="0"/>
                                    </a:schemeClr>
                                  </a:solidFill>
                                </a:ln>
                                <a:latin typeface="Cambria Math" panose="02040503050406030204" pitchFamily="18" charset="0"/>
                              </a:rPr>
                              <m:t>𝑝𝑓</m:t>
                            </m:r>
                          </m:sup>
                        </m:sSubSup>
                      </m:oMath>
                    </m:oMathPara>
                  </a14:m>
                  <a:endParaRPr lang="ko-KR" altLang="en-US" sz="1600" dirty="0">
                    <a:ln>
                      <a:solidFill>
                        <a:schemeClr val="tx1">
                          <a:alpha val="0"/>
                        </a:schemeClr>
                      </a:solidFill>
                    </a:ln>
                  </a:endParaRPr>
                </a:p>
              </p:txBody>
            </p:sp>
          </mc:Choice>
          <mc:Fallback xmlns="">
            <p:sp>
              <p:nvSpPr>
                <p:cNvPr id="181" name="직사각형 170"/>
                <p:cNvSpPr>
                  <a:spLocks noRot="1" noChangeAspect="1" noMove="1" noResize="1" noEditPoints="1" noAdjustHandles="1" noChangeArrowheads="1" noChangeShapeType="1" noTextEdit="1"/>
                </p:cNvSpPr>
                <p:nvPr/>
              </p:nvSpPr>
              <p:spPr>
                <a:xfrm>
                  <a:off x="6600953" y="4183053"/>
                  <a:ext cx="635174" cy="390813"/>
                </a:xfrm>
                <a:prstGeom prst="rect">
                  <a:avLst/>
                </a:prstGeom>
                <a:blipFill rotWithShape="1">
                  <a:blip r:embed="rId4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 xmlns:a16="http://schemas.microsoft.com/office/drawing/2014/main" id="{199CC32A-99B1-46AD-9ED4-D73963E0661A}"/>
                    </a:ext>
                  </a:extLst>
                </p:cNvPr>
                <p:cNvSpPr txBox="1"/>
                <p:nvPr/>
              </p:nvSpPr>
              <p:spPr>
                <a:xfrm>
                  <a:off x="4840153" y="4601246"/>
                  <a:ext cx="516726" cy="3280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i="1" smtClean="0">
                                <a:ln>
                                  <a:solidFill>
                                    <a:schemeClr val="tx1">
                                      <a:alpha val="0"/>
                                    </a:schemeClr>
                                  </a:solidFill>
                                </a:ln>
                                <a:latin typeface="Cambria Math" charset="0"/>
                              </a:rPr>
                            </m:ctrlPr>
                          </m:sSubSupPr>
                          <m:e>
                            <m:r>
                              <a:rPr lang="en-US" altLang="ko-KR" sz="1400" i="1">
                                <a:ln>
                                  <a:solidFill>
                                    <a:schemeClr val="tx1">
                                      <a:alpha val="0"/>
                                    </a:schemeClr>
                                  </a:solidFill>
                                </a:ln>
                                <a:latin typeface="Cambria Math" panose="02040503050406030204" pitchFamily="18" charset="0"/>
                              </a:rPr>
                              <m:t>h</m:t>
                            </m:r>
                          </m:e>
                          <m:sub>
                            <m:r>
                              <a:rPr lang="en-US" altLang="ko-KR" sz="1400" i="1">
                                <a:ln>
                                  <a:solidFill>
                                    <a:schemeClr val="tx1">
                                      <a:alpha val="0"/>
                                    </a:schemeClr>
                                  </a:solidFill>
                                </a:ln>
                                <a:latin typeface="Cambria Math" panose="02040503050406030204" pitchFamily="18" charset="0"/>
                              </a:rPr>
                              <m:t>1</m:t>
                            </m:r>
                          </m:sub>
                          <m:sup>
                            <m:r>
                              <a:rPr lang="en-US" altLang="ko-KR" sz="1400" i="1">
                                <a:ln>
                                  <a:solidFill>
                                    <a:schemeClr val="tx1">
                                      <a:alpha val="0"/>
                                    </a:schemeClr>
                                  </a:solidFill>
                                </a:ln>
                                <a:latin typeface="Cambria Math" panose="02040503050406030204" pitchFamily="18" charset="0"/>
                              </a:rPr>
                              <m:t>𝑝</m:t>
                            </m:r>
                          </m:sup>
                        </m:sSubSup>
                      </m:oMath>
                    </m:oMathPara>
                  </a14:m>
                  <a:endParaRPr lang="ko-KR" altLang="en-US" sz="1400" dirty="0">
                    <a:ln>
                      <a:solidFill>
                        <a:schemeClr val="tx1">
                          <a:alpha val="0"/>
                        </a:schemeClr>
                      </a:solidFill>
                    </a:ln>
                  </a:endParaRPr>
                </a:p>
              </p:txBody>
            </p:sp>
          </mc:Choice>
          <mc:Fallback xmlns="">
            <p:sp>
              <p:nvSpPr>
                <p:cNvPr id="182" name="TextBox 181"/>
                <p:cNvSpPr txBox="1">
                  <a:spLocks noRot="1" noChangeAspect="1" noMove="1" noResize="1" noEditPoints="1" noAdjustHandles="1" noChangeArrowheads="1" noChangeShapeType="1" noTextEdit="1"/>
                </p:cNvSpPr>
                <p:nvPr/>
              </p:nvSpPr>
              <p:spPr>
                <a:xfrm>
                  <a:off x="4840153" y="4601246"/>
                  <a:ext cx="516726" cy="328039"/>
                </a:xfrm>
                <a:prstGeom prst="rect">
                  <a:avLst/>
                </a:prstGeom>
                <a:blipFill rotWithShape="1">
                  <a:blip r:embed="rId4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 xmlns:a16="http://schemas.microsoft.com/office/drawing/2014/main" id="{D7B9CAB7-10DD-4E4B-882A-AB9EA2F6EA09}"/>
                    </a:ext>
                  </a:extLst>
                </p:cNvPr>
                <p:cNvSpPr txBox="1"/>
                <p:nvPr/>
              </p:nvSpPr>
              <p:spPr>
                <a:xfrm>
                  <a:off x="5630106" y="4601245"/>
                  <a:ext cx="516726" cy="3282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i="1" smtClean="0">
                                <a:ln>
                                  <a:solidFill>
                                    <a:schemeClr val="tx1">
                                      <a:alpha val="0"/>
                                    </a:schemeClr>
                                  </a:solidFill>
                                </a:ln>
                                <a:latin typeface="Cambria Math" charset="0"/>
                              </a:rPr>
                            </m:ctrlPr>
                          </m:sSubSupPr>
                          <m:e>
                            <m:r>
                              <a:rPr lang="en-US" altLang="ko-KR" sz="1400" i="1">
                                <a:ln>
                                  <a:solidFill>
                                    <a:schemeClr val="tx1">
                                      <a:alpha val="0"/>
                                    </a:schemeClr>
                                  </a:solidFill>
                                </a:ln>
                                <a:latin typeface="Cambria Math" panose="02040503050406030204" pitchFamily="18" charset="0"/>
                              </a:rPr>
                              <m:t>h</m:t>
                            </m:r>
                          </m:e>
                          <m:sub>
                            <m:r>
                              <a:rPr lang="en-US" altLang="ko-KR" sz="1400" i="1">
                                <a:ln>
                                  <a:solidFill>
                                    <a:schemeClr val="tx1">
                                      <a:alpha val="0"/>
                                    </a:schemeClr>
                                  </a:solidFill>
                                </a:ln>
                                <a:latin typeface="Cambria Math" panose="02040503050406030204" pitchFamily="18" charset="0"/>
                              </a:rPr>
                              <m:t>2</m:t>
                            </m:r>
                          </m:sub>
                          <m:sup>
                            <m:r>
                              <a:rPr lang="en-US" altLang="ko-KR" sz="1400" i="1">
                                <a:ln>
                                  <a:solidFill>
                                    <a:schemeClr val="tx1">
                                      <a:alpha val="0"/>
                                    </a:schemeClr>
                                  </a:solidFill>
                                </a:ln>
                                <a:latin typeface="Cambria Math" panose="02040503050406030204" pitchFamily="18" charset="0"/>
                              </a:rPr>
                              <m:t>𝑝</m:t>
                            </m:r>
                          </m:sup>
                        </m:sSubSup>
                      </m:oMath>
                    </m:oMathPara>
                  </a14:m>
                  <a:endParaRPr lang="ko-KR" altLang="en-US" sz="1400" dirty="0">
                    <a:ln>
                      <a:solidFill>
                        <a:schemeClr val="tx1">
                          <a:alpha val="0"/>
                        </a:schemeClr>
                      </a:solidFill>
                    </a:ln>
                  </a:endParaRPr>
                </a:p>
              </p:txBody>
            </p:sp>
          </mc:Choice>
          <mc:Fallback xmlns="">
            <p:sp>
              <p:nvSpPr>
                <p:cNvPr id="185" name="TextBox 184"/>
                <p:cNvSpPr txBox="1">
                  <a:spLocks noRot="1" noChangeAspect="1" noMove="1" noResize="1" noEditPoints="1" noAdjustHandles="1" noChangeArrowheads="1" noChangeShapeType="1" noTextEdit="1"/>
                </p:cNvSpPr>
                <p:nvPr/>
              </p:nvSpPr>
              <p:spPr>
                <a:xfrm>
                  <a:off x="5630106" y="4601245"/>
                  <a:ext cx="516726" cy="328295"/>
                </a:xfrm>
                <a:prstGeom prst="rect">
                  <a:avLst/>
                </a:prstGeom>
                <a:blipFill rotWithShape="1">
                  <a:blip r:embed="rId4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 xmlns:a16="http://schemas.microsoft.com/office/drawing/2014/main" id="{F862FBEF-7D96-43CB-854E-6025F7F91E22}"/>
                    </a:ext>
                  </a:extLst>
                </p:cNvPr>
                <p:cNvSpPr txBox="1"/>
                <p:nvPr/>
              </p:nvSpPr>
              <p:spPr>
                <a:xfrm>
                  <a:off x="6701064" y="4599416"/>
                  <a:ext cx="516726" cy="328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i="1" smtClean="0">
                                <a:ln>
                                  <a:solidFill>
                                    <a:schemeClr val="tx1">
                                      <a:alpha val="0"/>
                                    </a:schemeClr>
                                  </a:solidFill>
                                </a:ln>
                                <a:latin typeface="Cambria Math" charset="0"/>
                              </a:rPr>
                            </m:ctrlPr>
                          </m:sSubSupPr>
                          <m:e>
                            <m:r>
                              <a:rPr lang="en-US" altLang="ko-KR" sz="1400" i="1">
                                <a:ln>
                                  <a:solidFill>
                                    <a:schemeClr val="tx1">
                                      <a:alpha val="0"/>
                                    </a:schemeClr>
                                  </a:solidFill>
                                </a:ln>
                                <a:latin typeface="Cambria Math" panose="02040503050406030204" pitchFamily="18" charset="0"/>
                              </a:rPr>
                              <m:t>h</m:t>
                            </m:r>
                          </m:e>
                          <m:sub>
                            <m:r>
                              <a:rPr lang="en-US" altLang="ko-KR" sz="1400" i="1">
                                <a:ln>
                                  <a:solidFill>
                                    <a:schemeClr val="tx1">
                                      <a:alpha val="0"/>
                                    </a:schemeClr>
                                  </a:solidFill>
                                </a:ln>
                                <a:latin typeface="Cambria Math" panose="02040503050406030204" pitchFamily="18" charset="0"/>
                              </a:rPr>
                              <m:t>𝑁</m:t>
                            </m:r>
                          </m:sub>
                          <m:sup>
                            <m:r>
                              <a:rPr lang="en-US" altLang="ko-KR" sz="1400" i="1">
                                <a:ln>
                                  <a:solidFill>
                                    <a:schemeClr val="tx1">
                                      <a:alpha val="0"/>
                                    </a:schemeClr>
                                  </a:solidFill>
                                </a:ln>
                                <a:latin typeface="Cambria Math" panose="02040503050406030204" pitchFamily="18" charset="0"/>
                              </a:rPr>
                              <m:t>𝑝</m:t>
                            </m:r>
                          </m:sup>
                        </m:sSubSup>
                      </m:oMath>
                    </m:oMathPara>
                  </a14:m>
                  <a:endParaRPr lang="ko-KR" altLang="en-US" sz="1400" dirty="0">
                    <a:ln>
                      <a:solidFill>
                        <a:schemeClr val="tx1">
                          <a:alpha val="0"/>
                        </a:schemeClr>
                      </a:solidFill>
                    </a:ln>
                  </a:endParaRPr>
                </a:p>
              </p:txBody>
            </p:sp>
          </mc:Choice>
          <mc:Fallback xmlns="">
            <p:sp>
              <p:nvSpPr>
                <p:cNvPr id="186" name="TextBox 185"/>
                <p:cNvSpPr txBox="1">
                  <a:spLocks noRot="1" noChangeAspect="1" noMove="1" noResize="1" noEditPoints="1" noAdjustHandles="1" noChangeArrowheads="1" noChangeShapeType="1" noTextEdit="1"/>
                </p:cNvSpPr>
                <p:nvPr/>
              </p:nvSpPr>
              <p:spPr>
                <a:xfrm>
                  <a:off x="6701064" y="4599416"/>
                  <a:ext cx="516726" cy="328360"/>
                </a:xfrm>
                <a:prstGeom prst="rect">
                  <a:avLst/>
                </a:prstGeom>
                <a:blipFill rotWithShape="1">
                  <a:blip r:embed="rId46"/>
                  <a:stretch>
                    <a:fillRect/>
                  </a:stretch>
                </a:blipFill>
              </p:spPr>
              <p:txBody>
                <a:bodyPr/>
                <a:lstStyle/>
                <a:p>
                  <a:r>
                    <a:rPr lang="ko-KR" altLang="en-US">
                      <a:noFill/>
                    </a:rPr>
                    <a:t> </a:t>
                  </a:r>
                </a:p>
              </p:txBody>
            </p:sp>
          </mc:Fallback>
        </mc:AlternateContent>
        <p:sp>
          <p:nvSpPr>
            <p:cNvPr id="119" name="직사각형 61">
              <a:extLst>
                <a:ext uri="{FF2B5EF4-FFF2-40B4-BE49-F238E27FC236}">
                  <a16:creationId xmlns="" xmlns:a16="http://schemas.microsoft.com/office/drawing/2014/main" id="{C5354ABE-4996-4E6D-A5E3-6BC61303D697}"/>
                </a:ext>
              </a:extLst>
            </p:cNvPr>
            <p:cNvSpPr/>
            <p:nvPr/>
          </p:nvSpPr>
          <p:spPr>
            <a:xfrm rot="16200000">
              <a:off x="1763975" y="3923921"/>
              <a:ext cx="945379" cy="484691"/>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p:sp>
          <p:nvSpPr>
            <p:cNvPr id="120" name="TextBox 119">
              <a:extLst>
                <a:ext uri="{FF2B5EF4-FFF2-40B4-BE49-F238E27FC236}">
                  <a16:creationId xmlns="" xmlns:a16="http://schemas.microsoft.com/office/drawing/2014/main" id="{DBA94028-AFFC-4F83-8A99-01057516014F}"/>
                </a:ext>
              </a:extLst>
            </p:cNvPr>
            <p:cNvSpPr txBox="1"/>
            <p:nvPr/>
          </p:nvSpPr>
          <p:spPr>
            <a:xfrm>
              <a:off x="3427076" y="3878346"/>
              <a:ext cx="306758" cy="461665"/>
            </a:xfrm>
            <a:prstGeom prst="rect">
              <a:avLst/>
            </a:prstGeom>
            <a:noFill/>
          </p:spPr>
          <p:txBody>
            <a:bodyPr wrap="square" rtlCol="0">
              <a:spAutoFit/>
            </a:bodyPr>
            <a:lstStyle/>
            <a:p>
              <a:r>
                <a:rPr lang="en-US" altLang="ko-KR" sz="2400" dirty="0">
                  <a:ln>
                    <a:solidFill>
                      <a:schemeClr val="tx1">
                        <a:alpha val="0"/>
                      </a:schemeClr>
                    </a:solidFill>
                  </a:ln>
                </a:rPr>
                <a:t>…</a:t>
              </a:r>
              <a:endParaRPr lang="ko-KR" altLang="en-US" sz="2400" dirty="0">
                <a:ln>
                  <a:solidFill>
                    <a:schemeClr val="tx1">
                      <a:alpha val="0"/>
                    </a:schemeClr>
                  </a:solidFill>
                </a:ln>
              </a:endParaRPr>
            </a:p>
          </p:txBody>
        </p:sp>
        <mc:AlternateContent xmlns:mc="http://schemas.openxmlformats.org/markup-compatibility/2006" xmlns:a14="http://schemas.microsoft.com/office/drawing/2010/main">
          <mc:Choice Requires="a14">
            <p:sp>
              <p:nvSpPr>
                <p:cNvPr id="121" name="타원 72">
                  <a:extLst>
                    <a:ext uri="{FF2B5EF4-FFF2-40B4-BE49-F238E27FC236}">
                      <a16:creationId xmlns="" xmlns:a16="http://schemas.microsoft.com/office/drawing/2014/main" id="{9CBE265B-C603-458E-BFA2-3DC650553367}"/>
                    </a:ext>
                  </a:extLst>
                </p:cNvPr>
                <p:cNvSpPr/>
                <p:nvPr/>
              </p:nvSpPr>
              <p:spPr>
                <a:xfrm>
                  <a:off x="2055990" y="3778844"/>
                  <a:ext cx="369588" cy="354805"/>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196" name="타원 72"/>
                <p:cNvSpPr>
                  <a:spLocks noRot="1" noChangeAspect="1" noMove="1" noResize="1" noEditPoints="1" noAdjustHandles="1" noChangeArrowheads="1" noChangeShapeType="1" noTextEdit="1"/>
                </p:cNvSpPr>
                <p:nvPr/>
              </p:nvSpPr>
              <p:spPr>
                <a:xfrm>
                  <a:off x="2055990" y="3778844"/>
                  <a:ext cx="369588" cy="354805"/>
                </a:xfrm>
                <a:prstGeom prst="ellipse">
                  <a:avLst/>
                </a:prstGeom>
                <a:blipFill rotWithShape="1">
                  <a:blip r:embed="rId47"/>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2" name="직사각형 261">
                  <a:extLst>
                    <a:ext uri="{FF2B5EF4-FFF2-40B4-BE49-F238E27FC236}">
                      <a16:creationId xmlns="" xmlns:a16="http://schemas.microsoft.com/office/drawing/2014/main" id="{17349F1C-20E8-4346-A695-68203BCC3B52}"/>
                    </a:ext>
                  </a:extLst>
                </p:cNvPr>
                <p:cNvSpPr/>
                <p:nvPr/>
              </p:nvSpPr>
              <p:spPr>
                <a:xfrm>
                  <a:off x="1991718" y="3769516"/>
                  <a:ext cx="526170" cy="347788"/>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1</m:t>
                            </m:r>
                          </m:sub>
                          <m:sup>
                            <m:r>
                              <a:rPr lang="en-US" altLang="ko-KR" sz="1600" i="1">
                                <a:ln>
                                  <a:solidFill>
                                    <a:schemeClr val="tx1">
                                      <a:alpha val="0"/>
                                    </a:schemeClr>
                                  </a:solidFill>
                                </a:ln>
                                <a:latin typeface="Cambria Math" panose="02040503050406030204" pitchFamily="18" charset="0"/>
                              </a:rPr>
                              <m:t>𝑐𝑏</m:t>
                            </m:r>
                          </m:sup>
                        </m:sSubSup>
                      </m:oMath>
                    </m:oMathPara>
                  </a14:m>
                  <a:endParaRPr lang="ko-KR" altLang="en-US" sz="1600" dirty="0">
                    <a:ln>
                      <a:solidFill>
                        <a:schemeClr val="tx1">
                          <a:alpha val="0"/>
                        </a:schemeClr>
                      </a:solidFill>
                    </a:ln>
                  </a:endParaRPr>
                </a:p>
              </p:txBody>
            </p:sp>
          </mc:Choice>
          <mc:Fallback xmlns="">
            <p:sp>
              <p:nvSpPr>
                <p:cNvPr id="198" name="직사각형 261"/>
                <p:cNvSpPr>
                  <a:spLocks noRot="1" noChangeAspect="1" noMove="1" noResize="1" noEditPoints="1" noAdjustHandles="1" noChangeArrowheads="1" noChangeShapeType="1" noTextEdit="1"/>
                </p:cNvSpPr>
                <p:nvPr/>
              </p:nvSpPr>
              <p:spPr>
                <a:xfrm>
                  <a:off x="1991718" y="3769516"/>
                  <a:ext cx="526170" cy="347788"/>
                </a:xfrm>
                <a:prstGeom prst="rect">
                  <a:avLst/>
                </a:prstGeom>
                <a:blipFill rotWithShape="1">
                  <a:blip r:embed="rId4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3" name="타원 72">
                  <a:extLst>
                    <a:ext uri="{FF2B5EF4-FFF2-40B4-BE49-F238E27FC236}">
                      <a16:creationId xmlns="" xmlns:a16="http://schemas.microsoft.com/office/drawing/2014/main" id="{5DDB6D1D-9617-40C5-8C68-AA0C96AE9098}"/>
                    </a:ext>
                  </a:extLst>
                </p:cNvPr>
                <p:cNvSpPr/>
                <p:nvPr/>
              </p:nvSpPr>
              <p:spPr>
                <a:xfrm>
                  <a:off x="2055990" y="4196924"/>
                  <a:ext cx="369588" cy="354805"/>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199" name="타원 72"/>
                <p:cNvSpPr>
                  <a:spLocks noRot="1" noChangeAspect="1" noMove="1" noResize="1" noEditPoints="1" noAdjustHandles="1" noChangeArrowheads="1" noChangeShapeType="1" noTextEdit="1"/>
                </p:cNvSpPr>
                <p:nvPr/>
              </p:nvSpPr>
              <p:spPr>
                <a:xfrm>
                  <a:off x="2055990" y="4196924"/>
                  <a:ext cx="369588" cy="354805"/>
                </a:xfrm>
                <a:prstGeom prst="ellipse">
                  <a:avLst/>
                </a:prstGeom>
                <a:blipFill rotWithShape="1">
                  <a:blip r:embed="rId49"/>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4" name="직사각형 263">
                  <a:extLst>
                    <a:ext uri="{FF2B5EF4-FFF2-40B4-BE49-F238E27FC236}">
                      <a16:creationId xmlns="" xmlns:a16="http://schemas.microsoft.com/office/drawing/2014/main" id="{77AC8818-0E7F-4AF1-8C0D-A4154CF951ED}"/>
                    </a:ext>
                  </a:extLst>
                </p:cNvPr>
                <p:cNvSpPr/>
                <p:nvPr/>
              </p:nvSpPr>
              <p:spPr>
                <a:xfrm>
                  <a:off x="1900122" y="4179712"/>
                  <a:ext cx="615938" cy="39049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  </m:t>
                            </m:r>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1</m:t>
                            </m:r>
                          </m:sub>
                          <m:sup>
                            <m:r>
                              <a:rPr lang="en-US" altLang="ko-KR" sz="1600" i="1">
                                <a:ln>
                                  <a:solidFill>
                                    <a:schemeClr val="tx1">
                                      <a:alpha val="0"/>
                                    </a:schemeClr>
                                  </a:solidFill>
                                </a:ln>
                                <a:latin typeface="Cambria Math" panose="02040503050406030204" pitchFamily="18" charset="0"/>
                              </a:rPr>
                              <m:t>𝑐𝑓</m:t>
                            </m:r>
                          </m:sup>
                        </m:sSubSup>
                      </m:oMath>
                    </m:oMathPara>
                  </a14:m>
                  <a:endParaRPr lang="ko-KR" altLang="en-US" sz="1600" dirty="0">
                    <a:ln>
                      <a:solidFill>
                        <a:schemeClr val="tx1">
                          <a:alpha val="0"/>
                        </a:schemeClr>
                      </a:solidFill>
                    </a:ln>
                  </a:endParaRPr>
                </a:p>
              </p:txBody>
            </p:sp>
          </mc:Choice>
          <mc:Fallback xmlns="">
            <p:sp>
              <p:nvSpPr>
                <p:cNvPr id="200" name="직사각형 263"/>
                <p:cNvSpPr>
                  <a:spLocks noRot="1" noChangeAspect="1" noMove="1" noResize="1" noEditPoints="1" noAdjustHandles="1" noChangeArrowheads="1" noChangeShapeType="1" noTextEdit="1"/>
                </p:cNvSpPr>
                <p:nvPr/>
              </p:nvSpPr>
              <p:spPr>
                <a:xfrm>
                  <a:off x="1900122" y="4179712"/>
                  <a:ext cx="615938" cy="390492"/>
                </a:xfrm>
                <a:prstGeom prst="rect">
                  <a:avLst/>
                </a:prstGeom>
                <a:blipFill rotWithShape="1">
                  <a:blip r:embed="rId50"/>
                  <a:stretch>
                    <a:fillRect/>
                  </a:stretch>
                </a:blipFill>
              </p:spPr>
              <p:txBody>
                <a:bodyPr/>
                <a:lstStyle/>
                <a:p>
                  <a:r>
                    <a:rPr lang="ko-KR" altLang="en-US">
                      <a:noFill/>
                    </a:rPr>
                    <a:t> </a:t>
                  </a:r>
                </a:p>
              </p:txBody>
            </p:sp>
          </mc:Fallback>
        </mc:AlternateContent>
        <p:sp>
          <p:nvSpPr>
            <p:cNvPr id="125" name="직사각형 61">
              <a:extLst>
                <a:ext uri="{FF2B5EF4-FFF2-40B4-BE49-F238E27FC236}">
                  <a16:creationId xmlns="" xmlns:a16="http://schemas.microsoft.com/office/drawing/2014/main" id="{635D2825-97FA-4BD5-A885-A5850EC83EE1}"/>
                </a:ext>
              </a:extLst>
            </p:cNvPr>
            <p:cNvSpPr/>
            <p:nvPr/>
          </p:nvSpPr>
          <p:spPr>
            <a:xfrm rot="16200000">
              <a:off x="2554482" y="3923923"/>
              <a:ext cx="945379" cy="484691"/>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mc:AlternateContent xmlns:mc="http://schemas.openxmlformats.org/markup-compatibility/2006" xmlns:a14="http://schemas.microsoft.com/office/drawing/2010/main">
          <mc:Choice Requires="a14">
            <p:sp>
              <p:nvSpPr>
                <p:cNvPr id="126" name="타원 72">
                  <a:extLst>
                    <a:ext uri="{FF2B5EF4-FFF2-40B4-BE49-F238E27FC236}">
                      <a16:creationId xmlns="" xmlns:a16="http://schemas.microsoft.com/office/drawing/2014/main" id="{1D595094-963F-4D0D-AF6A-9B494678F42D}"/>
                    </a:ext>
                  </a:extLst>
                </p:cNvPr>
                <p:cNvSpPr/>
                <p:nvPr/>
              </p:nvSpPr>
              <p:spPr>
                <a:xfrm>
                  <a:off x="2846493" y="3778844"/>
                  <a:ext cx="369588" cy="354805"/>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202" name="타원 72"/>
                <p:cNvSpPr>
                  <a:spLocks noRot="1" noChangeAspect="1" noMove="1" noResize="1" noEditPoints="1" noAdjustHandles="1" noChangeArrowheads="1" noChangeShapeType="1" noTextEdit="1"/>
                </p:cNvSpPr>
                <p:nvPr/>
              </p:nvSpPr>
              <p:spPr>
                <a:xfrm>
                  <a:off x="2846493" y="3778844"/>
                  <a:ext cx="369588" cy="354805"/>
                </a:xfrm>
                <a:prstGeom prst="ellipse">
                  <a:avLst/>
                </a:prstGeom>
                <a:blipFill rotWithShape="1">
                  <a:blip r:embed="rId47"/>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7" name="직사각형 266">
                  <a:extLst>
                    <a:ext uri="{FF2B5EF4-FFF2-40B4-BE49-F238E27FC236}">
                      <a16:creationId xmlns="" xmlns:a16="http://schemas.microsoft.com/office/drawing/2014/main" id="{58FEA7D2-94E6-4C91-943E-D5DB270B491B}"/>
                    </a:ext>
                  </a:extLst>
                </p:cNvPr>
                <p:cNvSpPr/>
                <p:nvPr/>
              </p:nvSpPr>
              <p:spPr>
                <a:xfrm>
                  <a:off x="2779092" y="3769516"/>
                  <a:ext cx="526170" cy="34830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2</m:t>
                            </m:r>
                          </m:sub>
                          <m:sup>
                            <m:r>
                              <a:rPr lang="en-US" altLang="ko-KR" sz="1600" i="1">
                                <a:ln>
                                  <a:solidFill>
                                    <a:schemeClr val="tx1">
                                      <a:alpha val="0"/>
                                    </a:schemeClr>
                                  </a:solidFill>
                                </a:ln>
                                <a:latin typeface="Cambria Math" panose="02040503050406030204" pitchFamily="18" charset="0"/>
                              </a:rPr>
                              <m:t>𝑐𝑏</m:t>
                            </m:r>
                          </m:sup>
                        </m:sSubSup>
                      </m:oMath>
                    </m:oMathPara>
                  </a14:m>
                  <a:endParaRPr lang="ko-KR" altLang="en-US" sz="1600" dirty="0">
                    <a:ln>
                      <a:solidFill>
                        <a:schemeClr val="tx1">
                          <a:alpha val="0"/>
                        </a:schemeClr>
                      </a:solidFill>
                    </a:ln>
                  </a:endParaRPr>
                </a:p>
              </p:txBody>
            </p:sp>
          </mc:Choice>
          <mc:Fallback xmlns="">
            <p:sp>
              <p:nvSpPr>
                <p:cNvPr id="203" name="직사각형 266"/>
                <p:cNvSpPr>
                  <a:spLocks noRot="1" noChangeAspect="1" noMove="1" noResize="1" noEditPoints="1" noAdjustHandles="1" noChangeArrowheads="1" noChangeShapeType="1" noTextEdit="1"/>
                </p:cNvSpPr>
                <p:nvPr/>
              </p:nvSpPr>
              <p:spPr>
                <a:xfrm>
                  <a:off x="2779092" y="3769516"/>
                  <a:ext cx="526170" cy="348300"/>
                </a:xfrm>
                <a:prstGeom prst="rect">
                  <a:avLst/>
                </a:prstGeom>
                <a:blipFill rotWithShape="1">
                  <a:blip r:embed="rId5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8" name="타원 72">
                  <a:extLst>
                    <a:ext uri="{FF2B5EF4-FFF2-40B4-BE49-F238E27FC236}">
                      <a16:creationId xmlns="" xmlns:a16="http://schemas.microsoft.com/office/drawing/2014/main" id="{D7867C2E-BBF0-4FAE-B8EB-4F01F41890E3}"/>
                    </a:ext>
                  </a:extLst>
                </p:cNvPr>
                <p:cNvSpPr/>
                <p:nvPr/>
              </p:nvSpPr>
              <p:spPr>
                <a:xfrm>
                  <a:off x="2846493" y="4196924"/>
                  <a:ext cx="369588" cy="354805"/>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204" name="타원 72"/>
                <p:cNvSpPr>
                  <a:spLocks noRot="1" noChangeAspect="1" noMove="1" noResize="1" noEditPoints="1" noAdjustHandles="1" noChangeArrowheads="1" noChangeShapeType="1" noTextEdit="1"/>
                </p:cNvSpPr>
                <p:nvPr/>
              </p:nvSpPr>
              <p:spPr>
                <a:xfrm>
                  <a:off x="2846493" y="4196924"/>
                  <a:ext cx="369588" cy="354805"/>
                </a:xfrm>
                <a:prstGeom prst="ellipse">
                  <a:avLst/>
                </a:prstGeom>
                <a:blipFill rotWithShape="1">
                  <a:blip r:embed="rId49"/>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9" name="직사각형 268">
                  <a:extLst>
                    <a:ext uri="{FF2B5EF4-FFF2-40B4-BE49-F238E27FC236}">
                      <a16:creationId xmlns="" xmlns:a16="http://schemas.microsoft.com/office/drawing/2014/main" id="{3D806518-966A-462E-8BB3-C2384B7F33FA}"/>
                    </a:ext>
                  </a:extLst>
                </p:cNvPr>
                <p:cNvSpPr/>
                <p:nvPr/>
              </p:nvSpPr>
              <p:spPr>
                <a:xfrm>
                  <a:off x="2690625" y="4179712"/>
                  <a:ext cx="615938" cy="390748"/>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  </m:t>
                            </m:r>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2</m:t>
                            </m:r>
                          </m:sub>
                          <m:sup>
                            <m:r>
                              <a:rPr lang="en-US" altLang="ko-KR" sz="1600" i="1">
                                <a:ln>
                                  <a:solidFill>
                                    <a:schemeClr val="tx1">
                                      <a:alpha val="0"/>
                                    </a:schemeClr>
                                  </a:solidFill>
                                </a:ln>
                                <a:latin typeface="Cambria Math" panose="02040503050406030204" pitchFamily="18" charset="0"/>
                              </a:rPr>
                              <m:t>𝑐𝑓</m:t>
                            </m:r>
                          </m:sup>
                        </m:sSubSup>
                      </m:oMath>
                    </m:oMathPara>
                  </a14:m>
                  <a:endParaRPr lang="ko-KR" altLang="en-US" sz="1600" dirty="0">
                    <a:ln>
                      <a:solidFill>
                        <a:schemeClr val="tx1">
                          <a:alpha val="0"/>
                        </a:schemeClr>
                      </a:solidFill>
                    </a:ln>
                  </a:endParaRPr>
                </a:p>
              </p:txBody>
            </p:sp>
          </mc:Choice>
          <mc:Fallback xmlns="">
            <p:sp>
              <p:nvSpPr>
                <p:cNvPr id="205" name="직사각형 268"/>
                <p:cNvSpPr>
                  <a:spLocks noRot="1" noChangeAspect="1" noMove="1" noResize="1" noEditPoints="1" noAdjustHandles="1" noChangeArrowheads="1" noChangeShapeType="1" noTextEdit="1"/>
                </p:cNvSpPr>
                <p:nvPr/>
              </p:nvSpPr>
              <p:spPr>
                <a:xfrm>
                  <a:off x="2690625" y="4179712"/>
                  <a:ext cx="615938" cy="390748"/>
                </a:xfrm>
                <a:prstGeom prst="rect">
                  <a:avLst/>
                </a:prstGeom>
                <a:blipFill rotWithShape="1">
                  <a:blip r:embed="rId52"/>
                  <a:stretch>
                    <a:fillRect/>
                  </a:stretch>
                </a:blipFill>
              </p:spPr>
              <p:txBody>
                <a:bodyPr/>
                <a:lstStyle/>
                <a:p>
                  <a:r>
                    <a:rPr lang="ko-KR" altLang="en-US">
                      <a:noFill/>
                    </a:rPr>
                    <a:t> </a:t>
                  </a:r>
                </a:p>
              </p:txBody>
            </p:sp>
          </mc:Fallback>
        </mc:AlternateContent>
        <p:sp>
          <p:nvSpPr>
            <p:cNvPr id="130" name="직사각형 61">
              <a:extLst>
                <a:ext uri="{FF2B5EF4-FFF2-40B4-BE49-F238E27FC236}">
                  <a16:creationId xmlns="" xmlns:a16="http://schemas.microsoft.com/office/drawing/2014/main" id="{9406A9A9-1B32-4FF3-B6E4-A290FF168551}"/>
                </a:ext>
              </a:extLst>
            </p:cNvPr>
            <p:cNvSpPr/>
            <p:nvPr/>
          </p:nvSpPr>
          <p:spPr>
            <a:xfrm rot="16200000">
              <a:off x="3630810" y="3923923"/>
              <a:ext cx="945379" cy="484691"/>
            </a:xfrm>
            <a:prstGeom prst="rect">
              <a:avLst/>
            </a:prstGeom>
            <a:solidFill>
              <a:schemeClr val="bg1">
                <a:lumMod val="95000"/>
              </a:schemeClr>
            </a:solidFill>
            <a:ln w="63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mc:AlternateContent xmlns:mc="http://schemas.openxmlformats.org/markup-compatibility/2006" xmlns:a14="http://schemas.microsoft.com/office/drawing/2010/main">
          <mc:Choice Requires="a14">
            <p:sp>
              <p:nvSpPr>
                <p:cNvPr id="131" name="타원 72">
                  <a:extLst>
                    <a:ext uri="{FF2B5EF4-FFF2-40B4-BE49-F238E27FC236}">
                      <a16:creationId xmlns="" xmlns:a16="http://schemas.microsoft.com/office/drawing/2014/main" id="{ACED187B-E466-4CF2-A8FD-5A83B78D2225}"/>
                    </a:ext>
                  </a:extLst>
                </p:cNvPr>
                <p:cNvSpPr/>
                <p:nvPr/>
              </p:nvSpPr>
              <p:spPr>
                <a:xfrm>
                  <a:off x="3922821" y="3778844"/>
                  <a:ext cx="369588" cy="354805"/>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207" name="타원 72"/>
                <p:cNvSpPr>
                  <a:spLocks noRot="1" noChangeAspect="1" noMove="1" noResize="1" noEditPoints="1" noAdjustHandles="1" noChangeArrowheads="1" noChangeShapeType="1" noTextEdit="1"/>
                </p:cNvSpPr>
                <p:nvPr/>
              </p:nvSpPr>
              <p:spPr>
                <a:xfrm>
                  <a:off x="3922821" y="3778844"/>
                  <a:ext cx="369588" cy="354805"/>
                </a:xfrm>
                <a:prstGeom prst="ellipse">
                  <a:avLst/>
                </a:prstGeom>
                <a:blipFill rotWithShape="1">
                  <a:blip r:embed="rId53"/>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2" name="직사각형 271">
                  <a:extLst>
                    <a:ext uri="{FF2B5EF4-FFF2-40B4-BE49-F238E27FC236}">
                      <a16:creationId xmlns="" xmlns:a16="http://schemas.microsoft.com/office/drawing/2014/main" id="{C3A7BB61-7767-4120-8408-6A049C229E7D}"/>
                    </a:ext>
                  </a:extLst>
                </p:cNvPr>
                <p:cNvSpPr/>
                <p:nvPr/>
              </p:nvSpPr>
              <p:spPr>
                <a:xfrm>
                  <a:off x="3849159" y="3775776"/>
                  <a:ext cx="526170" cy="59465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𝑁</m:t>
                            </m:r>
                          </m:sub>
                          <m:sup>
                            <m:r>
                              <a:rPr lang="en-US" altLang="ko-KR" sz="1600" i="1">
                                <a:ln>
                                  <a:solidFill>
                                    <a:schemeClr val="tx1">
                                      <a:alpha val="0"/>
                                    </a:schemeClr>
                                  </a:solidFill>
                                </a:ln>
                                <a:latin typeface="Cambria Math" panose="02040503050406030204" pitchFamily="18" charset="0"/>
                              </a:rPr>
                              <m:t>𝑐𝑏</m:t>
                            </m:r>
                          </m:sup>
                        </m:sSubSup>
                      </m:oMath>
                    </m:oMathPara>
                  </a14:m>
                  <a:endParaRPr lang="ko-KR" altLang="en-US" sz="1600" dirty="0">
                    <a:ln>
                      <a:solidFill>
                        <a:schemeClr val="tx1">
                          <a:alpha val="0"/>
                        </a:schemeClr>
                      </a:solidFill>
                    </a:ln>
                  </a:endParaRPr>
                </a:p>
                <a:p>
                  <a:pPr algn="ctr"/>
                  <a:endParaRPr lang="ko-KR" altLang="en-US" sz="1600" dirty="0">
                    <a:ln>
                      <a:solidFill>
                        <a:schemeClr val="tx1">
                          <a:alpha val="0"/>
                        </a:schemeClr>
                      </a:solidFill>
                    </a:ln>
                  </a:endParaRPr>
                </a:p>
              </p:txBody>
            </p:sp>
          </mc:Choice>
          <mc:Fallback xmlns="">
            <p:sp>
              <p:nvSpPr>
                <p:cNvPr id="208" name="직사각형 271"/>
                <p:cNvSpPr>
                  <a:spLocks noRot="1" noChangeAspect="1" noMove="1" noResize="1" noEditPoints="1" noAdjustHandles="1" noChangeArrowheads="1" noChangeShapeType="1" noTextEdit="1"/>
                </p:cNvSpPr>
                <p:nvPr/>
              </p:nvSpPr>
              <p:spPr>
                <a:xfrm>
                  <a:off x="3849159" y="3775776"/>
                  <a:ext cx="526170" cy="594650"/>
                </a:xfrm>
                <a:prstGeom prst="rect">
                  <a:avLst/>
                </a:prstGeom>
                <a:blipFill rotWithShape="1">
                  <a:blip r:embed="rId5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3" name="타원 72">
                  <a:extLst>
                    <a:ext uri="{FF2B5EF4-FFF2-40B4-BE49-F238E27FC236}">
                      <a16:creationId xmlns="" xmlns:a16="http://schemas.microsoft.com/office/drawing/2014/main" id="{B281149C-758F-42CE-92D7-CC39A652FF92}"/>
                    </a:ext>
                  </a:extLst>
                </p:cNvPr>
                <p:cNvSpPr/>
                <p:nvPr/>
              </p:nvSpPr>
              <p:spPr>
                <a:xfrm>
                  <a:off x="3922821" y="4196924"/>
                  <a:ext cx="369588" cy="354805"/>
                </a:xfrm>
                <a:prstGeom prst="ellipse">
                  <a:avLst/>
                </a:pr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altLang="ko-KR" sz="1600" smtClean="0">
                            <a:ln>
                              <a:solidFill>
                                <a:schemeClr val="tx1">
                                  <a:alpha val="0"/>
                                </a:schemeClr>
                              </a:solidFill>
                            </a:ln>
                            <a:latin typeface="Cambria Math"/>
                          </a:rPr>
                          <m:t>  </m:t>
                        </m:r>
                      </m:oMath>
                    </m:oMathPara>
                  </a14:m>
                  <a:endParaRPr lang="ko-KR" altLang="en-US" sz="1600" dirty="0">
                    <a:ln>
                      <a:solidFill>
                        <a:schemeClr val="tx1">
                          <a:alpha val="0"/>
                        </a:schemeClr>
                      </a:solidFill>
                    </a:ln>
                  </a:endParaRPr>
                </a:p>
              </p:txBody>
            </p:sp>
          </mc:Choice>
          <mc:Fallback xmlns="">
            <p:sp>
              <p:nvSpPr>
                <p:cNvPr id="209" name="타원 72"/>
                <p:cNvSpPr>
                  <a:spLocks noRot="1" noChangeAspect="1" noMove="1" noResize="1" noEditPoints="1" noAdjustHandles="1" noChangeArrowheads="1" noChangeShapeType="1" noTextEdit="1"/>
                </p:cNvSpPr>
                <p:nvPr/>
              </p:nvSpPr>
              <p:spPr>
                <a:xfrm>
                  <a:off x="3922821" y="4196924"/>
                  <a:ext cx="369588" cy="354805"/>
                </a:xfrm>
                <a:prstGeom prst="ellipse">
                  <a:avLst/>
                </a:prstGeom>
                <a:blipFill rotWithShape="1">
                  <a:blip r:embed="rId55"/>
                  <a:stretch>
                    <a:fillRect/>
                  </a:stretch>
                </a:blipFill>
                <a:ln>
                  <a:noFill/>
                </a:ln>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4" name="직사각형 273">
                  <a:extLst>
                    <a:ext uri="{FF2B5EF4-FFF2-40B4-BE49-F238E27FC236}">
                      <a16:creationId xmlns="" xmlns:a16="http://schemas.microsoft.com/office/drawing/2014/main" id="{E3FD75F5-5E8F-4EEB-A333-FB0FF08194F3}"/>
                    </a:ext>
                  </a:extLst>
                </p:cNvPr>
                <p:cNvSpPr/>
                <p:nvPr/>
              </p:nvSpPr>
              <p:spPr>
                <a:xfrm>
                  <a:off x="3766952" y="4179719"/>
                  <a:ext cx="615938" cy="39081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sSubSup>
                          <m:sSubSupPr>
                            <m:ctrlPr>
                              <a:rPr lang="en-US" altLang="ko-KR" sz="1600" i="1" smtClean="0">
                                <a:ln>
                                  <a:solidFill>
                                    <a:schemeClr val="tx1">
                                      <a:alpha val="0"/>
                                    </a:schemeClr>
                                  </a:solidFill>
                                </a:ln>
                                <a:latin typeface="Cambria Math" charset="0"/>
                              </a:rPr>
                            </m:ctrlPr>
                          </m:sSubSupPr>
                          <m:e>
                            <m:r>
                              <a:rPr lang="en-US" altLang="ko-KR" sz="1600" i="1">
                                <a:ln>
                                  <a:solidFill>
                                    <a:schemeClr val="tx1">
                                      <a:alpha val="0"/>
                                    </a:schemeClr>
                                  </a:solidFill>
                                </a:ln>
                                <a:latin typeface="Cambria Math" panose="02040503050406030204" pitchFamily="18" charset="0"/>
                              </a:rPr>
                              <m:t>  </m:t>
                            </m:r>
                            <m:r>
                              <a:rPr lang="en-US" altLang="ko-KR" sz="1600" i="1">
                                <a:ln>
                                  <a:solidFill>
                                    <a:schemeClr val="tx1">
                                      <a:alpha val="0"/>
                                    </a:schemeClr>
                                  </a:solidFill>
                                </a:ln>
                                <a:latin typeface="Cambria Math" panose="02040503050406030204" pitchFamily="18" charset="0"/>
                              </a:rPr>
                              <m:t>h</m:t>
                            </m:r>
                          </m:e>
                          <m:sub>
                            <m:r>
                              <a:rPr lang="en-US" altLang="ko-KR" sz="1600" i="1">
                                <a:ln>
                                  <a:solidFill>
                                    <a:schemeClr val="tx1">
                                      <a:alpha val="0"/>
                                    </a:schemeClr>
                                  </a:solidFill>
                                </a:ln>
                                <a:latin typeface="Cambria Math" panose="02040503050406030204" pitchFamily="18" charset="0"/>
                              </a:rPr>
                              <m:t>𝑁</m:t>
                            </m:r>
                          </m:sub>
                          <m:sup>
                            <m:r>
                              <a:rPr lang="en-US" altLang="ko-KR" sz="1600" i="1">
                                <a:ln>
                                  <a:solidFill>
                                    <a:schemeClr val="tx1">
                                      <a:alpha val="0"/>
                                    </a:schemeClr>
                                  </a:solidFill>
                                </a:ln>
                                <a:latin typeface="Cambria Math" panose="02040503050406030204" pitchFamily="18" charset="0"/>
                              </a:rPr>
                              <m:t>𝑐𝑓</m:t>
                            </m:r>
                          </m:sup>
                        </m:sSubSup>
                      </m:oMath>
                    </m:oMathPara>
                  </a14:m>
                  <a:endParaRPr lang="ko-KR" altLang="en-US" sz="1600" dirty="0">
                    <a:ln>
                      <a:solidFill>
                        <a:schemeClr val="tx1">
                          <a:alpha val="0"/>
                        </a:schemeClr>
                      </a:solidFill>
                    </a:ln>
                  </a:endParaRPr>
                </a:p>
              </p:txBody>
            </p:sp>
          </mc:Choice>
          <mc:Fallback xmlns="">
            <p:sp>
              <p:nvSpPr>
                <p:cNvPr id="210" name="직사각형 273"/>
                <p:cNvSpPr>
                  <a:spLocks noRot="1" noChangeAspect="1" noMove="1" noResize="1" noEditPoints="1" noAdjustHandles="1" noChangeArrowheads="1" noChangeShapeType="1" noTextEdit="1"/>
                </p:cNvSpPr>
                <p:nvPr/>
              </p:nvSpPr>
              <p:spPr>
                <a:xfrm>
                  <a:off x="3766952" y="4179719"/>
                  <a:ext cx="615938" cy="390813"/>
                </a:xfrm>
                <a:prstGeom prst="rect">
                  <a:avLst/>
                </a:prstGeom>
                <a:blipFill rotWithShape="1">
                  <a:blip r:embed="rId5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 xmlns:a16="http://schemas.microsoft.com/office/drawing/2014/main" id="{A9D5F789-47B1-4434-B001-CF113BA76B19}"/>
                    </a:ext>
                  </a:extLst>
                </p:cNvPr>
                <p:cNvSpPr txBox="1"/>
                <p:nvPr/>
              </p:nvSpPr>
              <p:spPr>
                <a:xfrm>
                  <a:off x="1971870" y="4601244"/>
                  <a:ext cx="516726" cy="3280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i="1" smtClean="0">
                                <a:ln>
                                  <a:solidFill>
                                    <a:schemeClr val="tx1">
                                      <a:alpha val="0"/>
                                    </a:schemeClr>
                                  </a:solidFill>
                                </a:ln>
                                <a:latin typeface="Cambria Math" charset="0"/>
                              </a:rPr>
                            </m:ctrlPr>
                          </m:sSubSupPr>
                          <m:e>
                            <m:r>
                              <a:rPr lang="en-US" altLang="ko-KR" sz="1400" i="1">
                                <a:ln>
                                  <a:solidFill>
                                    <a:schemeClr val="tx1">
                                      <a:alpha val="0"/>
                                    </a:schemeClr>
                                  </a:solidFill>
                                </a:ln>
                                <a:latin typeface="Cambria Math" panose="02040503050406030204" pitchFamily="18" charset="0"/>
                              </a:rPr>
                              <m:t>h</m:t>
                            </m:r>
                          </m:e>
                          <m:sub>
                            <m:r>
                              <a:rPr lang="en-US" altLang="ko-KR" sz="1400" i="1">
                                <a:ln>
                                  <a:solidFill>
                                    <a:schemeClr val="tx1">
                                      <a:alpha val="0"/>
                                    </a:schemeClr>
                                  </a:solidFill>
                                </a:ln>
                                <a:latin typeface="Cambria Math" panose="02040503050406030204" pitchFamily="18" charset="0"/>
                              </a:rPr>
                              <m:t>1</m:t>
                            </m:r>
                          </m:sub>
                          <m:sup>
                            <m:r>
                              <a:rPr lang="en-US" altLang="ko-KR" sz="1400" i="1">
                                <a:ln>
                                  <a:solidFill>
                                    <a:schemeClr val="tx1">
                                      <a:alpha val="0"/>
                                    </a:schemeClr>
                                  </a:solidFill>
                                </a:ln>
                                <a:latin typeface="Cambria Math" panose="02040503050406030204" pitchFamily="18" charset="0"/>
                              </a:rPr>
                              <m:t>𝑝</m:t>
                            </m:r>
                          </m:sup>
                        </m:sSubSup>
                      </m:oMath>
                    </m:oMathPara>
                  </a14:m>
                  <a:endParaRPr lang="ko-KR" altLang="en-US" sz="1400" dirty="0">
                    <a:ln>
                      <a:solidFill>
                        <a:schemeClr val="tx1">
                          <a:alpha val="0"/>
                        </a:schemeClr>
                      </a:solidFill>
                    </a:ln>
                  </a:endParaRPr>
                </a:p>
              </p:txBody>
            </p:sp>
          </mc:Choice>
          <mc:Fallback xmlns="">
            <p:sp>
              <p:nvSpPr>
                <p:cNvPr id="211" name="TextBox 210"/>
                <p:cNvSpPr txBox="1">
                  <a:spLocks noRot="1" noChangeAspect="1" noMove="1" noResize="1" noEditPoints="1" noAdjustHandles="1" noChangeArrowheads="1" noChangeShapeType="1" noTextEdit="1"/>
                </p:cNvSpPr>
                <p:nvPr/>
              </p:nvSpPr>
              <p:spPr>
                <a:xfrm>
                  <a:off x="1971870" y="4601244"/>
                  <a:ext cx="516726" cy="328039"/>
                </a:xfrm>
                <a:prstGeom prst="rect">
                  <a:avLst/>
                </a:prstGeom>
                <a:blipFill rotWithShape="1">
                  <a:blip r:embed="rId5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 xmlns:a16="http://schemas.microsoft.com/office/drawing/2014/main" id="{F95CEA45-2CCE-4D81-B95C-FE76201805C5}"/>
                    </a:ext>
                  </a:extLst>
                </p:cNvPr>
                <p:cNvSpPr txBox="1"/>
                <p:nvPr/>
              </p:nvSpPr>
              <p:spPr>
                <a:xfrm>
                  <a:off x="2774586" y="4601245"/>
                  <a:ext cx="516726" cy="3282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i="1" smtClean="0">
                                <a:ln>
                                  <a:solidFill>
                                    <a:schemeClr val="tx1">
                                      <a:alpha val="0"/>
                                    </a:schemeClr>
                                  </a:solidFill>
                                </a:ln>
                                <a:latin typeface="Cambria Math" charset="0"/>
                              </a:rPr>
                            </m:ctrlPr>
                          </m:sSubSupPr>
                          <m:e>
                            <m:r>
                              <a:rPr lang="en-US" altLang="ko-KR" sz="1400" i="1">
                                <a:ln>
                                  <a:solidFill>
                                    <a:schemeClr val="tx1">
                                      <a:alpha val="0"/>
                                    </a:schemeClr>
                                  </a:solidFill>
                                </a:ln>
                                <a:latin typeface="Cambria Math" panose="02040503050406030204" pitchFamily="18" charset="0"/>
                              </a:rPr>
                              <m:t>h</m:t>
                            </m:r>
                          </m:e>
                          <m:sub>
                            <m:r>
                              <a:rPr lang="en-US" altLang="ko-KR" sz="1400" i="1">
                                <a:ln>
                                  <a:solidFill>
                                    <a:schemeClr val="tx1">
                                      <a:alpha val="0"/>
                                    </a:schemeClr>
                                  </a:solidFill>
                                </a:ln>
                                <a:latin typeface="Cambria Math" panose="02040503050406030204" pitchFamily="18" charset="0"/>
                              </a:rPr>
                              <m:t>2</m:t>
                            </m:r>
                          </m:sub>
                          <m:sup>
                            <m:r>
                              <a:rPr lang="en-US" altLang="ko-KR" sz="1400" i="1">
                                <a:ln>
                                  <a:solidFill>
                                    <a:schemeClr val="tx1">
                                      <a:alpha val="0"/>
                                    </a:schemeClr>
                                  </a:solidFill>
                                </a:ln>
                                <a:latin typeface="Cambria Math" panose="02040503050406030204" pitchFamily="18" charset="0"/>
                              </a:rPr>
                              <m:t>𝑝</m:t>
                            </m:r>
                          </m:sup>
                        </m:sSubSup>
                      </m:oMath>
                    </m:oMathPara>
                  </a14:m>
                  <a:endParaRPr lang="ko-KR" altLang="en-US" sz="1400" dirty="0">
                    <a:ln>
                      <a:solidFill>
                        <a:schemeClr val="tx1">
                          <a:alpha val="0"/>
                        </a:schemeClr>
                      </a:solidFill>
                    </a:ln>
                  </a:endParaRPr>
                </a:p>
              </p:txBody>
            </p:sp>
          </mc:Choice>
          <mc:Fallback xmlns="">
            <p:sp>
              <p:nvSpPr>
                <p:cNvPr id="212" name="TextBox 211"/>
                <p:cNvSpPr txBox="1">
                  <a:spLocks noRot="1" noChangeAspect="1" noMove="1" noResize="1" noEditPoints="1" noAdjustHandles="1" noChangeArrowheads="1" noChangeShapeType="1" noTextEdit="1"/>
                </p:cNvSpPr>
                <p:nvPr/>
              </p:nvSpPr>
              <p:spPr>
                <a:xfrm>
                  <a:off x="2774586" y="4601245"/>
                  <a:ext cx="516726" cy="328295"/>
                </a:xfrm>
                <a:prstGeom prst="rect">
                  <a:avLst/>
                </a:prstGeom>
                <a:blipFill rotWithShape="1">
                  <a:blip r:embed="rId5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 xmlns:a16="http://schemas.microsoft.com/office/drawing/2014/main" id="{03E26873-5578-47AC-9384-2798F27582E1}"/>
                    </a:ext>
                  </a:extLst>
                </p:cNvPr>
                <p:cNvSpPr txBox="1"/>
                <p:nvPr/>
              </p:nvSpPr>
              <p:spPr>
                <a:xfrm>
                  <a:off x="3857446" y="4606655"/>
                  <a:ext cx="516726" cy="3283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altLang="ko-KR" sz="1400" i="1" smtClean="0">
                                <a:ln>
                                  <a:solidFill>
                                    <a:schemeClr val="tx1">
                                      <a:alpha val="0"/>
                                    </a:schemeClr>
                                  </a:solidFill>
                                </a:ln>
                                <a:latin typeface="Cambria Math" charset="0"/>
                              </a:rPr>
                            </m:ctrlPr>
                          </m:sSubSupPr>
                          <m:e>
                            <m:r>
                              <a:rPr lang="en-US" altLang="ko-KR" sz="1400" i="1">
                                <a:ln>
                                  <a:solidFill>
                                    <a:schemeClr val="tx1">
                                      <a:alpha val="0"/>
                                    </a:schemeClr>
                                  </a:solidFill>
                                </a:ln>
                                <a:latin typeface="Cambria Math" panose="02040503050406030204" pitchFamily="18" charset="0"/>
                              </a:rPr>
                              <m:t>h</m:t>
                            </m:r>
                          </m:e>
                          <m:sub>
                            <m:r>
                              <a:rPr lang="en-US" altLang="ko-KR" sz="1400" i="1">
                                <a:ln>
                                  <a:solidFill>
                                    <a:schemeClr val="tx1">
                                      <a:alpha val="0"/>
                                    </a:schemeClr>
                                  </a:solidFill>
                                </a:ln>
                                <a:latin typeface="Cambria Math" panose="02040503050406030204" pitchFamily="18" charset="0"/>
                              </a:rPr>
                              <m:t>𝑁</m:t>
                            </m:r>
                          </m:sub>
                          <m:sup>
                            <m:r>
                              <a:rPr lang="en-US" altLang="ko-KR" sz="1400" i="1">
                                <a:ln>
                                  <a:solidFill>
                                    <a:schemeClr val="tx1">
                                      <a:alpha val="0"/>
                                    </a:schemeClr>
                                  </a:solidFill>
                                </a:ln>
                                <a:latin typeface="Cambria Math" panose="02040503050406030204" pitchFamily="18" charset="0"/>
                              </a:rPr>
                              <m:t>𝑝</m:t>
                            </m:r>
                          </m:sup>
                        </m:sSubSup>
                      </m:oMath>
                    </m:oMathPara>
                  </a14:m>
                  <a:endParaRPr lang="ko-KR" altLang="en-US" sz="1400" dirty="0">
                    <a:ln>
                      <a:solidFill>
                        <a:schemeClr val="tx1">
                          <a:alpha val="0"/>
                        </a:schemeClr>
                      </a:solidFill>
                    </a:ln>
                  </a:endParaRPr>
                </a:p>
              </p:txBody>
            </p:sp>
          </mc:Choice>
          <mc:Fallback xmlns="">
            <p:sp>
              <p:nvSpPr>
                <p:cNvPr id="213" name="TextBox 212"/>
                <p:cNvSpPr txBox="1">
                  <a:spLocks noRot="1" noChangeAspect="1" noMove="1" noResize="1" noEditPoints="1" noAdjustHandles="1" noChangeArrowheads="1" noChangeShapeType="1" noTextEdit="1"/>
                </p:cNvSpPr>
                <p:nvPr/>
              </p:nvSpPr>
              <p:spPr>
                <a:xfrm>
                  <a:off x="3857446" y="4606655"/>
                  <a:ext cx="516726" cy="328360"/>
                </a:xfrm>
                <a:prstGeom prst="rect">
                  <a:avLst/>
                </a:prstGeom>
                <a:blipFill rotWithShape="1">
                  <a:blip r:embed="rId59"/>
                  <a:stretch>
                    <a:fillRect/>
                  </a:stretch>
                </a:blipFill>
              </p:spPr>
              <p:txBody>
                <a:bodyPr/>
                <a:lstStyle/>
                <a:p>
                  <a:r>
                    <a:rPr lang="ko-KR" altLang="en-US">
                      <a:noFill/>
                    </a:rPr>
                    <a:t> </a:t>
                  </a:r>
                </a:p>
              </p:txBody>
            </p:sp>
          </mc:Fallback>
        </mc:AlternateContent>
        <p:grpSp>
          <p:nvGrpSpPr>
            <p:cNvPr id="138" name="그룹 76">
              <a:extLst>
                <a:ext uri="{FF2B5EF4-FFF2-40B4-BE49-F238E27FC236}">
                  <a16:creationId xmlns="" xmlns:a16="http://schemas.microsoft.com/office/drawing/2014/main" id="{F00F3152-0F1E-4B09-9E4B-730F554B5B6D}"/>
                </a:ext>
              </a:extLst>
            </p:cNvPr>
            <p:cNvGrpSpPr/>
            <p:nvPr/>
          </p:nvGrpSpPr>
          <p:grpSpPr>
            <a:xfrm>
              <a:off x="3211080" y="3955010"/>
              <a:ext cx="707101" cy="413101"/>
              <a:chOff x="2719073" y="2964584"/>
              <a:chExt cx="670124" cy="438852"/>
            </a:xfrm>
          </p:grpSpPr>
          <p:cxnSp>
            <p:nvCxnSpPr>
              <p:cNvPr id="154" name="직선 화살표 연결선 277">
                <a:extLst>
                  <a:ext uri="{FF2B5EF4-FFF2-40B4-BE49-F238E27FC236}">
                    <a16:creationId xmlns="" xmlns:a16="http://schemas.microsoft.com/office/drawing/2014/main" id="{755E286F-7AD7-4002-B0EB-C710662A8FC1}"/>
                  </a:ext>
                </a:extLst>
              </p:cNvPr>
              <p:cNvCxnSpPr/>
              <p:nvPr/>
            </p:nvCxnSpPr>
            <p:spPr>
              <a:xfrm flipH="1">
                <a:off x="2723812" y="2964584"/>
                <a:ext cx="665385" cy="0"/>
              </a:xfrm>
              <a:prstGeom prst="straightConnector1">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직선 화살표 연결선 278">
                <a:extLst>
                  <a:ext uri="{FF2B5EF4-FFF2-40B4-BE49-F238E27FC236}">
                    <a16:creationId xmlns="" xmlns:a16="http://schemas.microsoft.com/office/drawing/2014/main" id="{B1E36F12-7839-4FA7-B2FF-D4808141E53E}"/>
                  </a:ext>
                </a:extLst>
              </p:cNvPr>
              <p:cNvCxnSpPr/>
              <p:nvPr/>
            </p:nvCxnSpPr>
            <p:spPr>
              <a:xfrm flipH="1">
                <a:off x="2719073" y="3403436"/>
                <a:ext cx="665385" cy="0"/>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그룹 75">
              <a:extLst>
                <a:ext uri="{FF2B5EF4-FFF2-40B4-BE49-F238E27FC236}">
                  <a16:creationId xmlns="" xmlns:a16="http://schemas.microsoft.com/office/drawing/2014/main" id="{9DAB343E-F56A-428F-88E9-481C7079901E}"/>
                </a:ext>
              </a:extLst>
            </p:cNvPr>
            <p:cNvGrpSpPr/>
            <p:nvPr/>
          </p:nvGrpSpPr>
          <p:grpSpPr>
            <a:xfrm>
              <a:off x="2425569" y="3955010"/>
              <a:ext cx="420334" cy="413101"/>
              <a:chOff x="1904314" y="2964584"/>
              <a:chExt cx="347087" cy="438852"/>
            </a:xfrm>
          </p:grpSpPr>
          <p:cxnSp>
            <p:nvCxnSpPr>
              <p:cNvPr id="152" name="직선 화살표 연결선 279">
                <a:extLst>
                  <a:ext uri="{FF2B5EF4-FFF2-40B4-BE49-F238E27FC236}">
                    <a16:creationId xmlns="" xmlns:a16="http://schemas.microsoft.com/office/drawing/2014/main" id="{3A332FCF-D266-484A-B16A-C5F7A7F2A4D5}"/>
                  </a:ext>
                </a:extLst>
              </p:cNvPr>
              <p:cNvCxnSpPr/>
              <p:nvPr/>
            </p:nvCxnSpPr>
            <p:spPr>
              <a:xfrm flipH="1">
                <a:off x="1904314" y="2964584"/>
                <a:ext cx="344989" cy="0"/>
              </a:xfrm>
              <a:prstGeom prst="straightConnector1">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직선 화살표 연결선 280">
                <a:extLst>
                  <a:ext uri="{FF2B5EF4-FFF2-40B4-BE49-F238E27FC236}">
                    <a16:creationId xmlns="" xmlns:a16="http://schemas.microsoft.com/office/drawing/2014/main" id="{5EA42DE7-E23F-42A3-B286-8A566025DA9D}"/>
                  </a:ext>
                </a:extLst>
              </p:cNvPr>
              <p:cNvCxnSpPr/>
              <p:nvPr/>
            </p:nvCxnSpPr>
            <p:spPr>
              <a:xfrm flipH="1">
                <a:off x="1906412" y="3403436"/>
                <a:ext cx="344989" cy="0"/>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0" name="그룹 335">
              <a:extLst>
                <a:ext uri="{FF2B5EF4-FFF2-40B4-BE49-F238E27FC236}">
                  <a16:creationId xmlns="" xmlns:a16="http://schemas.microsoft.com/office/drawing/2014/main" id="{E5FC9EFA-457C-40E8-B3ED-9367567DBACC}"/>
                </a:ext>
              </a:extLst>
            </p:cNvPr>
            <p:cNvGrpSpPr/>
            <p:nvPr/>
          </p:nvGrpSpPr>
          <p:grpSpPr>
            <a:xfrm>
              <a:off x="6066771" y="3955010"/>
              <a:ext cx="707101" cy="413101"/>
              <a:chOff x="2719073" y="2964584"/>
              <a:chExt cx="670124" cy="438852"/>
            </a:xfrm>
          </p:grpSpPr>
          <p:cxnSp>
            <p:nvCxnSpPr>
              <p:cNvPr id="150" name="직선 화살표 연결선 336">
                <a:extLst>
                  <a:ext uri="{FF2B5EF4-FFF2-40B4-BE49-F238E27FC236}">
                    <a16:creationId xmlns="" xmlns:a16="http://schemas.microsoft.com/office/drawing/2014/main" id="{894244B7-14D8-484B-A990-F0473EC84417}"/>
                  </a:ext>
                </a:extLst>
              </p:cNvPr>
              <p:cNvCxnSpPr/>
              <p:nvPr/>
            </p:nvCxnSpPr>
            <p:spPr>
              <a:xfrm flipH="1">
                <a:off x="2723812" y="2964584"/>
                <a:ext cx="665385" cy="0"/>
              </a:xfrm>
              <a:prstGeom prst="straightConnector1">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직선 화살표 연결선 337">
                <a:extLst>
                  <a:ext uri="{FF2B5EF4-FFF2-40B4-BE49-F238E27FC236}">
                    <a16:creationId xmlns="" xmlns:a16="http://schemas.microsoft.com/office/drawing/2014/main" id="{2DFA5F88-9644-4F95-99D2-4EA405704547}"/>
                  </a:ext>
                </a:extLst>
              </p:cNvPr>
              <p:cNvCxnSpPr/>
              <p:nvPr/>
            </p:nvCxnSpPr>
            <p:spPr>
              <a:xfrm flipH="1">
                <a:off x="2719073" y="3403436"/>
                <a:ext cx="665385" cy="0"/>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1" name="그룹 338">
              <a:extLst>
                <a:ext uri="{FF2B5EF4-FFF2-40B4-BE49-F238E27FC236}">
                  <a16:creationId xmlns="" xmlns:a16="http://schemas.microsoft.com/office/drawing/2014/main" id="{B69DED9E-F716-4466-9AD7-A5A47096C6BB}"/>
                </a:ext>
              </a:extLst>
            </p:cNvPr>
            <p:cNvGrpSpPr/>
            <p:nvPr/>
          </p:nvGrpSpPr>
          <p:grpSpPr>
            <a:xfrm>
              <a:off x="5281261" y="3955010"/>
              <a:ext cx="420334" cy="413101"/>
              <a:chOff x="1904314" y="2964584"/>
              <a:chExt cx="347087" cy="438852"/>
            </a:xfrm>
          </p:grpSpPr>
          <p:cxnSp>
            <p:nvCxnSpPr>
              <p:cNvPr id="148" name="직선 화살표 연결선 339">
                <a:extLst>
                  <a:ext uri="{FF2B5EF4-FFF2-40B4-BE49-F238E27FC236}">
                    <a16:creationId xmlns="" xmlns:a16="http://schemas.microsoft.com/office/drawing/2014/main" id="{6C0B881C-D601-4492-9FA8-585DF7ACE2E9}"/>
                  </a:ext>
                </a:extLst>
              </p:cNvPr>
              <p:cNvCxnSpPr/>
              <p:nvPr/>
            </p:nvCxnSpPr>
            <p:spPr>
              <a:xfrm flipH="1">
                <a:off x="1904314" y="2964584"/>
                <a:ext cx="344989" cy="0"/>
              </a:xfrm>
              <a:prstGeom prst="straightConnector1">
                <a:avLst/>
              </a:prstGeom>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직선 화살표 연결선 340">
                <a:extLst>
                  <a:ext uri="{FF2B5EF4-FFF2-40B4-BE49-F238E27FC236}">
                    <a16:creationId xmlns="" xmlns:a16="http://schemas.microsoft.com/office/drawing/2014/main" id="{E325A491-0BF5-4105-A407-4EEA925A108A}"/>
                  </a:ext>
                </a:extLst>
              </p:cNvPr>
              <p:cNvCxnSpPr/>
              <p:nvPr/>
            </p:nvCxnSpPr>
            <p:spPr>
              <a:xfrm flipH="1">
                <a:off x="1906412" y="3403436"/>
                <a:ext cx="344989" cy="0"/>
              </a:xfrm>
              <a:prstGeom prst="straightConnector1">
                <a:avLst/>
              </a:prstGeom>
              <a:ln w="19050">
                <a:solidFill>
                  <a:schemeClr val="tx1">
                    <a:lumMod val="65000"/>
                    <a:lumOff val="3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2" name="모서리가 둥근 직사각형 146">
              <a:extLst>
                <a:ext uri="{FF2B5EF4-FFF2-40B4-BE49-F238E27FC236}">
                  <a16:creationId xmlns="" xmlns:a16="http://schemas.microsoft.com/office/drawing/2014/main" id="{8F27C1AD-0A79-40E5-877A-7CDA0CC47ECB}"/>
                </a:ext>
              </a:extLst>
            </p:cNvPr>
            <p:cNvSpPr/>
            <p:nvPr/>
          </p:nvSpPr>
          <p:spPr>
            <a:xfrm>
              <a:off x="4725178" y="3359597"/>
              <a:ext cx="2585289" cy="219850"/>
            </a:xfrm>
            <a:custGeom>
              <a:avLst/>
              <a:gdLst/>
              <a:ahLst/>
              <a:cxnLst/>
              <a:rect l="l" t="t" r="r" b="b"/>
              <a:pathLst>
                <a:path w="2764574" h="309586">
                  <a:moveTo>
                    <a:pt x="213135" y="0"/>
                  </a:moveTo>
                  <a:lnTo>
                    <a:pt x="2551439" y="0"/>
                  </a:lnTo>
                  <a:cubicBezTo>
                    <a:pt x="2669150" y="0"/>
                    <a:pt x="2764574" y="95424"/>
                    <a:pt x="2764574" y="213135"/>
                  </a:cubicBezTo>
                  <a:lnTo>
                    <a:pt x="2764574" y="309586"/>
                  </a:lnTo>
                  <a:lnTo>
                    <a:pt x="0" y="309586"/>
                  </a:lnTo>
                  <a:lnTo>
                    <a:pt x="0" y="213135"/>
                  </a:lnTo>
                  <a:cubicBezTo>
                    <a:pt x="0" y="95424"/>
                    <a:pt x="95424" y="0"/>
                    <a:pt x="213135" y="0"/>
                  </a:cubicBezTo>
                  <a:close/>
                </a:path>
              </a:pathLst>
            </a:custGeom>
            <a:solidFill>
              <a:srgbClr val="FF0000">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tx1">
                      <a:alpha val="0"/>
                    </a:schemeClr>
                  </a:solidFill>
                </a:ln>
              </a:endParaRPr>
            </a:p>
          </p:txBody>
        </p:sp>
        <p:sp>
          <p:nvSpPr>
            <p:cNvPr id="143" name="모서리가 둥근 직사각형 140">
              <a:extLst>
                <a:ext uri="{FF2B5EF4-FFF2-40B4-BE49-F238E27FC236}">
                  <a16:creationId xmlns="" xmlns:a16="http://schemas.microsoft.com/office/drawing/2014/main" id="{6CE486A5-BC1D-4B55-BFCB-F7484CD253A2}"/>
                </a:ext>
              </a:extLst>
            </p:cNvPr>
            <p:cNvSpPr/>
            <p:nvPr/>
          </p:nvSpPr>
          <p:spPr>
            <a:xfrm>
              <a:off x="1872720" y="3359597"/>
              <a:ext cx="2585289" cy="219850"/>
            </a:xfrm>
            <a:custGeom>
              <a:avLst/>
              <a:gdLst/>
              <a:ahLst/>
              <a:cxnLst/>
              <a:rect l="l" t="t" r="r" b="b"/>
              <a:pathLst>
                <a:path w="2764574" h="309586">
                  <a:moveTo>
                    <a:pt x="213135" y="0"/>
                  </a:moveTo>
                  <a:lnTo>
                    <a:pt x="2551439" y="0"/>
                  </a:lnTo>
                  <a:cubicBezTo>
                    <a:pt x="2669150" y="0"/>
                    <a:pt x="2764574" y="95424"/>
                    <a:pt x="2764574" y="213135"/>
                  </a:cubicBezTo>
                  <a:lnTo>
                    <a:pt x="2764574" y="309586"/>
                  </a:lnTo>
                  <a:lnTo>
                    <a:pt x="0" y="309586"/>
                  </a:lnTo>
                  <a:lnTo>
                    <a:pt x="0" y="213135"/>
                  </a:lnTo>
                  <a:cubicBezTo>
                    <a:pt x="0" y="95424"/>
                    <a:pt x="95424" y="0"/>
                    <a:pt x="213135" y="0"/>
                  </a:cubicBezTo>
                  <a:close/>
                </a:path>
              </a:pathLst>
            </a:custGeom>
            <a:solidFill>
              <a:srgbClr val="3399FF">
                <a:alpha val="6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600">
                <a:ln>
                  <a:solidFill>
                    <a:schemeClr val="tx1">
                      <a:alpha val="0"/>
                    </a:schemeClr>
                  </a:solidFill>
                </a:ln>
              </a:endParaRPr>
            </a:p>
          </p:txBody>
        </p:sp>
        <p:sp>
          <p:nvSpPr>
            <p:cNvPr id="144" name="TextBox 143">
              <a:extLst>
                <a:ext uri="{FF2B5EF4-FFF2-40B4-BE49-F238E27FC236}">
                  <a16:creationId xmlns="" xmlns:a16="http://schemas.microsoft.com/office/drawing/2014/main" id="{55A7AD13-0965-4660-8D96-A1BF01E6BFF8}"/>
                </a:ext>
              </a:extLst>
            </p:cNvPr>
            <p:cNvSpPr txBox="1"/>
            <p:nvPr/>
          </p:nvSpPr>
          <p:spPr>
            <a:xfrm>
              <a:off x="1867925" y="3321025"/>
              <a:ext cx="2585032" cy="307777"/>
            </a:xfrm>
            <a:prstGeom prst="rect">
              <a:avLst/>
            </a:prstGeom>
            <a:noFill/>
          </p:spPr>
          <p:txBody>
            <a:bodyPr wrap="square" rtlCol="0">
              <a:spAutoFit/>
            </a:bodyPr>
            <a:lstStyle/>
            <a:p>
              <a:pPr algn="ctr"/>
              <a:r>
                <a:rPr lang="en-US" altLang="ko-KR" sz="1400" dirty="0">
                  <a:ln>
                    <a:solidFill>
                      <a:schemeClr val="tx1">
                        <a:alpha val="0"/>
                      </a:schemeClr>
                    </a:solidFill>
                  </a:ln>
                  <a:latin typeface="Noto Sans CJK SC Bold" pitchFamily="34" charset="-127"/>
                  <a:ea typeface="Noto Sans CJK SC Bold" pitchFamily="34" charset="-127"/>
                  <a:cs typeface="times" panose="02020603050405020304" pitchFamily="18" charset="0"/>
                </a:rPr>
                <a:t>Common BLSTM</a:t>
              </a:r>
              <a:endParaRPr lang="ko-KR" altLang="en-US" sz="1400" dirty="0">
                <a:ln>
                  <a:solidFill>
                    <a:schemeClr val="tx1">
                      <a:alpha val="0"/>
                    </a:schemeClr>
                  </a:solidFill>
                </a:ln>
                <a:latin typeface="Noto Sans CJK SC Bold" pitchFamily="34" charset="-127"/>
                <a:ea typeface="Noto Sans CJK SC Bold" pitchFamily="34" charset="-127"/>
                <a:cs typeface="times" panose="02020603050405020304" pitchFamily="18" charset="0"/>
              </a:endParaRPr>
            </a:p>
          </p:txBody>
        </p:sp>
        <p:sp>
          <p:nvSpPr>
            <p:cNvPr id="145" name="TextBox 144">
              <a:extLst>
                <a:ext uri="{FF2B5EF4-FFF2-40B4-BE49-F238E27FC236}">
                  <a16:creationId xmlns="" xmlns:a16="http://schemas.microsoft.com/office/drawing/2014/main" id="{44785050-A4D6-45CD-9518-37EA0AC7D176}"/>
                </a:ext>
              </a:extLst>
            </p:cNvPr>
            <p:cNvSpPr txBox="1"/>
            <p:nvPr/>
          </p:nvSpPr>
          <p:spPr>
            <a:xfrm>
              <a:off x="4725182" y="3321027"/>
              <a:ext cx="2585032" cy="307777"/>
            </a:xfrm>
            <a:prstGeom prst="rect">
              <a:avLst/>
            </a:prstGeom>
            <a:noFill/>
          </p:spPr>
          <p:txBody>
            <a:bodyPr wrap="square" rtlCol="0">
              <a:spAutoFit/>
            </a:bodyPr>
            <a:lstStyle/>
            <a:p>
              <a:pPr algn="ctr"/>
              <a:r>
                <a:rPr lang="en-US" altLang="ko-KR" sz="1400" dirty="0">
                  <a:ln>
                    <a:solidFill>
                      <a:schemeClr val="tx1">
                        <a:alpha val="0"/>
                      </a:schemeClr>
                    </a:solidFill>
                  </a:ln>
                  <a:latin typeface="Noto Sans CJK SC Bold" pitchFamily="34" charset="-127"/>
                  <a:ea typeface="Noto Sans CJK SC Bold" pitchFamily="34" charset="-127"/>
                  <a:cs typeface="times" panose="02020603050405020304" pitchFamily="18" charset="0"/>
                </a:rPr>
                <a:t>Private BLSTM</a:t>
              </a:r>
            </a:p>
          </p:txBody>
        </p:sp>
        <p:sp>
          <p:nvSpPr>
            <p:cNvPr id="146" name="모서리가 둥근 직사각형 178">
              <a:extLst>
                <a:ext uri="{FF2B5EF4-FFF2-40B4-BE49-F238E27FC236}">
                  <a16:creationId xmlns="" xmlns:a16="http://schemas.microsoft.com/office/drawing/2014/main" id="{3A1780D2-6A9A-4C90-AF4D-9DBD761FEF13}"/>
                </a:ext>
              </a:extLst>
            </p:cNvPr>
            <p:cNvSpPr/>
            <p:nvPr/>
          </p:nvSpPr>
          <p:spPr>
            <a:xfrm>
              <a:off x="1862304" y="3359594"/>
              <a:ext cx="2602352" cy="1580249"/>
            </a:xfrm>
            <a:prstGeom prst="roundRect">
              <a:avLst>
                <a:gd name="adj" fmla="val 12696"/>
              </a:avLst>
            </a:prstGeom>
            <a:noFill/>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sp>
          <p:nvSpPr>
            <p:cNvPr id="147" name="모서리가 둥근 직사각형 334">
              <a:extLst>
                <a:ext uri="{FF2B5EF4-FFF2-40B4-BE49-F238E27FC236}">
                  <a16:creationId xmlns="" xmlns:a16="http://schemas.microsoft.com/office/drawing/2014/main" id="{55A760DA-F6BD-4BC5-AF2A-6103FBE2EEA8}"/>
                </a:ext>
              </a:extLst>
            </p:cNvPr>
            <p:cNvSpPr/>
            <p:nvPr/>
          </p:nvSpPr>
          <p:spPr>
            <a:xfrm>
              <a:off x="4714541" y="3359596"/>
              <a:ext cx="2602352" cy="1580249"/>
            </a:xfrm>
            <a:prstGeom prst="roundRect">
              <a:avLst>
                <a:gd name="adj" fmla="val 12696"/>
              </a:avLst>
            </a:prstGeom>
            <a:noFill/>
            <a:ln w="1905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ln>
                  <a:solidFill>
                    <a:schemeClr val="tx1">
                      <a:alpha val="0"/>
                    </a:schemeClr>
                  </a:solidFill>
                </a:ln>
              </a:endParaRPr>
            </a:p>
          </p:txBody>
        </p:sp>
      </p:grpSp>
      <p:sp>
        <p:nvSpPr>
          <p:cNvPr id="3" name="Rectangle 2"/>
          <p:cNvSpPr/>
          <p:nvPr/>
        </p:nvSpPr>
        <p:spPr>
          <a:xfrm>
            <a:off x="0" y="6538913"/>
            <a:ext cx="2740558" cy="307777"/>
          </a:xfrm>
          <a:prstGeom prst="rect">
            <a:avLst/>
          </a:prstGeom>
        </p:spPr>
        <p:txBody>
          <a:bodyPr wrap="none">
            <a:spAutoFit/>
          </a:bodyPr>
          <a:lstStyle/>
          <a:p>
            <a:r>
              <a:rPr lang="en-US" sz="1400" dirty="0" smtClean="0">
                <a:solidFill>
                  <a:srgbClr val="00B050"/>
                </a:solidFill>
                <a:sym typeface="Wingdings"/>
              </a:rPr>
              <a:t>Baseline: similar to [Plank</a:t>
            </a:r>
            <a:r>
              <a:rPr lang="en-US" sz="1400" dirty="0">
                <a:solidFill>
                  <a:srgbClr val="00B050"/>
                </a:solidFill>
                <a:sym typeface="Wingdings"/>
              </a:rPr>
              <a:t>+, </a:t>
            </a:r>
            <a:r>
              <a:rPr lang="en-US" sz="1400" i="1" dirty="0">
                <a:solidFill>
                  <a:srgbClr val="00B050"/>
                </a:solidFill>
                <a:sym typeface="Wingdings"/>
              </a:rPr>
              <a:t>ACL16</a:t>
            </a:r>
            <a:r>
              <a:rPr lang="en-US" sz="1400" dirty="0">
                <a:solidFill>
                  <a:srgbClr val="00B050"/>
                </a:solidFill>
                <a:sym typeface="Wingdings"/>
              </a:rPr>
              <a:t>]</a:t>
            </a:r>
            <a:endParaRPr lang="en-US" sz="1400" dirty="0">
              <a:solidFill>
                <a:srgbClr val="00B050"/>
              </a:solidFill>
            </a:endParaRPr>
          </a:p>
        </p:txBody>
      </p:sp>
      <p:sp>
        <p:nvSpPr>
          <p:cNvPr id="156" name="Rounded Rectangle 155"/>
          <p:cNvSpPr/>
          <p:nvPr/>
        </p:nvSpPr>
        <p:spPr>
          <a:xfrm>
            <a:off x="2818549" y="5320340"/>
            <a:ext cx="3395320" cy="1288913"/>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57" name="Rounded Rectangle 156"/>
          <p:cNvSpPr/>
          <p:nvPr/>
        </p:nvSpPr>
        <p:spPr>
          <a:xfrm>
            <a:off x="4673599" y="3362871"/>
            <a:ext cx="2680813" cy="168153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58" name="Rounded Rectangle 157"/>
          <p:cNvSpPr/>
          <p:nvPr/>
        </p:nvSpPr>
        <p:spPr>
          <a:xfrm>
            <a:off x="3733592" y="1340139"/>
            <a:ext cx="1747871" cy="596422"/>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476463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C437C6-FEA4-4189-8E47-B9AF432EF680}"/>
              </a:ext>
            </a:extLst>
          </p:cNvPr>
          <p:cNvSpPr>
            <a:spLocks noGrp="1"/>
          </p:cNvSpPr>
          <p:nvPr>
            <p:ph type="title"/>
          </p:nvPr>
        </p:nvSpPr>
        <p:spPr/>
        <p:txBody>
          <a:bodyPr/>
          <a:lstStyle/>
          <a:p>
            <a:r>
              <a:rPr lang="en-US" dirty="0"/>
              <a:t>Language-general/Language-specific Representations</a:t>
            </a:r>
          </a:p>
        </p:txBody>
      </p:sp>
      <p:sp>
        <p:nvSpPr>
          <p:cNvPr id="4" name="Slide Number Placeholder 3">
            <a:extLst>
              <a:ext uri="{FF2B5EF4-FFF2-40B4-BE49-F238E27FC236}">
                <a16:creationId xmlns="" xmlns:a16="http://schemas.microsoft.com/office/drawing/2014/main" id="{31EB5943-4FCF-45D3-854F-879D8113DF6F}"/>
              </a:ext>
            </a:extLst>
          </p:cNvPr>
          <p:cNvSpPr>
            <a:spLocks noGrp="1"/>
          </p:cNvSpPr>
          <p:nvPr>
            <p:ph type="sldNum" sz="quarter" idx="12"/>
          </p:nvPr>
        </p:nvSpPr>
        <p:spPr/>
        <p:txBody>
          <a:bodyPr/>
          <a:lstStyle/>
          <a:p>
            <a:fld id="{CEF3FB18-B22A-4758-B014-96AFC7673A9F}" type="slidenum">
              <a:rPr lang="en-US" smtClean="0"/>
              <a:t>5</a:t>
            </a:fld>
            <a:endParaRPr lang="en-US"/>
          </a:p>
        </p:txBody>
      </p:sp>
      <p:sp>
        <p:nvSpPr>
          <p:cNvPr id="5" name="Content Placeholder 2">
            <a:extLst>
              <a:ext uri="{FF2B5EF4-FFF2-40B4-BE49-F238E27FC236}">
                <a16:creationId xmlns="" xmlns:a16="http://schemas.microsoft.com/office/drawing/2014/main" id="{DD2E0343-545D-4197-B937-E2B5E7679350}"/>
              </a:ext>
            </a:extLst>
          </p:cNvPr>
          <p:cNvSpPr txBox="1">
            <a:spLocks/>
          </p:cNvSpPr>
          <p:nvPr/>
        </p:nvSpPr>
        <p:spPr>
          <a:xfrm>
            <a:off x="4026568" y="1801717"/>
            <a:ext cx="5076137" cy="4570157"/>
          </a:xfrm>
          <a:prstGeom prst="rect">
            <a:avLst/>
          </a:prstGeom>
        </p:spPr>
        <p:txBody>
          <a:bodyPr vert="horz" wrap="non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900" dirty="0" smtClean="0">
                <a:ln>
                  <a:solidFill>
                    <a:schemeClr val="accent1">
                      <a:alpha val="0"/>
                    </a:schemeClr>
                  </a:solidFill>
                </a:ln>
                <a:ea typeface="KoPub돋움체 Bold" panose="02020603020101020101" pitchFamily="18" charset="-127"/>
              </a:rPr>
              <a:t>Common </a:t>
            </a:r>
            <a:r>
              <a:rPr lang="en-US" altLang="ko-KR" sz="1900" dirty="0">
                <a:ln>
                  <a:solidFill>
                    <a:schemeClr val="accent1">
                      <a:alpha val="0"/>
                    </a:schemeClr>
                  </a:solidFill>
                </a:ln>
                <a:ea typeface="KoPub돋움체 Bold" panose="02020603020101020101" pitchFamily="18" charset="-127"/>
              </a:rPr>
              <a:t>BLSTM for language-general</a:t>
            </a:r>
            <a:br>
              <a:rPr lang="en-US" altLang="ko-KR" sz="1900" dirty="0">
                <a:ln>
                  <a:solidFill>
                    <a:schemeClr val="accent1">
                      <a:alpha val="0"/>
                    </a:schemeClr>
                  </a:solidFill>
                </a:ln>
                <a:ea typeface="KoPub돋움체 Bold" panose="02020603020101020101" pitchFamily="18" charset="-127"/>
              </a:rPr>
            </a:br>
            <a:r>
              <a:rPr lang="en-US" altLang="ko-KR" sz="1900" dirty="0" smtClean="0">
                <a:ln>
                  <a:solidFill>
                    <a:schemeClr val="accent1">
                      <a:alpha val="0"/>
                    </a:schemeClr>
                  </a:solidFill>
                </a:ln>
                <a:ea typeface="KoPub돋움체 Bold" panose="02020603020101020101" pitchFamily="18" charset="-127"/>
              </a:rPr>
              <a:t>representations</a:t>
            </a:r>
          </a:p>
          <a:p>
            <a:pPr marL="533400" lvl="1" indent="-171450"/>
            <a:r>
              <a:rPr lang="en-US" sz="1800" dirty="0" smtClean="0">
                <a:ln>
                  <a:solidFill>
                    <a:schemeClr val="accent1">
                      <a:alpha val="0"/>
                    </a:schemeClr>
                  </a:solidFill>
                </a:ln>
                <a:ea typeface="KoPub돋움체 Medium" panose="02020603020101020101" pitchFamily="18" charset="-127"/>
              </a:rPr>
              <a:t>Shared parameters for all the languages</a:t>
            </a:r>
          </a:p>
          <a:p>
            <a:pPr marL="533400" lvl="1" indent="-171450"/>
            <a:r>
              <a:rPr lang="en-US" sz="1800" dirty="0" smtClean="0">
                <a:ln>
                  <a:solidFill>
                    <a:schemeClr val="accent1">
                      <a:alpha val="0"/>
                    </a:schemeClr>
                  </a:solidFill>
                </a:ln>
                <a:ea typeface="KoPub돋움체 Medium" panose="02020603020101020101" pitchFamily="18" charset="-127"/>
              </a:rPr>
              <a:t>For </a:t>
            </a:r>
            <a:r>
              <a:rPr lang="en-US" sz="1800" dirty="0">
                <a:ln>
                  <a:solidFill>
                    <a:schemeClr val="accent1">
                      <a:alpha val="0"/>
                    </a:schemeClr>
                  </a:solidFill>
                </a:ln>
                <a:ea typeface="KoPub돋움체 Medium" panose="02020603020101020101" pitchFamily="18" charset="-127"/>
              </a:rPr>
              <a:t>knowledge transfer from other</a:t>
            </a:r>
            <a:br>
              <a:rPr lang="en-US" sz="1800" dirty="0">
                <a:ln>
                  <a:solidFill>
                    <a:schemeClr val="accent1">
                      <a:alpha val="0"/>
                    </a:schemeClr>
                  </a:solidFill>
                </a:ln>
                <a:ea typeface="KoPub돋움체 Medium" panose="02020603020101020101" pitchFamily="18" charset="-127"/>
              </a:rPr>
            </a:br>
            <a:r>
              <a:rPr lang="en-US" sz="1800" dirty="0">
                <a:ln>
                  <a:solidFill>
                    <a:schemeClr val="accent1">
                      <a:alpha val="0"/>
                    </a:schemeClr>
                  </a:solidFill>
                </a:ln>
                <a:ea typeface="KoPub돋움체 Medium" panose="02020603020101020101" pitchFamily="18" charset="-127"/>
              </a:rPr>
              <a:t>languages</a:t>
            </a:r>
          </a:p>
          <a:p>
            <a:pPr marL="76200" indent="-171450"/>
            <a:endParaRPr lang="en-US" sz="1400" dirty="0">
              <a:ln>
                <a:solidFill>
                  <a:schemeClr val="accent1">
                    <a:alpha val="0"/>
                  </a:schemeClr>
                </a:solidFill>
              </a:ln>
              <a:ea typeface="KoPub돋움체 Medium" panose="02020603020101020101" pitchFamily="18" charset="-127"/>
            </a:endParaRPr>
          </a:p>
          <a:p>
            <a:r>
              <a:rPr lang="en-US" altLang="ko-KR" sz="1900" dirty="0">
                <a:ln>
                  <a:solidFill>
                    <a:schemeClr val="accent1">
                      <a:alpha val="0"/>
                    </a:schemeClr>
                  </a:solidFill>
                </a:ln>
                <a:ea typeface="KoPub돋움체 Bold" panose="02020603020101020101" pitchFamily="18" charset="-127"/>
              </a:rPr>
              <a:t>Private BLSTMs for language-specific</a:t>
            </a:r>
            <a:br>
              <a:rPr lang="en-US" altLang="ko-KR" sz="1900" dirty="0">
                <a:ln>
                  <a:solidFill>
                    <a:schemeClr val="accent1">
                      <a:alpha val="0"/>
                    </a:schemeClr>
                  </a:solidFill>
                </a:ln>
                <a:ea typeface="KoPub돋움체 Bold" panose="02020603020101020101" pitchFamily="18" charset="-127"/>
              </a:rPr>
            </a:br>
            <a:r>
              <a:rPr lang="en-US" altLang="ko-KR" sz="1900" dirty="0">
                <a:ln>
                  <a:solidFill>
                    <a:schemeClr val="accent1">
                      <a:alpha val="0"/>
                    </a:schemeClr>
                  </a:solidFill>
                </a:ln>
                <a:ea typeface="KoPub돋움체 Bold" panose="02020603020101020101" pitchFamily="18" charset="-127"/>
              </a:rPr>
              <a:t>representations</a:t>
            </a:r>
            <a:endParaRPr lang="en-US" altLang="ko-KR" sz="1900" dirty="0">
              <a:ln>
                <a:solidFill>
                  <a:schemeClr val="accent1">
                    <a:alpha val="0"/>
                  </a:schemeClr>
                </a:solidFill>
              </a:ln>
              <a:ea typeface="KoPub돋움체 Medium" panose="02020603020101020101" pitchFamily="18" charset="-127"/>
            </a:endParaRPr>
          </a:p>
          <a:p>
            <a:pPr marL="533400" lvl="1" indent="-171450"/>
            <a:r>
              <a:rPr lang="en-US" altLang="ko-KR" sz="1800" dirty="0" smtClean="0">
                <a:ln>
                  <a:solidFill>
                    <a:schemeClr val="accent1">
                      <a:alpha val="0"/>
                    </a:schemeClr>
                  </a:solidFill>
                </a:ln>
                <a:ea typeface="KoPub돋움체 Medium" panose="02020603020101020101" pitchFamily="18" charset="-127"/>
              </a:rPr>
              <a:t>Different parameters for different languages</a:t>
            </a:r>
          </a:p>
          <a:p>
            <a:pPr marL="533400" lvl="1" indent="-171450"/>
            <a:r>
              <a:rPr lang="en-US" altLang="ko-KR" sz="1800" dirty="0" smtClean="0">
                <a:ln>
                  <a:solidFill>
                    <a:schemeClr val="accent1">
                      <a:alpha val="0"/>
                    </a:schemeClr>
                  </a:solidFill>
                </a:ln>
                <a:ea typeface="KoPub돋움체 Medium" panose="02020603020101020101" pitchFamily="18" charset="-127"/>
              </a:rPr>
              <a:t>For </a:t>
            </a:r>
            <a:r>
              <a:rPr lang="en-US" altLang="ko-KR" sz="1800" dirty="0">
                <a:ln>
                  <a:solidFill>
                    <a:schemeClr val="accent1">
                      <a:alpha val="0"/>
                    </a:schemeClr>
                  </a:solidFill>
                </a:ln>
                <a:ea typeface="KoPub돋움체 Medium" panose="02020603020101020101" pitchFamily="18" charset="-127"/>
              </a:rPr>
              <a:t>representing information necessary</a:t>
            </a:r>
            <a:br>
              <a:rPr lang="en-US" altLang="ko-KR" sz="1800" dirty="0">
                <a:ln>
                  <a:solidFill>
                    <a:schemeClr val="accent1">
                      <a:alpha val="0"/>
                    </a:schemeClr>
                  </a:solidFill>
                </a:ln>
                <a:ea typeface="KoPub돋움체 Medium" panose="02020603020101020101" pitchFamily="18" charset="-127"/>
              </a:rPr>
            </a:br>
            <a:r>
              <a:rPr lang="en-US" altLang="ko-KR" sz="1800" dirty="0">
                <a:ln>
                  <a:solidFill>
                    <a:schemeClr val="accent1">
                      <a:alpha val="0"/>
                    </a:schemeClr>
                  </a:solidFill>
                </a:ln>
                <a:ea typeface="KoPub돋움체 Medium" panose="02020603020101020101" pitchFamily="18" charset="-127"/>
              </a:rPr>
              <a:t>for specific </a:t>
            </a:r>
            <a:r>
              <a:rPr lang="en-US" altLang="ko-KR" sz="1800" dirty="0" smtClean="0">
                <a:ln>
                  <a:solidFill>
                    <a:schemeClr val="accent1">
                      <a:alpha val="0"/>
                    </a:schemeClr>
                  </a:solidFill>
                </a:ln>
                <a:ea typeface="KoPub돋움체 Medium" panose="02020603020101020101" pitchFamily="18" charset="-127"/>
              </a:rPr>
              <a:t>languages</a:t>
            </a:r>
          </a:p>
          <a:p>
            <a:pPr marL="76200" indent="-171450"/>
            <a:endParaRPr lang="en-US" altLang="ko-KR" sz="1900" dirty="0" smtClean="0">
              <a:ln>
                <a:solidFill>
                  <a:schemeClr val="accent1">
                    <a:alpha val="0"/>
                  </a:schemeClr>
                </a:solidFill>
              </a:ln>
              <a:ea typeface="KoPub돋움체 Medium" panose="02020603020101020101" pitchFamily="18" charset="-127"/>
            </a:endParaRPr>
          </a:p>
          <a:p>
            <a:pPr marL="76200" indent="-171450"/>
            <a:r>
              <a:rPr lang="en-US" sz="2300" dirty="0">
                <a:ln>
                  <a:solidFill>
                    <a:schemeClr val="accent1">
                      <a:alpha val="0"/>
                    </a:schemeClr>
                  </a:solidFill>
                </a:ln>
                <a:ea typeface="KoPub돋움체 Medium" panose="02020603020101020101" pitchFamily="18" charset="-127"/>
              </a:rPr>
              <a:t> </a:t>
            </a:r>
            <a:r>
              <a:rPr lang="en-US" sz="1900" dirty="0" smtClean="0">
                <a:ln>
                  <a:solidFill>
                    <a:schemeClr val="accent1">
                      <a:alpha val="0"/>
                    </a:schemeClr>
                  </a:solidFill>
                </a:ln>
                <a:ea typeface="KoPub돋움체 Bold" panose="02020603020101020101" pitchFamily="18" charset="-127"/>
              </a:rPr>
              <a:t>Inspired </a:t>
            </a:r>
            <a:r>
              <a:rPr lang="en-US" sz="1900" dirty="0">
                <a:ln>
                  <a:solidFill>
                    <a:schemeClr val="accent1">
                      <a:alpha val="0"/>
                    </a:schemeClr>
                  </a:solidFill>
                </a:ln>
                <a:ea typeface="KoPub돋움체 Bold" panose="02020603020101020101" pitchFamily="18" charset="-127"/>
              </a:rPr>
              <a:t>by domain adaptation models for </a:t>
            </a:r>
            <a:br>
              <a:rPr lang="en-US" sz="1900" dirty="0">
                <a:ln>
                  <a:solidFill>
                    <a:schemeClr val="accent1">
                      <a:alpha val="0"/>
                    </a:schemeClr>
                  </a:solidFill>
                </a:ln>
                <a:ea typeface="KoPub돋움체 Bold" panose="02020603020101020101" pitchFamily="18" charset="-127"/>
              </a:rPr>
            </a:br>
            <a:r>
              <a:rPr lang="en-US" sz="1900" dirty="0" smtClean="0">
                <a:ln>
                  <a:solidFill>
                    <a:schemeClr val="accent1">
                      <a:alpha val="0"/>
                    </a:schemeClr>
                  </a:solidFill>
                </a:ln>
                <a:ea typeface="KoPub돋움체 Bold" panose="02020603020101020101" pitchFamily="18" charset="-127"/>
              </a:rPr>
              <a:t>   image </a:t>
            </a:r>
            <a:r>
              <a:rPr lang="en-US" sz="1900" dirty="0">
                <a:ln>
                  <a:solidFill>
                    <a:schemeClr val="accent1">
                      <a:alpha val="0"/>
                    </a:schemeClr>
                  </a:solidFill>
                </a:ln>
                <a:ea typeface="KoPub돋움체 Bold" panose="02020603020101020101" pitchFamily="18" charset="-127"/>
              </a:rPr>
              <a:t>recognition </a:t>
            </a:r>
            <a:r>
              <a:rPr lang="en-US" sz="1900" dirty="0">
                <a:ln>
                  <a:solidFill>
                    <a:schemeClr val="accent1">
                      <a:alpha val="0"/>
                    </a:schemeClr>
                  </a:solidFill>
                </a:ln>
              </a:rPr>
              <a:t>[</a:t>
            </a:r>
            <a:r>
              <a:rPr lang="en-US" sz="1900" dirty="0" err="1">
                <a:ln>
                  <a:solidFill>
                    <a:schemeClr val="accent1">
                      <a:alpha val="0"/>
                    </a:schemeClr>
                  </a:solidFill>
                </a:ln>
              </a:rPr>
              <a:t>Bousmalis</a:t>
            </a:r>
            <a:r>
              <a:rPr lang="en-US" sz="1900" dirty="0">
                <a:ln>
                  <a:solidFill>
                    <a:schemeClr val="accent1">
                      <a:alpha val="0"/>
                    </a:schemeClr>
                  </a:solidFill>
                </a:ln>
              </a:rPr>
              <a:t>+, </a:t>
            </a:r>
            <a:r>
              <a:rPr lang="en-US" sz="1900" i="1" dirty="0">
                <a:ln>
                  <a:solidFill>
                    <a:schemeClr val="accent1">
                      <a:alpha val="0"/>
                    </a:schemeClr>
                  </a:solidFill>
                </a:ln>
              </a:rPr>
              <a:t>NIPS16</a:t>
            </a:r>
            <a:r>
              <a:rPr lang="en-US" sz="1900" dirty="0">
                <a:ln>
                  <a:solidFill>
                    <a:schemeClr val="accent1">
                      <a:alpha val="0"/>
                    </a:schemeClr>
                  </a:solidFill>
                </a:ln>
              </a:rPr>
              <a:t>] </a:t>
            </a:r>
            <a:r>
              <a:rPr lang="en-US" sz="1900" dirty="0">
                <a:ln>
                  <a:solidFill>
                    <a:schemeClr val="accent1">
                      <a:alpha val="0"/>
                    </a:schemeClr>
                  </a:solidFill>
                </a:ln>
                <a:ea typeface="KoPub돋움체 Bold" panose="02020603020101020101" pitchFamily="18" charset="-127"/>
              </a:rPr>
              <a:t>and</a:t>
            </a:r>
            <a:br>
              <a:rPr lang="en-US" sz="1900" dirty="0">
                <a:ln>
                  <a:solidFill>
                    <a:schemeClr val="accent1">
                      <a:alpha val="0"/>
                    </a:schemeClr>
                  </a:solidFill>
                </a:ln>
                <a:ea typeface="KoPub돋움체 Bold" panose="02020603020101020101" pitchFamily="18" charset="-127"/>
              </a:rPr>
            </a:br>
            <a:r>
              <a:rPr lang="en-US" sz="1900" dirty="0" smtClean="0">
                <a:ln>
                  <a:solidFill>
                    <a:schemeClr val="accent1">
                      <a:alpha val="0"/>
                    </a:schemeClr>
                  </a:solidFill>
                </a:ln>
                <a:ea typeface="KoPub돋움체 Bold" panose="02020603020101020101" pitchFamily="18" charset="-127"/>
              </a:rPr>
              <a:t>   slot-tagging </a:t>
            </a:r>
            <a:r>
              <a:rPr lang="en-US" sz="1900" dirty="0">
                <a:ln>
                  <a:solidFill>
                    <a:schemeClr val="accent1">
                      <a:alpha val="0"/>
                    </a:schemeClr>
                  </a:solidFill>
                </a:ln>
              </a:rPr>
              <a:t>[</a:t>
            </a:r>
            <a:r>
              <a:rPr lang="en-US" sz="1900" i="1" dirty="0">
                <a:ln>
                  <a:solidFill>
                    <a:schemeClr val="accent1">
                      <a:alpha val="0"/>
                    </a:schemeClr>
                  </a:solidFill>
                </a:ln>
              </a:rPr>
              <a:t>Kim</a:t>
            </a:r>
            <a:r>
              <a:rPr lang="en-US" sz="1900" dirty="0">
                <a:ln>
                  <a:solidFill>
                    <a:schemeClr val="accent1">
                      <a:alpha val="0"/>
                    </a:schemeClr>
                  </a:solidFill>
                </a:ln>
              </a:rPr>
              <a:t>+, </a:t>
            </a:r>
            <a:r>
              <a:rPr lang="en-US" sz="1900" i="1" dirty="0">
                <a:ln>
                  <a:solidFill>
                    <a:schemeClr val="accent1">
                      <a:alpha val="0"/>
                    </a:schemeClr>
                  </a:solidFill>
                </a:ln>
              </a:rPr>
              <a:t>COLING16</a:t>
            </a:r>
            <a:r>
              <a:rPr lang="en-US" sz="1900" dirty="0" smtClean="0">
                <a:ln>
                  <a:solidFill>
                    <a:schemeClr val="accent1">
                      <a:alpha val="0"/>
                    </a:schemeClr>
                  </a:solidFill>
                </a:ln>
              </a:rPr>
              <a:t>]</a:t>
            </a:r>
            <a:endParaRPr lang="en-US" sz="1900" dirty="0">
              <a:ln>
                <a:solidFill>
                  <a:schemeClr val="accent1">
                    <a:alpha val="0"/>
                  </a:schemeClr>
                </a:solidFill>
              </a:ln>
              <a:ea typeface="KoPub돋움체 Bold" panose="02020603020101020101" pitchFamily="18" charset="-127"/>
            </a:endParaRPr>
          </a:p>
        </p:txBody>
      </p:sp>
      <p:grpSp>
        <p:nvGrpSpPr>
          <p:cNvPr id="6" name="그룹 4125">
            <a:extLst>
              <a:ext uri="{FF2B5EF4-FFF2-40B4-BE49-F238E27FC236}">
                <a16:creationId xmlns="" xmlns:a16="http://schemas.microsoft.com/office/drawing/2014/main" id="{1CBDE6CC-DC52-4D52-A522-0FF704D398FA}"/>
              </a:ext>
            </a:extLst>
          </p:cNvPr>
          <p:cNvGrpSpPr/>
          <p:nvPr/>
        </p:nvGrpSpPr>
        <p:grpSpPr>
          <a:xfrm>
            <a:off x="143356" y="1830745"/>
            <a:ext cx="3819044" cy="3618402"/>
            <a:chOff x="143356" y="1830745"/>
            <a:chExt cx="3149088" cy="2983644"/>
          </a:xfrm>
        </p:grpSpPr>
        <p:sp>
          <p:nvSpPr>
            <p:cNvPr id="7" name="모서리가 접힌 도형 4">
              <a:extLst>
                <a:ext uri="{FF2B5EF4-FFF2-40B4-BE49-F238E27FC236}">
                  <a16:creationId xmlns="" xmlns:a16="http://schemas.microsoft.com/office/drawing/2014/main" id="{36FFBBA8-8E98-441F-AF69-4D64CFC00D21}"/>
                </a:ext>
              </a:extLst>
            </p:cNvPr>
            <p:cNvSpPr/>
            <p:nvPr/>
          </p:nvSpPr>
          <p:spPr>
            <a:xfrm>
              <a:off x="143356" y="1830745"/>
              <a:ext cx="3149088" cy="2983644"/>
            </a:xfrm>
            <a:prstGeom prst="foldedCorner">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pic>
          <p:nvPicPr>
            <p:cNvPr id="8" name="Picture 5">
              <a:extLst>
                <a:ext uri="{FF2B5EF4-FFF2-40B4-BE49-F238E27FC236}">
                  <a16:creationId xmlns="" xmlns:a16="http://schemas.microsoft.com/office/drawing/2014/main" id="{9A8713E1-5665-4853-8B53-C088EAC56632}"/>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t="27895"/>
            <a:stretch/>
          </p:blipFill>
          <p:spPr bwMode="auto">
            <a:xfrm>
              <a:off x="907052" y="4012406"/>
              <a:ext cx="1668780" cy="690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6">
              <a:extLst>
                <a:ext uri="{FF2B5EF4-FFF2-40B4-BE49-F238E27FC236}">
                  <a16:creationId xmlns="" xmlns:a16="http://schemas.microsoft.com/office/drawing/2014/main" id="{64A18FEE-46E2-4537-B477-D9D18864FCC2}"/>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20876"/>
            <a:stretch/>
          </p:blipFill>
          <p:spPr bwMode="auto">
            <a:xfrm>
              <a:off x="196123" y="2012376"/>
              <a:ext cx="3021847" cy="2074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61354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D4101D-A46D-4CB8-B877-6D5F7B6D82DE}"/>
              </a:ext>
            </a:extLst>
          </p:cNvPr>
          <p:cNvSpPr>
            <a:spLocks noGrp="1"/>
          </p:cNvSpPr>
          <p:nvPr>
            <p:ph type="title"/>
          </p:nvPr>
        </p:nvSpPr>
        <p:spPr/>
        <p:txBody>
          <a:bodyPr/>
          <a:lstStyle/>
          <a:p>
            <a:r>
              <a:rPr lang="en-US" dirty="0"/>
              <a:t>Language-Adversarial Training</a:t>
            </a:r>
          </a:p>
        </p:txBody>
      </p:sp>
      <p:sp>
        <p:nvSpPr>
          <p:cNvPr id="4" name="Slide Number Placeholder 3">
            <a:extLst>
              <a:ext uri="{FF2B5EF4-FFF2-40B4-BE49-F238E27FC236}">
                <a16:creationId xmlns="" xmlns:a16="http://schemas.microsoft.com/office/drawing/2014/main" id="{9EE46773-BF40-41FC-A784-690EA6E19DD6}"/>
              </a:ext>
            </a:extLst>
          </p:cNvPr>
          <p:cNvSpPr>
            <a:spLocks noGrp="1"/>
          </p:cNvSpPr>
          <p:nvPr>
            <p:ph type="sldNum" sz="quarter" idx="12"/>
          </p:nvPr>
        </p:nvSpPr>
        <p:spPr/>
        <p:txBody>
          <a:bodyPr/>
          <a:lstStyle/>
          <a:p>
            <a:fld id="{CEF3FB18-B22A-4758-B014-96AFC7673A9F}" type="slidenum">
              <a:rPr lang="en-US" smtClean="0"/>
              <a:t>6</a:t>
            </a:fld>
            <a:endParaRPr lang="en-US"/>
          </a:p>
        </p:txBody>
      </p:sp>
      <p:sp>
        <p:nvSpPr>
          <p:cNvPr id="5" name="Content Placeholder 2">
            <a:extLst>
              <a:ext uri="{FF2B5EF4-FFF2-40B4-BE49-F238E27FC236}">
                <a16:creationId xmlns="" xmlns:a16="http://schemas.microsoft.com/office/drawing/2014/main" id="{EB99BE6D-3F75-4479-875C-E0CFAA52AB0A}"/>
              </a:ext>
            </a:extLst>
          </p:cNvPr>
          <p:cNvSpPr txBox="1">
            <a:spLocks/>
          </p:cNvSpPr>
          <p:nvPr/>
        </p:nvSpPr>
        <p:spPr>
          <a:xfrm>
            <a:off x="4026569" y="1801717"/>
            <a:ext cx="5117432" cy="4570157"/>
          </a:xfrm>
          <a:prstGeom prst="rect">
            <a:avLst/>
          </a:prstGeom>
        </p:spPr>
        <p:txBody>
          <a:bodyPr vert="horz" wrap="non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1900" dirty="0" smtClean="0">
                <a:ln>
                  <a:solidFill>
                    <a:schemeClr val="accent1">
                      <a:alpha val="0"/>
                    </a:schemeClr>
                  </a:solidFill>
                </a:ln>
                <a:ea typeface="KoPub돋움체 Bold" panose="02020603020101020101" pitchFamily="18" charset="-127"/>
              </a:rPr>
              <a:t>Let </a:t>
            </a:r>
            <a:r>
              <a:rPr lang="en-US" altLang="ko-KR" sz="1900" dirty="0">
                <a:ln>
                  <a:solidFill>
                    <a:schemeClr val="accent1">
                      <a:alpha val="0"/>
                    </a:schemeClr>
                  </a:solidFill>
                </a:ln>
                <a:ea typeface="KoPub돋움체 Bold" panose="02020603020101020101" pitchFamily="18" charset="-127"/>
              </a:rPr>
              <a:t>the common BLSTM outputs to be language</a:t>
            </a:r>
            <a:br>
              <a:rPr lang="en-US" altLang="ko-KR" sz="1900" dirty="0">
                <a:ln>
                  <a:solidFill>
                    <a:schemeClr val="accent1">
                      <a:alpha val="0"/>
                    </a:schemeClr>
                  </a:solidFill>
                </a:ln>
                <a:ea typeface="KoPub돋움체 Bold" panose="02020603020101020101" pitchFamily="18" charset="-127"/>
              </a:rPr>
            </a:br>
            <a:r>
              <a:rPr lang="en-US" altLang="ko-KR" sz="1900" spc="-30" dirty="0">
                <a:ln>
                  <a:solidFill>
                    <a:schemeClr val="accent1">
                      <a:alpha val="0"/>
                    </a:schemeClr>
                  </a:solidFill>
                </a:ln>
                <a:ea typeface="KoPub돋움체 Bold" panose="02020603020101020101" pitchFamily="18" charset="-127"/>
              </a:rPr>
              <a:t>indistinguishable so that transfer learning from</a:t>
            </a:r>
            <a:br>
              <a:rPr lang="en-US" altLang="ko-KR" sz="1900" spc="-30" dirty="0">
                <a:ln>
                  <a:solidFill>
                    <a:schemeClr val="accent1">
                      <a:alpha val="0"/>
                    </a:schemeClr>
                  </a:solidFill>
                </a:ln>
                <a:ea typeface="KoPub돋움체 Bold" panose="02020603020101020101" pitchFamily="18" charset="-127"/>
              </a:rPr>
            </a:br>
            <a:r>
              <a:rPr lang="en-US" altLang="ko-KR" sz="1900" spc="-30" dirty="0">
                <a:ln>
                  <a:solidFill>
                    <a:schemeClr val="accent1">
                      <a:alpha val="0"/>
                    </a:schemeClr>
                  </a:solidFill>
                </a:ln>
                <a:ea typeface="KoPub돋움체 Bold" panose="02020603020101020101" pitchFamily="18" charset="-127"/>
              </a:rPr>
              <a:t>other languages can be more </a:t>
            </a:r>
            <a:r>
              <a:rPr lang="en-US" altLang="ko-KR" sz="1900" dirty="0" smtClean="0">
                <a:ln>
                  <a:solidFill>
                    <a:schemeClr val="accent1">
                      <a:alpha val="0"/>
                    </a:schemeClr>
                  </a:solidFill>
                </a:ln>
                <a:ea typeface="KoPub돋움체 Bold" panose="02020603020101020101" pitchFamily="18" charset="-127"/>
              </a:rPr>
              <a:t>effective</a:t>
            </a:r>
          </a:p>
          <a:p>
            <a:pPr marL="361950" lvl="1" indent="0">
              <a:buNone/>
            </a:pPr>
            <a:endParaRPr lang="en-US" sz="100" dirty="0">
              <a:ln>
                <a:solidFill>
                  <a:schemeClr val="accent1">
                    <a:alpha val="0"/>
                  </a:schemeClr>
                </a:solidFill>
              </a:ln>
              <a:ea typeface="KoPub돋움체 Medium" panose="02020603020101020101" pitchFamily="18" charset="-127"/>
            </a:endParaRPr>
          </a:p>
          <a:p>
            <a:pPr>
              <a:spcBef>
                <a:spcPts val="400"/>
              </a:spcBef>
            </a:pPr>
            <a:endParaRPr lang="en-US" sz="1900" spc="-40" dirty="0" smtClean="0">
              <a:ln>
                <a:solidFill>
                  <a:schemeClr val="accent1">
                    <a:alpha val="0"/>
                  </a:schemeClr>
                </a:solidFill>
              </a:ln>
              <a:ea typeface="KoPub돋움체 Bold" panose="02020603020101020101" pitchFamily="18" charset="-127"/>
            </a:endParaRPr>
          </a:p>
          <a:p>
            <a:pPr>
              <a:spcBef>
                <a:spcPts val="400"/>
              </a:spcBef>
            </a:pPr>
            <a:r>
              <a:rPr lang="en-US" sz="1900" spc="-40" dirty="0" smtClean="0">
                <a:ln>
                  <a:solidFill>
                    <a:schemeClr val="accent1">
                      <a:alpha val="0"/>
                    </a:schemeClr>
                  </a:solidFill>
                </a:ln>
                <a:ea typeface="KoPub돋움체 Bold" panose="02020603020101020101" pitchFamily="18" charset="-127"/>
              </a:rPr>
              <a:t>Inspired </a:t>
            </a:r>
            <a:r>
              <a:rPr lang="en-US" sz="1900" spc="-40" dirty="0">
                <a:ln>
                  <a:solidFill>
                    <a:schemeClr val="accent1">
                      <a:alpha val="0"/>
                    </a:schemeClr>
                  </a:solidFill>
                </a:ln>
                <a:ea typeface="KoPub돋움체 Bold" panose="02020603020101020101" pitchFamily="18" charset="-127"/>
              </a:rPr>
              <a:t>by Domain-Adversarial Training</a:t>
            </a:r>
            <a:r>
              <a:rPr lang="en-US" sz="1900" dirty="0">
                <a:ln>
                  <a:solidFill>
                    <a:schemeClr val="accent1">
                      <a:alpha val="0"/>
                    </a:schemeClr>
                  </a:solidFill>
                </a:ln>
                <a:ea typeface="KoPub돋움체 Bold" panose="02020603020101020101" pitchFamily="18" charset="-127"/>
              </a:rPr>
              <a:t/>
            </a:r>
            <a:br>
              <a:rPr lang="en-US" sz="1900" dirty="0">
                <a:ln>
                  <a:solidFill>
                    <a:schemeClr val="accent1">
                      <a:alpha val="0"/>
                    </a:schemeClr>
                  </a:solidFill>
                </a:ln>
                <a:ea typeface="KoPub돋움체 Bold" panose="02020603020101020101" pitchFamily="18" charset="-127"/>
              </a:rPr>
            </a:br>
            <a:r>
              <a:rPr lang="en-US" sz="1900" dirty="0">
                <a:ln>
                  <a:solidFill>
                    <a:schemeClr val="accent1">
                      <a:alpha val="0"/>
                    </a:schemeClr>
                  </a:solidFill>
                </a:ln>
                <a:ea typeface="KoPub돋움체 Bold" panose="02020603020101020101" pitchFamily="18" charset="-127"/>
              </a:rPr>
              <a:t>for image recognition</a:t>
            </a:r>
            <a:r>
              <a:rPr lang="en-US" sz="1800" dirty="0">
                <a:ln>
                  <a:solidFill>
                    <a:schemeClr val="accent1">
                      <a:alpha val="0"/>
                    </a:schemeClr>
                  </a:solidFill>
                </a:ln>
                <a:ea typeface="KoPub돋움체 Bold" panose="02020603020101020101" pitchFamily="18" charset="-127"/>
              </a:rPr>
              <a:t> </a:t>
            </a:r>
            <a:r>
              <a:rPr lang="en-US" sz="1800" dirty="0">
                <a:ln>
                  <a:solidFill>
                    <a:schemeClr val="accent1">
                      <a:alpha val="0"/>
                    </a:schemeClr>
                  </a:solidFill>
                </a:ln>
              </a:rPr>
              <a:t>[</a:t>
            </a:r>
            <a:r>
              <a:rPr lang="en-US" sz="1800" dirty="0" err="1">
                <a:ln>
                  <a:solidFill>
                    <a:schemeClr val="accent1">
                      <a:alpha val="0"/>
                    </a:schemeClr>
                  </a:solidFill>
                </a:ln>
              </a:rPr>
              <a:t>Ganin</a:t>
            </a:r>
            <a:r>
              <a:rPr lang="en-US" sz="1800" dirty="0">
                <a:ln>
                  <a:solidFill>
                    <a:schemeClr val="accent1">
                      <a:alpha val="0"/>
                    </a:schemeClr>
                  </a:solidFill>
                </a:ln>
              </a:rPr>
              <a:t>+, </a:t>
            </a:r>
            <a:r>
              <a:rPr lang="en-US" sz="1800" i="1" dirty="0">
                <a:ln>
                  <a:solidFill>
                    <a:schemeClr val="accent1">
                      <a:alpha val="0"/>
                    </a:schemeClr>
                  </a:solidFill>
                </a:ln>
              </a:rPr>
              <a:t>JMLR16</a:t>
            </a:r>
            <a:r>
              <a:rPr lang="en-US" sz="1800" dirty="0">
                <a:ln>
                  <a:solidFill>
                    <a:schemeClr val="accent1">
                      <a:alpha val="0"/>
                    </a:schemeClr>
                  </a:solidFill>
                </a:ln>
              </a:rPr>
              <a:t>]</a:t>
            </a:r>
          </a:p>
          <a:p>
            <a:pPr marL="542925" lvl="1" indent="-171450">
              <a:spcBef>
                <a:spcPts val="200"/>
              </a:spcBef>
            </a:pPr>
            <a:r>
              <a:rPr lang="en-US" sz="1600" dirty="0">
                <a:ln>
                  <a:solidFill>
                    <a:schemeClr val="accent1">
                      <a:alpha val="0"/>
                    </a:schemeClr>
                  </a:solidFill>
                </a:ln>
                <a:ea typeface="KoPub돋움체 Medium" panose="02020603020101020101" pitchFamily="18" charset="-127"/>
              </a:rPr>
              <a:t>Encourages the representation to be domain</a:t>
            </a:r>
            <a:br>
              <a:rPr lang="en-US" sz="1600" dirty="0">
                <a:ln>
                  <a:solidFill>
                    <a:schemeClr val="accent1">
                      <a:alpha val="0"/>
                    </a:schemeClr>
                  </a:solidFill>
                </a:ln>
                <a:ea typeface="KoPub돋움체 Medium" panose="02020603020101020101" pitchFamily="18" charset="-127"/>
              </a:rPr>
            </a:br>
            <a:r>
              <a:rPr lang="en-US" sz="1600" dirty="0">
                <a:ln>
                  <a:solidFill>
                    <a:schemeClr val="accent1">
                      <a:alpha val="0"/>
                    </a:schemeClr>
                  </a:solidFill>
                </a:ln>
                <a:ea typeface="KoPub돋움체 Medium" panose="02020603020101020101" pitchFamily="18" charset="-127"/>
              </a:rPr>
              <a:t>indistinguishable</a:t>
            </a:r>
          </a:p>
          <a:p>
            <a:pPr marL="542925" lvl="1" indent="-171450">
              <a:spcBef>
                <a:spcPts val="200"/>
              </a:spcBef>
            </a:pPr>
            <a:r>
              <a:rPr lang="en-US" sz="1600" dirty="0">
                <a:ln>
                  <a:solidFill>
                    <a:schemeClr val="accent1">
                      <a:alpha val="0"/>
                    </a:schemeClr>
                  </a:solidFill>
                </a:ln>
                <a:ea typeface="KoPub돋움체 Medium" panose="02020603020101020101" pitchFamily="18" charset="-127"/>
              </a:rPr>
              <a:t>Then, the model performance for the target domain is</a:t>
            </a:r>
          </a:p>
          <a:p>
            <a:pPr marL="371475" lvl="1" indent="0">
              <a:spcBef>
                <a:spcPts val="200"/>
              </a:spcBef>
              <a:buNone/>
            </a:pPr>
            <a:r>
              <a:rPr lang="en-US" altLang="ko-KR" sz="1600" dirty="0">
                <a:ln>
                  <a:solidFill>
                    <a:schemeClr val="accent1">
                      <a:alpha val="0"/>
                    </a:schemeClr>
                  </a:solidFill>
                </a:ln>
                <a:ea typeface="KoPub돋움체 Medium" panose="02020603020101020101" pitchFamily="18" charset="-127"/>
              </a:rPr>
              <a:t>    </a:t>
            </a:r>
            <a:r>
              <a:rPr lang="en-US" altLang="ko-KR" sz="1600" dirty="0" smtClean="0">
                <a:ln>
                  <a:solidFill>
                    <a:schemeClr val="accent1">
                      <a:alpha val="0"/>
                    </a:schemeClr>
                  </a:solidFill>
                </a:ln>
                <a:ea typeface="KoPub돋움체 Medium" panose="02020603020101020101" pitchFamily="18" charset="-127"/>
              </a:rPr>
              <a:t>improved</a:t>
            </a:r>
            <a:endParaRPr lang="en-US" altLang="ko-KR" sz="2300" dirty="0">
              <a:ln>
                <a:solidFill>
                  <a:schemeClr val="accent1">
                    <a:alpha val="0"/>
                  </a:schemeClr>
                </a:solidFill>
              </a:ln>
              <a:ea typeface="KoPub돋움체 Bold" panose="02020603020101020101" pitchFamily="18" charset="-127"/>
            </a:endParaRPr>
          </a:p>
        </p:txBody>
      </p:sp>
      <p:grpSp>
        <p:nvGrpSpPr>
          <p:cNvPr id="7" name="그룹 1">
            <a:extLst>
              <a:ext uri="{FF2B5EF4-FFF2-40B4-BE49-F238E27FC236}">
                <a16:creationId xmlns="" xmlns:a16="http://schemas.microsoft.com/office/drawing/2014/main" id="{D4819C93-68DC-4C88-927F-0D6168290A14}"/>
              </a:ext>
            </a:extLst>
          </p:cNvPr>
          <p:cNvGrpSpPr/>
          <p:nvPr/>
        </p:nvGrpSpPr>
        <p:grpSpPr>
          <a:xfrm>
            <a:off x="119543" y="1830744"/>
            <a:ext cx="3842857" cy="3613639"/>
            <a:chOff x="119543" y="1830745"/>
            <a:chExt cx="3172901" cy="2983644"/>
          </a:xfrm>
        </p:grpSpPr>
        <p:sp>
          <p:nvSpPr>
            <p:cNvPr id="8" name="모서리가 접힌 도형 18">
              <a:extLst>
                <a:ext uri="{FF2B5EF4-FFF2-40B4-BE49-F238E27FC236}">
                  <a16:creationId xmlns="" xmlns:a16="http://schemas.microsoft.com/office/drawing/2014/main" id="{94732B30-F906-4F8D-A0B0-2CD8403826A7}"/>
                </a:ext>
              </a:extLst>
            </p:cNvPr>
            <p:cNvSpPr/>
            <p:nvPr/>
          </p:nvSpPr>
          <p:spPr>
            <a:xfrm>
              <a:off x="143356" y="1830745"/>
              <a:ext cx="3149088" cy="2983644"/>
            </a:xfrm>
            <a:prstGeom prst="foldedCorner">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pic>
          <p:nvPicPr>
            <p:cNvPr id="9" name="Picture 2">
              <a:extLst>
                <a:ext uri="{FF2B5EF4-FFF2-40B4-BE49-F238E27FC236}">
                  <a16:creationId xmlns="" xmlns:a16="http://schemas.microsoft.com/office/drawing/2014/main" id="{89992129-1170-4CA6-B348-4D3CAEF243A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543" y="1940081"/>
              <a:ext cx="2928458" cy="2763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26943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B72569-65FF-4A08-91A9-51BC12C58616}"/>
              </a:ext>
            </a:extLst>
          </p:cNvPr>
          <p:cNvSpPr>
            <a:spLocks noGrp="1"/>
          </p:cNvSpPr>
          <p:nvPr>
            <p:ph type="title"/>
          </p:nvPr>
        </p:nvSpPr>
        <p:spPr/>
        <p:txBody>
          <a:bodyPr/>
          <a:lstStyle/>
          <a:p>
            <a:r>
              <a:rPr lang="en-US" dirty="0"/>
              <a:t>Bidirectional Language Modeling</a:t>
            </a:r>
          </a:p>
        </p:txBody>
      </p:sp>
      <p:sp>
        <p:nvSpPr>
          <p:cNvPr id="4" name="Slide Number Placeholder 3">
            <a:extLst>
              <a:ext uri="{FF2B5EF4-FFF2-40B4-BE49-F238E27FC236}">
                <a16:creationId xmlns="" xmlns:a16="http://schemas.microsoft.com/office/drawing/2014/main" id="{E8EDF5B9-5AB9-41F7-BE8A-5B8603C55273}"/>
              </a:ext>
            </a:extLst>
          </p:cNvPr>
          <p:cNvSpPr>
            <a:spLocks noGrp="1"/>
          </p:cNvSpPr>
          <p:nvPr>
            <p:ph type="sldNum" sz="quarter" idx="12"/>
          </p:nvPr>
        </p:nvSpPr>
        <p:spPr/>
        <p:txBody>
          <a:bodyPr/>
          <a:lstStyle/>
          <a:p>
            <a:fld id="{CEF3FB18-B22A-4758-B014-96AFC7673A9F}" type="slidenum">
              <a:rPr lang="en-US" smtClean="0"/>
              <a:t>7</a:t>
            </a:fld>
            <a:endParaRPr lang="en-US"/>
          </a:p>
        </p:txBody>
      </p:sp>
      <p:sp>
        <p:nvSpPr>
          <p:cNvPr id="6" name="Content Placeholder 2">
            <a:extLst>
              <a:ext uri="{FF2B5EF4-FFF2-40B4-BE49-F238E27FC236}">
                <a16:creationId xmlns="" xmlns:a16="http://schemas.microsoft.com/office/drawing/2014/main" id="{78B45A57-52A5-4CB8-A119-6DC10BCD73B2}"/>
              </a:ext>
            </a:extLst>
          </p:cNvPr>
          <p:cNvSpPr txBox="1">
            <a:spLocks/>
          </p:cNvSpPr>
          <p:nvPr/>
        </p:nvSpPr>
        <p:spPr>
          <a:xfrm>
            <a:off x="3995471" y="1801717"/>
            <a:ext cx="5062228" cy="4919759"/>
          </a:xfrm>
          <a:prstGeom prst="rect">
            <a:avLst/>
          </a:prstGeom>
        </p:spPr>
        <p:txBody>
          <a:bodyPr vert="horz" wrap="non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sz="1900" dirty="0">
                <a:ln>
                  <a:solidFill>
                    <a:schemeClr val="accent1">
                      <a:alpha val="0"/>
                    </a:schemeClr>
                  </a:solidFill>
                </a:ln>
                <a:ea typeface="KoPub돋움체 Bold" panose="02020603020101020101" pitchFamily="18" charset="-127"/>
              </a:rPr>
              <a:t>Adding language modeling objectives encourages </a:t>
            </a:r>
            <a:br>
              <a:rPr lang="en-US" sz="1900" dirty="0">
                <a:ln>
                  <a:solidFill>
                    <a:schemeClr val="accent1">
                      <a:alpha val="0"/>
                    </a:schemeClr>
                  </a:solidFill>
                </a:ln>
                <a:ea typeface="KoPub돋움체 Bold" panose="02020603020101020101" pitchFamily="18" charset="-127"/>
              </a:rPr>
            </a:br>
            <a:r>
              <a:rPr lang="en-US" sz="1900" dirty="0">
                <a:ln>
                  <a:solidFill>
                    <a:schemeClr val="accent1">
                      <a:alpha val="0"/>
                    </a:schemeClr>
                  </a:solidFill>
                </a:ln>
                <a:ea typeface="KoPub돋움체 Bold" panose="02020603020101020101" pitchFamily="18" charset="-127"/>
              </a:rPr>
              <a:t>learning general-purpose representations, which </a:t>
            </a:r>
            <a:br>
              <a:rPr lang="en-US" sz="1900" dirty="0">
                <a:ln>
                  <a:solidFill>
                    <a:schemeClr val="accent1">
                      <a:alpha val="0"/>
                    </a:schemeClr>
                  </a:solidFill>
                </a:ln>
                <a:ea typeface="KoPub돋움체 Bold" panose="02020603020101020101" pitchFamily="18" charset="-127"/>
              </a:rPr>
            </a:br>
            <a:r>
              <a:rPr lang="en-US" sz="1900" dirty="0" smtClean="0">
                <a:ln>
                  <a:solidFill>
                    <a:schemeClr val="accent1">
                      <a:alpha val="0"/>
                    </a:schemeClr>
                  </a:solidFill>
                </a:ln>
                <a:ea typeface="KoPub돋움체 Bold" panose="02020603020101020101" pitchFamily="18" charset="-127"/>
              </a:rPr>
              <a:t>is also </a:t>
            </a:r>
            <a:r>
              <a:rPr lang="en-US" sz="1900" dirty="0">
                <a:ln>
                  <a:solidFill>
                    <a:schemeClr val="accent1">
                      <a:alpha val="0"/>
                    </a:schemeClr>
                  </a:solidFill>
                </a:ln>
                <a:ea typeface="KoPub돋움체 Bold" panose="02020603020101020101" pitchFamily="18" charset="-127"/>
              </a:rPr>
              <a:t>helpful for specific tasks </a:t>
            </a:r>
            <a:r>
              <a:rPr lang="en-US" sz="1900" dirty="0">
                <a:ln>
                  <a:solidFill>
                    <a:schemeClr val="accent1">
                      <a:alpha val="0"/>
                    </a:schemeClr>
                  </a:solidFill>
                </a:ln>
              </a:rPr>
              <a:t>[Rei, </a:t>
            </a:r>
            <a:r>
              <a:rPr lang="en-US" sz="1900" i="1" dirty="0">
                <a:ln>
                  <a:solidFill>
                    <a:schemeClr val="accent1">
                      <a:alpha val="0"/>
                    </a:schemeClr>
                  </a:solidFill>
                </a:ln>
              </a:rPr>
              <a:t>ACL17</a:t>
            </a:r>
            <a:r>
              <a:rPr lang="en-US" sz="1900" dirty="0">
                <a:ln>
                  <a:solidFill>
                    <a:schemeClr val="accent1">
                      <a:alpha val="0"/>
                    </a:schemeClr>
                  </a:solidFill>
                </a:ln>
              </a:rPr>
              <a:t>]</a:t>
            </a:r>
            <a:endParaRPr lang="en-US" sz="1900" dirty="0">
              <a:ln>
                <a:solidFill>
                  <a:schemeClr val="accent1">
                    <a:alpha val="0"/>
                  </a:schemeClr>
                </a:solidFill>
              </a:ln>
              <a:ea typeface="KoPub돋움체 Medium" panose="02020603020101020101" pitchFamily="18" charset="-127"/>
            </a:endParaRPr>
          </a:p>
          <a:p>
            <a:pPr marL="361950" lvl="1" indent="0">
              <a:buNone/>
            </a:pPr>
            <a:endParaRPr lang="en-US" sz="1000" dirty="0">
              <a:ln>
                <a:solidFill>
                  <a:schemeClr val="accent1">
                    <a:alpha val="0"/>
                  </a:schemeClr>
                </a:solidFill>
              </a:ln>
              <a:ea typeface="KoPub돋움체 Medium" panose="02020603020101020101" pitchFamily="18" charset="-127"/>
            </a:endParaRPr>
          </a:p>
          <a:p>
            <a:pPr marL="533400" lvl="1" indent="-171450"/>
            <a:endParaRPr lang="en-US" sz="1000" dirty="0">
              <a:ln>
                <a:solidFill>
                  <a:schemeClr val="accent1">
                    <a:alpha val="0"/>
                  </a:schemeClr>
                </a:solidFill>
              </a:ln>
              <a:ea typeface="KoPub돋움체 Medium" panose="02020603020101020101" pitchFamily="18" charset="-127"/>
            </a:endParaRPr>
          </a:p>
          <a:p>
            <a:pPr marL="533400" lvl="1" indent="-171450"/>
            <a:endParaRPr lang="en-US" sz="1000" dirty="0">
              <a:ln>
                <a:solidFill>
                  <a:schemeClr val="accent1">
                    <a:alpha val="0"/>
                  </a:schemeClr>
                </a:solidFill>
              </a:ln>
              <a:ea typeface="KoPub돋움체 Medium" panose="02020603020101020101" pitchFamily="18" charset="-127"/>
            </a:endParaRPr>
          </a:p>
          <a:p>
            <a:pPr marL="533400" lvl="1" indent="-171450"/>
            <a:endParaRPr lang="en-US" sz="1000" dirty="0">
              <a:ln>
                <a:solidFill>
                  <a:schemeClr val="accent1">
                    <a:alpha val="0"/>
                  </a:schemeClr>
                </a:solidFill>
              </a:ln>
              <a:ea typeface="KoPub돋움체 Medium" panose="02020603020101020101" pitchFamily="18" charset="-127"/>
            </a:endParaRPr>
          </a:p>
          <a:p>
            <a:pPr marL="533400" lvl="1" indent="-171450"/>
            <a:endParaRPr lang="en-US" sz="1000" dirty="0">
              <a:ln>
                <a:solidFill>
                  <a:schemeClr val="accent1">
                    <a:alpha val="0"/>
                  </a:schemeClr>
                </a:solidFill>
              </a:ln>
              <a:ea typeface="KoPub돋움체 Medium" panose="02020603020101020101" pitchFamily="18" charset="-127"/>
            </a:endParaRPr>
          </a:p>
          <a:p>
            <a:pPr marL="533400" lvl="1" indent="-171450"/>
            <a:endParaRPr lang="en-US" sz="1000" dirty="0">
              <a:ln>
                <a:solidFill>
                  <a:schemeClr val="accent1">
                    <a:alpha val="0"/>
                  </a:schemeClr>
                </a:solidFill>
              </a:ln>
              <a:ea typeface="KoPub돋움체 Medium" panose="02020603020101020101" pitchFamily="18" charset="-127"/>
            </a:endParaRPr>
          </a:p>
          <a:p>
            <a:pPr marL="533400" lvl="1" indent="-171450"/>
            <a:endParaRPr lang="en-US" sz="1000" dirty="0">
              <a:ln>
                <a:solidFill>
                  <a:schemeClr val="accent1">
                    <a:alpha val="0"/>
                  </a:schemeClr>
                </a:solidFill>
              </a:ln>
              <a:ea typeface="KoPub돋움체 Medium" panose="02020603020101020101" pitchFamily="18" charset="-127"/>
            </a:endParaRPr>
          </a:p>
          <a:p>
            <a:pPr marL="361950" lvl="1" indent="0">
              <a:buNone/>
            </a:pPr>
            <a:endParaRPr lang="en-US" sz="1000" dirty="0">
              <a:ln>
                <a:solidFill>
                  <a:schemeClr val="accent1">
                    <a:alpha val="0"/>
                  </a:schemeClr>
                </a:solidFill>
              </a:ln>
              <a:ea typeface="KoPub돋움체 Medium" panose="02020603020101020101" pitchFamily="18" charset="-127"/>
            </a:endParaRPr>
          </a:p>
          <a:p>
            <a:pPr marL="361950" lvl="1" indent="0">
              <a:buNone/>
            </a:pPr>
            <a:r>
              <a:rPr lang="en-US" sz="800" dirty="0">
                <a:ln>
                  <a:solidFill>
                    <a:schemeClr val="accent1">
                      <a:alpha val="0"/>
                    </a:schemeClr>
                  </a:solidFill>
                </a:ln>
                <a:ea typeface="KoPub돋움체 Medium" panose="02020603020101020101" pitchFamily="18" charset="-127"/>
              </a:rPr>
              <a:t/>
            </a:r>
            <a:br>
              <a:rPr lang="en-US" sz="800" dirty="0">
                <a:ln>
                  <a:solidFill>
                    <a:schemeClr val="accent1">
                      <a:alpha val="0"/>
                    </a:schemeClr>
                  </a:solidFill>
                </a:ln>
                <a:ea typeface="KoPub돋움체 Medium" panose="02020603020101020101" pitchFamily="18" charset="-127"/>
              </a:rPr>
            </a:br>
            <a:endParaRPr lang="en-US" sz="500" dirty="0">
              <a:ln>
                <a:solidFill>
                  <a:schemeClr val="accent1">
                    <a:alpha val="0"/>
                  </a:schemeClr>
                </a:solidFill>
              </a:ln>
              <a:ea typeface="KoPub돋움체 Medium" panose="02020603020101020101" pitchFamily="18" charset="-127"/>
            </a:endParaRPr>
          </a:p>
          <a:p>
            <a:r>
              <a:rPr lang="en-US" altLang="ko-KR" sz="1900" dirty="0">
                <a:ln>
                  <a:solidFill>
                    <a:schemeClr val="accent1">
                      <a:alpha val="0"/>
                    </a:schemeClr>
                  </a:solidFill>
                </a:ln>
                <a:ea typeface="KoPub돋움체 Bold" panose="02020603020101020101" pitchFamily="18" charset="-127"/>
              </a:rPr>
              <a:t>Models w/ adversarial training usually </a:t>
            </a:r>
            <a:r>
              <a:rPr lang="en-US" altLang="ko-KR" sz="1900" dirty="0" smtClean="0">
                <a:ln>
                  <a:solidFill>
                    <a:schemeClr val="accent1">
                      <a:alpha val="0"/>
                    </a:schemeClr>
                  </a:solidFill>
                </a:ln>
                <a:ea typeface="KoPub돋움체 Bold" panose="02020603020101020101" pitchFamily="18" charset="-127"/>
              </a:rPr>
              <a:t>try to</a:t>
            </a:r>
            <a:br>
              <a:rPr lang="en-US" altLang="ko-KR" sz="1900" dirty="0" smtClean="0">
                <a:ln>
                  <a:solidFill>
                    <a:schemeClr val="accent1">
                      <a:alpha val="0"/>
                    </a:schemeClr>
                  </a:solidFill>
                </a:ln>
                <a:ea typeface="KoPub돋움체 Bold" panose="02020603020101020101" pitchFamily="18" charset="-127"/>
              </a:rPr>
            </a:br>
            <a:r>
              <a:rPr lang="en-US" altLang="ko-KR" sz="1900" dirty="0" smtClean="0">
                <a:ln>
                  <a:solidFill>
                    <a:schemeClr val="accent1">
                      <a:alpha val="0"/>
                    </a:schemeClr>
                  </a:solidFill>
                </a:ln>
                <a:ea typeface="KoPub돋움체 Bold" panose="02020603020101020101" pitchFamily="18" charset="-127"/>
              </a:rPr>
              <a:t>reduce information loss </a:t>
            </a:r>
            <a:r>
              <a:rPr lang="en-US" altLang="ko-KR" sz="1900" dirty="0">
                <a:ln>
                  <a:solidFill>
                    <a:schemeClr val="accent1">
                      <a:alpha val="0"/>
                    </a:schemeClr>
                  </a:solidFill>
                </a:ln>
                <a:ea typeface="KoPub돋움체 Bold" panose="02020603020101020101" pitchFamily="18" charset="-127"/>
              </a:rPr>
              <a:t>from the </a:t>
            </a:r>
            <a:r>
              <a:rPr lang="en-US" altLang="ko-KR" sz="1900" dirty="0" smtClean="0">
                <a:ln>
                  <a:solidFill>
                    <a:schemeClr val="accent1">
                      <a:alpha val="0"/>
                    </a:schemeClr>
                  </a:solidFill>
                </a:ln>
                <a:ea typeface="KoPub돋움체 Bold" panose="02020603020101020101" pitchFamily="18" charset="-127"/>
              </a:rPr>
              <a:t>adversarial</a:t>
            </a:r>
            <a:br>
              <a:rPr lang="en-US" altLang="ko-KR" sz="1900" dirty="0" smtClean="0">
                <a:ln>
                  <a:solidFill>
                    <a:schemeClr val="accent1">
                      <a:alpha val="0"/>
                    </a:schemeClr>
                  </a:solidFill>
                </a:ln>
                <a:ea typeface="KoPub돋움체 Bold" panose="02020603020101020101" pitchFamily="18" charset="-127"/>
              </a:rPr>
            </a:br>
            <a:r>
              <a:rPr lang="en-US" altLang="ko-KR" sz="1900" dirty="0" smtClean="0">
                <a:ln>
                  <a:solidFill>
                    <a:schemeClr val="accent1">
                      <a:alpha val="0"/>
                    </a:schemeClr>
                  </a:solidFill>
                </a:ln>
                <a:ea typeface="KoPub돋움체 Bold" panose="02020603020101020101" pitchFamily="18" charset="-127"/>
              </a:rPr>
              <a:t>training</a:t>
            </a:r>
            <a:r>
              <a:rPr lang="en-US" altLang="ko-KR" sz="1900" dirty="0">
                <a:ln>
                  <a:solidFill>
                    <a:schemeClr val="accent1">
                      <a:alpha val="0"/>
                    </a:schemeClr>
                  </a:solidFill>
                </a:ln>
                <a:ea typeface="KoPub돋움체 Bold" panose="02020603020101020101" pitchFamily="18" charset="-127"/>
              </a:rPr>
              <a:t> </a:t>
            </a:r>
            <a:r>
              <a:rPr lang="en-US" altLang="ko-KR" sz="1900" dirty="0" smtClean="0">
                <a:ln>
                  <a:solidFill>
                    <a:schemeClr val="accent1">
                      <a:alpha val="0"/>
                    </a:schemeClr>
                  </a:solidFill>
                </a:ln>
                <a:ea typeface="KoPub돋움체 Bold" panose="02020603020101020101" pitchFamily="18" charset="-127"/>
              </a:rPr>
              <a:t>by reconstruction</a:t>
            </a:r>
            <a:endParaRPr lang="en-US" altLang="ko-KR" sz="1800" dirty="0" smtClean="0">
              <a:ln>
                <a:solidFill>
                  <a:schemeClr val="accent1">
                    <a:alpha val="0"/>
                  </a:schemeClr>
                </a:solidFill>
              </a:ln>
            </a:endParaRPr>
          </a:p>
          <a:p>
            <a:pPr lvl="1"/>
            <a:r>
              <a:rPr lang="en-US" altLang="ko-KR" sz="1500" dirty="0" smtClean="0">
                <a:ln>
                  <a:solidFill>
                    <a:schemeClr val="accent1">
                      <a:alpha val="0"/>
                    </a:schemeClr>
                  </a:solidFill>
                </a:ln>
                <a:ea typeface="KoPub돋움체 Medium" panose="02020603020101020101" pitchFamily="18" charset="-127"/>
              </a:rPr>
              <a:t>In </a:t>
            </a:r>
            <a:r>
              <a:rPr lang="en-US" altLang="ko-KR" sz="1500" dirty="0">
                <a:ln>
                  <a:solidFill>
                    <a:schemeClr val="accent1">
                      <a:alpha val="0"/>
                    </a:schemeClr>
                  </a:solidFill>
                </a:ln>
                <a:ea typeface="KoPub돋움체 Medium" panose="02020603020101020101" pitchFamily="18" charset="-127"/>
              </a:rPr>
              <a:t>our experiments, bidirectional </a:t>
            </a:r>
            <a:r>
              <a:rPr lang="en-US" altLang="ko-KR" sz="1500" dirty="0" smtClean="0">
                <a:ln>
                  <a:solidFill>
                    <a:schemeClr val="accent1">
                      <a:alpha val="0"/>
                    </a:schemeClr>
                  </a:solidFill>
                </a:ln>
                <a:ea typeface="KoPub돋움체 Medium" panose="02020603020101020101" pitchFamily="18" charset="-127"/>
              </a:rPr>
              <a:t>language modeling</a:t>
            </a:r>
            <a:br>
              <a:rPr lang="en-US" altLang="ko-KR" sz="1500" dirty="0" smtClean="0">
                <a:ln>
                  <a:solidFill>
                    <a:schemeClr val="accent1">
                      <a:alpha val="0"/>
                    </a:schemeClr>
                  </a:solidFill>
                </a:ln>
                <a:ea typeface="KoPub돋움체 Medium" panose="02020603020101020101" pitchFamily="18" charset="-127"/>
              </a:rPr>
            </a:br>
            <a:r>
              <a:rPr lang="en-US" altLang="ko-KR" sz="1500" dirty="0" smtClean="0">
                <a:ln>
                  <a:solidFill>
                    <a:schemeClr val="accent1">
                      <a:alpha val="0"/>
                    </a:schemeClr>
                  </a:solidFill>
                </a:ln>
                <a:ea typeface="KoPub돋움체 Medium" panose="02020603020101020101" pitchFamily="18" charset="-127"/>
              </a:rPr>
              <a:t>showed </a:t>
            </a:r>
            <a:r>
              <a:rPr lang="en-US" altLang="ko-KR" sz="1500" dirty="0">
                <a:ln>
                  <a:solidFill>
                    <a:schemeClr val="accent1">
                      <a:alpha val="0"/>
                    </a:schemeClr>
                  </a:solidFill>
                </a:ln>
                <a:ea typeface="KoPub돋움체 Medium" panose="02020603020101020101" pitchFamily="18" charset="-127"/>
              </a:rPr>
              <a:t>better performance than </a:t>
            </a:r>
            <a:r>
              <a:rPr lang="en-US" altLang="ko-KR" sz="1500" dirty="0" smtClean="0">
                <a:ln>
                  <a:solidFill>
                    <a:schemeClr val="accent1">
                      <a:alpha val="0"/>
                    </a:schemeClr>
                  </a:solidFill>
                </a:ln>
                <a:ea typeface="KoPub돋움체 Medium" panose="02020603020101020101" pitchFamily="18" charset="-127"/>
              </a:rPr>
              <a:t>word embedding</a:t>
            </a:r>
            <a:br>
              <a:rPr lang="en-US" altLang="ko-KR" sz="1500" dirty="0" smtClean="0">
                <a:ln>
                  <a:solidFill>
                    <a:schemeClr val="accent1">
                      <a:alpha val="0"/>
                    </a:schemeClr>
                  </a:solidFill>
                </a:ln>
                <a:ea typeface="KoPub돋움체 Medium" panose="02020603020101020101" pitchFamily="18" charset="-127"/>
              </a:rPr>
            </a:br>
            <a:r>
              <a:rPr lang="en-US" altLang="ko-KR" sz="1500" dirty="0" smtClean="0">
                <a:ln>
                  <a:solidFill>
                    <a:schemeClr val="accent1">
                      <a:alpha val="0"/>
                    </a:schemeClr>
                  </a:solidFill>
                </a:ln>
                <a:ea typeface="KoPub돋움체 Medium" panose="02020603020101020101" pitchFamily="18" charset="-127"/>
              </a:rPr>
              <a:t>reconstruction [Yuan+, </a:t>
            </a:r>
            <a:r>
              <a:rPr lang="en-US" altLang="ko-KR" sz="1500" i="1" dirty="0" smtClean="0">
                <a:ln>
                  <a:solidFill>
                    <a:schemeClr val="accent1">
                      <a:alpha val="0"/>
                    </a:schemeClr>
                  </a:solidFill>
                </a:ln>
                <a:ea typeface="KoPub돋움체 Medium" panose="02020603020101020101" pitchFamily="18" charset="-127"/>
              </a:rPr>
              <a:t>TACL17</a:t>
            </a:r>
            <a:r>
              <a:rPr lang="en-US" altLang="ko-KR" sz="1500" dirty="0" smtClean="0">
                <a:ln>
                  <a:solidFill>
                    <a:schemeClr val="accent1">
                      <a:alpha val="0"/>
                    </a:schemeClr>
                  </a:solidFill>
                </a:ln>
                <a:ea typeface="KoPub돋움체 Medium" panose="02020603020101020101" pitchFamily="18" charset="-127"/>
              </a:rPr>
              <a:t>] and seq2seq</a:t>
            </a:r>
            <a:br>
              <a:rPr lang="en-US" altLang="ko-KR" sz="1500" dirty="0" smtClean="0">
                <a:ln>
                  <a:solidFill>
                    <a:schemeClr val="accent1">
                      <a:alpha val="0"/>
                    </a:schemeClr>
                  </a:solidFill>
                </a:ln>
                <a:ea typeface="KoPub돋움체 Medium" panose="02020603020101020101" pitchFamily="18" charset="-127"/>
              </a:rPr>
            </a:br>
            <a:r>
              <a:rPr lang="en-US" altLang="ko-KR" sz="1500" dirty="0" err="1" smtClean="0">
                <a:ln>
                  <a:solidFill>
                    <a:schemeClr val="accent1">
                      <a:alpha val="0"/>
                    </a:schemeClr>
                  </a:solidFill>
                </a:ln>
                <a:ea typeface="KoPub돋움체 Medium" panose="02020603020101020101" pitchFamily="18" charset="-127"/>
              </a:rPr>
              <a:t>autoencoding</a:t>
            </a:r>
            <a:r>
              <a:rPr lang="en-US" altLang="ko-KR" sz="1500" dirty="0" smtClean="0">
                <a:ln>
                  <a:solidFill>
                    <a:schemeClr val="accent1">
                      <a:alpha val="0"/>
                    </a:schemeClr>
                  </a:solidFill>
                </a:ln>
                <a:ea typeface="KoPub돋움체 Medium" panose="02020603020101020101" pitchFamily="18" charset="-127"/>
              </a:rPr>
              <a:t> [</a:t>
            </a:r>
            <a:r>
              <a:rPr lang="en-US" altLang="ko-KR" sz="1500" dirty="0" err="1" smtClean="0">
                <a:ln>
                  <a:solidFill>
                    <a:schemeClr val="accent1">
                      <a:alpha val="0"/>
                    </a:schemeClr>
                  </a:solidFill>
                </a:ln>
                <a:ea typeface="KoPub돋움체 Medium" panose="02020603020101020101" pitchFamily="18" charset="-127"/>
              </a:rPr>
              <a:t>Gui</a:t>
            </a:r>
            <a:r>
              <a:rPr lang="en-US" altLang="ko-KR" sz="1500" dirty="0" smtClean="0">
                <a:ln>
                  <a:solidFill>
                    <a:schemeClr val="accent1">
                      <a:alpha val="0"/>
                    </a:schemeClr>
                  </a:solidFill>
                </a:ln>
                <a:ea typeface="KoPub돋움체 Medium" panose="02020603020101020101" pitchFamily="18" charset="-127"/>
              </a:rPr>
              <a:t>+, </a:t>
            </a:r>
            <a:r>
              <a:rPr lang="en-US" altLang="ko-KR" sz="1500" i="1" dirty="0" smtClean="0">
                <a:ln>
                  <a:solidFill>
                    <a:schemeClr val="accent1">
                      <a:alpha val="0"/>
                    </a:schemeClr>
                  </a:solidFill>
                </a:ln>
                <a:ea typeface="KoPub돋움체 Medium" panose="02020603020101020101" pitchFamily="18" charset="-127"/>
              </a:rPr>
              <a:t>EMNLP17</a:t>
            </a:r>
            <a:r>
              <a:rPr lang="en-US" altLang="ko-KR" sz="1500" dirty="0" smtClean="0">
                <a:ln>
                  <a:solidFill>
                    <a:schemeClr val="accent1">
                      <a:alpha val="0"/>
                    </a:schemeClr>
                  </a:solidFill>
                </a:ln>
                <a:ea typeface="KoPub돋움체 Medium" panose="02020603020101020101" pitchFamily="18" charset="-127"/>
              </a:rPr>
              <a:t>]</a:t>
            </a:r>
            <a:endParaRPr lang="en-US" altLang="ko-KR" sz="1500" dirty="0">
              <a:ln>
                <a:solidFill>
                  <a:schemeClr val="accent1">
                    <a:alpha val="0"/>
                  </a:schemeClr>
                </a:solidFill>
              </a:ln>
              <a:ea typeface="KoPub돋움체 Medium" panose="02020603020101020101" pitchFamily="18" charset="-127"/>
            </a:endParaRPr>
          </a:p>
        </p:txBody>
      </p:sp>
      <p:sp>
        <p:nvSpPr>
          <p:cNvPr id="7" name="Rectangle 5">
            <a:extLst>
              <a:ext uri="{FF2B5EF4-FFF2-40B4-BE49-F238E27FC236}">
                <a16:creationId xmlns="" xmlns:a16="http://schemas.microsoft.com/office/drawing/2014/main" id="{7D170B98-B972-4A63-939A-58C79733E705}"/>
              </a:ext>
            </a:extLst>
          </p:cNvPr>
          <p:cNvSpPr/>
          <p:nvPr/>
        </p:nvSpPr>
        <p:spPr>
          <a:xfrm>
            <a:off x="6940970" y="4268885"/>
            <a:ext cx="1680781" cy="276999"/>
          </a:xfrm>
          <a:prstGeom prst="rect">
            <a:avLst/>
          </a:prstGeom>
        </p:spPr>
        <p:txBody>
          <a:bodyPr wrap="none">
            <a:spAutoFit/>
          </a:bodyPr>
          <a:lstStyle/>
          <a:p>
            <a:r>
              <a:rPr lang="en-US" sz="1200" dirty="0">
                <a:ln>
                  <a:solidFill>
                    <a:schemeClr val="accent1">
                      <a:alpha val="0"/>
                    </a:schemeClr>
                  </a:solidFill>
                </a:ln>
              </a:rPr>
              <a:t>Courtesy of [Rei, </a:t>
            </a:r>
            <a:r>
              <a:rPr lang="en-US" sz="1200" i="1" dirty="0">
                <a:ln>
                  <a:solidFill>
                    <a:schemeClr val="accent1">
                      <a:alpha val="0"/>
                    </a:schemeClr>
                  </a:solidFill>
                </a:ln>
              </a:rPr>
              <a:t>ACL17</a:t>
            </a:r>
            <a:r>
              <a:rPr lang="en-US" sz="1200" dirty="0">
                <a:ln>
                  <a:solidFill>
                    <a:schemeClr val="accent1">
                      <a:alpha val="0"/>
                    </a:schemeClr>
                  </a:solidFill>
                </a:ln>
              </a:rPr>
              <a:t>]</a:t>
            </a:r>
          </a:p>
        </p:txBody>
      </p:sp>
      <p:pic>
        <p:nvPicPr>
          <p:cNvPr id="11" name="Picture 10">
            <a:extLst>
              <a:ext uri="{FF2B5EF4-FFF2-40B4-BE49-F238E27FC236}">
                <a16:creationId xmlns="" xmlns:a16="http://schemas.microsoft.com/office/drawing/2014/main" id="{F2D6C8B9-CE13-42D2-B3C7-60B4C30AC2F6}"/>
              </a:ext>
            </a:extLst>
          </p:cNvPr>
          <p:cNvPicPr>
            <a:picLocks noChangeAspect="1"/>
          </p:cNvPicPr>
          <p:nvPr/>
        </p:nvPicPr>
        <p:blipFill>
          <a:blip r:embed="rId3"/>
          <a:stretch>
            <a:fillRect/>
          </a:stretch>
        </p:blipFill>
        <p:spPr>
          <a:xfrm>
            <a:off x="4339279" y="2625634"/>
            <a:ext cx="4621867" cy="1716515"/>
          </a:xfrm>
          <a:prstGeom prst="rect">
            <a:avLst/>
          </a:prstGeom>
        </p:spPr>
      </p:pic>
      <p:grpSp>
        <p:nvGrpSpPr>
          <p:cNvPr id="12" name="그룹 172">
            <a:extLst>
              <a:ext uri="{FF2B5EF4-FFF2-40B4-BE49-F238E27FC236}">
                <a16:creationId xmlns="" xmlns:a16="http://schemas.microsoft.com/office/drawing/2014/main" id="{4760FE42-D89E-4E18-84FF-AC6E2CD2FFB6}"/>
              </a:ext>
            </a:extLst>
          </p:cNvPr>
          <p:cNvGrpSpPr/>
          <p:nvPr/>
        </p:nvGrpSpPr>
        <p:grpSpPr>
          <a:xfrm>
            <a:off x="119543" y="1830744"/>
            <a:ext cx="3842857" cy="3613639"/>
            <a:chOff x="119543" y="1830745"/>
            <a:chExt cx="3172901" cy="2983644"/>
          </a:xfrm>
        </p:grpSpPr>
        <p:sp>
          <p:nvSpPr>
            <p:cNvPr id="13" name="모서리가 접힌 도형 173">
              <a:extLst>
                <a:ext uri="{FF2B5EF4-FFF2-40B4-BE49-F238E27FC236}">
                  <a16:creationId xmlns="" xmlns:a16="http://schemas.microsoft.com/office/drawing/2014/main" id="{8A13ED65-A200-401B-9933-66C495EF67E7}"/>
                </a:ext>
              </a:extLst>
            </p:cNvPr>
            <p:cNvSpPr/>
            <p:nvPr/>
          </p:nvSpPr>
          <p:spPr>
            <a:xfrm>
              <a:off x="143356" y="1830745"/>
              <a:ext cx="3149088" cy="2983644"/>
            </a:xfrm>
            <a:prstGeom prst="foldedCorner">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pic>
          <p:nvPicPr>
            <p:cNvPr id="14" name="Picture 2">
              <a:extLst>
                <a:ext uri="{FF2B5EF4-FFF2-40B4-BE49-F238E27FC236}">
                  <a16:creationId xmlns="" xmlns:a16="http://schemas.microsoft.com/office/drawing/2014/main" id="{D7AF6047-C8B7-4A40-8852-717B23597528}"/>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50000"/>
            <a:stretch/>
          </p:blipFill>
          <p:spPr bwMode="auto">
            <a:xfrm>
              <a:off x="119543" y="3321601"/>
              <a:ext cx="2928458" cy="1381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5" name="Picture 4">
            <a:extLst>
              <a:ext uri="{FF2B5EF4-FFF2-40B4-BE49-F238E27FC236}">
                <a16:creationId xmlns="" xmlns:a16="http://schemas.microsoft.com/office/drawing/2014/main" id="{FCD87FA3-DC77-4903-904A-A43134D71E8C}"/>
              </a:ext>
            </a:extLst>
          </p:cNvPr>
          <p:cNvPicPr>
            <a:picLocks noChangeAspect="1" noChangeArrowheads="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b="51029"/>
          <a:stretch/>
        </p:blipFill>
        <p:spPr bwMode="auto">
          <a:xfrm>
            <a:off x="161084" y="1818044"/>
            <a:ext cx="3546926" cy="18098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8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B7C1B5-6E68-48D4-A4BD-4609325C22E5}"/>
              </a:ext>
            </a:extLst>
          </p:cNvPr>
          <p:cNvSpPr>
            <a:spLocks noGrp="1"/>
          </p:cNvSpPr>
          <p:nvPr>
            <p:ph type="title"/>
          </p:nvPr>
        </p:nvSpPr>
        <p:spPr/>
        <p:txBody>
          <a:bodyPr/>
          <a:lstStyle/>
          <a:p>
            <a:r>
              <a:rPr lang="en-US" dirty="0"/>
              <a:t>The </a:t>
            </a:r>
            <a:r>
              <a:rPr lang="en-US" dirty="0" smtClean="0"/>
              <a:t>Loss Function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7CAF1441-0446-4BDA-B327-02EC6A30A458}"/>
                  </a:ext>
                </a:extLst>
              </p:cNvPr>
              <p:cNvSpPr>
                <a:spLocks noGrp="1"/>
              </p:cNvSpPr>
              <p:nvPr>
                <p:ph idx="1"/>
              </p:nvPr>
            </p:nvSpPr>
            <p:spPr>
              <a:xfrm>
                <a:off x="386170" y="1690689"/>
                <a:ext cx="8371659" cy="4351338"/>
              </a:xfrm>
            </p:spPr>
            <p:txBody>
              <a:bodyPr>
                <a:normAutofit/>
              </a:bodyPr>
              <a:lstStyle/>
              <a:p>
                <a14:m>
                  <m:oMath xmlns:m="http://schemas.openxmlformats.org/officeDocument/2006/math">
                    <m:r>
                      <a:rPr lang="en-US" altLang="ko-KR" sz="2700" i="1" smtClean="0">
                        <a:ln>
                          <a:solidFill>
                            <a:schemeClr val="accent1">
                              <a:alpha val="0"/>
                            </a:schemeClr>
                          </a:solidFill>
                        </a:ln>
                        <a:latin typeface="Cambria Math" charset="0"/>
                        <a:ea typeface="Cambria Math" charset="0"/>
                        <a:cs typeface="Cambria Math" charset="0"/>
                      </a:rPr>
                      <m:t>ℒ</m:t>
                    </m:r>
                    <m:r>
                      <a:rPr lang="en-US" altLang="ko-KR" sz="2700" b="0" i="1" smtClean="0">
                        <a:ln>
                          <a:solidFill>
                            <a:schemeClr val="accent1">
                              <a:alpha val="0"/>
                            </a:schemeClr>
                          </a:solidFill>
                        </a:ln>
                        <a:latin typeface="Cambria Math" charset="0"/>
                        <a:ea typeface="Cambria Math" charset="0"/>
                        <a:cs typeface="Cambria Math" charset="0"/>
                      </a:rPr>
                      <m:t>=</m:t>
                    </m:r>
                    <m:sSub>
                      <m:sSubPr>
                        <m:ctrlPr>
                          <a:rPr lang="en-US" altLang="ko-KR" sz="2700" b="0" i="1" smtClean="0">
                            <a:ln>
                              <a:solidFill>
                                <a:schemeClr val="accent1">
                                  <a:alpha val="0"/>
                                </a:schemeClr>
                              </a:solidFill>
                            </a:ln>
                            <a:latin typeface="Cambria Math" charset="0"/>
                            <a:ea typeface="Cambria Math" charset="0"/>
                            <a:cs typeface="Cambria Math" charset="0"/>
                          </a:rPr>
                        </m:ctrlPr>
                      </m:sSubPr>
                      <m:e>
                        <m:r>
                          <a:rPr lang="en-US" altLang="ko-KR" sz="2700" b="0" i="1" smtClean="0">
                            <a:ln>
                              <a:solidFill>
                                <a:schemeClr val="accent1">
                                  <a:alpha val="0"/>
                                </a:schemeClr>
                              </a:solidFill>
                            </a:ln>
                            <a:latin typeface="Cambria Math" charset="0"/>
                            <a:ea typeface="Cambria Math" charset="0"/>
                            <a:cs typeface="Cambria Math" charset="0"/>
                          </a:rPr>
                          <m:t>𝑤</m:t>
                        </m:r>
                      </m:e>
                      <m:sub>
                        <m:r>
                          <a:rPr lang="en-US" altLang="ko-KR" sz="2700" b="0" i="1" smtClean="0">
                            <a:ln>
                              <a:solidFill>
                                <a:schemeClr val="accent1">
                                  <a:alpha val="0"/>
                                </a:schemeClr>
                              </a:solidFill>
                            </a:ln>
                            <a:latin typeface="Cambria Math" charset="0"/>
                            <a:ea typeface="Cambria Math" charset="0"/>
                            <a:cs typeface="Cambria Math" charset="0"/>
                          </a:rPr>
                          <m:t>𝑠</m:t>
                        </m:r>
                      </m:sub>
                    </m:sSub>
                    <m:d>
                      <m:dPr>
                        <m:ctrlPr>
                          <a:rPr lang="mr-IN" altLang="ko-KR" sz="2700" b="0" i="1" smtClean="0">
                            <a:ln>
                              <a:solidFill>
                                <a:schemeClr val="accent1">
                                  <a:alpha val="0"/>
                                </a:schemeClr>
                              </a:solidFill>
                            </a:ln>
                            <a:latin typeface="Cambria Math" charset="0"/>
                            <a:ea typeface="Cambria Math" charset="0"/>
                            <a:cs typeface="Cambria Math" charset="0"/>
                          </a:rPr>
                        </m:ctrlPr>
                      </m:dPr>
                      <m:e>
                        <m:r>
                          <m:rPr>
                            <m:nor/>
                          </m:rPr>
                          <a:rPr lang="en-US" altLang="ko-KR" sz="2700" b="0" i="0" smtClean="0">
                            <a:ln>
                              <a:solidFill>
                                <a:schemeClr val="accent1">
                                  <a:alpha val="0"/>
                                </a:schemeClr>
                              </a:solidFill>
                            </a:ln>
                            <a:latin typeface="Cambria Math" charset="0"/>
                            <a:ea typeface="Cambria Math" charset="0"/>
                            <a:cs typeface="Cambria Math" charset="0"/>
                          </a:rPr>
                          <m:t>t</m:t>
                        </m:r>
                        <m:r>
                          <m:rPr>
                            <m:nor/>
                          </m:rPr>
                          <a:rPr lang="en-US" altLang="ko-KR" sz="2700" b="0" i="0" smtClean="0">
                            <a:ln>
                              <a:solidFill>
                                <a:schemeClr val="accent1">
                                  <a:alpha val="0"/>
                                </a:schemeClr>
                              </a:solidFill>
                            </a:ln>
                            <a:ea typeface="Cambria Math" charset="0"/>
                            <a:cs typeface="Cambria Math" charset="0"/>
                          </a:rPr>
                          <m:t>agging</m:t>
                        </m:r>
                        <m:r>
                          <a:rPr lang="en-US" altLang="ko-KR" sz="2700" b="0" i="1" smtClean="0">
                            <a:ln>
                              <a:solidFill>
                                <a:schemeClr val="accent1">
                                  <a:alpha val="0"/>
                                </a:schemeClr>
                              </a:solidFill>
                            </a:ln>
                            <a:latin typeface="Cambria Math" charset="0"/>
                            <a:ea typeface="Cambria Math" charset="0"/>
                            <a:cs typeface="Cambria Math" charset="0"/>
                          </a:rPr>
                          <m:t>+0.1</m:t>
                        </m:r>
                        <m:r>
                          <a:rPr lang="en-US" altLang="ko-KR" sz="2700" b="0" i="1" smtClean="0">
                            <a:ln>
                              <a:solidFill>
                                <a:schemeClr val="accent1">
                                  <a:alpha val="0"/>
                                </a:schemeClr>
                              </a:solidFill>
                            </a:ln>
                            <a:latin typeface="Cambria Math" charset="0"/>
                            <a:ea typeface="Cambria Math" charset="0"/>
                            <a:cs typeface="Cambria Math" charset="0"/>
                          </a:rPr>
                          <m:t>𝜆</m:t>
                        </m:r>
                        <m:r>
                          <a:rPr lang="en-US" altLang="ko-KR" sz="2700" b="0" i="1" smtClean="0">
                            <a:ln>
                              <a:solidFill>
                                <a:schemeClr val="accent1">
                                  <a:alpha val="0"/>
                                </a:schemeClr>
                              </a:solidFill>
                            </a:ln>
                            <a:latin typeface="Cambria Math" charset="0"/>
                            <a:ea typeface="Cambria Math" charset="0"/>
                            <a:cs typeface="Cambria Math" charset="0"/>
                          </a:rPr>
                          <m:t>∗</m:t>
                        </m:r>
                        <m:r>
                          <m:rPr>
                            <m:nor/>
                          </m:rPr>
                          <a:rPr lang="en-US" altLang="ko-KR" sz="2700" b="0" i="0" smtClean="0">
                            <a:ln>
                              <a:solidFill>
                                <a:schemeClr val="accent1">
                                  <a:alpha val="0"/>
                                </a:schemeClr>
                              </a:solidFill>
                            </a:ln>
                            <a:ea typeface="Cambria Math" charset="0"/>
                            <a:cs typeface="Cambria Math" charset="0"/>
                          </a:rPr>
                          <m:t>language</m:t>
                        </m:r>
                        <m:r>
                          <m:rPr>
                            <m:nor/>
                          </m:rPr>
                          <a:rPr lang="en-US" altLang="ko-KR" sz="2700" b="0" i="0" smtClean="0">
                            <a:ln>
                              <a:solidFill>
                                <a:schemeClr val="accent1">
                                  <a:alpha val="0"/>
                                </a:schemeClr>
                              </a:solidFill>
                            </a:ln>
                            <a:ea typeface="Cambria Math" charset="0"/>
                            <a:cs typeface="Cambria Math" charset="0"/>
                          </a:rPr>
                          <m:t> </m:t>
                        </m:r>
                        <m:r>
                          <m:rPr>
                            <m:nor/>
                          </m:rPr>
                          <a:rPr lang="en-US" altLang="ko-KR" sz="2700" b="0" i="0" smtClean="0">
                            <a:ln>
                              <a:solidFill>
                                <a:schemeClr val="accent1">
                                  <a:alpha val="0"/>
                                </a:schemeClr>
                              </a:solidFill>
                            </a:ln>
                            <a:ea typeface="Cambria Math" charset="0"/>
                            <a:cs typeface="Cambria Math" charset="0"/>
                          </a:rPr>
                          <m:t>adversarial</m:t>
                        </m:r>
                        <m:r>
                          <m:rPr>
                            <m:nor/>
                          </m:rPr>
                          <a:rPr lang="en-US" altLang="ko-KR" sz="2700" b="0" i="0" smtClean="0">
                            <a:ln>
                              <a:solidFill>
                                <a:schemeClr val="accent1">
                                  <a:alpha val="0"/>
                                </a:schemeClr>
                              </a:solidFill>
                            </a:ln>
                            <a:ea typeface="Cambria Math" charset="0"/>
                            <a:cs typeface="Cambria Math" charset="0"/>
                          </a:rPr>
                          <m:t> </m:t>
                        </m:r>
                        <m:r>
                          <m:rPr>
                            <m:nor/>
                          </m:rPr>
                          <a:rPr lang="en-US" altLang="ko-KR" sz="2700" b="0" i="0" smtClean="0">
                            <a:ln>
                              <a:solidFill>
                                <a:schemeClr val="accent1">
                                  <a:alpha val="0"/>
                                </a:schemeClr>
                              </a:solidFill>
                            </a:ln>
                            <a:ea typeface="Cambria Math" charset="0"/>
                            <a:cs typeface="Cambria Math" charset="0"/>
                          </a:rPr>
                          <m:t>training</m:t>
                        </m:r>
                        <m:r>
                          <a:rPr lang="en-US" altLang="ko-KR" sz="2700" b="0" i="1" smtClean="0">
                            <a:ln>
                              <a:solidFill>
                                <a:schemeClr val="accent1">
                                  <a:alpha val="0"/>
                                </a:schemeClr>
                              </a:solidFill>
                            </a:ln>
                            <a:latin typeface="Cambria Math" charset="0"/>
                            <a:ea typeface="Cambria Math" charset="0"/>
                            <a:cs typeface="Cambria Math" charset="0"/>
                          </a:rPr>
                          <m:t>+               </m:t>
                        </m:r>
                        <m:r>
                          <a:rPr lang="en-US" altLang="ko-KR" sz="2700" i="1">
                            <a:ln>
                              <a:solidFill>
                                <a:schemeClr val="accent1">
                                  <a:alpha val="0"/>
                                </a:schemeClr>
                              </a:solidFill>
                            </a:ln>
                            <a:latin typeface="Cambria Math" charset="0"/>
                            <a:ea typeface="Cambria Math" charset="0"/>
                            <a:cs typeface="Cambria Math" charset="0"/>
                          </a:rPr>
                          <m:t>0.1</m:t>
                        </m:r>
                        <m:r>
                          <a:rPr lang="en-US" altLang="ko-KR" sz="2700" i="1">
                            <a:ln>
                              <a:solidFill>
                                <a:schemeClr val="accent1">
                                  <a:alpha val="0"/>
                                </a:schemeClr>
                              </a:solidFill>
                            </a:ln>
                            <a:latin typeface="Cambria Math" charset="0"/>
                            <a:ea typeface="Cambria Math" charset="0"/>
                            <a:cs typeface="Cambria Math" charset="0"/>
                          </a:rPr>
                          <m:t>𝜆</m:t>
                        </m:r>
                        <m:r>
                          <a:rPr lang="en-US" altLang="ko-KR" sz="2700" i="1">
                            <a:ln>
                              <a:solidFill>
                                <a:schemeClr val="accent1">
                                  <a:alpha val="0"/>
                                </a:schemeClr>
                              </a:solidFill>
                            </a:ln>
                            <a:latin typeface="Cambria Math" charset="0"/>
                            <a:ea typeface="Cambria Math" charset="0"/>
                            <a:cs typeface="Cambria Math" charset="0"/>
                          </a:rPr>
                          <m:t>∗</m:t>
                        </m:r>
                        <m:r>
                          <m:rPr>
                            <m:nor/>
                          </m:rPr>
                          <a:rPr lang="en-US" altLang="ko-KR" sz="2700" b="0" i="0" smtClean="0">
                            <a:ln>
                              <a:solidFill>
                                <a:schemeClr val="accent1">
                                  <a:alpha val="0"/>
                                </a:schemeClr>
                              </a:solidFill>
                            </a:ln>
                            <a:ea typeface="Cambria Math" charset="0"/>
                            <a:cs typeface="Cambria Math" charset="0"/>
                          </a:rPr>
                          <m:t>bidirectional</m:t>
                        </m:r>
                        <m:r>
                          <m:rPr>
                            <m:nor/>
                          </m:rPr>
                          <a:rPr lang="en-US" altLang="ko-KR" sz="2700" b="0" i="0" smtClean="0">
                            <a:ln>
                              <a:solidFill>
                                <a:schemeClr val="accent1">
                                  <a:alpha val="0"/>
                                </a:schemeClr>
                              </a:solidFill>
                            </a:ln>
                            <a:ea typeface="Cambria Math" charset="0"/>
                            <a:cs typeface="Cambria Math" charset="0"/>
                          </a:rPr>
                          <m:t> </m:t>
                        </m:r>
                        <m:r>
                          <m:rPr>
                            <m:nor/>
                          </m:rPr>
                          <a:rPr lang="en-US" altLang="ko-KR" sz="2700" b="0" i="0" smtClean="0">
                            <a:ln>
                              <a:solidFill>
                                <a:schemeClr val="accent1">
                                  <a:alpha val="0"/>
                                </a:schemeClr>
                              </a:solidFill>
                            </a:ln>
                            <a:ea typeface="Cambria Math" charset="0"/>
                            <a:cs typeface="Cambria Math" charset="0"/>
                          </a:rPr>
                          <m:t>language</m:t>
                        </m:r>
                        <m:r>
                          <m:rPr>
                            <m:nor/>
                          </m:rPr>
                          <a:rPr lang="en-US" altLang="ko-KR" sz="2700" b="0" i="0" smtClean="0">
                            <a:ln>
                              <a:solidFill>
                                <a:schemeClr val="accent1">
                                  <a:alpha val="0"/>
                                </a:schemeClr>
                              </a:solidFill>
                            </a:ln>
                            <a:ea typeface="Cambria Math" charset="0"/>
                            <a:cs typeface="Cambria Math" charset="0"/>
                          </a:rPr>
                          <m:t> </m:t>
                        </m:r>
                        <m:r>
                          <m:rPr>
                            <m:nor/>
                          </m:rPr>
                          <a:rPr lang="en-US" altLang="ko-KR" sz="2700" b="0" i="0" smtClean="0">
                            <a:ln>
                              <a:solidFill>
                                <a:schemeClr val="accent1">
                                  <a:alpha val="0"/>
                                </a:schemeClr>
                              </a:solidFill>
                            </a:ln>
                            <a:ea typeface="Cambria Math" charset="0"/>
                            <a:cs typeface="Cambria Math" charset="0"/>
                          </a:rPr>
                          <m:t>modeling</m:t>
                        </m:r>
                      </m:e>
                    </m:d>
                  </m:oMath>
                </a14:m>
                <a:endParaRPr lang="en-US" sz="2700" dirty="0">
                  <a:ln>
                    <a:solidFill>
                      <a:schemeClr val="accent1">
                        <a:alpha val="0"/>
                      </a:schemeClr>
                    </a:solidFill>
                  </a:ln>
                  <a:solidFill>
                    <a:srgbClr val="000066"/>
                  </a:solidFill>
                  <a:ea typeface="KoPub돋움체 Medium" panose="02020603020101020101" pitchFamily="18" charset="-127"/>
                  <a:cs typeface="Arial Unicode MS" panose="020B0604020202020204" pitchFamily="50" charset="-127"/>
                </a:endParaRPr>
              </a:p>
              <a:p>
                <a:pPr marL="457200" lvl="1" indent="-188913">
                  <a:lnSpc>
                    <a:spcPct val="100000"/>
                  </a:lnSpc>
                </a:pPr>
                <a14:m>
                  <m:oMath xmlns:m="http://schemas.openxmlformats.org/officeDocument/2006/math">
                    <m:r>
                      <m:rPr>
                        <m:sty m:val="p"/>
                      </m:rPr>
                      <a:rPr lang="en-US" altLang="ko-KR" sz="2000">
                        <a:ln>
                          <a:solidFill>
                            <a:schemeClr val="accent1">
                              <a:alpha val="0"/>
                            </a:schemeClr>
                          </a:solidFill>
                        </a:ln>
                        <a:latin typeface="Cambria Math" panose="02040503050406030204" pitchFamily="18" charset="0"/>
                        <a:ea typeface="Cambria Math" panose="02040503050406030204" pitchFamily="18" charset="0"/>
                      </a:rPr>
                      <m:t>λ</m:t>
                    </m:r>
                  </m:oMath>
                </a14:m>
                <a:r>
                  <a:rPr lang="en-US" sz="2000" dirty="0">
                    <a:ln>
                      <a:solidFill>
                        <a:schemeClr val="accent1">
                          <a:alpha val="0"/>
                        </a:schemeClr>
                      </a:solidFill>
                    </a:ln>
                    <a:ea typeface="KoPub돋움체 Bold" panose="02020603020101020101" pitchFamily="18" charset="-127"/>
                  </a:rPr>
                  <a:t> </a:t>
                </a:r>
                <a:r>
                  <a:rPr lang="en-US" sz="2000" dirty="0">
                    <a:ln>
                      <a:solidFill>
                        <a:schemeClr val="accent1">
                          <a:alpha val="0"/>
                        </a:schemeClr>
                      </a:solidFill>
                    </a:ln>
                    <a:ea typeface="KoPub돋움체 Medium" panose="02020603020101020101" pitchFamily="18" charset="-127"/>
                    <a:cs typeface="Arial Unicode MS" panose="020B0604020202020204" pitchFamily="50" charset="-127"/>
                  </a:rPr>
                  <a:t>gradually increases from 0 to 1 for stable adversarial training </a:t>
                </a:r>
                <a:r>
                  <a:rPr lang="en-US" sz="2000" dirty="0">
                    <a:ln>
                      <a:solidFill>
                        <a:schemeClr val="accent1">
                          <a:alpha val="0"/>
                        </a:schemeClr>
                      </a:solidFill>
                    </a:ln>
                  </a:rPr>
                  <a:t>[</a:t>
                </a:r>
                <a:r>
                  <a:rPr lang="en-US" sz="2000" dirty="0" err="1">
                    <a:ln>
                      <a:solidFill>
                        <a:schemeClr val="accent1">
                          <a:alpha val="0"/>
                        </a:schemeClr>
                      </a:solidFill>
                    </a:ln>
                  </a:rPr>
                  <a:t>Ganin</a:t>
                </a:r>
                <a:r>
                  <a:rPr lang="en-US" sz="2000" dirty="0">
                    <a:ln>
                      <a:solidFill>
                        <a:schemeClr val="accent1">
                          <a:alpha val="0"/>
                        </a:schemeClr>
                      </a:solidFill>
                    </a:ln>
                  </a:rPr>
                  <a:t>+, </a:t>
                </a:r>
                <a:r>
                  <a:rPr lang="en-US" sz="2000" i="1" dirty="0">
                    <a:ln>
                      <a:solidFill>
                        <a:schemeClr val="accent1">
                          <a:alpha val="0"/>
                        </a:schemeClr>
                      </a:solidFill>
                    </a:ln>
                  </a:rPr>
                  <a:t>JMLR16</a:t>
                </a:r>
                <a:r>
                  <a:rPr lang="en-US" sz="2000" dirty="0">
                    <a:ln>
                      <a:solidFill>
                        <a:schemeClr val="accent1">
                          <a:alpha val="0"/>
                        </a:schemeClr>
                      </a:solidFill>
                    </a:ln>
                  </a:rPr>
                  <a:t>]</a:t>
                </a:r>
              </a:p>
              <a:p>
                <a:pPr marL="457200" lvl="1" indent="-188913">
                  <a:lnSpc>
                    <a:spcPct val="100000"/>
                  </a:lnSpc>
                </a:pPr>
                <a14:m>
                  <m:oMath xmlns:m="http://schemas.openxmlformats.org/officeDocument/2006/math">
                    <m:sSub>
                      <m:sSubPr>
                        <m:ctrlPr>
                          <a:rPr lang="en-US" altLang="ko-KR" sz="2000" i="1">
                            <a:ln>
                              <a:solidFill>
                                <a:schemeClr val="accent1">
                                  <a:alpha val="0"/>
                                </a:schemeClr>
                              </a:solidFill>
                            </a:ln>
                            <a:latin typeface="Cambria Math" charset="0"/>
                          </a:rPr>
                        </m:ctrlPr>
                      </m:sSubPr>
                      <m:e>
                        <m:r>
                          <m:rPr>
                            <m:sty m:val="p"/>
                          </m:rPr>
                          <a:rPr lang="en-US" altLang="ko-KR" sz="2000">
                            <a:ln>
                              <a:solidFill>
                                <a:schemeClr val="accent1">
                                  <a:alpha val="0"/>
                                </a:schemeClr>
                              </a:solidFill>
                            </a:ln>
                            <a:latin typeface="Cambria Math" panose="02040503050406030204" pitchFamily="18" charset="0"/>
                          </a:rPr>
                          <m:t>w</m:t>
                        </m:r>
                      </m:e>
                      <m:sub>
                        <m:r>
                          <m:rPr>
                            <m:sty m:val="p"/>
                          </m:rPr>
                          <a:rPr lang="en-US" altLang="ko-KR" sz="2000">
                            <a:ln>
                              <a:solidFill>
                                <a:schemeClr val="accent1">
                                  <a:alpha val="0"/>
                                </a:schemeClr>
                              </a:solidFill>
                            </a:ln>
                            <a:latin typeface="Cambria Math" panose="02040503050406030204" pitchFamily="18" charset="0"/>
                          </a:rPr>
                          <m:t>s</m:t>
                        </m:r>
                      </m:sub>
                    </m:sSub>
                  </m:oMath>
                </a14:m>
                <a:r>
                  <a:rPr lang="en-US" sz="2000" dirty="0">
                    <a:ln>
                      <a:solidFill>
                        <a:schemeClr val="accent1">
                          <a:alpha val="0"/>
                        </a:schemeClr>
                      </a:solidFill>
                    </a:ln>
                    <a:ea typeface="KoPub돋움체 Medium" panose="02020603020101020101" pitchFamily="18" charset="-127"/>
                    <a:cs typeface="Arial Unicode MS" panose="020B0604020202020204" pitchFamily="50" charset="-127"/>
                  </a:rPr>
                  <a:t> for dealing with class imbalances</a:t>
                </a:r>
              </a:p>
              <a:p>
                <a:pPr marL="904875" lvl="2" indent="-179388">
                  <a:lnSpc>
                    <a:spcPct val="100000"/>
                  </a:lnSpc>
                </a:pPr>
                <a:r>
                  <a:rPr lang="en-US" sz="1600" dirty="0">
                    <a:ln>
                      <a:solidFill>
                        <a:schemeClr val="accent1">
                          <a:alpha val="0"/>
                        </a:schemeClr>
                      </a:solidFill>
                    </a:ln>
                    <a:ea typeface="KoPub돋움체 Medium" panose="02020603020101020101" pitchFamily="18" charset="-127"/>
                    <a:cs typeface="Arial Unicode MS" panose="020B0604020202020204" pitchFamily="50" charset="-127"/>
                  </a:rPr>
                  <a:t>Target:  </a:t>
                </a:r>
                <a14:m>
                  <m:oMath xmlns:m="http://schemas.openxmlformats.org/officeDocument/2006/math">
                    <m:sSub>
                      <m:sSubPr>
                        <m:ctrlPr>
                          <a:rPr lang="en-US" altLang="ko-KR" sz="1600" i="1">
                            <a:ln>
                              <a:solidFill>
                                <a:schemeClr val="accent1">
                                  <a:alpha val="0"/>
                                </a:schemeClr>
                              </a:solidFill>
                            </a:ln>
                            <a:latin typeface="Cambria Math" charset="0"/>
                          </a:rPr>
                        </m:ctrlPr>
                      </m:sSubPr>
                      <m:e>
                        <m:r>
                          <m:rPr>
                            <m:sty m:val="p"/>
                          </m:rPr>
                          <a:rPr lang="en-US" altLang="ko-KR" sz="1600">
                            <a:ln>
                              <a:solidFill>
                                <a:schemeClr val="accent1">
                                  <a:alpha val="0"/>
                                </a:schemeClr>
                              </a:solidFill>
                            </a:ln>
                            <a:latin typeface="Cambria Math" panose="02040503050406030204" pitchFamily="18" charset="0"/>
                          </a:rPr>
                          <m:t>w</m:t>
                        </m:r>
                      </m:e>
                      <m:sub>
                        <m:r>
                          <m:rPr>
                            <m:sty m:val="p"/>
                          </m:rPr>
                          <a:rPr lang="en-US" altLang="ko-KR" sz="1600">
                            <a:ln>
                              <a:solidFill>
                                <a:schemeClr val="accent1">
                                  <a:alpha val="0"/>
                                </a:schemeClr>
                              </a:solidFill>
                            </a:ln>
                            <a:latin typeface="Cambria Math" panose="02040503050406030204" pitchFamily="18" charset="0"/>
                          </a:rPr>
                          <m:t>s</m:t>
                        </m:r>
                      </m:sub>
                    </m:sSub>
                  </m:oMath>
                </a14:m>
                <a:r>
                  <a:rPr lang="en-US" sz="1600" dirty="0">
                    <a:ln>
                      <a:solidFill>
                        <a:schemeClr val="accent1">
                          <a:alpha val="0"/>
                        </a:schemeClr>
                      </a:solidFill>
                    </a:ln>
                    <a:ea typeface="KoPub돋움체 Medium" panose="02020603020101020101" pitchFamily="18" charset="-127"/>
                    <a:cs typeface="Arial Unicode MS" panose="020B0604020202020204" pitchFamily="50" charset="-127"/>
                  </a:rPr>
                  <a:t> = 1</a:t>
                </a:r>
              </a:p>
              <a:p>
                <a:pPr marL="904875" lvl="2" indent="-179388">
                  <a:lnSpc>
                    <a:spcPct val="100000"/>
                  </a:lnSpc>
                </a:pPr>
                <a:r>
                  <a:rPr lang="en-US" sz="1600" dirty="0">
                    <a:ln>
                      <a:solidFill>
                        <a:schemeClr val="accent1">
                          <a:alpha val="0"/>
                        </a:schemeClr>
                      </a:solidFill>
                    </a:ln>
                    <a:ea typeface="KoPub돋움체 Medium" panose="02020603020101020101" pitchFamily="18" charset="-127"/>
                    <a:cs typeface="Arial Unicode MS" panose="020B0604020202020204" pitchFamily="50" charset="-127"/>
                  </a:rPr>
                  <a:t>Source: </a:t>
                </a:r>
                <a14:m>
                  <m:oMath xmlns:m="http://schemas.openxmlformats.org/officeDocument/2006/math">
                    <m:sSub>
                      <m:sSubPr>
                        <m:ctrlPr>
                          <a:rPr lang="en-US" altLang="ko-KR" sz="1600" i="1">
                            <a:ln>
                              <a:solidFill>
                                <a:schemeClr val="accent1">
                                  <a:alpha val="0"/>
                                </a:schemeClr>
                              </a:solidFill>
                            </a:ln>
                            <a:latin typeface="Cambria Math" charset="0"/>
                          </a:rPr>
                        </m:ctrlPr>
                      </m:sSubPr>
                      <m:e>
                        <m:r>
                          <m:rPr>
                            <m:sty m:val="p"/>
                          </m:rPr>
                          <a:rPr lang="en-US" altLang="ko-KR" sz="1600">
                            <a:ln>
                              <a:solidFill>
                                <a:schemeClr val="accent1">
                                  <a:alpha val="0"/>
                                </a:schemeClr>
                              </a:solidFill>
                            </a:ln>
                            <a:latin typeface="Cambria Math" panose="02040503050406030204" pitchFamily="18" charset="0"/>
                          </a:rPr>
                          <m:t>w</m:t>
                        </m:r>
                      </m:e>
                      <m:sub>
                        <m:r>
                          <m:rPr>
                            <m:sty m:val="p"/>
                          </m:rPr>
                          <a:rPr lang="en-US" altLang="ko-KR" sz="1600">
                            <a:ln>
                              <a:solidFill>
                                <a:schemeClr val="accent1">
                                  <a:alpha val="0"/>
                                </a:schemeClr>
                              </a:solidFill>
                            </a:ln>
                            <a:latin typeface="Cambria Math" panose="02040503050406030204" pitchFamily="18" charset="0"/>
                          </a:rPr>
                          <m:t>s</m:t>
                        </m:r>
                      </m:sub>
                    </m:sSub>
                  </m:oMath>
                </a14:m>
                <a:r>
                  <a:rPr lang="en-US" sz="1600" dirty="0">
                    <a:ln>
                      <a:solidFill>
                        <a:schemeClr val="accent1">
                          <a:alpha val="0"/>
                        </a:schemeClr>
                      </a:solidFill>
                    </a:ln>
                    <a:ea typeface="KoPub돋움체 Medium" panose="02020603020101020101" pitchFamily="18" charset="-127"/>
                    <a:cs typeface="Arial Unicode MS" panose="020B0604020202020204" pitchFamily="50" charset="-127"/>
                  </a:rPr>
                  <a:t> =</a:t>
                </a:r>
                <a14:m>
                  <m:oMath xmlns:m="http://schemas.openxmlformats.org/officeDocument/2006/math">
                    <m:r>
                      <a:rPr lang="en-US" altLang="ko-KR" sz="1600">
                        <a:ln>
                          <a:solidFill>
                            <a:schemeClr val="accent1">
                              <a:alpha val="0"/>
                            </a:schemeClr>
                          </a:solidFill>
                        </a:ln>
                        <a:latin typeface="Cambria Math" panose="02040503050406030204" pitchFamily="18" charset="0"/>
                      </a:rPr>
                      <m:t> </m:t>
                    </m:r>
                  </m:oMath>
                </a14:m>
                <a:r>
                  <a:rPr lang="en-US" altLang="ko-KR" sz="1600" dirty="0">
                    <a:ln>
                      <a:solidFill>
                        <a:schemeClr val="accent1">
                          <a:alpha val="0"/>
                        </a:schemeClr>
                      </a:solidFill>
                    </a:ln>
                  </a:rPr>
                  <a:t>#</a:t>
                </a:r>
                <a:r>
                  <a:rPr lang="en-US" altLang="ko-KR" sz="1600" dirty="0">
                    <a:ln>
                      <a:solidFill>
                        <a:schemeClr val="accent1">
                          <a:alpha val="0"/>
                        </a:schemeClr>
                      </a:solidFill>
                    </a:ln>
                    <a:ea typeface="KoPub돋움체 Medium" panose="02020603020101020101" pitchFamily="18" charset="-127"/>
                    <a:cs typeface="Arial Unicode MS" panose="020B0604020202020204" pitchFamily="50" charset="-127"/>
                  </a:rPr>
                  <a:t> </a:t>
                </a:r>
                <a:r>
                  <a:rPr lang="en-US" sz="1600" dirty="0">
                    <a:ln>
                      <a:solidFill>
                        <a:schemeClr val="accent1">
                          <a:alpha val="0"/>
                        </a:schemeClr>
                      </a:solidFill>
                    </a:ln>
                    <a:ea typeface="KoPub돋움체 Medium" panose="02020603020101020101" pitchFamily="18" charset="-127"/>
                    <a:cs typeface="Arial Unicode MS" panose="020B0604020202020204" pitchFamily="50" charset="-127"/>
                  </a:rPr>
                  <a:t>(target train </a:t>
                </a:r>
                <a:r>
                  <a:rPr lang="en-US" sz="1600" dirty="0" err="1">
                    <a:ln>
                      <a:solidFill>
                        <a:schemeClr val="accent1">
                          <a:alpha val="0"/>
                        </a:schemeClr>
                      </a:solidFill>
                    </a:ln>
                    <a:ea typeface="KoPub돋움체 Medium" panose="02020603020101020101" pitchFamily="18" charset="-127"/>
                    <a:cs typeface="Arial Unicode MS" panose="020B0604020202020204" pitchFamily="50" charset="-127"/>
                  </a:rPr>
                  <a:t>sents</a:t>
                </a:r>
                <a:r>
                  <a:rPr lang="en-US" sz="1600" dirty="0">
                    <a:ln>
                      <a:solidFill>
                        <a:schemeClr val="accent1">
                          <a:alpha val="0"/>
                        </a:schemeClr>
                      </a:solidFill>
                    </a:ln>
                    <a:ea typeface="KoPub돋움체 Medium" panose="02020603020101020101" pitchFamily="18" charset="-127"/>
                    <a:cs typeface="Arial Unicode MS" panose="020B0604020202020204" pitchFamily="50" charset="-127"/>
                  </a:rPr>
                  <a:t>) /</a:t>
                </a:r>
                <a14:m>
                  <m:oMath xmlns:m="http://schemas.openxmlformats.org/officeDocument/2006/math">
                    <m:r>
                      <a:rPr lang="en-US" altLang="ko-KR" sz="1600">
                        <a:ln>
                          <a:solidFill>
                            <a:schemeClr val="accent1">
                              <a:alpha val="0"/>
                            </a:schemeClr>
                          </a:solidFill>
                        </a:ln>
                        <a:latin typeface="Cambria Math" panose="02040503050406030204" pitchFamily="18" charset="0"/>
                        <a:ea typeface="KoPub돋움체 Medium" panose="02020603020101020101" pitchFamily="18" charset="-127"/>
                        <a:cs typeface="Arial Unicode MS" panose="020B0604020202020204" pitchFamily="50" charset="-127"/>
                      </a:rPr>
                      <m:t> </m:t>
                    </m:r>
                  </m:oMath>
                </a14:m>
                <a:r>
                  <a:rPr lang="en-US" altLang="ko-KR" sz="1600" dirty="0">
                    <a:ln>
                      <a:solidFill>
                        <a:schemeClr val="accent1">
                          <a:alpha val="0"/>
                        </a:schemeClr>
                      </a:solidFill>
                    </a:ln>
                  </a:rPr>
                  <a:t>#</a:t>
                </a:r>
                <a:r>
                  <a:rPr lang="en-US" altLang="ko-KR" sz="1600" dirty="0">
                    <a:ln>
                      <a:solidFill>
                        <a:schemeClr val="accent1">
                          <a:alpha val="0"/>
                        </a:schemeClr>
                      </a:solidFill>
                    </a:ln>
                    <a:ea typeface="KoPub돋움체 Medium" panose="02020603020101020101" pitchFamily="18" charset="-127"/>
                    <a:cs typeface="Arial Unicode MS" panose="020B0604020202020204" pitchFamily="50" charset="-127"/>
                  </a:rPr>
                  <a:t> </a:t>
                </a:r>
                <a:r>
                  <a:rPr lang="en-US" sz="1600" dirty="0">
                    <a:ln>
                      <a:solidFill>
                        <a:schemeClr val="accent1">
                          <a:alpha val="0"/>
                        </a:schemeClr>
                      </a:solidFill>
                    </a:ln>
                    <a:ea typeface="KoPub돋움체 Medium" panose="02020603020101020101" pitchFamily="18" charset="-127"/>
                    <a:cs typeface="Arial Unicode MS" panose="020B0604020202020204" pitchFamily="50" charset="-127"/>
                  </a:rPr>
                  <a:t>(source train </a:t>
                </a:r>
                <a:r>
                  <a:rPr lang="en-US" sz="1600" dirty="0" err="1">
                    <a:ln>
                      <a:solidFill>
                        <a:schemeClr val="accent1">
                          <a:alpha val="0"/>
                        </a:schemeClr>
                      </a:solidFill>
                    </a:ln>
                    <a:ea typeface="KoPub돋움체 Medium" panose="02020603020101020101" pitchFamily="18" charset="-127"/>
                    <a:cs typeface="Arial Unicode MS" panose="020B0604020202020204" pitchFamily="50" charset="-127"/>
                  </a:rPr>
                  <a:t>sents</a:t>
                </a:r>
                <a:r>
                  <a:rPr lang="en-US" sz="1600" dirty="0">
                    <a:ln>
                      <a:solidFill>
                        <a:schemeClr val="accent1">
                          <a:alpha val="0"/>
                        </a:schemeClr>
                      </a:solidFill>
                    </a:ln>
                    <a:ea typeface="KoPub돋움체 Medium" panose="02020603020101020101" pitchFamily="18" charset="-127"/>
                    <a:cs typeface="Arial Unicode MS" panose="020B0604020202020204" pitchFamily="50" charset="-127"/>
                  </a:rPr>
                  <a:t>)</a:t>
                </a:r>
              </a:p>
              <a:p>
                <a:endParaRPr lang="en-US" sz="2700" dirty="0"/>
              </a:p>
            </p:txBody>
          </p:sp>
        </mc:Choice>
        <mc:Fallback xmlns="">
          <p:sp>
            <p:nvSpPr>
              <p:cNvPr id="3" name="Content Placeholder 2">
                <a:extLst>
                  <a:ext uri="{FF2B5EF4-FFF2-40B4-BE49-F238E27FC236}">
                    <a16:creationId xmlns:a16="http://schemas.microsoft.com/office/drawing/2014/main" xmlns="" xmlns:a14="http://schemas.microsoft.com/office/drawing/2010/main" id="{7CAF1441-0446-4BDA-B327-02EC6A30A458}"/>
                  </a:ext>
                </a:extLst>
              </p:cNvPr>
              <p:cNvSpPr>
                <a:spLocks noGrp="1" noRot="1" noChangeAspect="1" noMove="1" noResize="1" noEditPoints="1" noAdjustHandles="1" noChangeArrowheads="1" noChangeShapeType="1" noTextEdit="1"/>
              </p:cNvSpPr>
              <p:nvPr>
                <p:ph idx="1"/>
              </p:nvPr>
            </p:nvSpPr>
            <p:spPr>
              <a:xfrm>
                <a:off x="386170" y="1690689"/>
                <a:ext cx="8371659" cy="4351338"/>
              </a:xfrm>
              <a:blipFill rotWithShape="0">
                <a:blip r:embed="rId3"/>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 xmlns:a16="http://schemas.microsoft.com/office/drawing/2014/main" id="{0D70EE78-D69D-4243-981B-C70450D9527E}"/>
              </a:ext>
            </a:extLst>
          </p:cNvPr>
          <p:cNvSpPr>
            <a:spLocks noGrp="1"/>
          </p:cNvSpPr>
          <p:nvPr>
            <p:ph type="sldNum" sz="quarter" idx="12"/>
          </p:nvPr>
        </p:nvSpPr>
        <p:spPr/>
        <p:txBody>
          <a:bodyPr/>
          <a:lstStyle/>
          <a:p>
            <a:fld id="{CEF3FB18-B22A-4758-B014-96AFC7673A9F}" type="slidenum">
              <a:rPr lang="en-US" smtClean="0"/>
              <a:t>8</a:t>
            </a:fld>
            <a:endParaRPr lang="en-US"/>
          </a:p>
        </p:txBody>
      </p:sp>
    </p:spTree>
    <p:extLst>
      <p:ext uri="{BB962C8B-B14F-4D97-AF65-F5344CB8AC3E}">
        <p14:creationId xmlns:p14="http://schemas.microsoft.com/office/powerpoint/2010/main" val="24775509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81D7D-FEAC-450D-907C-190F6F3BA796}"/>
              </a:ext>
            </a:extLst>
          </p:cNvPr>
          <p:cNvSpPr>
            <a:spLocks noGrp="1"/>
          </p:cNvSpPr>
          <p:nvPr>
            <p:ph type="title"/>
          </p:nvPr>
        </p:nvSpPr>
        <p:spPr>
          <a:xfrm>
            <a:off x="628650" y="365127"/>
            <a:ext cx="7886700" cy="747394"/>
          </a:xfrm>
        </p:spPr>
        <p:txBody>
          <a:bodyPr/>
          <a:lstStyle/>
          <a:p>
            <a:r>
              <a:rPr lang="en-US" dirty="0"/>
              <a:t>Evaluation Datasets</a:t>
            </a:r>
          </a:p>
        </p:txBody>
      </p:sp>
      <p:sp>
        <p:nvSpPr>
          <p:cNvPr id="4" name="Slide Number Placeholder 3">
            <a:extLst>
              <a:ext uri="{FF2B5EF4-FFF2-40B4-BE49-F238E27FC236}">
                <a16:creationId xmlns="" xmlns:a16="http://schemas.microsoft.com/office/drawing/2014/main" id="{FC41B634-8D1B-403D-9DBB-DDDB43B8F36C}"/>
              </a:ext>
            </a:extLst>
          </p:cNvPr>
          <p:cNvSpPr>
            <a:spLocks noGrp="1"/>
          </p:cNvSpPr>
          <p:nvPr>
            <p:ph type="sldNum" sz="quarter" idx="12"/>
          </p:nvPr>
        </p:nvSpPr>
        <p:spPr/>
        <p:txBody>
          <a:bodyPr/>
          <a:lstStyle/>
          <a:p>
            <a:fld id="{CEF3FB18-B22A-4758-B014-96AFC7673A9F}" type="slidenum">
              <a:rPr lang="en-US" smtClean="0"/>
              <a:t>9</a:t>
            </a:fld>
            <a:endParaRPr lang="en-US"/>
          </a:p>
        </p:txBody>
      </p:sp>
      <p:graphicFrame>
        <p:nvGraphicFramePr>
          <p:cNvPr id="5" name="Table 4">
            <a:extLst>
              <a:ext uri="{FF2B5EF4-FFF2-40B4-BE49-F238E27FC236}">
                <a16:creationId xmlns="" xmlns:a16="http://schemas.microsoft.com/office/drawing/2014/main" id="{0532D8B1-CE71-404B-A553-3AAE7F93BA51}"/>
              </a:ext>
            </a:extLst>
          </p:cNvPr>
          <p:cNvGraphicFramePr>
            <a:graphicFrameLocks noGrp="1"/>
          </p:cNvGraphicFramePr>
          <p:nvPr>
            <p:extLst>
              <p:ext uri="{D42A27DB-BD31-4B8C-83A1-F6EECF244321}">
                <p14:modId xmlns:p14="http://schemas.microsoft.com/office/powerpoint/2010/main" val="2320571087"/>
              </p:ext>
            </p:extLst>
          </p:nvPr>
        </p:nvGraphicFramePr>
        <p:xfrm>
          <a:off x="672300" y="2510117"/>
          <a:ext cx="8039439" cy="4067582"/>
        </p:xfrm>
        <a:graphic>
          <a:graphicData uri="http://schemas.openxmlformats.org/drawingml/2006/table">
            <a:tbl>
              <a:tblPr firstRow="1" bandRow="1">
                <a:tableStyleId>{5C22544A-7EE6-4342-B048-85BDC9FD1C3A}</a:tableStyleId>
              </a:tblPr>
              <a:tblGrid>
                <a:gridCol w="1728771">
                  <a:extLst>
                    <a:ext uri="{9D8B030D-6E8A-4147-A177-3AD203B41FA5}">
                      <a16:colId xmlns="" xmlns:a16="http://schemas.microsoft.com/office/drawing/2014/main" val="230562858"/>
                    </a:ext>
                  </a:extLst>
                </a:gridCol>
                <a:gridCol w="1249563">
                  <a:extLst>
                    <a:ext uri="{9D8B030D-6E8A-4147-A177-3AD203B41FA5}">
                      <a16:colId xmlns="" xmlns:a16="http://schemas.microsoft.com/office/drawing/2014/main" val="1152861089"/>
                    </a:ext>
                  </a:extLst>
                </a:gridCol>
                <a:gridCol w="1190730">
                  <a:extLst>
                    <a:ext uri="{9D8B030D-6E8A-4147-A177-3AD203B41FA5}">
                      <a16:colId xmlns="" xmlns:a16="http://schemas.microsoft.com/office/drawing/2014/main" val="2618894121"/>
                    </a:ext>
                  </a:extLst>
                </a:gridCol>
                <a:gridCol w="1349484">
                  <a:extLst>
                    <a:ext uri="{9D8B030D-6E8A-4147-A177-3AD203B41FA5}">
                      <a16:colId xmlns="" xmlns:a16="http://schemas.microsoft.com/office/drawing/2014/main" val="1130242008"/>
                    </a:ext>
                  </a:extLst>
                </a:gridCol>
                <a:gridCol w="1252580">
                  <a:extLst>
                    <a:ext uri="{9D8B030D-6E8A-4147-A177-3AD203B41FA5}">
                      <a16:colId xmlns="" xmlns:a16="http://schemas.microsoft.com/office/drawing/2014/main" val="3749137026"/>
                    </a:ext>
                  </a:extLst>
                </a:gridCol>
                <a:gridCol w="1268311">
                  <a:extLst>
                    <a:ext uri="{9D8B030D-6E8A-4147-A177-3AD203B41FA5}">
                      <a16:colId xmlns="" xmlns:a16="http://schemas.microsoft.com/office/drawing/2014/main" val="3091506952"/>
                    </a:ext>
                  </a:extLst>
                </a:gridCol>
              </a:tblGrid>
              <a:tr h="251353">
                <a:tc>
                  <a:txBody>
                    <a:bodyPr/>
                    <a:lstStyle/>
                    <a:p>
                      <a:r>
                        <a:rPr lang="en-US" sz="1500" dirty="0">
                          <a:solidFill>
                            <a:srgbClr val="000066"/>
                          </a:solidFill>
                        </a:rPr>
                        <a:t>Language Family</a:t>
                      </a:r>
                    </a:p>
                  </a:txBody>
                  <a:tcPr marL="36000" marR="36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solidFill>
                            <a:srgbClr val="000066"/>
                          </a:solidFill>
                        </a:rPr>
                        <a:t>Language</a:t>
                      </a:r>
                    </a:p>
                  </a:txBody>
                  <a:tcPr marL="36000" marR="36000" marT="0" marB="0">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solidFill>
                            <a:srgbClr val="000066"/>
                          </a:solidFill>
                        </a:rPr>
                        <a:t># POS tags</a:t>
                      </a:r>
                    </a:p>
                  </a:txBody>
                  <a:tcPr marL="36000" marR="36000" marT="0" marB="0">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solidFill>
                            <a:srgbClr val="000066"/>
                          </a:solidFill>
                        </a:rPr>
                        <a:t># train </a:t>
                      </a:r>
                      <a:r>
                        <a:rPr lang="en-US" sz="1500" dirty="0" err="1">
                          <a:solidFill>
                            <a:srgbClr val="000066"/>
                          </a:solidFill>
                        </a:rPr>
                        <a:t>sents</a:t>
                      </a:r>
                      <a:endParaRPr lang="en-US" sz="1500" dirty="0">
                        <a:solidFill>
                          <a:srgbClr val="000066"/>
                        </a:solidFill>
                      </a:endParaRPr>
                    </a:p>
                  </a:txBody>
                  <a:tcPr marL="36000" marR="36000" marT="0" marB="0">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solidFill>
                            <a:srgbClr val="000066"/>
                          </a:solidFill>
                        </a:rPr>
                        <a:t># dev </a:t>
                      </a:r>
                      <a:r>
                        <a:rPr lang="en-US" sz="1500" dirty="0" err="1">
                          <a:solidFill>
                            <a:srgbClr val="000066"/>
                          </a:solidFill>
                        </a:rPr>
                        <a:t>sents</a:t>
                      </a:r>
                      <a:endParaRPr lang="en-US" sz="1500" dirty="0">
                        <a:solidFill>
                          <a:srgbClr val="000066"/>
                        </a:solidFill>
                      </a:endParaRPr>
                    </a:p>
                  </a:txBody>
                  <a:tcPr marL="36000" marR="36000" marT="0" marB="0">
                    <a:lnL w="3175" cap="flat" cmpd="sng" algn="ctr">
                      <a:solidFill>
                        <a:schemeClr val="tx1">
                          <a:lumMod val="75000"/>
                          <a:lumOff val="25000"/>
                        </a:schemeClr>
                      </a:solidFill>
                      <a:prstDash val="solid"/>
                      <a:round/>
                      <a:headEnd type="none" w="med" len="med"/>
                      <a:tailEnd type="none" w="med" len="med"/>
                    </a:lnL>
                    <a:lnR w="3175" cap="flat" cmpd="sng" algn="ctr">
                      <a:solidFill>
                        <a:schemeClr val="tx1">
                          <a:lumMod val="75000"/>
                          <a:lumOff val="2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solidFill>
                            <a:srgbClr val="000066"/>
                          </a:solidFill>
                        </a:rPr>
                        <a:t># test </a:t>
                      </a:r>
                      <a:r>
                        <a:rPr lang="en-US" sz="1500" dirty="0" err="1">
                          <a:solidFill>
                            <a:srgbClr val="000066"/>
                          </a:solidFill>
                        </a:rPr>
                        <a:t>sents</a:t>
                      </a:r>
                      <a:endParaRPr lang="en-US" sz="1500" dirty="0">
                        <a:solidFill>
                          <a:srgbClr val="000066"/>
                        </a:solidFill>
                      </a:endParaRPr>
                    </a:p>
                  </a:txBody>
                  <a:tcPr marL="36000" marR="36000" marT="0" marB="0">
                    <a:lnL w="3175" cap="flat" cmpd="sng" algn="ctr">
                      <a:solidFill>
                        <a:schemeClr val="tx1">
                          <a:lumMod val="75000"/>
                          <a:lumOff val="2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26834670"/>
                  </a:ext>
                </a:extLst>
              </a:tr>
              <a:tr h="251353">
                <a:tc rowSpan="5">
                  <a:txBody>
                    <a:bodyPr/>
                    <a:lstStyle/>
                    <a:p>
                      <a:r>
                        <a:rPr lang="en-US" sz="1800" dirty="0">
                          <a:solidFill>
                            <a:srgbClr val="000066"/>
                          </a:solidFill>
                        </a:rPr>
                        <a:t>Germanic</a:t>
                      </a:r>
                    </a:p>
                  </a:txBody>
                  <a:tcPr marL="108000" marR="108000" marT="0" marB="0" anchor="ctr">
                    <a:lnL w="1270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500" dirty="0">
                          <a:solidFill>
                            <a:srgbClr val="0070C0"/>
                          </a:solidFill>
                        </a:rPr>
                        <a:t>English</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solidFill>
                            <a:srgbClr val="0070C0"/>
                          </a:solidFill>
                        </a:rPr>
                        <a:t>17</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solidFill>
                            <a:srgbClr val="0070C0"/>
                          </a:solidFill>
                        </a:rPr>
                        <a:t>12,543</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solidFill>
                            <a:srgbClr val="0070C0"/>
                          </a:solidFill>
                        </a:rPr>
                        <a:t>2,002</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solidFill>
                            <a:srgbClr val="0070C0"/>
                          </a:solidFill>
                        </a:rPr>
                        <a:t>2,077</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311824797"/>
                  </a:ext>
                </a:extLst>
              </a:tr>
              <a:tr h="251353">
                <a:tc vMerge="1">
                  <a:txBody>
                    <a:bodyPr/>
                    <a:lstStyle/>
                    <a:p>
                      <a:endParaRPr lang="en-US" dirty="0"/>
                    </a:p>
                  </a:txBody>
                  <a:tcPr/>
                </a:tc>
                <a:tc>
                  <a:txBody>
                    <a:bodyPr/>
                    <a:lstStyle/>
                    <a:p>
                      <a:r>
                        <a:rPr lang="en-US" sz="1500" dirty="0"/>
                        <a:t>Swedish</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16</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4,303</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504</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1,219</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2445663206"/>
                  </a:ext>
                </a:extLst>
              </a:tr>
              <a:tr h="251353">
                <a:tc vMerge="1">
                  <a:txBody>
                    <a:bodyPr/>
                    <a:lstStyle/>
                    <a:p>
                      <a:endParaRPr lang="en-US" dirty="0"/>
                    </a:p>
                  </a:txBody>
                  <a:tcPr/>
                </a:tc>
                <a:tc>
                  <a:txBody>
                    <a:bodyPr/>
                    <a:lstStyle/>
                    <a:p>
                      <a:r>
                        <a:rPr lang="en-US" sz="1500" dirty="0"/>
                        <a:t>Danish</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17</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4,868</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322</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322</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162728795"/>
                  </a:ext>
                </a:extLst>
              </a:tr>
              <a:tr h="251353">
                <a:tc vMerge="1">
                  <a:txBody>
                    <a:bodyPr/>
                    <a:lstStyle/>
                    <a:p>
                      <a:endParaRPr lang="en-US" dirty="0"/>
                    </a:p>
                  </a:txBody>
                  <a:tcPr/>
                </a:tc>
                <a:tc>
                  <a:txBody>
                    <a:bodyPr/>
                    <a:lstStyle/>
                    <a:p>
                      <a:r>
                        <a:rPr lang="en-US" sz="1500" dirty="0"/>
                        <a:t>Dutch</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16</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13,000</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349</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386</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4064324357"/>
                  </a:ext>
                </a:extLst>
              </a:tr>
              <a:tr h="251353">
                <a:tc vMerge="1">
                  <a:txBody>
                    <a:bodyPr/>
                    <a:lstStyle/>
                    <a:p>
                      <a:endParaRPr lang="en-US" dirty="0"/>
                    </a:p>
                  </a:txBody>
                  <a:tcPr/>
                </a:tc>
                <a:tc>
                  <a:txBody>
                    <a:bodyPr/>
                    <a:lstStyle/>
                    <a:p>
                      <a:r>
                        <a:rPr lang="en-US" sz="1500" dirty="0"/>
                        <a:t>German</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16</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14,118</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799</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500" dirty="0"/>
                        <a:t>977</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3245829333"/>
                  </a:ext>
                </a:extLst>
              </a:tr>
              <a:tr h="251353">
                <a:tc rowSpan="4">
                  <a:txBody>
                    <a:bodyPr/>
                    <a:lstStyle/>
                    <a:p>
                      <a:r>
                        <a:rPr lang="en-US" sz="1800" dirty="0">
                          <a:solidFill>
                            <a:srgbClr val="000066"/>
                          </a:solidFill>
                        </a:rPr>
                        <a:t>Slavic</a:t>
                      </a:r>
                    </a:p>
                  </a:txBody>
                  <a:tcPr marL="108000" marR="108000" marT="0" marB="0" anchor="ctr">
                    <a:lnL w="1270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t>Slovenian</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16</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6,471</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735</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790</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501585244"/>
                  </a:ext>
                </a:extLst>
              </a:tr>
              <a:tr h="251353">
                <a:tc vMerge="1">
                  <a:txBody>
                    <a:bodyPr/>
                    <a:lstStyle/>
                    <a:p>
                      <a:endParaRPr lang="en-US" dirty="0"/>
                    </a:p>
                  </a:txBody>
                  <a:tcPr/>
                </a:tc>
                <a:tc>
                  <a:txBody>
                    <a:bodyPr/>
                    <a:lstStyle/>
                    <a:p>
                      <a:r>
                        <a:rPr lang="en-US" sz="1500" dirty="0"/>
                        <a:t>Polish</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15</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6,800</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700</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727</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2803809364"/>
                  </a:ext>
                </a:extLst>
              </a:tr>
              <a:tr h="251353">
                <a:tc vMerge="1">
                  <a:txBody>
                    <a:bodyPr/>
                    <a:lstStyle/>
                    <a:p>
                      <a:endParaRPr lang="en-US" dirty="0"/>
                    </a:p>
                  </a:txBody>
                  <a:tcPr/>
                </a:tc>
                <a:tc>
                  <a:txBody>
                    <a:bodyPr/>
                    <a:lstStyle/>
                    <a:p>
                      <a:r>
                        <a:rPr lang="en-US" sz="1500" dirty="0"/>
                        <a:t>Slovak</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15</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8,483</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1,060</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1,061</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77958365"/>
                  </a:ext>
                </a:extLst>
              </a:tr>
              <a:tr h="251353">
                <a:tc vMerge="1">
                  <a:txBody>
                    <a:bodyPr/>
                    <a:lstStyle/>
                    <a:p>
                      <a:endParaRPr lang="en-US" dirty="0"/>
                    </a:p>
                  </a:txBody>
                  <a:tcPr/>
                </a:tc>
                <a:tc>
                  <a:txBody>
                    <a:bodyPr/>
                    <a:lstStyle/>
                    <a:p>
                      <a:r>
                        <a:rPr lang="en-US" sz="1500" dirty="0"/>
                        <a:t>Bulgarian</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16</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8,907</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1,115</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1,116</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361351703"/>
                  </a:ext>
                </a:extLst>
              </a:tr>
              <a:tr h="251353">
                <a:tc rowSpan="4">
                  <a:txBody>
                    <a:bodyPr/>
                    <a:lstStyle/>
                    <a:p>
                      <a:r>
                        <a:rPr lang="en-US" sz="1800" dirty="0">
                          <a:solidFill>
                            <a:srgbClr val="000066"/>
                          </a:solidFill>
                        </a:rPr>
                        <a:t>Romance</a:t>
                      </a:r>
                    </a:p>
                  </a:txBody>
                  <a:tcPr marL="108000" marR="108000" marT="0" marB="0" anchor="ctr">
                    <a:lnL w="1270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t>Romanian</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17</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7,141</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1,191</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1,191</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673129202"/>
                  </a:ext>
                </a:extLst>
              </a:tr>
              <a:tr h="251353">
                <a:tc vMerge="1">
                  <a:txBody>
                    <a:bodyPr/>
                    <a:lstStyle/>
                    <a:p>
                      <a:endParaRPr lang="en-US" dirty="0"/>
                    </a:p>
                  </a:txBody>
                  <a:tcPr/>
                </a:tc>
                <a:tc>
                  <a:txBody>
                    <a:bodyPr/>
                    <a:lstStyle/>
                    <a:p>
                      <a:r>
                        <a:rPr lang="en-US" sz="1500" dirty="0"/>
                        <a:t>Portuguese</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18</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8,800</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271</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288</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098908291"/>
                  </a:ext>
                </a:extLst>
              </a:tr>
              <a:tr h="251353">
                <a:tc vMerge="1">
                  <a:txBody>
                    <a:bodyPr/>
                    <a:lstStyle/>
                    <a:p>
                      <a:endParaRPr lang="en-US" dirty="0"/>
                    </a:p>
                  </a:txBody>
                  <a:tcPr/>
                </a:tc>
                <a:tc>
                  <a:txBody>
                    <a:bodyPr/>
                    <a:lstStyle/>
                    <a:p>
                      <a:r>
                        <a:rPr lang="en-US" sz="1500" dirty="0"/>
                        <a:t>Italian</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18</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12,837</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489</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r"/>
                      <a:r>
                        <a:rPr lang="en-US" sz="1500" dirty="0"/>
                        <a:t>489</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822740704"/>
                  </a:ext>
                </a:extLst>
              </a:tr>
              <a:tr h="251353">
                <a:tc vMerge="1">
                  <a:txBody>
                    <a:bodyPr/>
                    <a:lstStyle/>
                    <a:p>
                      <a:endParaRPr lang="en-US" dirty="0"/>
                    </a:p>
                  </a:txBody>
                  <a:tcPr/>
                </a:tc>
                <a:tc>
                  <a:txBody>
                    <a:bodyPr/>
                    <a:lstStyle/>
                    <a:p>
                      <a:r>
                        <a:rPr lang="en-US" sz="1500" dirty="0"/>
                        <a:t>Spanish</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17</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14,187</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1,552</a:t>
                      </a:r>
                    </a:p>
                  </a:txBody>
                  <a:tcPr marL="108000" marR="108000" marT="0" marB="0">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274</a:t>
                      </a:r>
                    </a:p>
                  </a:txBody>
                  <a:tcPr marL="108000" marR="108000" marT="0" marB="0">
                    <a:lnL w="3175" cap="flat" cmpd="sng" algn="ctr">
                      <a:solidFill>
                        <a:schemeClr val="bg1">
                          <a:lumMod val="7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2040016119"/>
                  </a:ext>
                </a:extLst>
              </a:tr>
              <a:tr h="268110">
                <a:tc>
                  <a:txBody>
                    <a:bodyPr/>
                    <a:lstStyle/>
                    <a:p>
                      <a:r>
                        <a:rPr lang="en-US" sz="1800" dirty="0">
                          <a:solidFill>
                            <a:srgbClr val="000066"/>
                          </a:solidFill>
                        </a:rPr>
                        <a:t>Indo-Iranian</a:t>
                      </a:r>
                    </a:p>
                  </a:txBody>
                  <a:tcPr marL="108000" marR="108000" marT="0" marB="0">
                    <a:lnL w="1270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t>Persian</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16</a:t>
                      </a:r>
                    </a:p>
                  </a:txBody>
                  <a:tcPr marL="108000" marR="108000" marT="0" marB="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4,798</a:t>
                      </a:r>
                    </a:p>
                  </a:txBody>
                  <a:tcPr marL="108000" marR="108000" marT="0" marB="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599</a:t>
                      </a:r>
                    </a:p>
                  </a:txBody>
                  <a:tcPr marL="108000" marR="108000" marT="0" marB="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600</a:t>
                      </a:r>
                    </a:p>
                  </a:txBody>
                  <a:tcPr marL="108000" marR="108000" marT="0" marB="0">
                    <a:lnL w="3175" cap="flat" cmpd="sng" algn="ctr">
                      <a:solidFill>
                        <a:schemeClr val="bg1">
                          <a:lumMod val="6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36826144"/>
                  </a:ext>
                </a:extLst>
              </a:tr>
              <a:tr h="268110">
                <a:tc>
                  <a:txBody>
                    <a:bodyPr/>
                    <a:lstStyle/>
                    <a:p>
                      <a:r>
                        <a:rPr lang="en-US" sz="1800" dirty="0">
                          <a:solidFill>
                            <a:srgbClr val="000066"/>
                          </a:solidFill>
                        </a:rPr>
                        <a:t>Uralic</a:t>
                      </a:r>
                    </a:p>
                  </a:txBody>
                  <a:tcPr marL="108000" marR="108000" marT="0" marB="0">
                    <a:lnL w="12700" cap="flat" cmpd="sng" algn="ctr">
                      <a:solidFill>
                        <a:schemeClr val="tx1">
                          <a:lumMod val="85000"/>
                          <a:lumOff val="15000"/>
                        </a:schemeClr>
                      </a:solidFill>
                      <a:prstDash val="solid"/>
                      <a:round/>
                      <a:headEnd type="none" w="med" len="med"/>
                      <a:tailEnd type="none" w="med" len="med"/>
                    </a:lnL>
                    <a:lnR w="1905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r>
                        <a:rPr lang="en-US" sz="1500" dirty="0"/>
                        <a:t>Hungarian</a:t>
                      </a:r>
                    </a:p>
                  </a:txBody>
                  <a:tcPr marL="108000" marR="108000" marT="0" marB="0">
                    <a:lnL w="19050" cap="flat" cmpd="sng" algn="ctr">
                      <a:solidFill>
                        <a:schemeClr val="tx1">
                          <a:lumMod val="85000"/>
                          <a:lumOff val="1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16</a:t>
                      </a:r>
                    </a:p>
                  </a:txBody>
                  <a:tcPr marL="108000" marR="108000" marT="0" marB="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1,433</a:t>
                      </a:r>
                    </a:p>
                  </a:txBody>
                  <a:tcPr marL="108000" marR="108000" marT="0" marB="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179</a:t>
                      </a:r>
                    </a:p>
                  </a:txBody>
                  <a:tcPr marL="108000" marR="108000" marT="0" marB="0">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tc>
                  <a:txBody>
                    <a:bodyPr/>
                    <a:lstStyle/>
                    <a:p>
                      <a:pPr algn="r"/>
                      <a:r>
                        <a:rPr lang="en-US" sz="1500" dirty="0"/>
                        <a:t>188</a:t>
                      </a:r>
                    </a:p>
                  </a:txBody>
                  <a:tcPr marL="108000" marR="108000" marT="0" marB="0">
                    <a:lnL w="3175" cap="flat" cmpd="sng" algn="ctr">
                      <a:solidFill>
                        <a:schemeClr val="bg1">
                          <a:lumMod val="65000"/>
                        </a:schemeClr>
                      </a:solidFill>
                      <a:prstDash val="solid"/>
                      <a:round/>
                      <a:headEnd type="none" w="med" len="med"/>
                      <a:tailEnd type="none" w="med" len="med"/>
                    </a:lnL>
                    <a:lnR w="12700" cap="flat" cmpd="sng" algn="ctr">
                      <a:solidFill>
                        <a:schemeClr val="tx1">
                          <a:lumMod val="85000"/>
                          <a:lumOff val="15000"/>
                        </a:schemeClr>
                      </a:solidFill>
                      <a:prstDash val="solid"/>
                      <a:round/>
                      <a:headEnd type="none" w="med" len="med"/>
                      <a:tailEnd type="none" w="med" len="med"/>
                    </a:lnR>
                    <a:lnT w="12700" cap="flat" cmpd="sng" algn="ctr">
                      <a:solidFill>
                        <a:schemeClr val="tx1">
                          <a:lumMod val="85000"/>
                          <a:lumOff val="15000"/>
                        </a:schemeClr>
                      </a:solidFill>
                      <a:prstDash val="solid"/>
                      <a:round/>
                      <a:headEnd type="none" w="med" len="med"/>
                      <a:tailEnd type="none" w="med" len="med"/>
                    </a:lnT>
                    <a:lnB w="12700" cap="flat" cmpd="sng" algn="ctr">
                      <a:solidFill>
                        <a:schemeClr val="tx1">
                          <a:lumMod val="85000"/>
                          <a:lumOff val="1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168149664"/>
                  </a:ext>
                </a:extLst>
              </a:tr>
            </a:tbl>
          </a:graphicData>
        </a:graphic>
      </p:graphicFrame>
      <p:sp>
        <p:nvSpPr>
          <p:cNvPr id="6" name="Content Placeholder 2">
            <a:extLst>
              <a:ext uri="{FF2B5EF4-FFF2-40B4-BE49-F238E27FC236}">
                <a16:creationId xmlns="" xmlns:a16="http://schemas.microsoft.com/office/drawing/2014/main" id="{D74ED9A9-3FD3-4367-8FF4-117DD1FFEBF5}"/>
              </a:ext>
            </a:extLst>
          </p:cNvPr>
          <p:cNvSpPr txBox="1">
            <a:spLocks/>
          </p:cNvSpPr>
          <p:nvPr/>
        </p:nvSpPr>
        <p:spPr>
          <a:xfrm>
            <a:off x="508668" y="1171978"/>
            <a:ext cx="8343900" cy="4351338"/>
          </a:xfrm>
          <a:prstGeom prst="rect">
            <a:avLst/>
          </a:prstGeom>
        </p:spPr>
        <p:txBody>
          <a:bodyPr vert="horz" wrap="non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000" dirty="0">
                <a:ln>
                  <a:solidFill>
                    <a:schemeClr val="accent1">
                      <a:alpha val="0"/>
                    </a:schemeClr>
                  </a:solidFill>
                </a:ln>
                <a:ea typeface="KoPub돋움체 Bold" panose="02020603020101020101" pitchFamily="18" charset="-127"/>
              </a:rPr>
              <a:t>1 source + 14 target POS tagged datasets from Universal dependencies corpus</a:t>
            </a:r>
            <a:br>
              <a:rPr lang="en-US" sz="2000" dirty="0">
                <a:ln>
                  <a:solidFill>
                    <a:schemeClr val="accent1">
                      <a:alpha val="0"/>
                    </a:schemeClr>
                  </a:solidFill>
                </a:ln>
                <a:ea typeface="KoPub돋움체 Bold" panose="02020603020101020101" pitchFamily="18" charset="-127"/>
              </a:rPr>
            </a:br>
            <a:r>
              <a:rPr lang="en-US" sz="2000" dirty="0">
                <a:ln>
                  <a:solidFill>
                    <a:schemeClr val="accent1">
                      <a:alpha val="0"/>
                    </a:schemeClr>
                  </a:solidFill>
                </a:ln>
                <a:ea typeface="KoPub돋움체 Bold" panose="02020603020101020101" pitchFamily="18" charset="-127"/>
              </a:rPr>
              <a:t>v 1.4 </a:t>
            </a:r>
            <a:r>
              <a:rPr lang="en-US" altLang="ko-KR" sz="2000" dirty="0">
                <a:ln>
                  <a:solidFill>
                    <a:schemeClr val="accent1">
                      <a:alpha val="0"/>
                    </a:schemeClr>
                  </a:solidFill>
                </a:ln>
              </a:rPr>
              <a:t>[</a:t>
            </a:r>
            <a:r>
              <a:rPr lang="en-US" altLang="ko-KR" sz="2000" dirty="0" err="1">
                <a:ln>
                  <a:solidFill>
                    <a:schemeClr val="accent1">
                      <a:alpha val="0"/>
                    </a:schemeClr>
                  </a:solidFill>
                </a:ln>
              </a:rPr>
              <a:t>Nivre</a:t>
            </a:r>
            <a:r>
              <a:rPr lang="en-US" altLang="ko-KR" sz="2000" dirty="0">
                <a:ln>
                  <a:solidFill>
                    <a:schemeClr val="accent1">
                      <a:alpha val="0"/>
                    </a:schemeClr>
                  </a:solidFill>
                </a:ln>
              </a:rPr>
              <a:t>+</a:t>
            </a:r>
            <a:r>
              <a:rPr lang="en-US" altLang="ko-KR" sz="1800" dirty="0">
                <a:ln>
                  <a:solidFill>
                    <a:schemeClr val="accent1">
                      <a:alpha val="0"/>
                    </a:schemeClr>
                  </a:solidFill>
                </a:ln>
              </a:rPr>
              <a:t>, </a:t>
            </a:r>
            <a:r>
              <a:rPr lang="en-US" sz="1800" i="1" dirty="0">
                <a:ln>
                  <a:solidFill>
                    <a:schemeClr val="accent1">
                      <a:alpha val="0"/>
                    </a:schemeClr>
                  </a:solidFill>
                </a:ln>
              </a:rPr>
              <a:t>LREC16</a:t>
            </a:r>
            <a:r>
              <a:rPr lang="en-US" sz="2000" dirty="0">
                <a:ln>
                  <a:solidFill>
                    <a:schemeClr val="accent1">
                      <a:alpha val="0"/>
                    </a:schemeClr>
                  </a:solidFill>
                </a:ln>
              </a:rPr>
              <a:t>]</a:t>
            </a:r>
          </a:p>
          <a:p>
            <a:pPr>
              <a:lnSpc>
                <a:spcPct val="80000"/>
              </a:lnSpc>
            </a:pPr>
            <a:r>
              <a:rPr lang="en-US" sz="2000" dirty="0">
                <a:ln>
                  <a:solidFill>
                    <a:schemeClr val="accent1">
                      <a:alpha val="0"/>
                    </a:schemeClr>
                  </a:solidFill>
                </a:ln>
                <a:ea typeface="KoPub돋움체 Bold" panose="02020603020101020101" pitchFamily="18" charset="-127"/>
              </a:rPr>
              <a:t>For training, used all the train sentences for the Adversarial training and LM but</a:t>
            </a:r>
            <a:br>
              <a:rPr lang="en-US" sz="2000" dirty="0">
                <a:ln>
                  <a:solidFill>
                    <a:schemeClr val="accent1">
                      <a:alpha val="0"/>
                    </a:schemeClr>
                  </a:solidFill>
                </a:ln>
                <a:ea typeface="KoPub돋움체 Bold" panose="02020603020101020101" pitchFamily="18" charset="-127"/>
              </a:rPr>
            </a:br>
            <a:r>
              <a:rPr lang="en-US" sz="2000" dirty="0">
                <a:ln>
                  <a:solidFill>
                    <a:schemeClr val="accent1">
                      <a:alpha val="0"/>
                    </a:schemeClr>
                  </a:solidFill>
                </a:ln>
                <a:ea typeface="KoPub돋움체 Bold" panose="02020603020101020101" pitchFamily="18" charset="-127"/>
              </a:rPr>
              <a:t>only 1,280 or fewer sentences for tagging (to simulate low-resource settings)</a:t>
            </a:r>
            <a:endParaRPr lang="en-US" sz="1800" dirty="0">
              <a:ln>
                <a:solidFill>
                  <a:schemeClr val="accent1">
                    <a:alpha val="0"/>
                  </a:schemeClr>
                </a:solidFill>
              </a:ln>
              <a:ea typeface="KoPub돋움체 Medium" panose="02020603020101020101" pitchFamily="18" charset="-127"/>
            </a:endParaRPr>
          </a:p>
        </p:txBody>
      </p:sp>
    </p:spTree>
    <p:extLst>
      <p:ext uri="{BB962C8B-B14F-4D97-AF65-F5344CB8AC3E}">
        <p14:creationId xmlns:p14="http://schemas.microsoft.com/office/powerpoint/2010/main" val="2850411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4970</TotalTime>
  <Words>2923</Words>
  <Application>Microsoft Macintosh PowerPoint</Application>
  <PresentationFormat>On-screen Show (4:3)</PresentationFormat>
  <Paragraphs>1129</Paragraphs>
  <Slides>18</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Arial Unicode MS</vt:lpstr>
      <vt:lpstr>Calibri</vt:lpstr>
      <vt:lpstr>Calibri Light</vt:lpstr>
      <vt:lpstr>Cambria Math</vt:lpstr>
      <vt:lpstr>KoPub돋움체 Bold</vt:lpstr>
      <vt:lpstr>KoPub돋움체 Medium</vt:lpstr>
      <vt:lpstr>Noto Sans CJK SC Bold</vt:lpstr>
      <vt:lpstr>Noto Sans CJK SC Medium</vt:lpstr>
      <vt:lpstr>Noto Sans CJK TC Regular</vt:lpstr>
      <vt:lpstr>ollehche_v2</vt:lpstr>
      <vt:lpstr>times</vt:lpstr>
      <vt:lpstr>Wingdings</vt:lpstr>
      <vt:lpstr>맑은 고딕</vt:lpstr>
      <vt:lpstr>Arial</vt:lpstr>
      <vt:lpstr>Office Theme</vt:lpstr>
      <vt:lpstr>Cross-Lingual Transfer Learning for POS Tagging without Cross-Lingual Resources</vt:lpstr>
      <vt:lpstr>POS Tagging with limited labeled datasets</vt:lpstr>
      <vt:lpstr>Cross-lingual Transfer Learning for POS Tagging</vt:lpstr>
      <vt:lpstr>Model Architecture</vt:lpstr>
      <vt:lpstr>Language-general/Language-specific Representations</vt:lpstr>
      <vt:lpstr>Language-Adversarial Training</vt:lpstr>
      <vt:lpstr>Bidirectional Language Modeling</vt:lpstr>
      <vt:lpstr>The Loss Function</vt:lpstr>
      <vt:lpstr>Evaluation Datasets</vt:lpstr>
      <vt:lpstr>Results (for 1,280 tag-labeled train sentences)</vt:lpstr>
      <vt:lpstr>Work after the submission:  Multi-source cross-lingual transfer learning</vt:lpstr>
      <vt:lpstr>Multi-source results (for 1,280 tag-labeled train sentences)</vt:lpstr>
      <vt:lpstr>Conclusion</vt:lpstr>
      <vt:lpstr>Thank you!</vt:lpstr>
      <vt:lpstr>Results (for 320 tag-labeled train sentences)</vt:lpstr>
      <vt:lpstr>Results (for 32 tag-labeled train sentences)</vt:lpstr>
      <vt:lpstr>Multi-source results (for 320 tag-labeled train sentences)</vt:lpstr>
      <vt:lpstr>Baseline Architecture (Target only)</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Linguistic Knowledge Transfer for Enriching Vector Representations</dc:title>
  <dc:creator>Joo-Kyung Kim</dc:creator>
  <cp:lastModifiedBy>Microsoft Office User</cp:lastModifiedBy>
  <cp:revision>176</cp:revision>
  <dcterms:created xsi:type="dcterms:W3CDTF">2017-06-25T19:39:47Z</dcterms:created>
  <dcterms:modified xsi:type="dcterms:W3CDTF">2017-09-11T10:25:41Z</dcterms:modified>
</cp:coreProperties>
</file>