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Jost"/>
      <p:regular r:id="rId37"/>
      <p:bold r:id="rId38"/>
      <p:italic r:id="rId39"/>
      <p:boldItalic r:id="rId40"/>
    </p:embeddedFont>
    <p:embeddedFont>
      <p:font typeface="Quattrocento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5" roundtripDataSignature="AMtx7miSp7px7zQJeCOZw2c2gnbCdd+N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t-boldItalic.fntdata"/><Relationship Id="rId20" Type="http://schemas.openxmlformats.org/officeDocument/2006/relationships/slide" Target="slides/slide15.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7.xml"/><Relationship Id="rId44" Type="http://schemas.openxmlformats.org/officeDocument/2006/relationships/font" Target="fonts/QuattrocentoSans-boldItalic.fntdata"/><Relationship Id="rId21" Type="http://schemas.openxmlformats.org/officeDocument/2006/relationships/slide" Target="slides/slide16.xml"/><Relationship Id="rId43" Type="http://schemas.openxmlformats.org/officeDocument/2006/relationships/font" Target="fonts/Quattrocento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Jos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Jost-italic.fntdata"/><Relationship Id="rId16" Type="http://schemas.openxmlformats.org/officeDocument/2006/relationships/slide" Target="slides/slide11.xml"/><Relationship Id="rId38" Type="http://schemas.openxmlformats.org/officeDocument/2006/relationships/font" Target="fonts/Jos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select the arrows to visit links.</a:t>
            </a:r>
            <a:endParaRPr/>
          </a:p>
        </p:txBody>
      </p:sp>
      <p:sp>
        <p:nvSpPr>
          <p:cNvPr id="256" name="Google Shape;25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3"/>
          <p:cNvSpPr/>
          <p:nvPr/>
        </p:nvSpPr>
        <p:spPr>
          <a:xfrm>
            <a:off x="254950" y="262784"/>
            <a:ext cx="11682101" cy="633243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9" name="Google Shape;19;p33"/>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4"/>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2" name="Google Shape;22;p34"/>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
        <p:nvSpPr>
          <p:cNvPr id="23" name="Google Shape;23;p3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4"/>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1200"/>
              <a:buFont typeface="Quattrocento Sans"/>
              <a:buNone/>
              <a:defRPr sz="1200">
                <a:solidFill>
                  <a:srgbClr val="3F3F3F"/>
                </a:solidFill>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
        <p:nvSpPr>
          <p:cNvPr id="25" name="Google Shape;25;p34"/>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8" name="Shape 28"/>
        <p:cNvGrpSpPr/>
        <p:nvPr/>
      </p:nvGrpSpPr>
      <p:grpSpPr>
        <a:xfrm>
          <a:off x="0" y="0"/>
          <a:ext cx="0" cy="0"/>
          <a:chOff x="0" y="0"/>
          <a:chExt cx="0" cy="0"/>
        </a:xfrm>
      </p:grpSpPr>
      <p:sp>
        <p:nvSpPr>
          <p:cNvPr id="29" name="Google Shape;29;p35"/>
          <p:cNvSpPr/>
          <p:nvPr/>
        </p:nvSpPr>
        <p:spPr>
          <a:xfrm>
            <a:off x="254951" y="262784"/>
            <a:ext cx="11683049" cy="6332433"/>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0" name="Google Shape;30;p35"/>
          <p:cNvSpPr/>
          <p:nvPr/>
        </p:nvSpPr>
        <p:spPr>
          <a:xfrm>
            <a:off x="254950" y="262784"/>
            <a:ext cx="11682101" cy="207264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1" name="Google Shape;31;p35"/>
          <p:cNvSpPr txBox="1"/>
          <p:nvPr>
            <p:ph type="title"/>
          </p:nvPr>
        </p:nvSpPr>
        <p:spPr>
          <a:xfrm>
            <a:off x="521208" y="1536192"/>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5"/>
          <p:cNvSpPr txBox="1"/>
          <p:nvPr>
            <p:ph idx="1" type="body"/>
          </p:nvPr>
        </p:nvSpPr>
        <p:spPr>
          <a:xfrm>
            <a:off x="539496" y="2560320"/>
            <a:ext cx="94457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400"/>
              <a:buFont typeface="Quattrocento Sans"/>
              <a:buNone/>
              <a:defRPr sz="2400">
                <a:solidFill>
                  <a:srgbClr val="3F3F3F"/>
                </a:solidFill>
                <a:latin typeface="Quattrocento Sans"/>
                <a:ea typeface="Quattrocento Sans"/>
                <a:cs typeface="Quattrocento Sans"/>
                <a:sym typeface="Quattrocento Sans"/>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 name="Google Shape;11;p32"/>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Quattrocento Sans"/>
              <a:buNone/>
              <a:defRPr b="0" i="0" sz="2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2"/>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1000"/>
              </a:spcBef>
              <a:spcAft>
                <a:spcPts val="0"/>
              </a:spcAft>
              <a:buClr>
                <a:schemeClr val="dk1"/>
              </a:buClr>
              <a:buSzPts val="1200"/>
              <a:buFont typeface="Quattrocento Sans"/>
              <a:buNone/>
              <a:defRPr b="0" i="0" sz="1200" u="none" cap="none" strike="noStrike">
                <a:solidFill>
                  <a:schemeClr val="dk1"/>
                </a:solidFill>
                <a:latin typeface="Quattrocento Sans"/>
                <a:ea typeface="Quattrocento Sans"/>
                <a:cs typeface="Quattrocento Sans"/>
                <a:sym typeface="Quattrocento Sans"/>
              </a:defRPr>
            </a:lvl1pPr>
            <a:lvl2pPr indent="-304800" lvl="1" marL="914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5pPr>
            <a:lvl6pPr indent="-304800" lvl="5" marL="27432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6pPr>
            <a:lvl7pPr indent="-304800" lvl="6" marL="3200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7pPr>
            <a:lvl8pPr indent="-304800" lvl="7" marL="3657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12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32"/>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32"/>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 name="Google Shape;15;p32"/>
          <p:cNvSpPr txBox="1"/>
          <p:nvPr>
            <p:ph idx="12" type="sldNum"/>
          </p:nvPr>
        </p:nvSpPr>
        <p:spPr>
          <a:xfrm>
            <a:off x="8375904" y="62039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32"/>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pic>
        <p:nvPicPr>
          <p:cNvPr id="38" name="Google Shape;38;p1"/>
          <p:cNvPicPr preferRelativeResize="0"/>
          <p:nvPr/>
        </p:nvPicPr>
        <p:blipFill rotWithShape="1">
          <a:blip r:embed="rId3">
            <a:alphaModFix/>
          </a:blip>
          <a:srcRect b="0" l="0" r="0" t="0"/>
          <a:stretch/>
        </p:blipFill>
        <p:spPr>
          <a:xfrm>
            <a:off x="6469242" y="803137"/>
            <a:ext cx="5350990" cy="5251725"/>
          </a:xfrm>
          <a:prstGeom prst="rect">
            <a:avLst/>
          </a:prstGeom>
          <a:noFill/>
          <a:ln>
            <a:noFill/>
          </a:ln>
        </p:spPr>
      </p:pic>
      <p:sp>
        <p:nvSpPr>
          <p:cNvPr id="39" name="Google Shape;39;p1"/>
          <p:cNvSpPr txBox="1"/>
          <p:nvPr>
            <p:ph idx="4294967295" type="ctrTitle"/>
          </p:nvPr>
        </p:nvSpPr>
        <p:spPr>
          <a:xfrm>
            <a:off x="838200" y="1542942"/>
            <a:ext cx="10515600" cy="2387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3200"/>
              <a:buFont typeface="Quattrocento Sans"/>
              <a:buNone/>
            </a:pPr>
            <a:r>
              <a:rPr b="1" i="0" lang="en-US" sz="3200" u="none" cap="none" strike="noStrike">
                <a:solidFill>
                  <a:schemeClr val="lt1"/>
                </a:solidFill>
                <a:latin typeface="Quattrocento Sans"/>
                <a:ea typeface="Quattrocento Sans"/>
                <a:cs typeface="Quattrocento Sans"/>
                <a:sym typeface="Quattrocento Sans"/>
              </a:rPr>
              <a:t>DASAR PEMROGRAMAN</a:t>
            </a:r>
            <a:endParaRPr b="1" i="0" sz="3200" u="none" cap="none" strike="noStrike">
              <a:solidFill>
                <a:schemeClr val="lt1"/>
              </a:solidFill>
              <a:latin typeface="Quattrocento Sans"/>
              <a:ea typeface="Quattrocento Sans"/>
              <a:cs typeface="Quattrocento Sans"/>
              <a:sym typeface="Quattrocento Sans"/>
            </a:endParaRPr>
          </a:p>
        </p:txBody>
      </p:sp>
      <p:sp>
        <p:nvSpPr>
          <p:cNvPr id="40" name="Google Shape;40;p1"/>
          <p:cNvSpPr txBox="1"/>
          <p:nvPr>
            <p:ph idx="4294967295" type="subTitle"/>
          </p:nvPr>
        </p:nvSpPr>
        <p:spPr>
          <a:xfrm>
            <a:off x="838200" y="3155527"/>
            <a:ext cx="9582736" cy="1137793"/>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lt1"/>
              </a:buClr>
              <a:buSzPts val="2400"/>
              <a:buFont typeface="Quattrocento Sans"/>
              <a:buNone/>
            </a:pPr>
            <a:r>
              <a:rPr b="0" i="0" lang="en-US" sz="2400" u="none" cap="none" strike="noStrike">
                <a:solidFill>
                  <a:schemeClr val="lt1"/>
                </a:solidFill>
                <a:latin typeface="Quattrocento Sans"/>
                <a:ea typeface="Quattrocento Sans"/>
                <a:cs typeface="Quattrocento Sans"/>
                <a:sym typeface="Quattrocento Sans"/>
              </a:rPr>
              <a:t>INPUT, OUTPUT, DAN STRING</a:t>
            </a:r>
            <a:endParaRPr b="0" i="0" sz="2400" u="none" cap="none" strike="noStrike">
              <a:solidFill>
                <a:schemeClr val="lt1"/>
              </a:solidFill>
              <a:latin typeface="Quattrocento Sans"/>
              <a:ea typeface="Quattrocento Sans"/>
              <a:cs typeface="Quattrocento Sans"/>
              <a:sym typeface="Quattrocento Sans"/>
            </a:endParaRPr>
          </a:p>
        </p:txBody>
      </p:sp>
      <p:sp>
        <p:nvSpPr>
          <p:cNvPr id="41" name="Google Shape;41;p1"/>
          <p:cNvSpPr txBox="1"/>
          <p:nvPr/>
        </p:nvSpPr>
        <p:spPr>
          <a:xfrm>
            <a:off x="838200" y="3930542"/>
            <a:ext cx="9582736" cy="1137793"/>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lt1"/>
              </a:buClr>
              <a:buSzPts val="2400"/>
              <a:buFont typeface="Quattrocento Sans"/>
              <a:buNone/>
            </a:pPr>
            <a:r>
              <a:rPr lang="en-US" sz="2400">
                <a:solidFill>
                  <a:schemeClr val="lt1"/>
                </a:solidFill>
                <a:latin typeface="Quattrocento Sans"/>
                <a:ea typeface="Quattrocento Sans"/>
                <a:cs typeface="Quattrocento Sans"/>
                <a:sym typeface="Quattrocento Sans"/>
              </a:rPr>
              <a:t>Alun Sujjada</a:t>
            </a:r>
            <a:r>
              <a:rPr b="0" i="0" lang="en-US" sz="2400" u="none" cap="none" strike="noStrike">
                <a:solidFill>
                  <a:schemeClr val="lt1"/>
                </a:solidFill>
                <a:latin typeface="Quattrocento Sans"/>
                <a:ea typeface="Quattrocento Sans"/>
                <a:cs typeface="Quattrocento Sans"/>
                <a:sym typeface="Quattrocento Sans"/>
              </a:rPr>
              <a:t>, S.Kom., M.</a:t>
            </a:r>
            <a:r>
              <a:rPr lang="en-US" sz="2400">
                <a:solidFill>
                  <a:schemeClr val="lt1"/>
                </a:solidFill>
                <a:latin typeface="Quattrocento Sans"/>
                <a:ea typeface="Quattrocento Sans"/>
                <a:cs typeface="Quattrocento Sans"/>
                <a:sym typeface="Quattrocento Sans"/>
              </a:rPr>
              <a:t>T</a:t>
            </a:r>
            <a:endParaRPr b="0" i="0" sz="24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t/>
            </a:r>
            <a:endParaRPr/>
          </a:p>
        </p:txBody>
      </p:sp>
      <p:sp>
        <p:nvSpPr>
          <p:cNvPr id="105" name="Google Shape;105;p10"/>
          <p:cNvSpPr txBox="1"/>
          <p:nvPr>
            <p:ph idx="1" type="body"/>
          </p:nvPr>
        </p:nvSpPr>
        <p:spPr>
          <a:xfrm>
            <a:off x="2090001" y="2403017"/>
            <a:ext cx="8167182"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Font typeface="Quattrocento Sans"/>
              <a:buNone/>
            </a:pPr>
            <a:r>
              <a:rPr lang="en-US" sz="2400"/>
              <a:t>Kenapa error? karena kita berusaha mengalikan dua buah nilai yang bertipe data string, dan hal itu akan menyebabkan error seperti di atas pada bahasa pemrograman python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INPUT DATA SELAIN STRING</a:t>
            </a:r>
            <a:endParaRPr/>
          </a:p>
        </p:txBody>
      </p:sp>
      <p:sp>
        <p:nvSpPr>
          <p:cNvPr id="111" name="Google Shape;111;p11"/>
          <p:cNvSpPr txBox="1"/>
          <p:nvPr>
            <p:ph idx="1" type="body"/>
          </p:nvPr>
        </p:nvSpPr>
        <p:spPr>
          <a:xfrm>
            <a:off x="539495" y="1435608"/>
            <a:ext cx="10844121"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000"/>
              <a:buFont typeface="Quattrocento Sans"/>
              <a:buNone/>
            </a:pPr>
            <a:r>
              <a:rPr lang="en-US" sz="2000"/>
              <a:t>Lalu bagaimana solusinya jika kita ingin mengalikan dua buah bilangan hasil dari input user?</a:t>
            </a:r>
            <a:endParaRPr sz="2000"/>
          </a:p>
          <a:p>
            <a:pPr indent="0" lvl="0" marL="0" rtl="0" algn="l">
              <a:lnSpc>
                <a:spcPct val="150000"/>
              </a:lnSpc>
              <a:spcBef>
                <a:spcPts val="2200"/>
              </a:spcBef>
              <a:spcAft>
                <a:spcPts val="0"/>
              </a:spcAft>
              <a:buClr>
                <a:srgbClr val="3F3F3F"/>
              </a:buClr>
              <a:buSzPts val="2000"/>
              <a:buFont typeface="Quattrocento Sans"/>
              <a:buNone/>
            </a:pPr>
            <a:r>
              <a:rPr lang="en-US" sz="2000"/>
              <a:t>Caranya adalah dengan mengkonversi tipe data!</a:t>
            </a:r>
            <a:endParaRPr sz="2000"/>
          </a:p>
          <a:p>
            <a:pPr indent="0" lvl="0" marL="0" rtl="0" algn="l">
              <a:lnSpc>
                <a:spcPct val="150000"/>
              </a:lnSpc>
              <a:spcBef>
                <a:spcPts val="2200"/>
              </a:spcBef>
              <a:spcAft>
                <a:spcPts val="0"/>
              </a:spcAft>
              <a:buClr>
                <a:srgbClr val="3F3F3F"/>
              </a:buClr>
              <a:buSzPts val="2000"/>
              <a:buFont typeface="Quattrocento Sans"/>
              <a:buNone/>
            </a:pPr>
            <a:r>
              <a:rPr lang="en-US" sz="2000"/>
              <a:t>Kita bisa mengkonversi tipe data </a:t>
            </a:r>
            <a:r>
              <a:rPr b="1" lang="en-US" sz="2000"/>
              <a:t>string</a:t>
            </a:r>
            <a:r>
              <a:rPr lang="en-US" sz="2000"/>
              <a:t> menjadi </a:t>
            </a:r>
            <a:r>
              <a:rPr b="1" lang="en-US" sz="2000"/>
              <a:t>integer</a:t>
            </a:r>
            <a:r>
              <a:rPr lang="en-US" sz="2000"/>
              <a:t> menggunakan fungsi </a:t>
            </a:r>
            <a:r>
              <a:rPr b="1" lang="en-US" sz="2000"/>
              <a:t>int()</a:t>
            </a:r>
            <a:endParaRPr/>
          </a:p>
          <a:p>
            <a:pPr indent="0" lvl="0" marL="0" rtl="0" algn="l">
              <a:lnSpc>
                <a:spcPct val="150000"/>
              </a:lnSpc>
              <a:spcBef>
                <a:spcPts val="2200"/>
              </a:spcBef>
              <a:spcAft>
                <a:spcPts val="0"/>
              </a:spcAft>
              <a:buClr>
                <a:srgbClr val="3F3F3F"/>
              </a:buClr>
              <a:buSzPts val="2000"/>
              <a:buFont typeface="Quattrocento Sans"/>
              <a:buNone/>
            </a:pPr>
            <a:r>
              <a:rPr lang="en-US" sz="2000"/>
              <a:t>Silahkan Coba Kode Berikut :</a:t>
            </a:r>
            <a:endParaRPr sz="2000"/>
          </a:p>
        </p:txBody>
      </p:sp>
      <p:pic>
        <p:nvPicPr>
          <p:cNvPr id="112" name="Google Shape;112;p11"/>
          <p:cNvPicPr preferRelativeResize="0"/>
          <p:nvPr/>
        </p:nvPicPr>
        <p:blipFill rotWithShape="1">
          <a:blip r:embed="rId3">
            <a:alphaModFix/>
          </a:blip>
          <a:srcRect b="0" l="0" r="0" t="0"/>
          <a:stretch/>
        </p:blipFill>
        <p:spPr>
          <a:xfrm>
            <a:off x="1970580" y="4482134"/>
            <a:ext cx="3990975" cy="1657350"/>
          </a:xfrm>
          <a:prstGeom prst="rect">
            <a:avLst/>
          </a:prstGeom>
          <a:noFill/>
          <a:ln>
            <a:noFill/>
          </a:ln>
        </p:spPr>
      </p:pic>
      <p:cxnSp>
        <p:nvCxnSpPr>
          <p:cNvPr id="113" name="Google Shape;113;p11"/>
          <p:cNvCxnSpPr/>
          <p:nvPr/>
        </p:nvCxnSpPr>
        <p:spPr>
          <a:xfrm flipH="1" rot="10800000">
            <a:off x="6334539" y="5247861"/>
            <a:ext cx="887896" cy="13252"/>
          </a:xfrm>
          <a:prstGeom prst="straightConnector1">
            <a:avLst/>
          </a:prstGeom>
          <a:noFill/>
          <a:ln cap="flat" cmpd="sng" w="9525">
            <a:solidFill>
              <a:schemeClr val="accent1"/>
            </a:solidFill>
            <a:prstDash val="solid"/>
            <a:miter lim="800000"/>
            <a:headEnd len="sm" w="sm" type="none"/>
            <a:tailEnd len="med" w="med" type="triangle"/>
          </a:ln>
        </p:spPr>
      </p:cxnSp>
      <p:pic>
        <p:nvPicPr>
          <p:cNvPr id="114" name="Google Shape;114;p11"/>
          <p:cNvPicPr preferRelativeResize="0"/>
          <p:nvPr/>
        </p:nvPicPr>
        <p:blipFill rotWithShape="1">
          <a:blip r:embed="rId4">
            <a:alphaModFix/>
          </a:blip>
          <a:srcRect b="0" l="0" r="0" t="0"/>
          <a:stretch/>
        </p:blipFill>
        <p:spPr>
          <a:xfrm>
            <a:off x="7755360" y="4482134"/>
            <a:ext cx="3038475" cy="13239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b="1" lang="en-US"/>
              <a:t>APA ITU OUTPUT ?</a:t>
            </a:r>
            <a:endParaRPr b="1"/>
          </a:p>
        </p:txBody>
      </p:sp>
      <p:sp>
        <p:nvSpPr>
          <p:cNvPr id="120" name="Google Shape;120;p12"/>
          <p:cNvSpPr txBox="1"/>
          <p:nvPr>
            <p:ph idx="1" type="body"/>
          </p:nvPr>
        </p:nvSpPr>
        <p:spPr>
          <a:xfrm>
            <a:off x="539495" y="1435608"/>
            <a:ext cx="11095913"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Output atau keluaran (dalam bahasa Indonesia) merupakan setiap nilai atau data atau informasi yang dikirimkan oleh mesin / komputer kepada user (manusia) setelah tahap pemrosesan tertentu.</a:t>
            </a:r>
            <a:endParaRPr sz="1800"/>
          </a:p>
          <a:p>
            <a:pPr indent="0" lvl="0" marL="0" rtl="0" algn="l">
              <a:lnSpc>
                <a:spcPct val="150000"/>
              </a:lnSpc>
              <a:spcBef>
                <a:spcPts val="2200"/>
              </a:spcBef>
              <a:spcAft>
                <a:spcPts val="0"/>
              </a:spcAft>
              <a:buClr>
                <a:srgbClr val="3F3F3F"/>
              </a:buClr>
              <a:buSzPts val="1800"/>
              <a:buFont typeface="Quattrocento Sans"/>
              <a:buNone/>
            </a:pPr>
            <a:r>
              <a:rPr lang="en-US" sz="1800"/>
              <a:t>Secara umum output bisa berupa teks, gambar, suara, atau bahkan berupa informasi yang dicetak di atas kertas, dan sebagainya.</a:t>
            </a:r>
            <a:endParaRPr/>
          </a:p>
          <a:p>
            <a:pPr indent="0" lvl="0" marL="0" rtl="0" algn="l">
              <a:lnSpc>
                <a:spcPct val="150000"/>
              </a:lnSpc>
              <a:spcBef>
                <a:spcPts val="2200"/>
              </a:spcBef>
              <a:spcAft>
                <a:spcPts val="0"/>
              </a:spcAft>
              <a:buClr>
                <a:srgbClr val="3F3F3F"/>
              </a:buClr>
              <a:buSzPts val="1800"/>
              <a:buFont typeface="Quattrocento Sans"/>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539496" y="699847"/>
            <a:ext cx="6877119" cy="64008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3A3838"/>
              </a:buClr>
              <a:buSzPct val="100000"/>
              <a:buFont typeface="Quattrocento Sans"/>
              <a:buNone/>
            </a:pPr>
            <a:r>
              <a:rPr b="1" lang="en-US"/>
              <a:t>Jenis Output Pada Python</a:t>
            </a:r>
            <a:br>
              <a:rPr b="1" lang="en-US"/>
            </a:br>
            <a:endParaRPr/>
          </a:p>
        </p:txBody>
      </p:sp>
      <p:sp>
        <p:nvSpPr>
          <p:cNvPr id="126" name="Google Shape;126;p13"/>
          <p:cNvSpPr txBox="1"/>
          <p:nvPr>
            <p:ph idx="1" type="body"/>
          </p:nvPr>
        </p:nvSpPr>
        <p:spPr>
          <a:xfrm>
            <a:off x="539495" y="1435608"/>
            <a:ext cx="10989895"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Pada python sendiri, output bisa berbagai macam seperti yang telah disebutkan sebelumnya. Akan tetapi yang paling dasar ada 2 jenis yaitu:</a:t>
            </a:r>
            <a:endParaRPr sz="1800"/>
          </a:p>
          <a:p>
            <a:pPr indent="-342900" lvl="0" marL="342900" rtl="0" algn="l">
              <a:lnSpc>
                <a:spcPct val="150000"/>
              </a:lnSpc>
              <a:spcBef>
                <a:spcPts val="2200"/>
              </a:spcBef>
              <a:spcAft>
                <a:spcPts val="0"/>
              </a:spcAft>
              <a:buClr>
                <a:srgbClr val="3F3F3F"/>
              </a:buClr>
              <a:buSzPts val="1800"/>
              <a:buFont typeface="Quattrocento Sans"/>
              <a:buAutoNum type="arabicPeriod"/>
            </a:pPr>
            <a:r>
              <a:rPr lang="en-US" sz="1800"/>
              <a:t>Output yang ditampilkan di</a:t>
            </a:r>
            <a:r>
              <a:rPr b="1" lang="en-US" sz="1800"/>
              <a:t> layar (CLI)</a:t>
            </a:r>
            <a:endParaRPr/>
          </a:p>
          <a:p>
            <a:pPr indent="-342900" lvl="0" marL="342900" rtl="0" algn="l">
              <a:lnSpc>
                <a:spcPct val="150000"/>
              </a:lnSpc>
              <a:spcBef>
                <a:spcPts val="2200"/>
              </a:spcBef>
              <a:spcAft>
                <a:spcPts val="0"/>
              </a:spcAft>
              <a:buClr>
                <a:srgbClr val="3F3F3F"/>
              </a:buClr>
              <a:buSzPts val="1800"/>
              <a:buFont typeface="Quattrocento Sans"/>
              <a:buAutoNum type="arabicPeriod"/>
            </a:pPr>
            <a:r>
              <a:rPr lang="en-US" sz="1800"/>
              <a:t>Dan output yang dikeluarkan (ditulis) </a:t>
            </a:r>
            <a:r>
              <a:rPr b="1" lang="en-US" sz="1800"/>
              <a:t>dalam bentuk file</a:t>
            </a:r>
            <a:endParaRPr/>
          </a:p>
          <a:p>
            <a:pPr indent="0" lvl="0" marL="0" rtl="0" algn="l">
              <a:lnSpc>
                <a:spcPct val="150000"/>
              </a:lnSpc>
              <a:spcBef>
                <a:spcPts val="2200"/>
              </a:spcBef>
              <a:spcAft>
                <a:spcPts val="0"/>
              </a:spcAft>
              <a:buClr>
                <a:srgbClr val="3F3F3F"/>
              </a:buClr>
              <a:buSzPts val="1800"/>
              <a:buFont typeface="Quattrocento Sans"/>
              <a:buNone/>
            </a:pPr>
            <a:r>
              <a:rPr lang="en-US" sz="1800"/>
              <a:t>Pada kesempatan kali ini, kita hanya akan membahas jenis output yang pertama yaitu output yang ditampilkan di layar (secara CLI), sehingga pembahasannya akan lebih banyak mengenai variasi cara menggunakan fungsi print() pada python.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Perintah </a:t>
            </a:r>
            <a:r>
              <a:rPr b="1" lang="en-US"/>
              <a:t>print() </a:t>
            </a:r>
            <a:r>
              <a:rPr lang="en-US"/>
              <a:t>yang paling dasar</a:t>
            </a:r>
            <a:endParaRPr/>
          </a:p>
        </p:txBody>
      </p:sp>
      <p:sp>
        <p:nvSpPr>
          <p:cNvPr id="132" name="Google Shape;132;p14"/>
          <p:cNvSpPr txBox="1"/>
          <p:nvPr>
            <p:ph idx="1" type="body"/>
          </p:nvPr>
        </p:nvSpPr>
        <p:spPr>
          <a:xfrm>
            <a:off x="539495" y="1435608"/>
            <a:ext cx="11135669" cy="512421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Untuk membuat output di layar, perintah atau fungsi yang paling sering kita gunakan adalah fungsi print(). Dari awal sesi mata kuliah dasar pemrograman ini pun kita sudah memakai print() berkali-kali dan di berbagai tempat.</a:t>
            </a:r>
            <a:endParaRPr sz="1800"/>
          </a:p>
          <a:p>
            <a:pPr indent="0" lvl="0" marL="0" rtl="0" algn="l">
              <a:lnSpc>
                <a:spcPct val="150000"/>
              </a:lnSpc>
              <a:spcBef>
                <a:spcPts val="2200"/>
              </a:spcBef>
              <a:spcAft>
                <a:spcPts val="0"/>
              </a:spcAft>
              <a:buClr>
                <a:srgbClr val="3F3F3F"/>
              </a:buClr>
              <a:buSzPts val="1800"/>
              <a:buFont typeface="Quattrocento Sans"/>
              <a:buNone/>
            </a:pPr>
            <a:r>
              <a:rPr lang="en-US" sz="1800"/>
              <a:t>Kalau kita perhatikan lagi, kita bisa menggunakan print dalam pola berikut ini:</a:t>
            </a:r>
            <a:endParaRPr sz="1800"/>
          </a:p>
          <a:p>
            <a:pPr indent="0" lvl="0" marL="0" rtl="0" algn="l">
              <a:lnSpc>
                <a:spcPct val="150000"/>
              </a:lnSpc>
              <a:spcBef>
                <a:spcPts val="2200"/>
              </a:spcBef>
              <a:spcAft>
                <a:spcPts val="0"/>
              </a:spcAft>
              <a:buClr>
                <a:srgbClr val="3F3F3F"/>
              </a:buClr>
              <a:buSzPts val="1800"/>
              <a:buFont typeface="Quattrocento Sans"/>
              <a:buNone/>
            </a:pPr>
            <a:r>
              <a:rPr lang="en-US" sz="1800"/>
              <a:t>Pola Biasa:</a:t>
            </a:r>
            <a:endParaRPr/>
          </a:p>
        </p:txBody>
      </p:sp>
      <p:pic>
        <p:nvPicPr>
          <p:cNvPr id="133" name="Google Shape;133;p14"/>
          <p:cNvPicPr preferRelativeResize="0"/>
          <p:nvPr/>
        </p:nvPicPr>
        <p:blipFill rotWithShape="1">
          <a:blip r:embed="rId3">
            <a:alphaModFix/>
          </a:blip>
          <a:srcRect b="0" l="0" r="0" t="0"/>
          <a:stretch/>
        </p:blipFill>
        <p:spPr>
          <a:xfrm>
            <a:off x="2125879" y="3706169"/>
            <a:ext cx="3981450" cy="1066800"/>
          </a:xfrm>
          <a:prstGeom prst="rect">
            <a:avLst/>
          </a:prstGeom>
          <a:noFill/>
          <a:ln>
            <a:noFill/>
          </a:ln>
        </p:spPr>
      </p:pic>
      <p:sp>
        <p:nvSpPr>
          <p:cNvPr id="134" name="Google Shape;134;p14"/>
          <p:cNvSpPr/>
          <p:nvPr/>
        </p:nvSpPr>
        <p:spPr>
          <a:xfrm>
            <a:off x="521207" y="4935775"/>
            <a:ext cx="41088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555555"/>
                </a:solidFill>
                <a:latin typeface="Jost"/>
                <a:ea typeface="Jost"/>
                <a:cs typeface="Jost"/>
                <a:sym typeface="Jost"/>
              </a:rPr>
              <a:t>Multi argumen dengan pemisah koma:</a:t>
            </a:r>
            <a:endParaRPr sz="1800">
              <a:solidFill>
                <a:schemeClr val="dk1"/>
              </a:solidFill>
              <a:latin typeface="Quattrocento Sans"/>
              <a:ea typeface="Quattrocento Sans"/>
              <a:cs typeface="Quattrocento Sans"/>
              <a:sym typeface="Quattrocento Sans"/>
            </a:endParaRPr>
          </a:p>
        </p:txBody>
      </p:sp>
      <p:pic>
        <p:nvPicPr>
          <p:cNvPr id="135" name="Google Shape;135;p14"/>
          <p:cNvPicPr preferRelativeResize="0"/>
          <p:nvPr/>
        </p:nvPicPr>
        <p:blipFill rotWithShape="1">
          <a:blip r:embed="rId4">
            <a:alphaModFix/>
          </a:blip>
          <a:srcRect b="0" l="0" r="0" t="0"/>
          <a:stretch/>
        </p:blipFill>
        <p:spPr>
          <a:xfrm>
            <a:off x="4648312" y="4935775"/>
            <a:ext cx="4010025" cy="161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PENJELASAN</a:t>
            </a:r>
            <a:endParaRPr/>
          </a:p>
        </p:txBody>
      </p:sp>
      <p:sp>
        <p:nvSpPr>
          <p:cNvPr id="141" name="Google Shape;141;p15"/>
          <p:cNvSpPr txBox="1"/>
          <p:nvPr>
            <p:ph idx="1" type="body"/>
          </p:nvPr>
        </p:nvSpPr>
        <p:spPr>
          <a:xfrm>
            <a:off x="539496" y="1435608"/>
            <a:ext cx="10883878"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Seperti yang bisa kita lihat di slide sebelumnya, bahwa memanggil fungsi </a:t>
            </a:r>
            <a:r>
              <a:rPr b="1" lang="en-US" sz="1800"/>
              <a:t>print() </a:t>
            </a:r>
            <a:r>
              <a:rPr lang="en-US" sz="1800"/>
              <a:t>bisa dengan berbagai cara:</a:t>
            </a:r>
            <a:endParaRPr sz="1800"/>
          </a:p>
          <a:p>
            <a:pPr indent="-342900" lvl="0" marL="342900" rtl="0" algn="l">
              <a:lnSpc>
                <a:spcPct val="150000"/>
              </a:lnSpc>
              <a:spcBef>
                <a:spcPts val="2200"/>
              </a:spcBef>
              <a:spcAft>
                <a:spcPts val="0"/>
              </a:spcAft>
              <a:buClr>
                <a:srgbClr val="3F3F3F"/>
              </a:buClr>
              <a:buSzPts val="1800"/>
              <a:buFont typeface="Quattrocento Sans"/>
              <a:buAutoNum type="arabicPeriod"/>
            </a:pPr>
            <a:r>
              <a:rPr lang="en-US" sz="1800"/>
              <a:t>Cara pertama yaitu cara biasa, hanya menggunakan satu buah string saja.</a:t>
            </a:r>
            <a:endParaRPr/>
          </a:p>
          <a:p>
            <a:pPr indent="-342900" lvl="0" marL="342900" rtl="0" algn="l">
              <a:lnSpc>
                <a:spcPct val="150000"/>
              </a:lnSpc>
              <a:spcBef>
                <a:spcPts val="2200"/>
              </a:spcBef>
              <a:spcAft>
                <a:spcPts val="0"/>
              </a:spcAft>
              <a:buClr>
                <a:srgbClr val="3F3F3F"/>
              </a:buClr>
              <a:buSzPts val="1800"/>
              <a:buFont typeface="Quattrocento Sans"/>
              <a:buAutoNum type="arabicPeriod"/>
            </a:pPr>
            <a:r>
              <a:rPr lang="en-US" sz="1800"/>
              <a:t>Dan cara kedua yaitu menampilkan lebih dari satu argumen string, dan memisahkan antar string tersebut menggunakan tanda koma.</a:t>
            </a:r>
            <a:endParaRPr/>
          </a:p>
          <a:p>
            <a:pPr indent="0" lvl="0" marL="0" rtl="0" algn="l">
              <a:lnSpc>
                <a:spcPct val="150000"/>
              </a:lnSpc>
              <a:spcBef>
                <a:spcPts val="2200"/>
              </a:spcBef>
              <a:spcAft>
                <a:spcPts val="0"/>
              </a:spcAft>
              <a:buClr>
                <a:srgbClr val="3F3F3F"/>
              </a:buClr>
              <a:buSzPts val="1800"/>
              <a:buFont typeface="Quattrocento Sans"/>
              <a:buNone/>
            </a:pPr>
            <a:r>
              <a:rPr lang="en-US" sz="1800"/>
              <a:t>Pada model kedua ini, python akan menambahkan pemisah berupa spasi secara default.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Pemisah pada Fungsi print()</a:t>
            </a:r>
            <a:endParaRPr/>
          </a:p>
        </p:txBody>
      </p:sp>
      <p:sp>
        <p:nvSpPr>
          <p:cNvPr id="147" name="Google Shape;147;p16"/>
          <p:cNvSpPr txBox="1"/>
          <p:nvPr>
            <p:ph idx="1" type="body"/>
          </p:nvPr>
        </p:nvSpPr>
        <p:spPr>
          <a:xfrm>
            <a:off x="539496" y="1435608"/>
            <a:ext cx="11069408"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Ketika kita memanggil fungsi print() untuk menampilkan multi argumen, python akan otomatis menambahkan karakter spasi sebagai pemisah antar argumen tersebut.</a:t>
            </a:r>
            <a:endParaRPr sz="1800"/>
          </a:p>
          <a:p>
            <a:pPr indent="0" lvl="0" marL="0" rtl="0" algn="l">
              <a:lnSpc>
                <a:spcPct val="150000"/>
              </a:lnSpc>
              <a:spcBef>
                <a:spcPts val="2200"/>
              </a:spcBef>
              <a:spcAft>
                <a:spcPts val="0"/>
              </a:spcAft>
              <a:buClr>
                <a:srgbClr val="3F3F3F"/>
              </a:buClr>
              <a:buSzPts val="1800"/>
              <a:buFont typeface="Quattrocento Sans"/>
              <a:buNone/>
            </a:pPr>
            <a:r>
              <a:rPr lang="en-US" sz="1800"/>
              <a:t>Jika kita tidak ingin pemisah spasi, maka kita bisa menambahkan parameter sep (separator) saat memanggil print().</a:t>
            </a:r>
            <a:endParaRPr sz="1800"/>
          </a:p>
          <a:p>
            <a:pPr indent="0" lvl="0" marL="0" rtl="0" algn="l">
              <a:lnSpc>
                <a:spcPct val="150000"/>
              </a:lnSpc>
              <a:spcBef>
                <a:spcPts val="2200"/>
              </a:spcBef>
              <a:spcAft>
                <a:spcPts val="0"/>
              </a:spcAft>
              <a:buClr>
                <a:srgbClr val="3F3F3F"/>
              </a:buClr>
              <a:buSzPts val="1800"/>
              <a:buFont typeface="Quattrocento Sans"/>
              <a:buNone/>
            </a:pPr>
            <a:r>
              <a:rPr lang="en-US" sz="1800"/>
              <a:t>Perhatikan contoh berikut:</a:t>
            </a:r>
            <a:endParaRPr/>
          </a:p>
        </p:txBody>
      </p:sp>
      <p:pic>
        <p:nvPicPr>
          <p:cNvPr id="148" name="Google Shape;148;p16"/>
          <p:cNvPicPr preferRelativeResize="0"/>
          <p:nvPr/>
        </p:nvPicPr>
        <p:blipFill rotWithShape="1">
          <a:blip r:embed="rId3">
            <a:alphaModFix/>
          </a:blip>
          <a:srcRect b="0" l="0" r="0" t="0"/>
          <a:stretch/>
        </p:blipFill>
        <p:spPr>
          <a:xfrm>
            <a:off x="3746949" y="3613023"/>
            <a:ext cx="3933825" cy="180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t/>
            </a:r>
            <a:endParaRPr/>
          </a:p>
        </p:txBody>
      </p:sp>
      <p:sp>
        <p:nvSpPr>
          <p:cNvPr id="154" name="Google Shape;154;p17"/>
          <p:cNvSpPr txBox="1"/>
          <p:nvPr>
            <p:ph idx="1" type="body"/>
          </p:nvPr>
        </p:nvSpPr>
        <p:spPr>
          <a:xfrm>
            <a:off x="539496" y="1435608"/>
            <a:ext cx="11162174" cy="397764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1600"/>
              <a:buFont typeface="Quattrocento Sans"/>
              <a:buNone/>
            </a:pPr>
            <a:r>
              <a:rPr lang="en-US" sz="1600"/>
              <a:t>Pada contoh di atas, saya menampilkan 4 buah string:</a:t>
            </a:r>
            <a:endParaRPr sz="1600"/>
          </a:p>
          <a:p>
            <a:pPr indent="-228600" lvl="0" marL="228600" rtl="0" algn="l">
              <a:lnSpc>
                <a:spcPct val="150000"/>
              </a:lnSpc>
              <a:spcBef>
                <a:spcPts val="2200"/>
              </a:spcBef>
              <a:spcAft>
                <a:spcPts val="0"/>
              </a:spcAft>
              <a:buClr>
                <a:srgbClr val="3F3F3F"/>
              </a:buClr>
              <a:buSzPts val="1600"/>
              <a:buFont typeface="Quattrocento Sans"/>
              <a:buAutoNum type="arabicPeriod"/>
            </a:pPr>
            <a:r>
              <a:rPr lang="en-US" sz="1600"/>
              <a:t>Andi</a:t>
            </a:r>
            <a:endParaRPr/>
          </a:p>
          <a:p>
            <a:pPr indent="-228600" lvl="0" marL="228600" rtl="0" algn="l">
              <a:lnSpc>
                <a:spcPct val="150000"/>
              </a:lnSpc>
              <a:spcBef>
                <a:spcPts val="2200"/>
              </a:spcBef>
              <a:spcAft>
                <a:spcPts val="0"/>
              </a:spcAft>
              <a:buClr>
                <a:srgbClr val="3F3F3F"/>
              </a:buClr>
              <a:buSzPts val="1600"/>
              <a:buFont typeface="Quattrocento Sans"/>
              <a:buAutoNum type="arabicPeriod"/>
            </a:pPr>
            <a:r>
              <a:rPr lang="en-US" sz="1600"/>
              <a:t>Budi</a:t>
            </a:r>
            <a:endParaRPr sz="1600"/>
          </a:p>
          <a:p>
            <a:pPr indent="-228600" lvl="0" marL="228600" rtl="0" algn="l">
              <a:lnSpc>
                <a:spcPct val="150000"/>
              </a:lnSpc>
              <a:spcBef>
                <a:spcPts val="2200"/>
              </a:spcBef>
              <a:spcAft>
                <a:spcPts val="0"/>
              </a:spcAft>
              <a:buClr>
                <a:srgbClr val="3F3F3F"/>
              </a:buClr>
              <a:buSzPts val="1600"/>
              <a:buFont typeface="Quattrocento Sans"/>
              <a:buAutoNum type="arabicPeriod"/>
            </a:pPr>
            <a:r>
              <a:rPr lang="en-US" sz="1600"/>
              <a:t>Tasya</a:t>
            </a:r>
            <a:endParaRPr/>
          </a:p>
          <a:p>
            <a:pPr indent="-228600" lvl="0" marL="228600" rtl="0" algn="l">
              <a:lnSpc>
                <a:spcPct val="150000"/>
              </a:lnSpc>
              <a:spcBef>
                <a:spcPts val="2200"/>
              </a:spcBef>
              <a:spcAft>
                <a:spcPts val="0"/>
              </a:spcAft>
              <a:buClr>
                <a:srgbClr val="3F3F3F"/>
              </a:buClr>
              <a:buSzPts val="1600"/>
              <a:buFont typeface="Quattrocento Sans"/>
              <a:buAutoNum type="arabicPeriod"/>
            </a:pPr>
            <a:r>
              <a:rPr lang="en-US" sz="1600"/>
              <a:t>dan Lala</a:t>
            </a:r>
            <a:endParaRPr/>
          </a:p>
          <a:p>
            <a:pPr indent="0" lvl="0" marL="0" rtl="0" algn="l">
              <a:lnSpc>
                <a:spcPct val="150000"/>
              </a:lnSpc>
              <a:spcBef>
                <a:spcPts val="2200"/>
              </a:spcBef>
              <a:spcAft>
                <a:spcPts val="0"/>
              </a:spcAft>
              <a:buClr>
                <a:srgbClr val="3F3F3F"/>
              </a:buClr>
              <a:buSzPts val="1600"/>
              <a:buFont typeface="Quattrocento Sans"/>
              <a:buNone/>
            </a:pPr>
            <a:r>
              <a:rPr lang="en-US" sz="1600"/>
              <a:t>Perintah print() yang pertama tanpa parameter sep, sehingga python otomatis menjadikan karakter spasi sebagai pemisah.</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Sedangkan perintah print() yang kedua, saya menggunakan parameter sep dengan nilai _^_. Hal itu akan membuat python mengganti karakter pemisah bawaan-nya dengan karakter yang saya definisikan sendiri.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539496" y="795528"/>
            <a:ext cx="6877119" cy="64008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3A3838"/>
              </a:buClr>
              <a:buSzPct val="100000"/>
              <a:buFont typeface="Quattrocento Sans"/>
              <a:buNone/>
            </a:pPr>
            <a:r>
              <a:rPr b="1" lang="en-US"/>
              <a:t>Karakter Akhir Pada fungsi print()</a:t>
            </a:r>
            <a:br>
              <a:rPr b="1" lang="en-US"/>
            </a:br>
            <a:endParaRPr/>
          </a:p>
        </p:txBody>
      </p:sp>
      <p:sp>
        <p:nvSpPr>
          <p:cNvPr id="160" name="Google Shape;160;p18"/>
          <p:cNvSpPr txBox="1"/>
          <p:nvPr>
            <p:ph idx="1" type="body"/>
          </p:nvPr>
        </p:nvSpPr>
        <p:spPr>
          <a:xfrm>
            <a:off x="539496" y="1435607"/>
            <a:ext cx="11056156" cy="519047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Font typeface="Quattrocento Sans"/>
              <a:buNone/>
            </a:pPr>
            <a:r>
              <a:rPr lang="en-US" sz="1600"/>
              <a:t>Selain parameter sep, kita juga bisa menggunakan parameter lain yaitu parameter end. Parameter end berfungsi untuk mengganti karakter terakhir bawaan yang dicetak di layar.</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Jadi secara bawaan, setiap kali kita memanggil fungsi print() untuk mencetak sesuatu, python akan mencetak karakter ganti baris (\n) di setiap output.</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Perhatikan contoh berikut:</a:t>
            </a:r>
            <a:endParaRPr/>
          </a:p>
        </p:txBody>
      </p:sp>
      <p:pic>
        <p:nvPicPr>
          <p:cNvPr id="161" name="Google Shape;161;p18"/>
          <p:cNvPicPr preferRelativeResize="0"/>
          <p:nvPr/>
        </p:nvPicPr>
        <p:blipFill rotWithShape="1">
          <a:blip r:embed="rId3">
            <a:alphaModFix/>
          </a:blip>
          <a:srcRect b="0" l="0" r="0" t="0"/>
          <a:stretch/>
        </p:blipFill>
        <p:spPr>
          <a:xfrm>
            <a:off x="1256679" y="4373632"/>
            <a:ext cx="4086225" cy="1238250"/>
          </a:xfrm>
          <a:prstGeom prst="rect">
            <a:avLst/>
          </a:prstGeom>
          <a:noFill/>
          <a:ln>
            <a:noFill/>
          </a:ln>
        </p:spPr>
      </p:pic>
      <p:cxnSp>
        <p:nvCxnSpPr>
          <p:cNvPr id="162" name="Google Shape;162;p18"/>
          <p:cNvCxnSpPr/>
          <p:nvPr/>
        </p:nvCxnSpPr>
        <p:spPr>
          <a:xfrm>
            <a:off x="5804452" y="4956313"/>
            <a:ext cx="1311965" cy="36444"/>
          </a:xfrm>
          <a:prstGeom prst="straightConnector1">
            <a:avLst/>
          </a:prstGeom>
          <a:noFill/>
          <a:ln cap="flat" cmpd="sng" w="9525">
            <a:solidFill>
              <a:schemeClr val="accent1"/>
            </a:solidFill>
            <a:prstDash val="solid"/>
            <a:miter lim="800000"/>
            <a:headEnd len="sm" w="sm" type="none"/>
            <a:tailEnd len="med" w="med" type="triangle"/>
          </a:ln>
        </p:spPr>
      </p:cxnSp>
      <p:pic>
        <p:nvPicPr>
          <p:cNvPr id="163" name="Google Shape;163;p18"/>
          <p:cNvPicPr preferRelativeResize="0"/>
          <p:nvPr/>
        </p:nvPicPr>
        <p:blipFill rotWithShape="1">
          <a:blip r:embed="rId4">
            <a:alphaModFix/>
          </a:blip>
          <a:srcRect b="0" l="0" r="0" t="0"/>
          <a:stretch/>
        </p:blipFill>
        <p:spPr>
          <a:xfrm>
            <a:off x="7642823" y="4436372"/>
            <a:ext cx="1543050" cy="10763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t/>
            </a:r>
            <a:endParaRPr/>
          </a:p>
        </p:txBody>
      </p:sp>
      <p:sp>
        <p:nvSpPr>
          <p:cNvPr id="169" name="Google Shape;169;p19"/>
          <p:cNvSpPr txBox="1"/>
          <p:nvPr>
            <p:ph idx="1" type="body"/>
          </p:nvPr>
        </p:nvSpPr>
        <p:spPr>
          <a:xfrm>
            <a:off x="521207" y="1435608"/>
            <a:ext cx="9518904"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Sedangkan dengan parameter end, kita bisa mengganti karakter ganti baris bawaan python dengan karakter lain sesuai keinginan kita:</a:t>
            </a:r>
            <a:endParaRPr/>
          </a:p>
        </p:txBody>
      </p:sp>
      <p:pic>
        <p:nvPicPr>
          <p:cNvPr id="170" name="Google Shape;170;p19"/>
          <p:cNvPicPr preferRelativeResize="0"/>
          <p:nvPr/>
        </p:nvPicPr>
        <p:blipFill rotWithShape="1">
          <a:blip r:embed="rId3">
            <a:alphaModFix/>
          </a:blip>
          <a:srcRect b="0" l="0" r="0" t="0"/>
          <a:stretch/>
        </p:blipFill>
        <p:spPr>
          <a:xfrm>
            <a:off x="694703" y="2629728"/>
            <a:ext cx="3990975" cy="1333500"/>
          </a:xfrm>
          <a:prstGeom prst="rect">
            <a:avLst/>
          </a:prstGeom>
          <a:noFill/>
          <a:ln>
            <a:noFill/>
          </a:ln>
        </p:spPr>
      </p:pic>
      <p:cxnSp>
        <p:nvCxnSpPr>
          <p:cNvPr id="171" name="Google Shape;171;p19"/>
          <p:cNvCxnSpPr/>
          <p:nvPr/>
        </p:nvCxnSpPr>
        <p:spPr>
          <a:xfrm flipH="1" rot="10800000">
            <a:off x="5035826" y="3087757"/>
            <a:ext cx="1338470" cy="26504"/>
          </a:xfrm>
          <a:prstGeom prst="straightConnector1">
            <a:avLst/>
          </a:prstGeom>
          <a:noFill/>
          <a:ln cap="flat" cmpd="sng" w="9525">
            <a:solidFill>
              <a:schemeClr val="accent1"/>
            </a:solidFill>
            <a:prstDash val="solid"/>
            <a:miter lim="800000"/>
            <a:headEnd len="sm" w="sm" type="none"/>
            <a:tailEnd len="med" w="med" type="triangle"/>
          </a:ln>
        </p:spPr>
      </p:cxnSp>
      <p:pic>
        <p:nvPicPr>
          <p:cNvPr id="172" name="Google Shape;172;p19"/>
          <p:cNvPicPr preferRelativeResize="0"/>
          <p:nvPr/>
        </p:nvPicPr>
        <p:blipFill rotWithShape="1">
          <a:blip r:embed="rId4">
            <a:alphaModFix/>
          </a:blip>
          <a:srcRect b="0" l="0" r="0" t="0"/>
          <a:stretch/>
        </p:blipFill>
        <p:spPr>
          <a:xfrm>
            <a:off x="7022202" y="2795778"/>
            <a:ext cx="1990725" cy="628650"/>
          </a:xfrm>
          <a:prstGeom prst="rect">
            <a:avLst/>
          </a:prstGeom>
          <a:noFill/>
          <a:ln cap="flat" cmpd="sng" w="9525">
            <a:solidFill>
              <a:schemeClr val="dk1"/>
            </a:solidFill>
            <a:prstDash val="solid"/>
            <a:round/>
            <a:headEnd len="sm" w="sm" type="none"/>
            <a:tailEnd len="sm" w="sm" type="none"/>
          </a:ln>
        </p:spPr>
      </p:pic>
      <p:sp>
        <p:nvSpPr>
          <p:cNvPr id="173" name="Google Shape;173;p19"/>
          <p:cNvSpPr/>
          <p:nvPr/>
        </p:nvSpPr>
        <p:spPr>
          <a:xfrm>
            <a:off x="521207" y="4310700"/>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Kita juga bisa menggunakan parameter end dan sep secara bersamaan:</a:t>
            </a:r>
            <a:endParaRPr/>
          </a:p>
        </p:txBody>
      </p:sp>
      <p:pic>
        <p:nvPicPr>
          <p:cNvPr id="174" name="Google Shape;174;p19"/>
          <p:cNvPicPr preferRelativeResize="0"/>
          <p:nvPr/>
        </p:nvPicPr>
        <p:blipFill rotWithShape="1">
          <a:blip r:embed="rId5">
            <a:alphaModFix/>
          </a:blip>
          <a:srcRect b="0" l="0" r="0" t="0"/>
          <a:stretch/>
        </p:blipFill>
        <p:spPr>
          <a:xfrm>
            <a:off x="2944467" y="4719762"/>
            <a:ext cx="3818513" cy="15880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DAFTAR ISI MATERI</a:t>
            </a:r>
            <a:endParaRPr/>
          </a:p>
        </p:txBody>
      </p:sp>
      <p:sp>
        <p:nvSpPr>
          <p:cNvPr id="47" name="Google Shape;47;p2"/>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p>
            <a:pPr indent="-514350" lvl="0" marL="514350" rtl="0" algn="l">
              <a:lnSpc>
                <a:spcPct val="150000"/>
              </a:lnSpc>
              <a:spcBef>
                <a:spcPts val="0"/>
              </a:spcBef>
              <a:spcAft>
                <a:spcPts val="0"/>
              </a:spcAft>
              <a:buClr>
                <a:srgbClr val="3F3F3F"/>
              </a:buClr>
              <a:buSzPts val="2800"/>
              <a:buFont typeface="Quattrocento Sans"/>
              <a:buAutoNum type="arabicPeriod"/>
            </a:pPr>
            <a:r>
              <a:rPr lang="en-US" sz="2800"/>
              <a:t>INPUT</a:t>
            </a:r>
            <a:endParaRPr/>
          </a:p>
          <a:p>
            <a:pPr indent="-514350" lvl="0" marL="514350" rtl="0" algn="l">
              <a:lnSpc>
                <a:spcPct val="150000"/>
              </a:lnSpc>
              <a:spcBef>
                <a:spcPts val="2200"/>
              </a:spcBef>
              <a:spcAft>
                <a:spcPts val="0"/>
              </a:spcAft>
              <a:buClr>
                <a:srgbClr val="3F3F3F"/>
              </a:buClr>
              <a:buSzPts val="2800"/>
              <a:buFont typeface="Quattrocento Sans"/>
              <a:buAutoNum type="arabicPeriod"/>
            </a:pPr>
            <a:r>
              <a:rPr lang="en-US" sz="2800"/>
              <a:t>OUTPUT</a:t>
            </a:r>
            <a:endParaRPr/>
          </a:p>
          <a:p>
            <a:pPr indent="-514350" lvl="0" marL="514350" rtl="0" algn="l">
              <a:lnSpc>
                <a:spcPct val="150000"/>
              </a:lnSpc>
              <a:spcBef>
                <a:spcPts val="2200"/>
              </a:spcBef>
              <a:spcAft>
                <a:spcPts val="0"/>
              </a:spcAft>
              <a:buClr>
                <a:srgbClr val="3F3F3F"/>
              </a:buClr>
              <a:buSzPts val="2800"/>
              <a:buFont typeface="Quattrocento Sans"/>
              <a:buAutoNum type="arabicPeriod"/>
            </a:pPr>
            <a:r>
              <a:rPr lang="en-US" sz="2800"/>
              <a:t>STRING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Memformat Output</a:t>
            </a:r>
            <a:endParaRPr/>
          </a:p>
        </p:txBody>
      </p:sp>
      <p:sp>
        <p:nvSpPr>
          <p:cNvPr id="180" name="Google Shape;180;p20"/>
          <p:cNvSpPr txBox="1"/>
          <p:nvPr>
            <p:ph idx="1" type="body"/>
          </p:nvPr>
        </p:nvSpPr>
        <p:spPr>
          <a:xfrm>
            <a:off x="539496" y="1435608"/>
            <a:ext cx="8471982"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Font typeface="Quattrocento Sans"/>
              <a:buNone/>
            </a:pPr>
            <a:r>
              <a:rPr lang="en-US" sz="1600"/>
              <a:t>Selain dengan operator +, kita juga bisa menyisipkan sebuah variabel atau nilai kedalam sebuah string dengan memanggil fungsi str.format().</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Perhatikan contoh berikut:</a:t>
            </a:r>
            <a:endParaRPr/>
          </a:p>
        </p:txBody>
      </p:sp>
      <p:pic>
        <p:nvPicPr>
          <p:cNvPr id="181" name="Google Shape;181;p20"/>
          <p:cNvPicPr preferRelativeResize="0"/>
          <p:nvPr/>
        </p:nvPicPr>
        <p:blipFill rotWithShape="1">
          <a:blip r:embed="rId3">
            <a:alphaModFix/>
          </a:blip>
          <a:srcRect b="0" l="0" r="0" t="0"/>
          <a:stretch/>
        </p:blipFill>
        <p:spPr>
          <a:xfrm>
            <a:off x="3416876" y="3080509"/>
            <a:ext cx="3981450" cy="2181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539496" y="795528"/>
            <a:ext cx="6877119" cy="64008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3A3838"/>
              </a:buClr>
              <a:buSzPct val="100000"/>
              <a:buFont typeface="Quattrocento Sans"/>
              <a:buNone/>
            </a:pPr>
            <a:r>
              <a:rPr b="1" lang="en-US"/>
              <a:t>Format Dengan Index</a:t>
            </a:r>
            <a:br>
              <a:rPr b="1" lang="en-US"/>
            </a:br>
            <a:endParaRPr/>
          </a:p>
        </p:txBody>
      </p:sp>
      <p:sp>
        <p:nvSpPr>
          <p:cNvPr id="187" name="Google Shape;187;p21"/>
          <p:cNvSpPr txBox="1"/>
          <p:nvPr>
            <p:ph idx="1" type="body"/>
          </p:nvPr>
        </p:nvSpPr>
        <p:spPr>
          <a:xfrm>
            <a:off x="539495" y="1435608"/>
            <a:ext cx="11122417"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Font typeface="Quattrocento Sans"/>
              <a:buNone/>
            </a:pPr>
            <a:r>
              <a:rPr lang="en-US" sz="1600"/>
              <a:t>Selain menggunakan {}, kita juga bisa mendifinisikan index supaya yang ditampilkan tidak sesuai urutan parameter.</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Perhatikan contoh berikut:</a:t>
            </a:r>
            <a:endParaRPr/>
          </a:p>
        </p:txBody>
      </p:sp>
      <p:pic>
        <p:nvPicPr>
          <p:cNvPr id="188" name="Google Shape;188;p21"/>
          <p:cNvPicPr preferRelativeResize="0"/>
          <p:nvPr/>
        </p:nvPicPr>
        <p:blipFill rotWithShape="1">
          <a:blip r:embed="rId3">
            <a:alphaModFix/>
          </a:blip>
          <a:srcRect b="0" l="0" r="0" t="0"/>
          <a:stretch/>
        </p:blipFill>
        <p:spPr>
          <a:xfrm>
            <a:off x="3490912" y="2762504"/>
            <a:ext cx="4553157" cy="198861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539496" y="795528"/>
            <a:ext cx="6877119" cy="64008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3A3838"/>
              </a:buClr>
              <a:buSzPct val="100000"/>
              <a:buFont typeface="Quattrocento Sans"/>
              <a:buNone/>
            </a:pPr>
            <a:r>
              <a:rPr b="1" lang="en-US"/>
              <a:t>Format dengan kunci</a:t>
            </a:r>
            <a:br>
              <a:rPr b="1" lang="en-US"/>
            </a:br>
            <a:endParaRPr/>
          </a:p>
        </p:txBody>
      </p:sp>
      <p:sp>
        <p:nvSpPr>
          <p:cNvPr id="194" name="Google Shape;194;p22"/>
          <p:cNvSpPr txBox="1"/>
          <p:nvPr>
            <p:ph idx="1" type="body"/>
          </p:nvPr>
        </p:nvSpPr>
        <p:spPr>
          <a:xfrm>
            <a:off x="539495" y="1435608"/>
            <a:ext cx="11254939"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Selain menggunakan index seperti {0} atau {1} dan seterusnya, kita juga bisa menggunakan kunci atau key berupa string.</a:t>
            </a:r>
            <a:endParaRPr sz="1800"/>
          </a:p>
          <a:p>
            <a:pPr indent="0" lvl="0" marL="0" rtl="0" algn="l">
              <a:lnSpc>
                <a:spcPct val="150000"/>
              </a:lnSpc>
              <a:spcBef>
                <a:spcPts val="2200"/>
              </a:spcBef>
              <a:spcAft>
                <a:spcPts val="0"/>
              </a:spcAft>
              <a:buClr>
                <a:srgbClr val="3F3F3F"/>
              </a:buClr>
              <a:buSzPts val="1800"/>
              <a:buFont typeface="Quattrocento Sans"/>
              <a:buNone/>
            </a:pPr>
            <a:r>
              <a:rPr lang="en-US" sz="1800"/>
              <a:t>Perhatikan contoh berikut:</a:t>
            </a:r>
            <a:endParaRPr/>
          </a:p>
          <a:p>
            <a:pPr indent="0" lvl="0" marL="0" rtl="0" algn="l">
              <a:lnSpc>
                <a:spcPct val="150000"/>
              </a:lnSpc>
              <a:spcBef>
                <a:spcPts val="2200"/>
              </a:spcBef>
              <a:spcAft>
                <a:spcPts val="0"/>
              </a:spcAft>
              <a:buClr>
                <a:srgbClr val="3F3F3F"/>
              </a:buClr>
              <a:buSzPts val="1800"/>
              <a:buFont typeface="Quattrocento Sans"/>
              <a:buNone/>
            </a:pPr>
            <a:r>
              <a:t/>
            </a:r>
            <a:endParaRPr sz="1800"/>
          </a:p>
        </p:txBody>
      </p:sp>
      <p:pic>
        <p:nvPicPr>
          <p:cNvPr id="195" name="Google Shape;195;p22"/>
          <p:cNvPicPr preferRelativeResize="0"/>
          <p:nvPr/>
        </p:nvPicPr>
        <p:blipFill rotWithShape="1">
          <a:blip r:embed="rId3">
            <a:alphaModFix/>
          </a:blip>
          <a:srcRect b="0" l="0" r="0" t="0"/>
          <a:stretch/>
        </p:blipFill>
        <p:spPr>
          <a:xfrm>
            <a:off x="2765770" y="3243676"/>
            <a:ext cx="5838825" cy="2066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STRING</a:t>
            </a:r>
            <a:endParaRPr/>
          </a:p>
        </p:txBody>
      </p:sp>
      <p:sp>
        <p:nvSpPr>
          <p:cNvPr id="201" name="Google Shape;201;p23"/>
          <p:cNvSpPr txBox="1"/>
          <p:nvPr>
            <p:ph idx="1" type="body"/>
          </p:nvPr>
        </p:nvSpPr>
        <p:spPr>
          <a:xfrm>
            <a:off x="539496" y="1435608"/>
            <a:ext cx="9982730"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Pada dunia pemrograman, ada satu tipe data yang berfungsi untuk menyimpan kumpulan dari karakter-karakter. Karakter-karakter tersebut tersusun menjadi satu-kesatuan membentuk sebuah kata, kalimat, atau paragraf yang bahkan bisa terbentuk dari digit dan juga numerik.</a:t>
            </a:r>
            <a:endParaRPr sz="1800"/>
          </a:p>
          <a:p>
            <a:pPr indent="0" lvl="0" marL="0" rtl="0" algn="l">
              <a:lnSpc>
                <a:spcPct val="150000"/>
              </a:lnSpc>
              <a:spcBef>
                <a:spcPts val="2200"/>
              </a:spcBef>
              <a:spcAft>
                <a:spcPts val="0"/>
              </a:spcAft>
              <a:buClr>
                <a:srgbClr val="3F3F3F"/>
              </a:buClr>
              <a:buSzPts val="1800"/>
              <a:buFont typeface="Quattrocento Sans"/>
              <a:buNone/>
            </a:pPr>
            <a:r>
              <a:rPr lang="en-US" sz="1800"/>
              <a:t>Pada python, String dibuat dengan kombinasi tanda petik tunggal ('') atau tanda petik dua ("").</a:t>
            </a:r>
            <a:endParaRPr sz="1800"/>
          </a:p>
        </p:txBody>
      </p:sp>
      <p:pic>
        <p:nvPicPr>
          <p:cNvPr id="202" name="Google Shape;202;p23"/>
          <p:cNvPicPr preferRelativeResize="0"/>
          <p:nvPr/>
        </p:nvPicPr>
        <p:blipFill rotWithShape="1">
          <a:blip r:embed="rId3">
            <a:alphaModFix/>
          </a:blip>
          <a:srcRect b="0" l="0" r="0" t="0"/>
          <a:stretch/>
        </p:blipFill>
        <p:spPr>
          <a:xfrm>
            <a:off x="4035907" y="4021356"/>
            <a:ext cx="3479730" cy="13918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INDEXING STRING</a:t>
            </a:r>
            <a:endParaRPr/>
          </a:p>
        </p:txBody>
      </p:sp>
      <p:sp>
        <p:nvSpPr>
          <p:cNvPr id="208" name="Google Shape;208;p24"/>
          <p:cNvSpPr txBox="1"/>
          <p:nvPr>
            <p:ph idx="1" type="body"/>
          </p:nvPr>
        </p:nvSpPr>
        <p:spPr>
          <a:xfrm>
            <a:off x="539496" y="1435608"/>
            <a:ext cx="10128504" cy="397764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Clr>
                <a:srgbClr val="3F3F3F"/>
              </a:buClr>
              <a:buSzPct val="100000"/>
              <a:buFont typeface="Quattrocento Sans"/>
              <a:buNone/>
            </a:pPr>
            <a:r>
              <a:rPr lang="en-US" sz="1600"/>
              <a:t>Kita bisa mengambil karakter pada index ke-i pada string seperti ini:</a:t>
            </a:r>
            <a:endParaRPr/>
          </a:p>
          <a:p>
            <a:pPr indent="0" lvl="0" marL="0" rtl="0" algn="l">
              <a:lnSpc>
                <a:spcPct val="150000"/>
              </a:lnSpc>
              <a:spcBef>
                <a:spcPts val="2200"/>
              </a:spcBef>
              <a:spcAft>
                <a:spcPts val="0"/>
              </a:spcAft>
              <a:buClr>
                <a:srgbClr val="3F3F3F"/>
              </a:buClr>
              <a:buSzPct val="100000"/>
              <a:buFont typeface="Quattrocento Sans"/>
              <a:buNone/>
            </a:pPr>
            <a:r>
              <a:t/>
            </a:r>
            <a:endParaRPr sz="1600"/>
          </a:p>
          <a:p>
            <a:pPr indent="0" lvl="0" marL="0" rtl="0" algn="l">
              <a:lnSpc>
                <a:spcPct val="150000"/>
              </a:lnSpc>
              <a:spcBef>
                <a:spcPts val="2200"/>
              </a:spcBef>
              <a:spcAft>
                <a:spcPts val="0"/>
              </a:spcAft>
              <a:buClr>
                <a:srgbClr val="3F3F3F"/>
              </a:buClr>
              <a:buSzPct val="100000"/>
              <a:buFont typeface="Quattrocento Sans"/>
              <a:buNone/>
            </a:pPr>
            <a:r>
              <a:t/>
            </a:r>
            <a:endParaRPr sz="1600"/>
          </a:p>
          <a:p>
            <a:pPr indent="0" lvl="0" marL="0" rtl="0" algn="l">
              <a:lnSpc>
                <a:spcPct val="150000"/>
              </a:lnSpc>
              <a:spcBef>
                <a:spcPts val="2200"/>
              </a:spcBef>
              <a:spcAft>
                <a:spcPts val="0"/>
              </a:spcAft>
              <a:buClr>
                <a:srgbClr val="3F3F3F"/>
              </a:buClr>
              <a:buSzPct val="100000"/>
              <a:buFont typeface="Quattrocento Sans"/>
              <a:buNone/>
            </a:pPr>
            <a:r>
              <a:t/>
            </a:r>
            <a:endParaRPr sz="1600"/>
          </a:p>
          <a:p>
            <a:pPr indent="0" lvl="0" marL="0" rtl="0" algn="l">
              <a:lnSpc>
                <a:spcPct val="150000"/>
              </a:lnSpc>
              <a:spcBef>
                <a:spcPts val="2200"/>
              </a:spcBef>
              <a:spcAft>
                <a:spcPts val="0"/>
              </a:spcAft>
              <a:buClr>
                <a:srgbClr val="3F3F3F"/>
              </a:buClr>
              <a:buSzPct val="100000"/>
              <a:buFont typeface="Quattrocento Sans"/>
              <a:buNone/>
            </a:pPr>
            <a:r>
              <a:rPr lang="en-US" sz="1600"/>
              <a:t>Slicing String</a:t>
            </a:r>
            <a:endParaRPr/>
          </a:p>
          <a:p>
            <a:pPr indent="0" lvl="0" marL="0" rtl="0" algn="l">
              <a:lnSpc>
                <a:spcPct val="150000"/>
              </a:lnSpc>
              <a:spcBef>
                <a:spcPts val="2200"/>
              </a:spcBef>
              <a:spcAft>
                <a:spcPts val="0"/>
              </a:spcAft>
              <a:buClr>
                <a:srgbClr val="3F3F3F"/>
              </a:buClr>
              <a:buSzPct val="100000"/>
              <a:buFont typeface="Quattrocento Sans"/>
              <a:buNone/>
            </a:pPr>
            <a:r>
              <a:rPr lang="en-US" sz="1600"/>
              <a:t>Untuk melakukan slicing atau pemotongan string, kita bisa menggunakan range of index yang diapit oleh dua kurung siku ([]) dan dipisahkan oleh tanda titik dua (:).</a:t>
            </a:r>
            <a:endParaRPr sz="1600"/>
          </a:p>
          <a:p>
            <a:pPr indent="0" lvl="0" marL="0" rtl="0" algn="l">
              <a:lnSpc>
                <a:spcPct val="150000"/>
              </a:lnSpc>
              <a:spcBef>
                <a:spcPts val="2200"/>
              </a:spcBef>
              <a:spcAft>
                <a:spcPts val="0"/>
              </a:spcAft>
              <a:buClr>
                <a:srgbClr val="3F3F3F"/>
              </a:buClr>
              <a:buSzPct val="100000"/>
              <a:buFont typeface="Quattrocento Sans"/>
              <a:buNone/>
            </a:pPr>
            <a:r>
              <a:rPr lang="en-US" sz="1600"/>
              <a:t>Perhatikan contoh berikut:</a:t>
            </a:r>
            <a:endParaRPr/>
          </a:p>
          <a:p>
            <a:pPr indent="0" lvl="0" marL="0" rtl="0" algn="l">
              <a:lnSpc>
                <a:spcPct val="150000"/>
              </a:lnSpc>
              <a:spcBef>
                <a:spcPts val="2200"/>
              </a:spcBef>
              <a:spcAft>
                <a:spcPts val="0"/>
              </a:spcAft>
              <a:buClr>
                <a:srgbClr val="3F3F3F"/>
              </a:buClr>
              <a:buSzPct val="100000"/>
              <a:buFont typeface="Quattrocento Sans"/>
              <a:buNone/>
            </a:pPr>
            <a:r>
              <a:t/>
            </a:r>
            <a:endParaRPr sz="1600"/>
          </a:p>
          <a:p>
            <a:pPr indent="0" lvl="0" marL="0" rtl="0" algn="l">
              <a:lnSpc>
                <a:spcPct val="150000"/>
              </a:lnSpc>
              <a:spcBef>
                <a:spcPts val="2200"/>
              </a:spcBef>
              <a:spcAft>
                <a:spcPts val="0"/>
              </a:spcAft>
              <a:buClr>
                <a:srgbClr val="3F3F3F"/>
              </a:buClr>
              <a:buSzPct val="100000"/>
              <a:buFont typeface="Quattrocento Sans"/>
              <a:buNone/>
            </a:pPr>
            <a:r>
              <a:t/>
            </a:r>
            <a:endParaRPr sz="1600"/>
          </a:p>
          <a:p>
            <a:pPr indent="0" lvl="0" marL="0" rtl="0" algn="l">
              <a:lnSpc>
                <a:spcPct val="150000"/>
              </a:lnSpc>
              <a:spcBef>
                <a:spcPts val="2200"/>
              </a:spcBef>
              <a:spcAft>
                <a:spcPts val="0"/>
              </a:spcAft>
              <a:buClr>
                <a:srgbClr val="3F3F3F"/>
              </a:buClr>
              <a:buSzPct val="100000"/>
              <a:buFont typeface="Quattrocento Sans"/>
              <a:buNone/>
            </a:pPr>
            <a:r>
              <a:t/>
            </a:r>
            <a:endParaRPr sz="1600"/>
          </a:p>
        </p:txBody>
      </p:sp>
      <p:pic>
        <p:nvPicPr>
          <p:cNvPr id="209" name="Google Shape;209;p24"/>
          <p:cNvPicPr preferRelativeResize="0"/>
          <p:nvPr/>
        </p:nvPicPr>
        <p:blipFill rotWithShape="1">
          <a:blip r:embed="rId3">
            <a:alphaModFix/>
          </a:blip>
          <a:srcRect b="0" l="0" r="0" t="0"/>
          <a:stretch/>
        </p:blipFill>
        <p:spPr>
          <a:xfrm>
            <a:off x="521207" y="2104611"/>
            <a:ext cx="3105150" cy="1562100"/>
          </a:xfrm>
          <a:prstGeom prst="rect">
            <a:avLst/>
          </a:prstGeom>
          <a:noFill/>
          <a:ln>
            <a:noFill/>
          </a:ln>
        </p:spPr>
      </p:pic>
      <p:pic>
        <p:nvPicPr>
          <p:cNvPr id="210" name="Google Shape;210;p24"/>
          <p:cNvPicPr preferRelativeResize="0"/>
          <p:nvPr/>
        </p:nvPicPr>
        <p:blipFill rotWithShape="1">
          <a:blip r:embed="rId4">
            <a:alphaModFix/>
          </a:blip>
          <a:srcRect b="0" l="0" r="0" t="0"/>
          <a:stretch/>
        </p:blipFill>
        <p:spPr>
          <a:xfrm>
            <a:off x="3233530" y="4370305"/>
            <a:ext cx="3743142" cy="17448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FORMATING STRING</a:t>
            </a:r>
            <a:endParaRPr/>
          </a:p>
        </p:txBody>
      </p:sp>
      <p:sp>
        <p:nvSpPr>
          <p:cNvPr id="216" name="Google Shape;216;p25"/>
          <p:cNvSpPr txBox="1"/>
          <p:nvPr>
            <p:ph idx="1" type="body"/>
          </p:nvPr>
        </p:nvSpPr>
        <p:spPr>
          <a:xfrm>
            <a:off x="539495" y="1435608"/>
            <a:ext cx="10353791"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400"/>
              <a:buFont typeface="Quattrocento Sans"/>
              <a:buNone/>
            </a:pPr>
            <a:r>
              <a:rPr lang="en-US" sz="1400"/>
              <a:t>String </a:t>
            </a:r>
            <a:r>
              <a:rPr i="1" lang="en-US" sz="1400"/>
              <a:t>formatting</a:t>
            </a:r>
            <a:r>
              <a:rPr lang="en-US" sz="1400"/>
              <a:t> pada python adalah satu proses memasukkan atau menyisipkan variabel atau nilai ke dalam template string yang telah ditentukan </a:t>
            </a:r>
            <a:endParaRPr sz="1400"/>
          </a:p>
          <a:p>
            <a:pPr indent="0" lvl="0" marL="0" rtl="0" algn="l">
              <a:lnSpc>
                <a:spcPct val="150000"/>
              </a:lnSpc>
              <a:spcBef>
                <a:spcPts val="2200"/>
              </a:spcBef>
              <a:spcAft>
                <a:spcPts val="0"/>
              </a:spcAft>
              <a:buClr>
                <a:srgbClr val="3F3F3F"/>
              </a:buClr>
              <a:buSzPts val="1400"/>
              <a:buFont typeface="Quattrocento Sans"/>
              <a:buNone/>
            </a:pPr>
            <a:r>
              <a:rPr lang="en-US" sz="1400"/>
              <a:t>Terdapat setidaknya 3 cara untuk melakukan hal ini. Beberapa di antaranya adalah cara jadul, dan beberapa di antaranya adalah cara yang lebih baru dan modern.</a:t>
            </a:r>
            <a:endParaRPr/>
          </a:p>
          <a:p>
            <a:pPr indent="0" lvl="0" marL="0" rtl="0" algn="l">
              <a:lnSpc>
                <a:spcPct val="150000"/>
              </a:lnSpc>
              <a:spcBef>
                <a:spcPts val="2200"/>
              </a:spcBef>
              <a:spcAft>
                <a:spcPts val="0"/>
              </a:spcAft>
              <a:buClr>
                <a:srgbClr val="3F3F3F"/>
              </a:buClr>
              <a:buSzPts val="1400"/>
              <a:buFont typeface="Quattrocento Sans"/>
              <a:buNone/>
            </a:pPr>
            <a:r>
              <a:rPr lang="en-US" sz="1400"/>
              <a:t>Kita akan coba satu-persatu.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FORMAT SPECIFIERS</a:t>
            </a:r>
            <a:endParaRPr/>
          </a:p>
        </p:txBody>
      </p:sp>
      <p:sp>
        <p:nvSpPr>
          <p:cNvPr id="222" name="Google Shape;222;p26"/>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Font typeface="Quattrocento Sans"/>
              <a:buNone/>
            </a:pPr>
            <a:r>
              <a:rPr lang="en-US" sz="1600"/>
              <a:t>Cara yang pertama (dan ini adalah cara yang cukup lama), adalah menggunakan format specifiers. Format specifiers adalah simbol %s yang berarti string.</a:t>
            </a:r>
            <a:endParaRPr sz="1600"/>
          </a:p>
        </p:txBody>
      </p:sp>
      <p:pic>
        <p:nvPicPr>
          <p:cNvPr id="223" name="Google Shape;223;p26"/>
          <p:cNvPicPr preferRelativeResize="0"/>
          <p:nvPr/>
        </p:nvPicPr>
        <p:blipFill rotWithShape="1">
          <a:blip r:embed="rId3">
            <a:alphaModFix/>
          </a:blip>
          <a:srcRect b="0" l="0" r="0" t="0"/>
          <a:stretch/>
        </p:blipFill>
        <p:spPr>
          <a:xfrm>
            <a:off x="5249723" y="1736035"/>
            <a:ext cx="5191125" cy="1371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Fungsi format()</a:t>
            </a:r>
            <a:endParaRPr/>
          </a:p>
        </p:txBody>
      </p:sp>
      <p:sp>
        <p:nvSpPr>
          <p:cNvPr id="229" name="Google Shape;229;p27"/>
          <p:cNvSpPr txBox="1"/>
          <p:nvPr>
            <p:ph idx="1" type="body"/>
          </p:nvPr>
        </p:nvSpPr>
        <p:spPr>
          <a:xfrm>
            <a:off x="539495" y="1435608"/>
            <a:ext cx="10261027" cy="397764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1600"/>
              <a:buFont typeface="Quattrocento Sans"/>
              <a:buNone/>
            </a:pPr>
            <a:r>
              <a:rPr lang="en-US" sz="1600"/>
              <a:t>Untuk cara yang kedua adalah menggunakan fungsi string.format() yang baru diperkenalkan pada python versi 3 </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Fungsi ini juga pernah kita pelajari pada pembahasan Macam-Macam Output Python.</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Berikut ini contoh penggunaannya:</a:t>
            </a:r>
            <a:endParaRPr/>
          </a:p>
        </p:txBody>
      </p:sp>
      <p:pic>
        <p:nvPicPr>
          <p:cNvPr id="230" name="Google Shape;230;p27"/>
          <p:cNvPicPr preferRelativeResize="0"/>
          <p:nvPr/>
        </p:nvPicPr>
        <p:blipFill rotWithShape="1">
          <a:blip r:embed="rId3">
            <a:alphaModFix/>
          </a:blip>
          <a:srcRect b="0" l="0" r="0" t="0"/>
          <a:stretch/>
        </p:blipFill>
        <p:spPr>
          <a:xfrm>
            <a:off x="2369505" y="3424428"/>
            <a:ext cx="6940162" cy="23362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Interpolations</a:t>
            </a:r>
            <a:endParaRPr/>
          </a:p>
        </p:txBody>
      </p:sp>
      <p:sp>
        <p:nvSpPr>
          <p:cNvPr id="236" name="Google Shape;236;p28"/>
          <p:cNvSpPr txBox="1"/>
          <p:nvPr>
            <p:ph idx="1" type="body"/>
          </p:nvPr>
        </p:nvSpPr>
        <p:spPr>
          <a:xfrm>
            <a:off x="539495" y="1435608"/>
            <a:ext cx="10698347"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400"/>
              <a:buFont typeface="Quattrocento Sans"/>
              <a:buNone/>
            </a:pPr>
            <a:r>
              <a:rPr lang="en-US" sz="1400"/>
              <a:t>String </a:t>
            </a:r>
            <a:r>
              <a:rPr i="1" lang="en-US" sz="1400"/>
              <a:t>interpolation</a:t>
            </a:r>
            <a:r>
              <a:rPr lang="en-US" sz="1400"/>
              <a:t> atau F-Strings adalah fitur terbaru dari python 3.6</a:t>
            </a:r>
            <a:endParaRPr sz="1400"/>
          </a:p>
          <a:p>
            <a:pPr indent="0" lvl="0" marL="0" rtl="0" algn="l">
              <a:lnSpc>
                <a:spcPct val="150000"/>
              </a:lnSpc>
              <a:spcBef>
                <a:spcPts val="2200"/>
              </a:spcBef>
              <a:spcAft>
                <a:spcPts val="0"/>
              </a:spcAft>
              <a:buClr>
                <a:srgbClr val="3F3F3F"/>
              </a:buClr>
              <a:buSzPts val="1400"/>
              <a:buFont typeface="Quattrocento Sans"/>
              <a:buNone/>
            </a:pPr>
            <a:r>
              <a:rPr lang="en-US" sz="1400"/>
              <a:t>Fungsi ini memiliki tujuan yang sama dengan 2 cara sebelumnya. Hanya saja, ia memiliki sintaks yang jauh lebih modern dan lebih sederhana.</a:t>
            </a:r>
            <a:endParaRPr/>
          </a:p>
          <a:p>
            <a:pPr indent="0" lvl="0" marL="0" rtl="0" algn="l">
              <a:lnSpc>
                <a:spcPct val="150000"/>
              </a:lnSpc>
              <a:spcBef>
                <a:spcPts val="2200"/>
              </a:spcBef>
              <a:spcAft>
                <a:spcPts val="0"/>
              </a:spcAft>
              <a:buClr>
                <a:srgbClr val="3F3F3F"/>
              </a:buClr>
              <a:buSzPts val="1400"/>
              <a:buFont typeface="Quattrocento Sans"/>
              <a:buNone/>
            </a:pPr>
            <a:r>
              <a:rPr lang="en-US" sz="1400"/>
              <a:t>Hal ini akan terlihat sangat familiar bagi kalian yang pernah belajar javascript mau pun kotlin, karena secara sintaks penulisannya hampir sama dengan string template literal pada dua bahasa tersebut.</a:t>
            </a:r>
            <a:endParaRPr/>
          </a:p>
          <a:p>
            <a:pPr indent="0" lvl="0" marL="0" rtl="0" algn="l">
              <a:lnSpc>
                <a:spcPct val="150000"/>
              </a:lnSpc>
              <a:spcBef>
                <a:spcPts val="2200"/>
              </a:spcBef>
              <a:spcAft>
                <a:spcPts val="0"/>
              </a:spcAft>
              <a:buClr>
                <a:srgbClr val="3F3F3F"/>
              </a:buClr>
              <a:buSzPts val="1400"/>
              <a:buFont typeface="Quattrocento Sans"/>
              <a:buNone/>
            </a:pPr>
            <a:r>
              <a:rPr lang="en-US" sz="1400"/>
              <a:t>Berikut ini contohnya:</a:t>
            </a:r>
            <a:endParaRPr/>
          </a:p>
          <a:p>
            <a:pPr indent="0" lvl="0" marL="0" rtl="0" algn="l">
              <a:lnSpc>
                <a:spcPct val="150000"/>
              </a:lnSpc>
              <a:spcBef>
                <a:spcPts val="2200"/>
              </a:spcBef>
              <a:spcAft>
                <a:spcPts val="0"/>
              </a:spcAft>
              <a:buClr>
                <a:srgbClr val="3F3F3F"/>
              </a:buClr>
              <a:buSzPts val="1400"/>
              <a:buFont typeface="Quattrocento Sans"/>
              <a:buNone/>
            </a:pPr>
            <a:r>
              <a:t/>
            </a:r>
            <a:endParaRPr sz="1400"/>
          </a:p>
        </p:txBody>
      </p:sp>
      <p:pic>
        <p:nvPicPr>
          <p:cNvPr id="237" name="Google Shape;237;p28"/>
          <p:cNvPicPr preferRelativeResize="0"/>
          <p:nvPr/>
        </p:nvPicPr>
        <p:blipFill rotWithShape="1">
          <a:blip r:embed="rId3">
            <a:alphaModFix/>
          </a:blip>
          <a:srcRect b="0" l="0" r="0" t="0"/>
          <a:stretch/>
        </p:blipFill>
        <p:spPr>
          <a:xfrm>
            <a:off x="3097902" y="3830440"/>
            <a:ext cx="5914505" cy="16824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String to List</a:t>
            </a:r>
            <a:endParaRPr/>
          </a:p>
        </p:txBody>
      </p:sp>
      <p:sp>
        <p:nvSpPr>
          <p:cNvPr id="243" name="Google Shape;243;p29"/>
          <p:cNvSpPr txBox="1"/>
          <p:nvPr>
            <p:ph idx="1" type="body"/>
          </p:nvPr>
        </p:nvSpPr>
        <p:spPr>
          <a:xfrm>
            <a:off x="539495" y="1435608"/>
            <a:ext cx="4310801"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Font typeface="Quattrocento Sans"/>
              <a:buNone/>
            </a:pPr>
            <a:r>
              <a:rPr lang="en-US" sz="1600"/>
              <a:t>Fungsi selanjutnya adalah memecah string menjadi list.</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Hal ini bisa kita lakukan menggunakan fungsi string.split() dan string.join().</a:t>
            </a:r>
            <a:endParaRPr/>
          </a:p>
        </p:txBody>
      </p:sp>
      <p:pic>
        <p:nvPicPr>
          <p:cNvPr id="244" name="Google Shape;244;p29"/>
          <p:cNvPicPr preferRelativeResize="0"/>
          <p:nvPr/>
        </p:nvPicPr>
        <p:blipFill rotWithShape="1">
          <a:blip r:embed="rId3">
            <a:alphaModFix/>
          </a:blip>
          <a:srcRect b="0" l="0" r="0" t="0"/>
          <a:stretch/>
        </p:blipFill>
        <p:spPr>
          <a:xfrm>
            <a:off x="5301490" y="1435608"/>
            <a:ext cx="5591175" cy="419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b="1" lang="en-US"/>
              <a:t>APA ITU INPUT ?</a:t>
            </a:r>
            <a:endParaRPr b="1"/>
          </a:p>
        </p:txBody>
      </p:sp>
      <p:sp>
        <p:nvSpPr>
          <p:cNvPr id="53" name="Google Shape;53;p3"/>
          <p:cNvSpPr txBox="1"/>
          <p:nvPr>
            <p:ph idx="1" type="body"/>
          </p:nvPr>
        </p:nvSpPr>
        <p:spPr>
          <a:xfrm>
            <a:off x="521207" y="1504784"/>
            <a:ext cx="10883878"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Input (dalam konteks pemrograman) merupakan sebuah data, informasi, atau nilai apa pun yang dikirimkan oleh user kepada komputer untuk diproses lebih lanjut . User melakukan proses input melalui media atau perangkat masukan seperti Keyboard, mouse, kamera, mikrofon dan lain sebagainya.</a:t>
            </a:r>
            <a:endParaRPr sz="1800"/>
          </a:p>
        </p:txBody>
      </p:sp>
      <p:pic>
        <p:nvPicPr>
          <p:cNvPr descr="https://ik.imagekit.io/jagongoding/storage/2020/09/python-dasar-input/ilustrasi-input-output.png" id="54" name="Google Shape;54;p3"/>
          <p:cNvPicPr preferRelativeResize="0"/>
          <p:nvPr/>
        </p:nvPicPr>
        <p:blipFill rotWithShape="1">
          <a:blip r:embed="rId3">
            <a:alphaModFix/>
          </a:blip>
          <a:srcRect b="0" l="0" r="0" t="0"/>
          <a:stretch/>
        </p:blipFill>
        <p:spPr>
          <a:xfrm>
            <a:off x="3154017" y="2922137"/>
            <a:ext cx="4920931" cy="369069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Uppercase &amp; Lowercase</a:t>
            </a:r>
            <a:endParaRPr/>
          </a:p>
        </p:txBody>
      </p:sp>
      <p:sp>
        <p:nvSpPr>
          <p:cNvPr id="250" name="Google Shape;250;p30"/>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Font typeface="Quattrocento Sans"/>
              <a:buNone/>
            </a:pPr>
            <a:r>
              <a:rPr lang="en-US" sz="1600"/>
              <a:t>Selanjutnya kita bisa memodifikasi string menjadi uppercase alias huruf besar semua dengan fungsi upper() dan lower()</a:t>
            </a:r>
            <a:endParaRPr sz="1600"/>
          </a:p>
        </p:txBody>
      </p:sp>
      <p:pic>
        <p:nvPicPr>
          <p:cNvPr id="251" name="Google Shape;251;p30"/>
          <p:cNvPicPr preferRelativeResize="0"/>
          <p:nvPr/>
        </p:nvPicPr>
        <p:blipFill rotWithShape="1">
          <a:blip r:embed="rId3">
            <a:alphaModFix/>
          </a:blip>
          <a:srcRect b="0" l="0" r="0" t="0"/>
          <a:stretch/>
        </p:blipFill>
        <p:spPr>
          <a:xfrm>
            <a:off x="5796998" y="1599992"/>
            <a:ext cx="4229100" cy="981075"/>
          </a:xfrm>
          <a:prstGeom prst="rect">
            <a:avLst/>
          </a:prstGeom>
          <a:noFill/>
          <a:ln>
            <a:noFill/>
          </a:ln>
        </p:spPr>
      </p:pic>
      <p:pic>
        <p:nvPicPr>
          <p:cNvPr id="252" name="Google Shape;252;p30"/>
          <p:cNvPicPr preferRelativeResize="0"/>
          <p:nvPr/>
        </p:nvPicPr>
        <p:blipFill rotWithShape="1">
          <a:blip r:embed="rId4">
            <a:alphaModFix/>
          </a:blip>
          <a:srcRect b="0" l="0" r="0" t="0"/>
          <a:stretch/>
        </p:blipFill>
        <p:spPr>
          <a:xfrm>
            <a:off x="5796998" y="2929128"/>
            <a:ext cx="3371850" cy="990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4870786" y="1041922"/>
            <a:ext cx="1740078"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latin typeface="Quattrocento Sans"/>
                <a:ea typeface="Quattrocento Sans"/>
                <a:cs typeface="Quattrocento Sans"/>
                <a:sym typeface="Quattrocento Sans"/>
              </a:rPr>
              <a:t>SELESAI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b="1" lang="en-US"/>
              <a:t>Nilai Statis vs Nilai Input User</a:t>
            </a:r>
            <a:endParaRPr b="1"/>
          </a:p>
        </p:txBody>
      </p:sp>
      <p:sp>
        <p:nvSpPr>
          <p:cNvPr id="60" name="Google Shape;60;p4"/>
          <p:cNvSpPr txBox="1"/>
          <p:nvPr>
            <p:ph idx="1" type="body"/>
          </p:nvPr>
        </p:nvSpPr>
        <p:spPr>
          <a:xfrm>
            <a:off x="539495" y="1435608"/>
            <a:ext cx="5052921"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000"/>
              <a:buFont typeface="Quattrocento Sans"/>
              <a:buNone/>
            </a:pPr>
            <a:r>
              <a:rPr lang="en-US" sz="2000"/>
              <a:t>Sejauh ini, semua kode program yang kita buat bersifat statis. Setiap variabel yang kita buat memiliki nilai sesuai dengan yang kita inginkan, tapi tidak seperti yang user inginkan.</a:t>
            </a:r>
            <a:endParaRPr/>
          </a:p>
          <a:p>
            <a:pPr indent="0" lvl="0" marL="0" rtl="0" algn="l">
              <a:lnSpc>
                <a:spcPct val="150000"/>
              </a:lnSpc>
              <a:spcBef>
                <a:spcPts val="2200"/>
              </a:spcBef>
              <a:spcAft>
                <a:spcPts val="0"/>
              </a:spcAft>
              <a:buClr>
                <a:srgbClr val="3F3F3F"/>
              </a:buClr>
              <a:buSzPts val="2000"/>
              <a:buFont typeface="Quattrocento Sans"/>
              <a:buNone/>
            </a:pPr>
            <a:r>
              <a:rPr lang="en-US" sz="2000"/>
              <a:t>Perhatikan contoh kode program di samping ini:</a:t>
            </a:r>
            <a:endParaRPr sz="2000"/>
          </a:p>
        </p:txBody>
      </p:sp>
      <p:pic>
        <p:nvPicPr>
          <p:cNvPr id="61" name="Google Shape;61;p4"/>
          <p:cNvPicPr preferRelativeResize="0"/>
          <p:nvPr/>
        </p:nvPicPr>
        <p:blipFill rotWithShape="1">
          <a:blip r:embed="rId3">
            <a:alphaModFix/>
          </a:blip>
          <a:srcRect b="0" l="0" r="0" t="0"/>
          <a:stretch/>
        </p:blipFill>
        <p:spPr>
          <a:xfrm>
            <a:off x="6567694" y="1643253"/>
            <a:ext cx="3887656" cy="2955251"/>
          </a:xfrm>
          <a:prstGeom prst="rect">
            <a:avLst/>
          </a:prstGeom>
          <a:noFill/>
          <a:ln>
            <a:noFill/>
          </a:ln>
        </p:spPr>
      </p:pic>
      <p:sp>
        <p:nvSpPr>
          <p:cNvPr id="62" name="Google Shape;62;p4"/>
          <p:cNvSpPr txBox="1"/>
          <p:nvPr/>
        </p:nvSpPr>
        <p:spPr>
          <a:xfrm>
            <a:off x="5857459" y="4719496"/>
            <a:ext cx="5870713" cy="1387503"/>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50000"/>
              </a:lnSpc>
              <a:spcBef>
                <a:spcPts val="0"/>
              </a:spcBef>
              <a:spcAft>
                <a:spcPts val="0"/>
              </a:spcAft>
              <a:buClr>
                <a:srgbClr val="3F3F3F"/>
              </a:buClr>
              <a:buSzPct val="100000"/>
              <a:buFont typeface="Quattrocento Sans"/>
              <a:buNone/>
            </a:pPr>
            <a:r>
              <a:rPr b="0" i="0" lang="en-US" sz="2000" u="none" cap="none" strike="noStrike">
                <a:solidFill>
                  <a:srgbClr val="3F3F3F"/>
                </a:solidFill>
                <a:latin typeface="Quattrocento Sans"/>
                <a:ea typeface="Quattrocento Sans"/>
                <a:cs typeface="Quattrocento Sans"/>
                <a:sym typeface="Quattrocento Sans"/>
              </a:rPr>
              <a:t>Jika kode program di atas kita jalankan, kita akan mendapatkan output: </a:t>
            </a:r>
            <a:endParaRPr/>
          </a:p>
          <a:p>
            <a:pPr indent="0" lvl="0" marL="0" marR="0" rtl="0" algn="l">
              <a:lnSpc>
                <a:spcPct val="150000"/>
              </a:lnSpc>
              <a:spcBef>
                <a:spcPts val="2200"/>
              </a:spcBef>
              <a:spcAft>
                <a:spcPts val="0"/>
              </a:spcAft>
              <a:buClr>
                <a:srgbClr val="3F3F3F"/>
              </a:buClr>
              <a:buSzPct val="100000"/>
              <a:buFont typeface="Quattrocento Sans"/>
              <a:buNone/>
            </a:pPr>
            <a:r>
              <a:rPr b="0" i="0" lang="en-US" sz="2000" u="none" cap="none" strike="noStrike">
                <a:solidFill>
                  <a:srgbClr val="3F3F3F"/>
                </a:solidFill>
                <a:latin typeface="Quattrocento Sans"/>
                <a:ea typeface="Quattrocento Sans"/>
                <a:cs typeface="Quattrocento Sans"/>
                <a:sym typeface="Quattrocento Sans"/>
              </a:rPr>
              <a:t>luas </a:t>
            </a:r>
            <a:r>
              <a:rPr b="1" i="0" lang="en-US" sz="2000" u="none" cap="none" strike="noStrike">
                <a:solidFill>
                  <a:srgbClr val="3F3F3F"/>
                </a:solidFill>
                <a:latin typeface="Quattrocento Sans"/>
                <a:ea typeface="Quattrocento Sans"/>
                <a:cs typeface="Quattrocento Sans"/>
                <a:sym typeface="Quattrocento Sans"/>
              </a:rPr>
              <a:t>=</a:t>
            </a:r>
            <a:r>
              <a:rPr b="0" i="0" lang="en-US" sz="2000" u="none" cap="none" strike="noStrike">
                <a:solidFill>
                  <a:srgbClr val="3F3F3F"/>
                </a:solidFill>
                <a:latin typeface="Quattrocento Sans"/>
                <a:ea typeface="Quattrocento Sans"/>
                <a:cs typeface="Quattrocento Sans"/>
                <a:sym typeface="Quattrocento Sans"/>
              </a:rPr>
              <a:t> </a:t>
            </a:r>
            <a:r>
              <a:rPr b="1" i="0" lang="en-US" sz="2000" u="none" cap="none" strike="noStrike">
                <a:solidFill>
                  <a:srgbClr val="3F3F3F"/>
                </a:solidFill>
                <a:latin typeface="Quattrocento Sans"/>
                <a:ea typeface="Quattrocento Sans"/>
                <a:cs typeface="Quattrocento Sans"/>
                <a:sym typeface="Quattrocento Sans"/>
              </a:rPr>
              <a:t>50</a:t>
            </a:r>
            <a:endParaRPr b="0" i="0" sz="2000" u="none" cap="none" strike="noStrike">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t/>
            </a:r>
            <a:endParaRPr/>
          </a:p>
        </p:txBody>
      </p:sp>
      <p:sp>
        <p:nvSpPr>
          <p:cNvPr id="68" name="Google Shape;68;p5"/>
          <p:cNvSpPr txBox="1"/>
          <p:nvPr>
            <p:ph idx="1" type="body"/>
          </p:nvPr>
        </p:nvSpPr>
        <p:spPr>
          <a:xfrm>
            <a:off x="539496" y="1435608"/>
            <a:ext cx="10446556"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000"/>
              <a:buFont typeface="Quattrocento Sans"/>
              <a:buNone/>
            </a:pPr>
            <a:r>
              <a:rPr b="1" lang="en-US" sz="2000"/>
              <a:t>Lalu bagaimana kalau misal kita ingin menghitung luas persegi panjang selain 10 dan 5?</a:t>
            </a:r>
            <a:endParaRPr/>
          </a:p>
          <a:p>
            <a:pPr indent="0" lvl="0" marL="0" rtl="0" algn="l">
              <a:lnSpc>
                <a:spcPct val="150000"/>
              </a:lnSpc>
              <a:spcBef>
                <a:spcPts val="2200"/>
              </a:spcBef>
              <a:spcAft>
                <a:spcPts val="0"/>
              </a:spcAft>
              <a:buClr>
                <a:srgbClr val="3F3F3F"/>
              </a:buClr>
              <a:buSzPts val="2000"/>
              <a:buFont typeface="Quattrocento Sans"/>
              <a:buNone/>
            </a:pPr>
            <a:r>
              <a:rPr lang="en-US" sz="2000"/>
              <a:t>Maka yang kita lakukan adalah mengedit kode program, mengganti nilai dari variabel panjang dan lebar lalu kembali mengeksekusi program dari awal. Repot !</a:t>
            </a:r>
            <a:endParaRPr/>
          </a:p>
          <a:p>
            <a:pPr indent="0" lvl="0" marL="0" rtl="0" algn="l">
              <a:lnSpc>
                <a:spcPct val="150000"/>
              </a:lnSpc>
              <a:spcBef>
                <a:spcPts val="2200"/>
              </a:spcBef>
              <a:spcAft>
                <a:spcPts val="0"/>
              </a:spcAft>
              <a:buClr>
                <a:srgbClr val="3F3F3F"/>
              </a:buClr>
              <a:buSzPts val="2000"/>
              <a:buFont typeface="Quattrocento Sans"/>
              <a:buNone/>
            </a:pPr>
            <a:r>
              <a:rPr lang="en-US" sz="2000"/>
              <a:t>Tapi kalau  ingin tanpa harus mengedit kode program, bagaimana?</a:t>
            </a:r>
            <a:endParaRPr/>
          </a:p>
          <a:p>
            <a:pPr indent="0" lvl="0" marL="0" rtl="0" algn="l">
              <a:lnSpc>
                <a:spcPct val="150000"/>
              </a:lnSpc>
              <a:spcBef>
                <a:spcPts val="2200"/>
              </a:spcBef>
              <a:spcAft>
                <a:spcPts val="0"/>
              </a:spcAft>
              <a:buClr>
                <a:srgbClr val="3F3F3F"/>
              </a:buClr>
              <a:buSzPts val="2000"/>
              <a:buFont typeface="Quattrocento Sans"/>
              <a:buNone/>
            </a:pPr>
            <a:r>
              <a:rPr lang="en-US" sz="2000"/>
              <a:t>Jawabannya adalah: minta user untuk melakukan input data!</a:t>
            </a:r>
            <a:endParaRPr/>
          </a:p>
          <a:p>
            <a:pPr indent="0" lvl="0" marL="0" rtl="0" algn="l">
              <a:lnSpc>
                <a:spcPct val="150000"/>
              </a:lnSpc>
              <a:spcBef>
                <a:spcPts val="2200"/>
              </a:spcBef>
              <a:spcAft>
                <a:spcPts val="0"/>
              </a:spcAft>
              <a:buClr>
                <a:srgbClr val="3F3F3F"/>
              </a:buClr>
              <a:buSzPts val="2000"/>
              <a:buFont typeface="Quattrocento Sans"/>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b="1" lang="en-US"/>
              <a:t>Membuat Input Pada Python</a:t>
            </a:r>
            <a:endParaRPr b="1"/>
          </a:p>
        </p:txBody>
      </p:sp>
      <p:sp>
        <p:nvSpPr>
          <p:cNvPr id="75" name="Google Shape;75;p6"/>
          <p:cNvSpPr txBox="1"/>
          <p:nvPr>
            <p:ph idx="1" type="body"/>
          </p:nvPr>
        </p:nvSpPr>
        <p:spPr>
          <a:xfrm>
            <a:off x="539496" y="1435608"/>
            <a:ext cx="9744191" cy="3759244"/>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50000"/>
              </a:lnSpc>
              <a:spcBef>
                <a:spcPts val="0"/>
              </a:spcBef>
              <a:spcAft>
                <a:spcPts val="0"/>
              </a:spcAft>
              <a:buClr>
                <a:srgbClr val="3F3F3F"/>
              </a:buClr>
              <a:buSzPct val="100000"/>
              <a:buFont typeface="Quattrocento Sans"/>
              <a:buNone/>
            </a:pPr>
            <a:r>
              <a:rPr lang="en-US" sz="2400"/>
              <a:t>Di dalam bahasa pemrograman python, kita bisa membuat sebuah inputan dengan cara memanggil fungsi bawaan python yang bernama fungsi </a:t>
            </a:r>
            <a:r>
              <a:rPr b="1" lang="en-US" sz="2400"/>
              <a:t>input().</a:t>
            </a:r>
            <a:endParaRPr b="1" sz="2400"/>
          </a:p>
          <a:p>
            <a:pPr indent="0" lvl="0" marL="0" rtl="0" algn="l">
              <a:lnSpc>
                <a:spcPct val="150000"/>
              </a:lnSpc>
              <a:spcBef>
                <a:spcPts val="2200"/>
              </a:spcBef>
              <a:spcAft>
                <a:spcPts val="0"/>
              </a:spcAft>
              <a:buClr>
                <a:srgbClr val="3F3F3F"/>
              </a:buClr>
              <a:buSzPct val="100000"/>
              <a:buFont typeface="Quattrocento Sans"/>
              <a:buNone/>
            </a:pPr>
            <a:r>
              <a:rPr lang="en-US" sz="2400"/>
              <a:t>Fungsi </a:t>
            </a:r>
            <a:r>
              <a:rPr b="1" lang="en-US" sz="2400"/>
              <a:t>input() </a:t>
            </a:r>
            <a:r>
              <a:rPr lang="en-US" sz="2400"/>
              <a:t>menerima satu buah parameter string, yang mana parameter tersebut akan ditampilkan di layar sebelum user memasukkan sebuah data.</a:t>
            </a:r>
            <a:endParaRPr sz="2400"/>
          </a:p>
          <a:p>
            <a:pPr indent="0" lvl="0" marL="0" rtl="0" algn="l">
              <a:lnSpc>
                <a:spcPct val="150000"/>
              </a:lnSpc>
              <a:spcBef>
                <a:spcPts val="2200"/>
              </a:spcBef>
              <a:spcAft>
                <a:spcPts val="0"/>
              </a:spcAft>
              <a:buClr>
                <a:srgbClr val="3F3F3F"/>
              </a:buClr>
              <a:buSzPct val="100000"/>
              <a:buFont typeface="Quattrocento Sans"/>
              <a:buNone/>
            </a:pPr>
            <a:r>
              <a:rPr lang="en-US" sz="2400"/>
              <a:t>Perhatikan contoh berikut:</a:t>
            </a:r>
            <a:endParaRPr/>
          </a:p>
        </p:txBody>
      </p:sp>
      <p:pic>
        <p:nvPicPr>
          <p:cNvPr id="76" name="Google Shape;76;p6"/>
          <p:cNvPicPr preferRelativeResize="0"/>
          <p:nvPr/>
        </p:nvPicPr>
        <p:blipFill rotWithShape="1">
          <a:blip r:embed="rId3">
            <a:alphaModFix/>
          </a:blip>
          <a:srcRect b="0" l="0" r="0" t="0"/>
          <a:stretch/>
        </p:blipFill>
        <p:spPr>
          <a:xfrm>
            <a:off x="4496421" y="4027849"/>
            <a:ext cx="5380230" cy="20814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7"/>
          <p:cNvSpPr txBox="1"/>
          <p:nvPr>
            <p:ph type="title"/>
          </p:nvPr>
        </p:nvSpPr>
        <p:spPr>
          <a:xfrm>
            <a:off x="719989" y="795528"/>
            <a:ext cx="6877119" cy="64008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3A3838"/>
              </a:buClr>
              <a:buSzPct val="100000"/>
              <a:buFont typeface="Quattrocento Sans"/>
              <a:buNone/>
            </a:pPr>
            <a:r>
              <a:rPr b="1" lang="en-US"/>
              <a:t>Tipe data dari nilai input adalah string</a:t>
            </a:r>
            <a:br>
              <a:rPr b="1" lang="en-US"/>
            </a:br>
            <a:endParaRPr/>
          </a:p>
        </p:txBody>
      </p:sp>
      <p:sp>
        <p:nvSpPr>
          <p:cNvPr id="82" name="Google Shape;82;p7"/>
          <p:cNvSpPr txBox="1"/>
          <p:nvPr>
            <p:ph idx="1" type="body"/>
          </p:nvPr>
        </p:nvSpPr>
        <p:spPr>
          <a:xfrm>
            <a:off x="539496" y="1435608"/>
            <a:ext cx="10711600"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Font typeface="Quattrocento Sans"/>
              <a:buNone/>
            </a:pPr>
            <a:r>
              <a:rPr lang="en-US" sz="1600"/>
              <a:t>Jika kita perhatikan pada program di atas, user bisa memasukkan nilai atau data apa pun. Bisa berupa angka, tanggal lahir, bahkan emoji </a:t>
            </a:r>
            <a:endParaRPr/>
          </a:p>
          <a:p>
            <a:pPr indent="0" lvl="0" marL="0" rtl="0" algn="l">
              <a:lnSpc>
                <a:spcPct val="150000"/>
              </a:lnSpc>
              <a:spcBef>
                <a:spcPts val="2200"/>
              </a:spcBef>
              <a:spcAft>
                <a:spcPts val="0"/>
              </a:spcAft>
              <a:buClr>
                <a:srgbClr val="3F3F3F"/>
              </a:buClr>
              <a:buSzPts val="1600"/>
              <a:buFont typeface="Quattrocento Sans"/>
              <a:buNone/>
            </a:pPr>
            <a:r>
              <a:rPr lang="en-US" sz="1600"/>
              <a:t>Lalu apa tipe data nilai kembalian dari fungsi </a:t>
            </a:r>
            <a:r>
              <a:rPr b="1" lang="en-US" sz="1600"/>
              <a:t>input()?</a:t>
            </a:r>
            <a:endParaRPr b="1" sz="1600"/>
          </a:p>
          <a:p>
            <a:pPr indent="0" lvl="0" marL="0" rtl="0" algn="l">
              <a:lnSpc>
                <a:spcPct val="150000"/>
              </a:lnSpc>
              <a:spcBef>
                <a:spcPts val="2200"/>
              </a:spcBef>
              <a:spcAft>
                <a:spcPts val="0"/>
              </a:spcAft>
              <a:buClr>
                <a:srgbClr val="3F3F3F"/>
              </a:buClr>
              <a:buSzPts val="1600"/>
              <a:buFont typeface="Quattrocento Sans"/>
              <a:buNone/>
            </a:pPr>
            <a:r>
              <a:rPr lang="en-US" sz="1600"/>
              <a:t>Tipe data kembaliannya adalah </a:t>
            </a:r>
            <a:r>
              <a:rPr b="1" lang="en-US" sz="1600"/>
              <a:t>string!</a:t>
            </a:r>
            <a:endParaRPr sz="1600"/>
          </a:p>
          <a:p>
            <a:pPr indent="0" lvl="0" marL="0" rtl="0" algn="l">
              <a:lnSpc>
                <a:spcPct val="150000"/>
              </a:lnSpc>
              <a:spcBef>
                <a:spcPts val="2200"/>
              </a:spcBef>
              <a:spcAft>
                <a:spcPts val="0"/>
              </a:spcAft>
              <a:buClr>
                <a:srgbClr val="3F3F3F"/>
              </a:buClr>
              <a:buSzPts val="1600"/>
              <a:buFont typeface="Quattrocento Sans"/>
              <a:buNone/>
            </a:pPr>
            <a:r>
              <a:rPr lang="en-US" sz="1600"/>
              <a:t>Mari kita buktikan.</a:t>
            </a:r>
            <a:endParaRPr/>
          </a:p>
          <a:p>
            <a:pPr indent="0" lvl="0" marL="0" rtl="0" algn="l">
              <a:lnSpc>
                <a:spcPct val="150000"/>
              </a:lnSpc>
              <a:spcBef>
                <a:spcPts val="2200"/>
              </a:spcBef>
              <a:spcAft>
                <a:spcPts val="0"/>
              </a:spcAft>
              <a:buClr>
                <a:srgbClr val="3F3F3F"/>
              </a:buClr>
              <a:buSzPts val="1600"/>
              <a:buFont typeface="Quattrocento Sans"/>
              <a:buNone/>
            </a:pPr>
            <a:r>
              <a:t/>
            </a:r>
            <a:endParaRPr sz="1600"/>
          </a:p>
          <a:p>
            <a:pPr indent="0" lvl="0" marL="0" rtl="0" algn="l">
              <a:lnSpc>
                <a:spcPct val="150000"/>
              </a:lnSpc>
              <a:spcBef>
                <a:spcPts val="2200"/>
              </a:spcBef>
              <a:spcAft>
                <a:spcPts val="0"/>
              </a:spcAft>
              <a:buClr>
                <a:srgbClr val="3F3F3F"/>
              </a:buClr>
              <a:buSzPts val="1600"/>
              <a:buFont typeface="Quattrocento Sans"/>
              <a:buNone/>
            </a:pPr>
            <a:r>
              <a:t/>
            </a:r>
            <a:endParaRPr sz="1600"/>
          </a:p>
        </p:txBody>
      </p:sp>
      <p:pic>
        <p:nvPicPr>
          <p:cNvPr id="83" name="Google Shape;83;p7"/>
          <p:cNvPicPr preferRelativeResize="0"/>
          <p:nvPr/>
        </p:nvPicPr>
        <p:blipFill rotWithShape="1">
          <a:blip r:embed="rId3">
            <a:alphaModFix/>
          </a:blip>
          <a:srcRect b="0" l="0" r="0" t="0"/>
          <a:stretch/>
        </p:blipFill>
        <p:spPr>
          <a:xfrm>
            <a:off x="3334993" y="4430574"/>
            <a:ext cx="4514850" cy="149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t/>
            </a:r>
            <a:endParaRPr/>
          </a:p>
        </p:txBody>
      </p:sp>
      <p:sp>
        <p:nvSpPr>
          <p:cNvPr id="89" name="Google Shape;89;p8"/>
          <p:cNvSpPr txBox="1"/>
          <p:nvPr>
            <p:ph idx="1" type="body"/>
          </p:nvPr>
        </p:nvSpPr>
        <p:spPr>
          <a:xfrm>
            <a:off x="539496" y="1435608"/>
            <a:ext cx="9240608"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000"/>
              <a:buFont typeface="Quattrocento Sans"/>
              <a:buNone/>
            </a:pPr>
            <a:r>
              <a:rPr lang="en-US" sz="2000"/>
              <a:t>Jika kita masukkan “Huda” sebagai input, maka kode program di atas akan menghasilkan output:</a:t>
            </a:r>
            <a:endParaRPr/>
          </a:p>
          <a:p>
            <a:pPr indent="0" lvl="0" marL="0" rtl="0" algn="l">
              <a:lnSpc>
                <a:spcPct val="150000"/>
              </a:lnSpc>
              <a:spcBef>
                <a:spcPts val="2200"/>
              </a:spcBef>
              <a:spcAft>
                <a:spcPts val="0"/>
              </a:spcAft>
              <a:buClr>
                <a:srgbClr val="3F3F3F"/>
              </a:buClr>
              <a:buSzPts val="2000"/>
              <a:buFont typeface="Quattrocento Sans"/>
              <a:buNone/>
            </a:pPr>
            <a:r>
              <a:t/>
            </a:r>
            <a:endParaRPr sz="2000"/>
          </a:p>
        </p:txBody>
      </p:sp>
      <p:pic>
        <p:nvPicPr>
          <p:cNvPr id="90" name="Google Shape;90;p8"/>
          <p:cNvPicPr preferRelativeResize="0"/>
          <p:nvPr/>
        </p:nvPicPr>
        <p:blipFill rotWithShape="1">
          <a:blip r:embed="rId3">
            <a:alphaModFix/>
          </a:blip>
          <a:srcRect b="0" l="0" r="0" t="0"/>
          <a:stretch/>
        </p:blipFill>
        <p:spPr>
          <a:xfrm>
            <a:off x="2470496" y="2697007"/>
            <a:ext cx="5825366" cy="15432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t/>
            </a:r>
            <a:endParaRPr/>
          </a:p>
        </p:txBody>
      </p:sp>
      <p:sp>
        <p:nvSpPr>
          <p:cNvPr id="96" name="Google Shape;96;p9"/>
          <p:cNvSpPr txBox="1"/>
          <p:nvPr>
            <p:ph idx="1" type="body"/>
          </p:nvPr>
        </p:nvSpPr>
        <p:spPr>
          <a:xfrm>
            <a:off x="539496" y="1435608"/>
            <a:ext cx="9240608" cy="397764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000"/>
              <a:buFont typeface="Quattrocento Sans"/>
              <a:buNone/>
            </a:pPr>
            <a:r>
              <a:rPr lang="en-US" sz="2000"/>
              <a:t>Bahkan, meskipun kita memasukkan nilai 10, variabel nama tetaplah sebuah string.</a:t>
            </a:r>
            <a:endParaRPr sz="2000"/>
          </a:p>
          <a:p>
            <a:pPr indent="0" lvl="0" marL="0" rtl="0" algn="l">
              <a:lnSpc>
                <a:spcPct val="150000"/>
              </a:lnSpc>
              <a:spcBef>
                <a:spcPts val="2200"/>
              </a:spcBef>
              <a:spcAft>
                <a:spcPts val="0"/>
              </a:spcAft>
              <a:buClr>
                <a:srgbClr val="3F3F3F"/>
              </a:buClr>
              <a:buSzPts val="2000"/>
              <a:buFont typeface="Quattrocento Sans"/>
              <a:buNone/>
            </a:pPr>
            <a:r>
              <a:rPr lang="en-US" sz="2000"/>
              <a:t>Untuk lebih menguatkan lagi, kita bisa mencoba kode program di bawah.</a:t>
            </a:r>
            <a:endParaRPr/>
          </a:p>
        </p:txBody>
      </p:sp>
      <p:pic>
        <p:nvPicPr>
          <p:cNvPr id="97" name="Google Shape;97;p9"/>
          <p:cNvPicPr preferRelativeResize="0"/>
          <p:nvPr/>
        </p:nvPicPr>
        <p:blipFill rotWithShape="1">
          <a:blip r:embed="rId3">
            <a:alphaModFix/>
          </a:blip>
          <a:srcRect b="0" l="0" r="0" t="0"/>
          <a:stretch/>
        </p:blipFill>
        <p:spPr>
          <a:xfrm>
            <a:off x="873550" y="3424428"/>
            <a:ext cx="4723448" cy="1988820"/>
          </a:xfrm>
          <a:prstGeom prst="rect">
            <a:avLst/>
          </a:prstGeom>
          <a:noFill/>
          <a:ln>
            <a:noFill/>
          </a:ln>
        </p:spPr>
      </p:pic>
      <p:cxnSp>
        <p:nvCxnSpPr>
          <p:cNvPr id="98" name="Google Shape;98;p9"/>
          <p:cNvCxnSpPr/>
          <p:nvPr/>
        </p:nvCxnSpPr>
        <p:spPr>
          <a:xfrm>
            <a:off x="5870713" y="4365830"/>
            <a:ext cx="1086678" cy="0"/>
          </a:xfrm>
          <a:prstGeom prst="straightConnector1">
            <a:avLst/>
          </a:prstGeom>
          <a:noFill/>
          <a:ln cap="flat" cmpd="sng" w="9525">
            <a:solidFill>
              <a:schemeClr val="accent1"/>
            </a:solidFill>
            <a:prstDash val="solid"/>
            <a:miter lim="800000"/>
            <a:headEnd len="sm" w="sm" type="none"/>
            <a:tailEnd len="med" w="med" type="triangle"/>
          </a:ln>
        </p:spPr>
      </p:cxnSp>
      <p:pic>
        <p:nvPicPr>
          <p:cNvPr id="99" name="Google Shape;99;p9"/>
          <p:cNvPicPr preferRelativeResize="0"/>
          <p:nvPr/>
        </p:nvPicPr>
        <p:blipFill rotWithShape="1">
          <a:blip r:embed="rId4">
            <a:alphaModFix/>
          </a:blip>
          <a:srcRect b="0" l="0" r="0" t="0"/>
          <a:stretch/>
        </p:blipFill>
        <p:spPr>
          <a:xfrm>
            <a:off x="7398326" y="3428316"/>
            <a:ext cx="4593948" cy="198493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2020-10-07T02:02:11Z</dcterms:created>
  <dc:creator>aluns_000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