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62" r:id="rId3"/>
    <p:sldId id="264"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293" r:id="rId25"/>
  </p:sldIdLst>
  <p:sldSz cx="9144000" cy="5143500" type="screen16x9"/>
  <p:notesSz cx="6858000" cy="9144000"/>
  <p:embeddedFontLst>
    <p:embeddedFont>
      <p:font typeface="Calibri Light" panose="020F0302020204030204" pitchFamily="34" charset="0"/>
      <p:regular r:id="rId27"/>
      <p:italic r:id="rId28"/>
    </p:embeddedFont>
    <p:embeddedFont>
      <p:font typeface="Roboto" panose="020B0604020202020204" charset="0"/>
      <p:regular r:id="rId29"/>
      <p:bold r:id="rId30"/>
      <p:italic r:id="rId31"/>
      <p:boldItalic r:id="rId32"/>
    </p:embeddedFont>
    <p:embeddedFont>
      <p:font typeface="Raleway" panose="020B060402020202020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Lato"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93" autoAdjust="0"/>
  </p:normalViewPr>
  <p:slideViewPr>
    <p:cSldViewPr snapToGrid="0">
      <p:cViewPr varScale="1">
        <p:scale>
          <a:sx n="139" d="100"/>
          <a:sy n="139" d="100"/>
        </p:scale>
        <p:origin x="72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307787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64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115acf142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115acf142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601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6470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f115acf142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f115acf142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68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2"/>
          <p:cNvPicPr preferRelativeResize="0"/>
          <p:nvPr/>
        </p:nvPicPr>
        <p:blipFill>
          <a:blip r:embed="rId2">
            <a:alphaModFix/>
          </a:blip>
          <a:stretch>
            <a:fillRect/>
          </a:stretch>
        </p:blipFill>
        <p:spPr>
          <a:xfrm>
            <a:off x="6981825" y="0"/>
            <a:ext cx="1621631" cy="457200"/>
          </a:xfrm>
          <a:prstGeom prst="rect">
            <a:avLst/>
          </a:prstGeom>
          <a:noFill/>
          <a:ln>
            <a:noFill/>
          </a:ln>
        </p:spPr>
      </p:pic>
      <p:pic>
        <p:nvPicPr>
          <p:cNvPr id="18" name="Google Shape;18;p2"/>
          <p:cNvPicPr preferRelativeResize="0"/>
          <p:nvPr/>
        </p:nvPicPr>
        <p:blipFill>
          <a:blip r:embed="rId2">
            <a:alphaModFix/>
          </a:blip>
          <a:stretch>
            <a:fillRect/>
          </a:stretch>
        </p:blipFill>
        <p:spPr>
          <a:xfrm>
            <a:off x="6837125" y="0"/>
            <a:ext cx="1730156" cy="487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
        <p:nvSpPr>
          <p:cNvPr id="90" name="Google Shape;90;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2"/>
          <p:cNvPicPr preferRelativeResize="0"/>
          <p:nvPr/>
        </p:nvPicPr>
        <p:blipFill>
          <a:blip r:embed="rId2">
            <a:alphaModFix/>
          </a:blip>
          <a:stretch>
            <a:fillRect/>
          </a:stretch>
        </p:blipFill>
        <p:spPr>
          <a:xfrm>
            <a:off x="6837113" y="0"/>
            <a:ext cx="1730166" cy="4878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 name="Google Shape;94;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
        <p:nvSpPr>
          <p:cNvPr id="95" name="Google Shape;95;p13"/>
          <p:cNvSpPr txBox="1">
            <a:spLocks noGrp="1"/>
          </p:cNvSpPr>
          <p:nvPr>
            <p:ph type="dt" idx="10"/>
          </p:nvPr>
        </p:nvSpPr>
        <p:spPr>
          <a:xfrm>
            <a:off x="457200" y="4683919"/>
            <a:ext cx="2133600" cy="3570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6" name="Google Shape;96;p13"/>
          <p:cNvSpPr txBox="1">
            <a:spLocks noGrp="1"/>
          </p:cNvSpPr>
          <p:nvPr>
            <p:ph type="ftr" idx="11"/>
          </p:nvPr>
        </p:nvSpPr>
        <p:spPr>
          <a:xfrm>
            <a:off x="3124200" y="4683919"/>
            <a:ext cx="2895600" cy="3570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7" name="Google Shape;97;p13"/>
          <p:cNvSpPr txBox="1">
            <a:spLocks noGrp="1"/>
          </p:cNvSpPr>
          <p:nvPr>
            <p:ph type="sldNum" idx="12"/>
          </p:nvPr>
        </p:nvSpPr>
        <p:spPr>
          <a:xfrm>
            <a:off x="6553200" y="4683919"/>
            <a:ext cx="2133600" cy="357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000">
              <a:solidFill>
                <a:schemeClr val="accent1"/>
              </a:solidFill>
              <a:latin typeface="Lato"/>
              <a:ea typeface="Lato"/>
              <a:cs typeface="Lato"/>
              <a:sym typeface="Lato"/>
            </a:endParaRPr>
          </a:p>
        </p:txBody>
      </p:sp>
      <p:pic>
        <p:nvPicPr>
          <p:cNvPr id="98" name="Google Shape;98;p13"/>
          <p:cNvPicPr preferRelativeResize="0"/>
          <p:nvPr/>
        </p:nvPicPr>
        <p:blipFill>
          <a:blip r:embed="rId2">
            <a:alphaModFix/>
          </a:blip>
          <a:stretch>
            <a:fillRect/>
          </a:stretch>
        </p:blipFill>
        <p:spPr>
          <a:xfrm>
            <a:off x="6837125" y="0"/>
            <a:ext cx="1730156" cy="487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830392" y="1191256"/>
            <a:ext cx="745763" cy="45826"/>
            <a:chOff x="4580561" y="2589004"/>
            <a:chExt cx="1064464" cy="25200"/>
          </a:xfrm>
        </p:grpSpPr>
        <p:sp>
          <p:nvSpPr>
            <p:cNvPr id="21" name="Google Shape;21;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4" name="Google Shape;24;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830392" y="1191256"/>
            <a:ext cx="745763" cy="45826"/>
            <a:chOff x="4580561" y="2589004"/>
            <a:chExt cx="1064464" cy="25200"/>
          </a:xfrm>
        </p:grpSpPr>
        <p:sp>
          <p:nvSpPr>
            <p:cNvPr id="28" name="Google Shape;28;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1" name="Google Shape;31;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2" name="Google Shape;32;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33" name="Google Shape;33;p4"/>
          <p:cNvPicPr preferRelativeResize="0"/>
          <p:nvPr/>
        </p:nvPicPr>
        <p:blipFill>
          <a:blip r:embed="rId2">
            <a:alphaModFix/>
          </a:blip>
          <a:stretch>
            <a:fillRect/>
          </a:stretch>
        </p:blipFill>
        <p:spPr>
          <a:xfrm>
            <a:off x="6837113" y="0"/>
            <a:ext cx="1730166" cy="487800"/>
          </a:xfrm>
          <a:prstGeom prst="rect">
            <a:avLst/>
          </a:prstGeom>
          <a:noFill/>
          <a:ln>
            <a:noFill/>
          </a:ln>
        </p:spPr>
      </p:pic>
      <p:sp>
        <p:nvSpPr>
          <p:cNvPr id="34" name="Google Shape;34;p4"/>
          <p:cNvSpPr txBox="1"/>
          <p:nvPr/>
        </p:nvSpPr>
        <p:spPr>
          <a:xfrm>
            <a:off x="0" y="4866700"/>
            <a:ext cx="22260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00">
                <a:latin typeface="Roboto"/>
                <a:ea typeface="Roboto"/>
                <a:cs typeface="Roboto"/>
                <a:sym typeface="Roboto"/>
              </a:rPr>
              <a:t>Teaching Team Teknik Informatika - Universitas Nusa Putra</a:t>
            </a:r>
            <a:endParaRPr sz="600">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830392" y="1191256"/>
            <a:ext cx="745763" cy="45826"/>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1" name="Google Shape;41;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2" name="Google Shape;42;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3" name="Google Shape;43;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44" name="Google Shape;44;p5"/>
          <p:cNvPicPr preferRelativeResize="0"/>
          <p:nvPr/>
        </p:nvPicPr>
        <p:blipFill>
          <a:blip r:embed="rId2">
            <a:alphaModFix/>
          </a:blip>
          <a:stretch>
            <a:fillRect/>
          </a:stretch>
        </p:blipFill>
        <p:spPr>
          <a:xfrm>
            <a:off x="6837113" y="0"/>
            <a:ext cx="1730166" cy="487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6"/>
          <p:cNvGrpSpPr/>
          <p:nvPr/>
        </p:nvGrpSpPr>
        <p:grpSpPr>
          <a:xfrm>
            <a:off x="830392" y="1191256"/>
            <a:ext cx="745763" cy="45826"/>
            <a:chOff x="4580561" y="2589004"/>
            <a:chExt cx="1064464" cy="25200"/>
          </a:xfrm>
        </p:grpSpPr>
        <p:sp>
          <p:nvSpPr>
            <p:cNvPr id="48" name="Google Shape;48;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1" name="Google Shape;51;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52" name="Google Shape;52;p6"/>
          <p:cNvPicPr preferRelativeResize="0"/>
          <p:nvPr/>
        </p:nvPicPr>
        <p:blipFill>
          <a:blip r:embed="rId2">
            <a:alphaModFix/>
          </a:blip>
          <a:stretch>
            <a:fillRect/>
          </a:stretch>
        </p:blipFill>
        <p:spPr>
          <a:xfrm>
            <a:off x="6837113" y="0"/>
            <a:ext cx="1730166" cy="487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7"/>
          <p:cNvGrpSpPr/>
          <p:nvPr/>
        </p:nvGrpSpPr>
        <p:grpSpPr>
          <a:xfrm>
            <a:off x="830392" y="1191256"/>
            <a:ext cx="745763" cy="45826"/>
            <a:chOff x="4580561" y="2589004"/>
            <a:chExt cx="1064464" cy="25200"/>
          </a:xfrm>
        </p:grpSpPr>
        <p:sp>
          <p:nvSpPr>
            <p:cNvPr id="56" name="Google Shape;56;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9" name="Google Shape;59;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0" name="Google Shape;60;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61" name="Google Shape;61;p7"/>
          <p:cNvPicPr preferRelativeResize="0"/>
          <p:nvPr/>
        </p:nvPicPr>
        <p:blipFill>
          <a:blip r:embed="rId2">
            <a:alphaModFix/>
          </a:blip>
          <a:stretch>
            <a:fillRect/>
          </a:stretch>
        </p:blipFill>
        <p:spPr>
          <a:xfrm>
            <a:off x="6837113" y="0"/>
            <a:ext cx="1730166" cy="4878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2"/>
        <p:cNvGrpSpPr/>
        <p:nvPr/>
      </p:nvGrpSpPr>
      <p:grpSpPr>
        <a:xfrm>
          <a:off x="0" y="0"/>
          <a:ext cx="0" cy="0"/>
          <a:chOff x="0" y="0"/>
          <a:chExt cx="0" cy="0"/>
        </a:xfrm>
      </p:grpSpPr>
      <p:grpSp>
        <p:nvGrpSpPr>
          <p:cNvPr id="63" name="Google Shape;63;p8"/>
          <p:cNvGrpSpPr/>
          <p:nvPr/>
        </p:nvGrpSpPr>
        <p:grpSpPr>
          <a:xfrm>
            <a:off x="830392" y="4169130"/>
            <a:ext cx="745763" cy="45826"/>
            <a:chOff x="4580561" y="2589004"/>
            <a:chExt cx="1064464" cy="25200"/>
          </a:xfrm>
        </p:grpSpPr>
        <p:sp>
          <p:nvSpPr>
            <p:cNvPr id="64" name="Google Shape;64;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7" name="Google Shape;67;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77" name="Google Shape;77;p9"/>
          <p:cNvPicPr preferRelativeResize="0"/>
          <p:nvPr/>
        </p:nvPicPr>
        <p:blipFill>
          <a:blip r:embed="rId2">
            <a:alphaModFix/>
          </a:blip>
          <a:stretch>
            <a:fillRect/>
          </a:stretch>
        </p:blipFill>
        <p:spPr>
          <a:xfrm>
            <a:off x="6837113" y="0"/>
            <a:ext cx="1730166" cy="487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81" name="Google Shape;81;p10"/>
          <p:cNvPicPr preferRelativeResize="0"/>
          <p:nvPr/>
        </p:nvPicPr>
        <p:blipFill>
          <a:blip r:embed="rId2">
            <a:alphaModFix/>
          </a:blip>
          <a:stretch>
            <a:fillRect/>
          </a:stretch>
        </p:blipFill>
        <p:spPr>
          <a:xfrm>
            <a:off x="6837113" y="0"/>
            <a:ext cx="1730166" cy="487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800"/>
              <a:buFont typeface="Arial"/>
              <a:buNone/>
            </a:pPr>
            <a:r>
              <a:rPr lang="en-US" sz="3600" i="0" u="none" smtClean="0">
                <a:solidFill>
                  <a:schemeClr val="dk2"/>
                </a:solidFill>
              </a:rPr>
              <a:t>DASAR PEMROGRAMAN</a:t>
            </a:r>
            <a:endParaRPr sz="3600" dirty="0"/>
          </a:p>
        </p:txBody>
      </p:sp>
      <p:sp>
        <p:nvSpPr>
          <p:cNvPr id="113" name="Google Shape;113;p15"/>
          <p:cNvSpPr txBox="1">
            <a:spLocks noGrp="1"/>
          </p:cNvSpPr>
          <p:nvPr>
            <p:ph type="subTitle" idx="1"/>
          </p:nvPr>
        </p:nvSpPr>
        <p:spPr>
          <a:xfrm>
            <a:off x="1295400" y="2914650"/>
            <a:ext cx="6400800" cy="172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2400"/>
              <a:buFont typeface="Arial"/>
              <a:buNone/>
            </a:pPr>
            <a:r>
              <a:rPr lang="en-US" sz="2400" err="1"/>
              <a:t>Sesi</a:t>
            </a:r>
            <a:r>
              <a:rPr lang="en-US" sz="2400"/>
              <a:t> </a:t>
            </a:r>
            <a:r>
              <a:rPr lang="en-US" sz="2400" smtClean="0"/>
              <a:t>12</a:t>
            </a:r>
            <a:endParaRPr lang="en-US" sz="2400" dirty="0"/>
          </a:p>
          <a:p>
            <a:pPr marL="0" lvl="0" indent="0" algn="ctr" rtl="0">
              <a:spcBef>
                <a:spcPts val="0"/>
              </a:spcBef>
              <a:spcAft>
                <a:spcPts val="0"/>
              </a:spcAft>
              <a:buClr>
                <a:schemeClr val="dk1"/>
              </a:buClr>
              <a:buSzPts val="2400"/>
              <a:buFont typeface="Arial"/>
              <a:buNone/>
            </a:pPr>
            <a:r>
              <a:rPr lang="en-US" sz="2400" smtClean="0"/>
              <a:t>MODUL DAN IMPORT</a:t>
            </a:r>
            <a:endParaRPr sz="2400" dirty="0"/>
          </a:p>
          <a:p>
            <a:pPr marL="0" lvl="0" indent="0" algn="ctr" rtl="0">
              <a:spcBef>
                <a:spcPts val="0"/>
              </a:spcBef>
              <a:spcAft>
                <a:spcPts val="0"/>
              </a:spcAft>
              <a:buClr>
                <a:schemeClr val="dk1"/>
              </a:buClr>
              <a:buSzPts val="2400"/>
              <a:buFont typeface="Arial"/>
              <a:buNone/>
            </a:pPr>
            <a:endParaRPr sz="2400" dirty="0"/>
          </a:p>
          <a:p>
            <a:pPr marL="0" lvl="0" indent="0" algn="ctr" rtl="0">
              <a:spcBef>
                <a:spcPts val="0"/>
              </a:spcBef>
              <a:spcAft>
                <a:spcPts val="0"/>
              </a:spcAft>
              <a:buClr>
                <a:schemeClr val="dk1"/>
              </a:buClr>
              <a:buSzPts val="2400"/>
              <a:buFont typeface="Arial"/>
              <a:buNone/>
            </a:pPr>
            <a:r>
              <a:rPr lang="en-US" sz="1200" dirty="0"/>
              <a:t>Teaching Team </a:t>
            </a:r>
            <a:r>
              <a:rPr lang="en-US" sz="1200" dirty="0" err="1"/>
              <a:t>Teknik</a:t>
            </a:r>
            <a:r>
              <a:rPr lang="en-US" sz="1200" dirty="0"/>
              <a:t> </a:t>
            </a:r>
            <a:r>
              <a:rPr lang="en-US" sz="1200" dirty="0" err="1"/>
              <a:t>Informatika</a:t>
            </a:r>
            <a:endParaRPr sz="1200" dirty="0"/>
          </a:p>
          <a:p>
            <a:pPr marL="0" lvl="0" indent="0" algn="ctr" rtl="0">
              <a:spcBef>
                <a:spcPts val="0"/>
              </a:spcBef>
              <a:spcAft>
                <a:spcPts val="0"/>
              </a:spcAft>
              <a:buClr>
                <a:schemeClr val="dk1"/>
              </a:buClr>
              <a:buSzPts val="2400"/>
              <a:buFont typeface="Arial"/>
              <a:buNone/>
            </a:pPr>
            <a:r>
              <a:rPr lang="en-US" sz="1200" dirty="0" err="1"/>
              <a:t>Universitas</a:t>
            </a:r>
            <a:r>
              <a:rPr lang="en-US" sz="1200" dirty="0"/>
              <a:t> Nusa Putra</a:t>
            </a:r>
            <a:endParaRPr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IMPORT SECARA EKSPLISIT</a:t>
            </a:r>
            <a:endParaRPr lang="en-US"/>
          </a:p>
        </p:txBody>
      </p:sp>
      <p:sp>
        <p:nvSpPr>
          <p:cNvPr id="3" name="Text Placeholder 2"/>
          <p:cNvSpPr>
            <a:spLocks noGrp="1"/>
          </p:cNvSpPr>
          <p:nvPr>
            <p:ph type="body" idx="1"/>
          </p:nvPr>
        </p:nvSpPr>
        <p:spPr>
          <a:xfrm>
            <a:off x="729450" y="2078875"/>
            <a:ext cx="3663795" cy="2261100"/>
          </a:xfrm>
        </p:spPr>
        <p:txBody>
          <a:bodyPr/>
          <a:lstStyle/>
          <a:p>
            <a:r>
              <a:rPr lang="en-US"/>
              <a:t>Selain mengimpor semua item, kita juga bisa mengimpor hanya item-item tertentu saja secara eksplisit.</a:t>
            </a:r>
          </a:p>
          <a:p>
            <a:endParaRPr lang="en-US"/>
          </a:p>
          <a:p>
            <a:r>
              <a:rPr lang="en-US"/>
              <a:t>Misalkan pada modul matematika, kita hanya ingin mengimpor fungsi luas_persegi() dan luas_lingkaran() saja, kita bisa melakukannya seperti ini:</a:t>
            </a:r>
          </a:p>
          <a:p>
            <a:pPr marL="146050" indent="0">
              <a:buNone/>
            </a:pPr>
            <a:endParaRPr lang="en-US"/>
          </a:p>
        </p:txBody>
      </p:sp>
      <p:pic>
        <p:nvPicPr>
          <p:cNvPr id="4" name="Picture 3"/>
          <p:cNvPicPr/>
          <p:nvPr/>
        </p:nvPicPr>
        <p:blipFill>
          <a:blip r:embed="rId2"/>
          <a:stretch>
            <a:fillRect/>
          </a:stretch>
        </p:blipFill>
        <p:spPr>
          <a:xfrm>
            <a:off x="4824842" y="2685550"/>
            <a:ext cx="3495675" cy="1047750"/>
          </a:xfrm>
          <a:prstGeom prst="rect">
            <a:avLst/>
          </a:prstGeom>
        </p:spPr>
      </p:pic>
    </p:spTree>
    <p:extLst>
      <p:ext uri="{BB962C8B-B14F-4D97-AF65-F5344CB8AC3E}">
        <p14:creationId xmlns:p14="http://schemas.microsoft.com/office/powerpoint/2010/main" val="568140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MENYEMBUNYIKA ITEM AGAR TIDAK BISA DI IMPORT</a:t>
            </a:r>
            <a:endParaRPr lang="en-US"/>
          </a:p>
        </p:txBody>
      </p:sp>
      <p:sp>
        <p:nvSpPr>
          <p:cNvPr id="3" name="Text Placeholder 2"/>
          <p:cNvSpPr>
            <a:spLocks noGrp="1"/>
          </p:cNvSpPr>
          <p:nvPr>
            <p:ph type="body" idx="1"/>
          </p:nvPr>
        </p:nvSpPr>
        <p:spPr/>
        <p:txBody>
          <a:bodyPr/>
          <a:lstStyle/>
          <a:p>
            <a:pPr marL="146050" indent="0">
              <a:buNone/>
            </a:pPr>
            <a:r>
              <a:rPr lang="fi-FI"/>
              <a:t>Selain dengan mendifinisikan satu-satu, kita juga bisa melakukan import * seperti ini:</a:t>
            </a:r>
          </a:p>
          <a:p>
            <a:pPr marL="146050" indent="0">
              <a:buNone/>
            </a:pPr>
            <a:endParaRPr lang="en-US"/>
          </a:p>
        </p:txBody>
      </p:sp>
      <p:pic>
        <p:nvPicPr>
          <p:cNvPr id="4" name="Picture 3"/>
          <p:cNvPicPr/>
          <p:nvPr/>
        </p:nvPicPr>
        <p:blipFill>
          <a:blip r:embed="rId2"/>
          <a:stretch>
            <a:fillRect/>
          </a:stretch>
        </p:blipFill>
        <p:spPr>
          <a:xfrm>
            <a:off x="874152" y="2516497"/>
            <a:ext cx="2019300" cy="866775"/>
          </a:xfrm>
          <a:prstGeom prst="rect">
            <a:avLst/>
          </a:prstGeom>
        </p:spPr>
      </p:pic>
      <p:sp>
        <p:nvSpPr>
          <p:cNvPr id="5" name="Rectangle 4"/>
          <p:cNvSpPr/>
          <p:nvPr/>
        </p:nvSpPr>
        <p:spPr>
          <a:xfrm>
            <a:off x="922396" y="3710330"/>
            <a:ext cx="3651404" cy="738664"/>
          </a:xfrm>
          <a:prstGeom prst="rect">
            <a:avLst/>
          </a:prstGeom>
        </p:spPr>
        <p:txBody>
          <a:bodyPr wrap="square">
            <a:spAutoFit/>
          </a:bodyPr>
          <a:lstStyle/>
          <a:p>
            <a:r>
              <a:rPr lang="en-US" sz="1050">
                <a:latin typeface="Calibri Light" panose="020F0302020204030204" pitchFamily="34" charset="0"/>
              </a:rPr>
              <a:t>Perintah di atas akan mengimport semua item yang ada pada modul matematika, kecuali item yang namanya diawali dengan _ , untuk mencobanya lihat contoh berikut :</a:t>
            </a:r>
          </a:p>
          <a:p>
            <a:endParaRPr lang="en-US" sz="1050">
              <a:latin typeface="Calibri Light" panose="020F0302020204030204" pitchFamily="34" charset="0"/>
            </a:endParaRPr>
          </a:p>
        </p:txBody>
      </p:sp>
      <p:pic>
        <p:nvPicPr>
          <p:cNvPr id="6" name="Picture 5"/>
          <p:cNvPicPr/>
          <p:nvPr/>
        </p:nvPicPr>
        <p:blipFill>
          <a:blip r:embed="rId3"/>
          <a:stretch>
            <a:fillRect/>
          </a:stretch>
        </p:blipFill>
        <p:spPr>
          <a:xfrm>
            <a:off x="4573801" y="2600675"/>
            <a:ext cx="2713898" cy="2095078"/>
          </a:xfrm>
          <a:prstGeom prst="rect">
            <a:avLst/>
          </a:prstGeom>
        </p:spPr>
      </p:pic>
      <p:pic>
        <p:nvPicPr>
          <p:cNvPr id="7" name="Picture 6"/>
          <p:cNvPicPr>
            <a:picLocks noChangeAspect="1"/>
          </p:cNvPicPr>
          <p:nvPr/>
        </p:nvPicPr>
        <p:blipFill>
          <a:blip r:embed="rId4"/>
          <a:stretch>
            <a:fillRect/>
          </a:stretch>
        </p:blipFill>
        <p:spPr>
          <a:xfrm>
            <a:off x="6364152" y="4159617"/>
            <a:ext cx="2411507" cy="810765"/>
          </a:xfrm>
          <a:prstGeom prst="rect">
            <a:avLst/>
          </a:prstGeom>
        </p:spPr>
      </p:pic>
    </p:spTree>
    <p:extLst>
      <p:ext uri="{BB962C8B-B14F-4D97-AF65-F5344CB8AC3E}">
        <p14:creationId xmlns:p14="http://schemas.microsoft.com/office/powerpoint/2010/main" val="1272395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PAKET PADA PYTHON</a:t>
            </a:r>
            <a:endParaRPr lang="en-US"/>
          </a:p>
        </p:txBody>
      </p:sp>
      <p:sp>
        <p:nvSpPr>
          <p:cNvPr id="3" name="Text Placeholder 2"/>
          <p:cNvSpPr>
            <a:spLocks noGrp="1"/>
          </p:cNvSpPr>
          <p:nvPr>
            <p:ph type="body" idx="1"/>
          </p:nvPr>
        </p:nvSpPr>
        <p:spPr/>
        <p:txBody>
          <a:bodyPr/>
          <a:lstStyle/>
          <a:p>
            <a:r>
              <a:rPr lang="en-US" smtClean="0"/>
              <a:t>Paket </a:t>
            </a:r>
            <a:r>
              <a:rPr lang="en-US"/>
              <a:t>pada python adalah sebuah cara untuk mengelola dan mengorganisir modul-modul python dalam bentuk direktori, memungkinkan sebuah modul untuk diakses menggunakan “namespace” dan dot lokasi [4].</a:t>
            </a:r>
          </a:p>
          <a:p>
            <a:endParaRPr lang="en-US"/>
          </a:p>
          <a:p>
            <a:r>
              <a:rPr lang="en-US"/>
              <a:t>Secara sederhana, paket (atau packages) pada python adalah direktori biasa, yang di dalamnya terdapat modul-modul python.</a:t>
            </a:r>
          </a:p>
          <a:p>
            <a:endParaRPr lang="en-US"/>
          </a:p>
          <a:p>
            <a:r>
              <a:rPr lang="en-US"/>
              <a:t>Bedanya, di dalam direktori tersebut, harus ada satu file bernama __init__.py yang memberitahukan interpreter bahwa direktori tersebut adalah paket yang berisi modul-modul.</a:t>
            </a:r>
          </a:p>
          <a:p>
            <a:pPr marL="146050" indent="0">
              <a:buNone/>
            </a:pPr>
            <a:endParaRPr lang="en-US"/>
          </a:p>
        </p:txBody>
      </p:sp>
    </p:spTree>
    <p:extLst>
      <p:ext uri="{BB962C8B-B14F-4D97-AF65-F5344CB8AC3E}">
        <p14:creationId xmlns:p14="http://schemas.microsoft.com/office/powerpoint/2010/main" val="2196610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MEMBUAT PAKET</a:t>
            </a:r>
            <a:endParaRPr lang="en-US"/>
          </a:p>
        </p:txBody>
      </p:sp>
      <p:sp>
        <p:nvSpPr>
          <p:cNvPr id="3" name="Text Placeholder 2"/>
          <p:cNvSpPr>
            <a:spLocks noGrp="1"/>
          </p:cNvSpPr>
          <p:nvPr>
            <p:ph type="body" idx="1"/>
          </p:nvPr>
        </p:nvSpPr>
        <p:spPr/>
        <p:txBody>
          <a:bodyPr>
            <a:normAutofit fontScale="62500" lnSpcReduction="20000"/>
          </a:bodyPr>
          <a:lstStyle/>
          <a:p>
            <a:pPr marL="146050" indent="0">
              <a:buNone/>
            </a:pPr>
            <a:r>
              <a:rPr lang="en-US"/>
              <a:t>Anggap saja kita akan membuat aplikasi untuk menghitung luas bangun datar dan juga volume bangun ruang.</a:t>
            </a:r>
          </a:p>
          <a:p>
            <a:endParaRPr lang="en-US"/>
          </a:p>
          <a:p>
            <a:pPr marL="146050" indent="0">
              <a:buNone/>
            </a:pPr>
            <a:r>
              <a:rPr lang="en-US"/>
              <a:t>Bangun datar di antaranya:</a:t>
            </a:r>
          </a:p>
          <a:p>
            <a:endParaRPr lang="en-US"/>
          </a:p>
          <a:p>
            <a:r>
              <a:rPr lang="en-US" b="1"/>
              <a:t>persegi</a:t>
            </a:r>
          </a:p>
          <a:p>
            <a:r>
              <a:rPr lang="en-US" b="1"/>
              <a:t>lingkaran</a:t>
            </a:r>
          </a:p>
          <a:p>
            <a:r>
              <a:rPr lang="en-US" b="1" smtClean="0"/>
              <a:t>Segitiga</a:t>
            </a:r>
          </a:p>
          <a:p>
            <a:pPr marL="146050" indent="0">
              <a:buNone/>
            </a:pPr>
            <a:endParaRPr lang="en-US" b="1"/>
          </a:p>
          <a:p>
            <a:pPr marL="146050" indent="0">
              <a:buNone/>
            </a:pPr>
            <a:r>
              <a:rPr lang="en-US"/>
              <a:t>Bangun ruang di antaranya:</a:t>
            </a:r>
          </a:p>
          <a:p>
            <a:endParaRPr lang="en-US"/>
          </a:p>
          <a:p>
            <a:r>
              <a:rPr lang="en-US" b="1"/>
              <a:t>kubik</a:t>
            </a:r>
          </a:p>
          <a:p>
            <a:r>
              <a:rPr lang="en-US" b="1"/>
              <a:t>trapesium</a:t>
            </a:r>
          </a:p>
          <a:p>
            <a:r>
              <a:rPr lang="en-US" b="1"/>
              <a:t>bola</a:t>
            </a:r>
          </a:p>
          <a:p>
            <a:pPr marL="146050" indent="0">
              <a:buNone/>
            </a:pPr>
            <a:r>
              <a:rPr lang="en-US"/>
              <a:t>Dan kita akan membuat setiap bangun datar atau setiap bangun ruang menjadi satu modul tersendiri. Sehingga, kita akan memiliki total 6 modul. Dan dari 6 modul tersebut akan kita bagi menjadi 2 paket.</a:t>
            </a:r>
          </a:p>
          <a:p>
            <a:endParaRPr lang="en-US"/>
          </a:p>
          <a:p>
            <a:pPr marL="146050" indent="0">
              <a:buNone/>
            </a:pPr>
            <a:r>
              <a:rPr lang="en-US"/>
              <a:t>Sehingga penampilan struktur programnya adalah berikut:</a:t>
            </a:r>
          </a:p>
          <a:p>
            <a:endParaRPr lang="en-US"/>
          </a:p>
        </p:txBody>
      </p:sp>
    </p:spTree>
    <p:extLst>
      <p:ext uri="{BB962C8B-B14F-4D97-AF65-F5344CB8AC3E}">
        <p14:creationId xmlns:p14="http://schemas.microsoft.com/office/powerpoint/2010/main" val="3527881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68709" y="1607433"/>
            <a:ext cx="2552700" cy="2533650"/>
          </a:xfrm>
          <a:prstGeom prst="rect">
            <a:avLst/>
          </a:prstGeom>
        </p:spPr>
      </p:pic>
      <p:sp>
        <p:nvSpPr>
          <p:cNvPr id="5" name="Rectangle 4"/>
          <p:cNvSpPr/>
          <p:nvPr/>
        </p:nvSpPr>
        <p:spPr>
          <a:xfrm>
            <a:off x="3626661" y="2035069"/>
            <a:ext cx="4572000" cy="1815882"/>
          </a:xfrm>
          <a:prstGeom prst="rect">
            <a:avLst/>
          </a:prstGeom>
        </p:spPr>
        <p:txBody>
          <a:bodyPr>
            <a:spAutoFit/>
          </a:bodyPr>
          <a:lstStyle/>
          <a:p>
            <a:r>
              <a:rPr lang="en-US">
                <a:latin typeface="Calibri Light" panose="020F0302020204030204" pitchFamily="34" charset="0"/>
                <a:ea typeface="Calibri" panose="020F0502020204030204" pitchFamily="34" charset="0"/>
                <a:cs typeface="Times New Roman" panose="02020603050405020304" pitchFamily="18" charset="0"/>
              </a:rPr>
              <a:t>Ingat, setiap direktori yang akan kita jadikan sebagai paket, harus memiliki file __init__.py. Apa isi file tersebut? Kita bisa kosongkan saja, tidak perlu diisi apa pun.</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latin typeface="Calibri Light" panose="020F0302020204030204" pitchFamily="34" charset="0"/>
                <a:ea typeface="Calibri" panose="020F0502020204030204" pitchFamily="34" charset="0"/>
                <a:cs typeface="Times New Roman" panose="02020603050405020304" pitchFamily="18" charset="0"/>
              </a:rPr>
              <a:t> </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latin typeface="Calibri Light" panose="020F0302020204030204" pitchFamily="34" charset="0"/>
                <a:ea typeface="Calibri" panose="020F0502020204030204" pitchFamily="34" charset="0"/>
                <a:cs typeface="Times New Roman" panose="02020603050405020304" pitchFamily="18" charset="0"/>
              </a:rPr>
              <a:t>Untuk masing-masing file, silakan buat fungsi luas_&lt;nama-bangun-datar&gt; dan volume_&lt;bangun-ruang&gt;. Kita bisa kosongkan saja isi fungsinya dengan menggunakan statemen pass.</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626661" y="3994561"/>
            <a:ext cx="4572000" cy="523220"/>
          </a:xfrm>
          <a:prstGeom prst="rect">
            <a:avLst/>
          </a:prstGeom>
        </p:spPr>
        <p:txBody>
          <a:bodyPr>
            <a:spAutoFit/>
          </a:bodyPr>
          <a:lstStyle/>
          <a:p>
            <a:r>
              <a:rPr lang="en-US">
                <a:latin typeface="Calibri Light" panose="020F0302020204030204" pitchFamily="34" charset="0"/>
                <a:ea typeface="Calibri" panose="020F0502020204030204" pitchFamily="34" charset="0"/>
              </a:rPr>
              <a:t>Note : pass adalah statement yang tidak memiliki tugas apapun.</a:t>
            </a:r>
            <a:endParaRPr lang="en-US"/>
          </a:p>
        </p:txBody>
      </p:sp>
    </p:spTree>
    <p:extLst>
      <p:ext uri="{BB962C8B-B14F-4D97-AF65-F5344CB8AC3E}">
        <p14:creationId xmlns:p14="http://schemas.microsoft.com/office/powerpoint/2010/main" val="195229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16429" y="1540458"/>
            <a:ext cx="3700569" cy="2639657"/>
          </a:xfrm>
          <a:prstGeom prst="rect">
            <a:avLst/>
          </a:prstGeom>
        </p:spPr>
      </p:pic>
      <p:pic>
        <p:nvPicPr>
          <p:cNvPr id="5" name="Picture 4"/>
          <p:cNvPicPr/>
          <p:nvPr/>
        </p:nvPicPr>
        <p:blipFill>
          <a:blip r:embed="rId3"/>
          <a:stretch>
            <a:fillRect/>
          </a:stretch>
        </p:blipFill>
        <p:spPr>
          <a:xfrm>
            <a:off x="5269331" y="1008468"/>
            <a:ext cx="2647950" cy="3552825"/>
          </a:xfrm>
          <a:prstGeom prst="rect">
            <a:avLst/>
          </a:prstGeom>
        </p:spPr>
      </p:pic>
    </p:spTree>
    <p:extLst>
      <p:ext uri="{BB962C8B-B14F-4D97-AF65-F5344CB8AC3E}">
        <p14:creationId xmlns:p14="http://schemas.microsoft.com/office/powerpoint/2010/main" val="414622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MENGIMPORT PAKET</a:t>
            </a:r>
            <a:endParaRPr lang="en-US"/>
          </a:p>
        </p:txBody>
      </p:sp>
      <p:sp>
        <p:nvSpPr>
          <p:cNvPr id="3" name="Text Placeholder 2"/>
          <p:cNvSpPr>
            <a:spLocks noGrp="1"/>
          </p:cNvSpPr>
          <p:nvPr>
            <p:ph type="body" idx="1"/>
          </p:nvPr>
        </p:nvSpPr>
        <p:spPr>
          <a:xfrm>
            <a:off x="729450" y="2078875"/>
            <a:ext cx="2385010" cy="2261100"/>
          </a:xfrm>
        </p:spPr>
        <p:txBody>
          <a:bodyPr/>
          <a:lstStyle/>
          <a:p>
            <a:pPr marL="146050" indent="0">
              <a:buNone/>
            </a:pPr>
            <a:r>
              <a:rPr lang="en-US"/>
              <a:t>Kita bisa mengimpor paket dengan cara yang sama seperti mengimpor modul biasa. Kita hanya perlu menambahkan &lt;nama-direktori&gt; plus dot (.) untuk pemisahnya.</a:t>
            </a:r>
          </a:p>
          <a:p>
            <a:endParaRPr lang="en-US"/>
          </a:p>
          <a:p>
            <a:pPr marL="146050" indent="0">
              <a:buNone/>
            </a:pPr>
            <a:r>
              <a:rPr lang="en-US"/>
              <a:t>Perhatikan contoh berikut:</a:t>
            </a:r>
          </a:p>
          <a:p>
            <a:pPr marL="146050" indent="0">
              <a:buNone/>
            </a:pPr>
            <a:endParaRPr lang="en-US"/>
          </a:p>
        </p:txBody>
      </p:sp>
      <p:pic>
        <p:nvPicPr>
          <p:cNvPr id="4" name="Picture 3"/>
          <p:cNvPicPr/>
          <p:nvPr/>
        </p:nvPicPr>
        <p:blipFill>
          <a:blip r:embed="rId2"/>
          <a:stretch>
            <a:fillRect/>
          </a:stretch>
        </p:blipFill>
        <p:spPr>
          <a:xfrm>
            <a:off x="3573307" y="2149786"/>
            <a:ext cx="2533650" cy="1600200"/>
          </a:xfrm>
          <a:prstGeom prst="rect">
            <a:avLst/>
          </a:prstGeom>
        </p:spPr>
      </p:pic>
      <p:sp>
        <p:nvSpPr>
          <p:cNvPr id="5" name="Rectangle 4"/>
          <p:cNvSpPr/>
          <p:nvPr/>
        </p:nvSpPr>
        <p:spPr>
          <a:xfrm>
            <a:off x="3516659" y="3918934"/>
            <a:ext cx="4572000" cy="523220"/>
          </a:xfrm>
          <a:prstGeom prst="rect">
            <a:avLst/>
          </a:prstGeom>
        </p:spPr>
        <p:txBody>
          <a:bodyPr>
            <a:spAutoFit/>
          </a:bodyPr>
          <a:lstStyle/>
          <a:p>
            <a:r>
              <a:rPr lang="en-US">
                <a:latin typeface="Calibri Light" panose="020F0302020204030204" pitchFamily="34" charset="0"/>
                <a:ea typeface="Calibri" panose="020F0502020204030204" pitchFamily="34" charset="0"/>
                <a:cs typeface="Times New Roman" panose="02020603050405020304" pitchFamily="18" charset="0"/>
              </a:rPr>
              <a:t>Note : paket juga bisa bersifat nested alias kita bisa membuat paket yang ada di dalam paket lain dan seterusnya.</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1817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IMPORT PAKET / MODUL DENGAN ALIAS</a:t>
            </a:r>
            <a:endParaRPr lang="en-US"/>
          </a:p>
        </p:txBody>
      </p:sp>
      <p:sp>
        <p:nvSpPr>
          <p:cNvPr id="3" name="Text Placeholder 2"/>
          <p:cNvSpPr>
            <a:spLocks noGrp="1"/>
          </p:cNvSpPr>
          <p:nvPr>
            <p:ph type="body" idx="1"/>
          </p:nvPr>
        </p:nvSpPr>
        <p:spPr/>
        <p:txBody>
          <a:bodyPr>
            <a:normAutofit fontScale="92500" lnSpcReduction="10000"/>
          </a:bodyPr>
          <a:lstStyle/>
          <a:p>
            <a:pPr marL="146050" indent="0">
              <a:buNone/>
            </a:pPr>
            <a:r>
              <a:rPr lang="en-US"/>
              <a:t>Dengan semakin banyaknya modul dan paket, tidak menutup kemungkinan akan adanya item-item dengan nama yang sama.</a:t>
            </a:r>
          </a:p>
          <a:p>
            <a:endParaRPr lang="en-US"/>
          </a:p>
          <a:p>
            <a:pPr marL="146050" indent="0">
              <a:buNone/>
            </a:pPr>
            <a:r>
              <a:rPr lang="en-US"/>
              <a:t>Misalkan pada modul lingkaran terdapat fungsi dengan nama hitung_luas(), dan di modul persegi juga ada fungsi dengan nama yang sama.</a:t>
            </a:r>
          </a:p>
          <a:p>
            <a:endParaRPr lang="en-US"/>
          </a:p>
          <a:p>
            <a:pPr marL="146050" indent="0">
              <a:buNone/>
            </a:pPr>
            <a:r>
              <a:rPr lang="en-US"/>
              <a:t>Bagaimana cara </a:t>
            </a:r>
            <a:r>
              <a:rPr lang="en-US"/>
              <a:t>memanggilnya</a:t>
            </a:r>
            <a:r>
              <a:rPr lang="en-US" smtClean="0"/>
              <a:t>?</a:t>
            </a:r>
          </a:p>
          <a:p>
            <a:pPr marL="146050" indent="0">
              <a:buNone/>
            </a:pPr>
            <a:endParaRPr lang="en-US"/>
          </a:p>
          <a:p>
            <a:endParaRPr lang="en-US"/>
          </a:p>
          <a:p>
            <a:pPr marL="146050" indent="0">
              <a:buNone/>
            </a:pPr>
            <a:r>
              <a:rPr lang="en-US"/>
              <a:t>Kita bisa memanfaatkan fitur alias dengan statemen as.</a:t>
            </a:r>
          </a:p>
          <a:p>
            <a:pPr marL="146050" indent="0">
              <a:buNone/>
            </a:pPr>
            <a:endParaRPr lang="en-US"/>
          </a:p>
        </p:txBody>
      </p:sp>
    </p:spTree>
    <p:extLst>
      <p:ext uri="{BB962C8B-B14F-4D97-AF65-F5344CB8AC3E}">
        <p14:creationId xmlns:p14="http://schemas.microsoft.com/office/powerpoint/2010/main" val="2438672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8458" y="1459740"/>
            <a:ext cx="6177356" cy="3000821"/>
          </a:xfrm>
          <a:prstGeom prst="rect">
            <a:avLst/>
          </a:prstGeom>
        </p:spPr>
        <p:txBody>
          <a:bodyPr wrap="square">
            <a:spAutoFit/>
          </a:bodyPr>
          <a:lstStyle/>
          <a:p>
            <a:r>
              <a:rPr lang="en-US" sz="1050">
                <a:latin typeface="Calibri Light" panose="020F0302020204030204" pitchFamily="34" charset="0"/>
                <a:ea typeface="Calibri" panose="020F0502020204030204" pitchFamily="34" charset="0"/>
                <a:cs typeface="Times New Roman" panose="02020603050405020304" pitchFamily="18" charset="0"/>
              </a:rPr>
              <a:t>Perhatikan contoh berikut :</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a:latin typeface="Calibri Light" panose="020F0302020204030204" pitchFamily="34" charset="0"/>
                <a:ea typeface="Calibri" panose="020F0502020204030204" pitchFamily="34" charset="0"/>
                <a:cs typeface="Times New Roman" panose="02020603050405020304" pitchFamily="18" charset="0"/>
              </a:rPr>
              <a:t> </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b="1">
                <a:latin typeface="Calibri Light" panose="020F0302020204030204" pitchFamily="34" charset="0"/>
                <a:ea typeface="Calibri" panose="020F0502020204030204" pitchFamily="34" charset="0"/>
                <a:cs typeface="Times New Roman" panose="02020603050405020304" pitchFamily="18" charset="0"/>
              </a:rPr>
              <a:t>File lingkaran.py:</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a:latin typeface="Calibri Light" panose="020F0302020204030204" pitchFamily="34" charset="0"/>
                <a:ea typeface="Calibri" panose="020F0502020204030204" pitchFamily="34" charset="0"/>
                <a:cs typeface="Times New Roman" panose="02020603050405020304" pitchFamily="18" charset="0"/>
              </a:rPr>
              <a:t> </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a:latin typeface="Calibri Light" panose="020F0302020204030204" pitchFamily="34" charset="0"/>
                <a:ea typeface="Calibri" panose="020F0502020204030204" pitchFamily="34" charset="0"/>
                <a:cs typeface="Times New Roman" panose="02020603050405020304" pitchFamily="18" charset="0"/>
              </a:rPr>
              <a:t>def luas (radius):</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a:latin typeface="Calibri Light" panose="020F0302020204030204" pitchFamily="34" charset="0"/>
                <a:ea typeface="Calibri" panose="020F0502020204030204" pitchFamily="34" charset="0"/>
                <a:cs typeface="Times New Roman" panose="02020603050405020304" pitchFamily="18" charset="0"/>
              </a:rPr>
              <a:t>  return 22 / 7 * radius * radius</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b="1">
                <a:latin typeface="Calibri Light" panose="020F0302020204030204" pitchFamily="34" charset="0"/>
                <a:ea typeface="Calibri" panose="020F0502020204030204" pitchFamily="34" charset="0"/>
                <a:cs typeface="Times New Roman" panose="02020603050405020304" pitchFamily="18" charset="0"/>
              </a:rPr>
              <a:t>File persegi.py:</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a:latin typeface="Calibri Light" panose="020F0302020204030204" pitchFamily="34" charset="0"/>
                <a:ea typeface="Calibri" panose="020F0502020204030204" pitchFamily="34" charset="0"/>
                <a:cs typeface="Times New Roman" panose="02020603050405020304" pitchFamily="18" charset="0"/>
              </a:rPr>
              <a:t> </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a:latin typeface="Calibri Light" panose="020F0302020204030204" pitchFamily="34" charset="0"/>
                <a:ea typeface="Calibri" panose="020F0502020204030204" pitchFamily="34" charset="0"/>
                <a:cs typeface="Times New Roman" panose="02020603050405020304" pitchFamily="18" charset="0"/>
              </a:rPr>
              <a:t>def luas (sisi):</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a:latin typeface="Calibri Light" panose="020F0302020204030204" pitchFamily="34" charset="0"/>
                <a:ea typeface="Calibri" panose="020F0502020204030204" pitchFamily="34" charset="0"/>
                <a:cs typeface="Times New Roman" panose="02020603050405020304" pitchFamily="18" charset="0"/>
              </a:rPr>
              <a:t>  return sisi * sisi</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a:latin typeface="Calibri Light" panose="020F0302020204030204" pitchFamily="34" charset="0"/>
                <a:ea typeface="Calibri" panose="020F0502020204030204" pitchFamily="34" charset="0"/>
                <a:cs typeface="Times New Roman" panose="02020603050405020304" pitchFamily="18" charset="0"/>
              </a:rPr>
              <a:t> </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b="1">
                <a:latin typeface="Calibri Light" panose="020F0302020204030204" pitchFamily="34" charset="0"/>
                <a:ea typeface="Calibri" panose="020F0502020204030204" pitchFamily="34" charset="0"/>
                <a:cs typeface="Times New Roman" panose="02020603050405020304" pitchFamily="18" charset="0"/>
              </a:rPr>
              <a:t>File skrip-utama.py:</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a:latin typeface="Calibri Light" panose="020F0302020204030204" pitchFamily="34" charset="0"/>
                <a:ea typeface="Calibri" panose="020F0502020204030204" pitchFamily="34" charset="0"/>
                <a:cs typeface="Times New Roman" panose="02020603050405020304" pitchFamily="18" charset="0"/>
              </a:rPr>
              <a:t> </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a:latin typeface="Calibri Light" panose="020F0302020204030204" pitchFamily="34" charset="0"/>
                <a:ea typeface="Calibri" panose="020F0502020204030204" pitchFamily="34" charset="0"/>
                <a:cs typeface="Times New Roman" panose="02020603050405020304" pitchFamily="18" charset="0"/>
              </a:rPr>
              <a:t>from persegi import luas as luas_persegi</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a:latin typeface="Calibri Light" panose="020F0302020204030204" pitchFamily="34" charset="0"/>
                <a:ea typeface="Calibri" panose="020F0502020204030204" pitchFamily="34" charset="0"/>
                <a:cs typeface="Times New Roman" panose="02020603050405020304" pitchFamily="18" charset="0"/>
              </a:rPr>
              <a:t>from lingkaran import luas as luas_lingkaran</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a:latin typeface="Calibri Light" panose="020F0302020204030204" pitchFamily="34" charset="0"/>
                <a:ea typeface="Calibri" panose="020F0502020204030204" pitchFamily="34" charset="0"/>
                <a:cs typeface="Times New Roman" panose="02020603050405020304" pitchFamily="18" charset="0"/>
              </a:rPr>
              <a:t> </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a:latin typeface="Calibri Light" panose="020F0302020204030204" pitchFamily="34" charset="0"/>
                <a:ea typeface="Calibri" panose="020F0502020204030204" pitchFamily="34" charset="0"/>
                <a:cs typeface="Times New Roman" panose="02020603050405020304" pitchFamily="18" charset="0"/>
              </a:rPr>
              <a:t>print(luas_persegi(10))</a:t>
            </a:r>
            <a:endParaRPr lang="en-US" sz="1050">
              <a:latin typeface="Calibri" panose="020F0502020204030204" pitchFamily="34" charset="0"/>
              <a:ea typeface="Calibri" panose="020F0502020204030204" pitchFamily="34" charset="0"/>
              <a:cs typeface="Times New Roman" panose="02020603050405020304" pitchFamily="18" charset="0"/>
            </a:endParaRPr>
          </a:p>
          <a:p>
            <a:r>
              <a:rPr lang="en-US" sz="1050">
                <a:latin typeface="Calibri Light" panose="020F0302020204030204" pitchFamily="34" charset="0"/>
                <a:ea typeface="Calibri" panose="020F0502020204030204" pitchFamily="34" charset="0"/>
                <a:cs typeface="Times New Roman" panose="02020603050405020304" pitchFamily="18" charset="0"/>
              </a:rPr>
              <a:t>print(luas_lingkaran(21))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5219414" y="2312450"/>
            <a:ext cx="1676400" cy="1295400"/>
          </a:xfrm>
          <a:prstGeom prst="rect">
            <a:avLst/>
          </a:prstGeom>
        </p:spPr>
      </p:pic>
    </p:spTree>
    <p:extLst>
      <p:ext uri="{BB962C8B-B14F-4D97-AF65-F5344CB8AC3E}">
        <p14:creationId xmlns:p14="http://schemas.microsoft.com/office/powerpoint/2010/main" val="285163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IMPORT PAKET / MODUL SECARA COSTUM</a:t>
            </a:r>
            <a:endParaRPr lang="en-US"/>
          </a:p>
        </p:txBody>
      </p:sp>
      <p:sp>
        <p:nvSpPr>
          <p:cNvPr id="3" name="Text Placeholder 2"/>
          <p:cNvSpPr>
            <a:spLocks noGrp="1"/>
          </p:cNvSpPr>
          <p:nvPr>
            <p:ph type="body" idx="1"/>
          </p:nvPr>
        </p:nvSpPr>
        <p:spPr>
          <a:xfrm>
            <a:off x="729450" y="2078875"/>
            <a:ext cx="3436914" cy="2261100"/>
          </a:xfrm>
        </p:spPr>
        <p:txBody>
          <a:bodyPr/>
          <a:lstStyle/>
          <a:p>
            <a:pPr marL="146050" indent="0">
              <a:buNone/>
            </a:pPr>
            <a:r>
              <a:rPr lang="en-US"/>
              <a:t>Selain menggunakan alias, kita juga bisa menggunakan percabangan if else.</a:t>
            </a:r>
          </a:p>
          <a:p>
            <a:endParaRPr lang="en-US"/>
          </a:p>
          <a:p>
            <a:pPr marL="146050" indent="0">
              <a:buNone/>
            </a:pPr>
            <a:r>
              <a:rPr lang="en-US"/>
              <a:t>Perhatikan contoh </a:t>
            </a:r>
            <a:r>
              <a:rPr lang="en-US"/>
              <a:t>berikut</a:t>
            </a:r>
            <a:r>
              <a:rPr lang="en-US" smtClean="0"/>
              <a:t>:</a:t>
            </a:r>
          </a:p>
          <a:p>
            <a:pPr marL="146050" indent="0">
              <a:buNone/>
            </a:pPr>
            <a:endParaRPr lang="en-US"/>
          </a:p>
          <a:p>
            <a:pPr marL="146050" indent="0">
              <a:buNone/>
            </a:pPr>
            <a:endParaRPr lang="en-US"/>
          </a:p>
          <a:p>
            <a:pPr marL="146050" indent="0">
              <a:buNone/>
            </a:pPr>
            <a:endParaRPr lang="en-US"/>
          </a:p>
        </p:txBody>
      </p:sp>
      <p:pic>
        <p:nvPicPr>
          <p:cNvPr id="4" name="Picture 3"/>
          <p:cNvPicPr/>
          <p:nvPr/>
        </p:nvPicPr>
        <p:blipFill>
          <a:blip r:embed="rId2"/>
          <a:stretch>
            <a:fillRect/>
          </a:stretch>
        </p:blipFill>
        <p:spPr>
          <a:xfrm>
            <a:off x="4573800" y="2223587"/>
            <a:ext cx="2409825" cy="1971675"/>
          </a:xfrm>
          <a:prstGeom prst="rect">
            <a:avLst/>
          </a:prstGeom>
        </p:spPr>
      </p:pic>
    </p:spTree>
    <p:extLst>
      <p:ext uri="{BB962C8B-B14F-4D97-AF65-F5344CB8AC3E}">
        <p14:creationId xmlns:p14="http://schemas.microsoft.com/office/powerpoint/2010/main" val="348967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mtClean="0"/>
              <a:t>MODUL &amp; IMPORT</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MENAMPILKAN PATH/NAME FILE DARI MODUL</a:t>
            </a:r>
            <a:endParaRPr lang="en-US"/>
          </a:p>
        </p:txBody>
      </p:sp>
      <p:sp>
        <p:nvSpPr>
          <p:cNvPr id="3" name="Text Placeholder 2"/>
          <p:cNvSpPr>
            <a:spLocks noGrp="1"/>
          </p:cNvSpPr>
          <p:nvPr>
            <p:ph type="body" idx="1"/>
          </p:nvPr>
        </p:nvSpPr>
        <p:spPr/>
        <p:txBody>
          <a:bodyPr/>
          <a:lstStyle/>
          <a:p>
            <a:pPr marL="146050" indent="0">
              <a:buNone/>
            </a:pPr>
            <a:r>
              <a:rPr lang="fi-FI" smtClean="0"/>
              <a:t>Selain </a:t>
            </a:r>
            <a:r>
              <a:rPr lang="fi-FI"/>
              <a:t>itu, kita juga bisa menampilkan lokasi file dari modul yang kita import.</a:t>
            </a:r>
          </a:p>
          <a:p>
            <a:pPr marL="146050" indent="0">
              <a:buNone/>
            </a:pPr>
            <a:r>
              <a:rPr lang="en-US" smtClean="0"/>
              <a:t>Perhatikan </a:t>
            </a:r>
            <a:r>
              <a:rPr lang="en-US"/>
              <a:t>contoh berikut, kita akan coba mengetahui di mana lokasi dari modul lingkaran yang telah kita buat</a:t>
            </a:r>
            <a:endParaRPr lang="en-US"/>
          </a:p>
        </p:txBody>
      </p:sp>
      <p:pic>
        <p:nvPicPr>
          <p:cNvPr id="4" name="Picture 3"/>
          <p:cNvPicPr/>
          <p:nvPr/>
        </p:nvPicPr>
        <p:blipFill>
          <a:blip r:embed="rId2"/>
          <a:stretch>
            <a:fillRect/>
          </a:stretch>
        </p:blipFill>
        <p:spPr>
          <a:xfrm>
            <a:off x="2218966" y="2714931"/>
            <a:ext cx="3521816" cy="1575061"/>
          </a:xfrm>
          <a:prstGeom prst="rect">
            <a:avLst/>
          </a:prstGeom>
        </p:spPr>
      </p:pic>
    </p:spTree>
    <p:extLst>
      <p:ext uri="{BB962C8B-B14F-4D97-AF65-F5344CB8AC3E}">
        <p14:creationId xmlns:p14="http://schemas.microsoft.com/office/powerpoint/2010/main" val="329122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PAKET DAN MODUL PYTHON BUILT-IN</a:t>
            </a:r>
            <a:endParaRPr lang="en-US"/>
          </a:p>
        </p:txBody>
      </p:sp>
      <p:sp>
        <p:nvSpPr>
          <p:cNvPr id="3" name="Text Placeholder 2"/>
          <p:cNvSpPr>
            <a:spLocks noGrp="1"/>
          </p:cNvSpPr>
          <p:nvPr>
            <p:ph type="body" idx="1"/>
          </p:nvPr>
        </p:nvSpPr>
        <p:spPr>
          <a:xfrm>
            <a:off x="729450" y="2078875"/>
            <a:ext cx="2969401" cy="1826232"/>
          </a:xfrm>
        </p:spPr>
        <p:txBody>
          <a:bodyPr>
            <a:normAutofit fontScale="77500" lnSpcReduction="20000"/>
          </a:bodyPr>
          <a:lstStyle/>
          <a:p>
            <a:endParaRPr lang="en-US"/>
          </a:p>
          <a:p>
            <a:pPr marL="146050" indent="0">
              <a:buNone/>
            </a:pPr>
            <a:r>
              <a:rPr lang="en-US"/>
              <a:t>Selain kita bisa membuat modul dan paket sendiri, sebenarnya python pun secara bawaan juga memiliki banyak sekali modul default yang akan memudahkan tugas-tugas kita sebagai developer.</a:t>
            </a:r>
          </a:p>
          <a:p>
            <a:endParaRPr lang="en-US"/>
          </a:p>
          <a:p>
            <a:pPr marL="146050" indent="0">
              <a:buNone/>
            </a:pPr>
            <a:r>
              <a:rPr lang="en-US"/>
              <a:t>Contohnya seperti modul datetime, math, time, json, dan lain sebagainya.</a:t>
            </a:r>
          </a:p>
          <a:p>
            <a:endParaRPr lang="en-US"/>
          </a:p>
          <a:p>
            <a:pPr marL="146050" indent="0">
              <a:buNone/>
            </a:pPr>
            <a:r>
              <a:rPr lang="en-US"/>
              <a:t>Cara memanggilnya pun sama saja:</a:t>
            </a:r>
          </a:p>
          <a:p>
            <a:pPr marL="146050" indent="0">
              <a:buNone/>
            </a:pPr>
            <a:endParaRPr lang="en-US"/>
          </a:p>
        </p:txBody>
      </p:sp>
      <p:pic>
        <p:nvPicPr>
          <p:cNvPr id="4" name="Picture 3"/>
          <p:cNvPicPr/>
          <p:nvPr/>
        </p:nvPicPr>
        <p:blipFill>
          <a:blip r:embed="rId2"/>
          <a:stretch>
            <a:fillRect/>
          </a:stretch>
        </p:blipFill>
        <p:spPr>
          <a:xfrm>
            <a:off x="3698851" y="2078875"/>
            <a:ext cx="4543425" cy="2457450"/>
          </a:xfrm>
          <a:prstGeom prst="rect">
            <a:avLst/>
          </a:prstGeom>
        </p:spPr>
      </p:pic>
    </p:spTree>
    <p:extLst>
      <p:ext uri="{BB962C8B-B14F-4D97-AF65-F5344CB8AC3E}">
        <p14:creationId xmlns:p14="http://schemas.microsoft.com/office/powerpoint/2010/main" val="4010502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KESIMPULAN</a:t>
            </a:r>
            <a:endParaRPr lang="en-US"/>
          </a:p>
        </p:txBody>
      </p:sp>
      <p:sp>
        <p:nvSpPr>
          <p:cNvPr id="3" name="Text Placeholder 2"/>
          <p:cNvSpPr>
            <a:spLocks noGrp="1"/>
          </p:cNvSpPr>
          <p:nvPr>
            <p:ph type="body" idx="1"/>
          </p:nvPr>
        </p:nvSpPr>
        <p:spPr/>
        <p:txBody>
          <a:bodyPr>
            <a:normAutofit fontScale="92500" lnSpcReduction="10000"/>
          </a:bodyPr>
          <a:lstStyle/>
          <a:p>
            <a:pPr marL="146050" indent="0">
              <a:buNone/>
            </a:pPr>
            <a:r>
              <a:rPr lang="fi-FI"/>
              <a:t>Beberapa poin penting yang bisa kita simpulkan dari pertemuan kali ini:</a:t>
            </a:r>
          </a:p>
          <a:p>
            <a:endParaRPr lang="en-US"/>
          </a:p>
          <a:p>
            <a:pPr marL="488950" indent="-342900">
              <a:buFont typeface="+mj-lt"/>
              <a:buAutoNum type="arabicPeriod"/>
            </a:pPr>
            <a:r>
              <a:rPr lang="en-US"/>
              <a:t>Pendekatan pemrograman modular adalah satu konsep di mana kita memecah bagian besar program menjadi bagian-bagian kecil yang lebih bermakna.</a:t>
            </a:r>
          </a:p>
          <a:p>
            <a:pPr marL="488950" indent="-342900">
              <a:buFont typeface="+mj-lt"/>
              <a:buAutoNum type="arabicPeriod"/>
            </a:pPr>
            <a:r>
              <a:rPr lang="en-US"/>
              <a:t>Penerapan modular programming membuat kode program lebih terstruktur dan mudah diorganisir.</a:t>
            </a:r>
          </a:p>
          <a:p>
            <a:pPr marL="488950" indent="-342900">
              <a:buFont typeface="+mj-lt"/>
              <a:buAutoNum type="arabicPeriod"/>
            </a:pPr>
            <a:r>
              <a:rPr lang="en-US"/>
              <a:t>Modul pada python adalah sebuah file berekstensi .py yang berisi kode program python.</a:t>
            </a:r>
          </a:p>
          <a:p>
            <a:pPr marL="488950" indent="-342900">
              <a:buFont typeface="+mj-lt"/>
              <a:buAutoNum type="arabicPeriod"/>
            </a:pPr>
            <a:r>
              <a:rPr lang="fi-FI"/>
              <a:t>Modul bisa kita panggil dari file yang lain.</a:t>
            </a:r>
          </a:p>
          <a:p>
            <a:pPr marL="488950" indent="-342900">
              <a:buFont typeface="+mj-lt"/>
              <a:buAutoNum type="arabicPeriod"/>
            </a:pPr>
            <a:r>
              <a:rPr lang="en-US"/>
              <a:t>Paket adalah sebuah direktori yang memiliki satu file __init__.py dan di dalamnya berisi modul-modul python.</a:t>
            </a:r>
          </a:p>
          <a:p>
            <a:pPr marL="488950" indent="-342900">
              <a:buFont typeface="+mj-lt"/>
              <a:buAutoNum type="arabicPeriod"/>
            </a:pPr>
            <a:r>
              <a:rPr lang="sv-SE"/>
              <a:t>Python memiliki modul dan paket-paket secara default</a:t>
            </a:r>
          </a:p>
          <a:p>
            <a:pPr marL="146050" indent="0">
              <a:buNone/>
            </a:pPr>
            <a:endParaRPr lang="en-US"/>
          </a:p>
        </p:txBody>
      </p:sp>
    </p:spTree>
    <p:extLst>
      <p:ext uri="{BB962C8B-B14F-4D97-AF65-F5344CB8AC3E}">
        <p14:creationId xmlns:p14="http://schemas.microsoft.com/office/powerpoint/2010/main" val="2652470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Stiker Kamu Nanya WA Dilan KW Viral Ada Apa Pa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539" y="1640388"/>
            <a:ext cx="240030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29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2"/>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729450" y="1318650"/>
            <a:ext cx="7688700" cy="535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smtClean="0"/>
              <a:t>PEMROGRAMAN SECARA MODULAR</a:t>
            </a:r>
            <a:endParaRPr dirty="0"/>
          </a:p>
        </p:txBody>
      </p:sp>
      <p:sp>
        <p:nvSpPr>
          <p:cNvPr id="5" name="Rectangle 4"/>
          <p:cNvSpPr/>
          <p:nvPr/>
        </p:nvSpPr>
        <p:spPr>
          <a:xfrm>
            <a:off x="729450" y="2004262"/>
            <a:ext cx="6809034" cy="738664"/>
          </a:xfrm>
          <a:prstGeom prst="rect">
            <a:avLst/>
          </a:prstGeom>
        </p:spPr>
        <p:txBody>
          <a:bodyPr wrap="square">
            <a:spAutoFit/>
          </a:bodyPr>
          <a:lstStyle/>
          <a:p>
            <a:r>
              <a:rPr lang="en-US"/>
              <a:t>Dalam dunia pemrograman, pendekatan modular berarti proses memecah program super besar menjadi beberapa bagian atau kecil yang terpisah, terorganisir, terkelola dengan lebih rapi sesuai dengan tugasnya masing-masing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KEUNTUNGAN PEMORGAMAN MODULAR</a:t>
            </a:r>
            <a:endParaRPr lang="en-US"/>
          </a:p>
        </p:txBody>
      </p:sp>
      <p:sp>
        <p:nvSpPr>
          <p:cNvPr id="3" name="Text Placeholder 2"/>
          <p:cNvSpPr>
            <a:spLocks noGrp="1"/>
          </p:cNvSpPr>
          <p:nvPr>
            <p:ph type="body" idx="1"/>
          </p:nvPr>
        </p:nvSpPr>
        <p:spPr/>
        <p:txBody>
          <a:bodyPr>
            <a:normAutofit fontScale="92500" lnSpcReduction="20000"/>
          </a:bodyPr>
          <a:lstStyle/>
          <a:p>
            <a:pPr marL="146050" indent="0">
              <a:buNone/>
            </a:pPr>
            <a:r>
              <a:rPr lang="sv-SE"/>
              <a:t>Ada beberapa keuntungan jika kita menerapkan pendekatan modular, di antarnya:</a:t>
            </a:r>
          </a:p>
          <a:p>
            <a:endParaRPr lang="en-US"/>
          </a:p>
          <a:p>
            <a:r>
              <a:rPr lang="en-US"/>
              <a:t>Simplicity: kode program kita menjadi lebih sederhana.</a:t>
            </a:r>
          </a:p>
          <a:p>
            <a:r>
              <a:rPr lang="en-US"/>
              <a:t>Maintainability: kode program kita menjadi lebih mudah di-maintain atau ‘dipelihara’.</a:t>
            </a:r>
          </a:p>
          <a:p>
            <a:r>
              <a:rPr lang="en-US"/>
              <a:t>Reusability: potongan-potongan kode program bisa digunakan dari berbagai tempat membuatnya menjadi lebih reusable.</a:t>
            </a:r>
          </a:p>
          <a:p>
            <a:pPr marL="146050" indent="0">
              <a:buNone/>
            </a:pPr>
            <a:r>
              <a:rPr lang="en-US"/>
              <a:t>Pada python, terdapat 3 komponen penting penyusun modularitas [1]:</a:t>
            </a:r>
          </a:p>
          <a:p>
            <a:endParaRPr lang="en-US"/>
          </a:p>
          <a:p>
            <a:r>
              <a:rPr lang="en-US"/>
              <a:t>Fungsi</a:t>
            </a:r>
          </a:p>
          <a:p>
            <a:r>
              <a:rPr lang="en-US"/>
              <a:t>Modul</a:t>
            </a:r>
          </a:p>
          <a:p>
            <a:r>
              <a:rPr lang="en-US"/>
              <a:t>Paket</a:t>
            </a:r>
          </a:p>
          <a:p>
            <a:pPr marL="146050" indent="0">
              <a:buNone/>
            </a:pPr>
            <a:endParaRPr lang="en-US"/>
          </a:p>
        </p:txBody>
      </p:sp>
    </p:spTree>
    <p:extLst>
      <p:ext uri="{BB962C8B-B14F-4D97-AF65-F5344CB8AC3E}">
        <p14:creationId xmlns:p14="http://schemas.microsoft.com/office/powerpoint/2010/main" val="3964514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PENGERTIAN MODUL PADA PYTHON</a:t>
            </a:r>
            <a:endParaRPr lang="en-US"/>
          </a:p>
        </p:txBody>
      </p:sp>
      <p:sp>
        <p:nvSpPr>
          <p:cNvPr id="3" name="Text Placeholder 2"/>
          <p:cNvSpPr>
            <a:spLocks noGrp="1"/>
          </p:cNvSpPr>
          <p:nvPr>
            <p:ph type="body" idx="1"/>
          </p:nvPr>
        </p:nvSpPr>
        <p:spPr/>
        <p:txBody>
          <a:bodyPr/>
          <a:lstStyle/>
          <a:p>
            <a:pPr marL="146050" indent="0">
              <a:buNone/>
            </a:pPr>
            <a:r>
              <a:rPr lang="en-US"/>
              <a:t>M</a:t>
            </a:r>
            <a:r>
              <a:rPr lang="en-US" smtClean="0"/>
              <a:t>odule </a:t>
            </a:r>
            <a:r>
              <a:rPr lang="en-US"/>
              <a:t>pada python adalah sebuah file berekstensi .py yang berisi skrip python. Nama dari modul adalah nama nama dari file itu sendiri. Misal kita memiliki file bernama ‘matematika.py’, maka kita telah membuat sebuah modul bernama ‘matematika’.</a:t>
            </a:r>
          </a:p>
          <a:p>
            <a:pPr marL="146050" indent="0">
              <a:buNone/>
            </a:pPr>
            <a:r>
              <a:rPr lang="en-US" smtClean="0"/>
              <a:t>Dan </a:t>
            </a:r>
            <a:r>
              <a:rPr lang="en-US"/>
              <a:t>modul sendiri bisa memiliki berbagai macam isi, baik itu fungsi, class, mau pun variabel.</a:t>
            </a:r>
          </a:p>
          <a:p>
            <a:pPr marL="146050" indent="0">
              <a:buNone/>
            </a:pPr>
            <a:endParaRPr lang="en-US"/>
          </a:p>
        </p:txBody>
      </p:sp>
    </p:spTree>
    <p:extLst>
      <p:ext uri="{BB962C8B-B14F-4D97-AF65-F5344CB8AC3E}">
        <p14:creationId xmlns:p14="http://schemas.microsoft.com/office/powerpoint/2010/main" val="355873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MEMBUAT MODUL</a:t>
            </a:r>
            <a:endParaRPr lang="en-US"/>
          </a:p>
        </p:txBody>
      </p:sp>
      <p:sp>
        <p:nvSpPr>
          <p:cNvPr id="3" name="Text Placeholder 2"/>
          <p:cNvSpPr>
            <a:spLocks noGrp="1"/>
          </p:cNvSpPr>
          <p:nvPr>
            <p:ph type="body" idx="1"/>
          </p:nvPr>
        </p:nvSpPr>
        <p:spPr/>
        <p:txBody>
          <a:bodyPr/>
          <a:lstStyle/>
          <a:p>
            <a:pPr marL="146050" indent="0">
              <a:buNone/>
            </a:pPr>
            <a:r>
              <a:rPr lang="en-US" smtClean="0"/>
              <a:t>Buatlah File Seperti Berikut :</a:t>
            </a:r>
          </a:p>
          <a:p>
            <a:pPr marL="146050" indent="0">
              <a:buNone/>
            </a:pPr>
            <a:endParaRPr lang="en-US"/>
          </a:p>
          <a:p>
            <a:pPr marL="146050" indent="0">
              <a:buNone/>
            </a:pPr>
            <a:endParaRPr lang="en-US"/>
          </a:p>
        </p:txBody>
      </p:sp>
      <p:pic>
        <p:nvPicPr>
          <p:cNvPr id="4" name="Picture 3"/>
          <p:cNvPicPr/>
          <p:nvPr/>
        </p:nvPicPr>
        <p:blipFill>
          <a:blip r:embed="rId2"/>
          <a:stretch>
            <a:fillRect/>
          </a:stretch>
        </p:blipFill>
        <p:spPr>
          <a:xfrm>
            <a:off x="804898" y="2581490"/>
            <a:ext cx="1924050" cy="1066800"/>
          </a:xfrm>
          <a:prstGeom prst="rect">
            <a:avLst/>
          </a:prstGeom>
        </p:spPr>
      </p:pic>
      <p:sp>
        <p:nvSpPr>
          <p:cNvPr id="5" name="Rectangle 4"/>
          <p:cNvSpPr/>
          <p:nvPr/>
        </p:nvSpPr>
        <p:spPr>
          <a:xfrm>
            <a:off x="869712" y="3781573"/>
            <a:ext cx="4572000" cy="738664"/>
          </a:xfrm>
          <a:prstGeom prst="rect">
            <a:avLst/>
          </a:prstGeom>
        </p:spPr>
        <p:txBody>
          <a:bodyPr>
            <a:spAutoFit/>
          </a:bodyPr>
          <a:lstStyle/>
          <a:p>
            <a:pPr marL="342900" lvl="0" indent="-342900">
              <a:buFont typeface="Symbol" panose="05050102010706020507" pitchFamily="18" charset="2"/>
              <a:buChar char=""/>
            </a:pPr>
            <a:r>
              <a:rPr lang="en-US">
                <a:latin typeface="Calibri Light" panose="020F0302020204030204" pitchFamily="34" charset="0"/>
                <a:ea typeface="Calibri" panose="020F0502020204030204" pitchFamily="34" charset="0"/>
                <a:cs typeface="Times New Roman" panose="02020603050405020304" pitchFamily="18" charset="0"/>
              </a:rPr>
              <a:t>File skrip-utama.py adalah file yang akan kita running.</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a:latin typeface="Calibri Light" panose="020F0302020204030204" pitchFamily="34" charset="0"/>
                <a:ea typeface="Calibri" panose="020F0502020204030204" pitchFamily="34" charset="0"/>
                <a:cs typeface="Times New Roman" panose="02020603050405020304" pitchFamily="18" charset="0"/>
              </a:rPr>
              <a:t>File matematika.py adalah file yang akan kita jadikan modul.</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4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MEMBUAT MODUL</a:t>
            </a:r>
            <a:endParaRPr lang="en-US"/>
          </a:p>
        </p:txBody>
      </p:sp>
      <p:sp>
        <p:nvSpPr>
          <p:cNvPr id="3" name="Text Placeholder 2"/>
          <p:cNvSpPr>
            <a:spLocks noGrp="1"/>
          </p:cNvSpPr>
          <p:nvPr>
            <p:ph type="body" idx="1"/>
          </p:nvPr>
        </p:nvSpPr>
        <p:spPr/>
        <p:txBody>
          <a:bodyPr/>
          <a:lstStyle/>
          <a:p>
            <a:pPr marL="146050" indent="0">
              <a:buNone/>
            </a:pPr>
            <a:r>
              <a:rPr lang="en-US" smtClean="0"/>
              <a:t>Buat script berikut di file matematika.py</a:t>
            </a:r>
          </a:p>
          <a:p>
            <a:pPr marL="146050" indent="0">
              <a:buNone/>
            </a:pPr>
            <a:endParaRPr lang="en-US"/>
          </a:p>
          <a:p>
            <a:pPr marL="146050" indent="0">
              <a:buNone/>
            </a:pPr>
            <a:endParaRPr lang="en-US"/>
          </a:p>
        </p:txBody>
      </p:sp>
      <p:pic>
        <p:nvPicPr>
          <p:cNvPr id="4" name="Picture 3"/>
          <p:cNvPicPr/>
          <p:nvPr/>
        </p:nvPicPr>
        <p:blipFill>
          <a:blip r:embed="rId2"/>
          <a:stretch>
            <a:fillRect/>
          </a:stretch>
        </p:blipFill>
        <p:spPr>
          <a:xfrm>
            <a:off x="886719" y="2434282"/>
            <a:ext cx="2447925" cy="1704975"/>
          </a:xfrm>
          <a:prstGeom prst="rect">
            <a:avLst/>
          </a:prstGeom>
        </p:spPr>
      </p:pic>
      <p:sp>
        <p:nvSpPr>
          <p:cNvPr id="5" name="Rectangle 4"/>
          <p:cNvSpPr/>
          <p:nvPr/>
        </p:nvSpPr>
        <p:spPr>
          <a:xfrm>
            <a:off x="3420406" y="2533675"/>
            <a:ext cx="4572000" cy="2246769"/>
          </a:xfrm>
          <a:prstGeom prst="rect">
            <a:avLst/>
          </a:prstGeom>
        </p:spPr>
        <p:txBody>
          <a:bodyPr>
            <a:spAutoFit/>
          </a:bodyPr>
          <a:lstStyle/>
          <a:p>
            <a:r>
              <a:rPr lang="en-US">
                <a:latin typeface="Calibri Light" panose="020F0302020204030204" pitchFamily="34" charset="0"/>
                <a:ea typeface="Calibri" panose="020F0502020204030204" pitchFamily="34" charset="0"/>
                <a:cs typeface="Times New Roman" panose="02020603050405020304" pitchFamily="18" charset="0"/>
              </a:rPr>
              <a:t>Penjelasan:</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latin typeface="Calibri Light" panose="020F0302020204030204" pitchFamily="34" charset="0"/>
                <a:ea typeface="Calibri" panose="020F0502020204030204" pitchFamily="34" charset="0"/>
                <a:cs typeface="Times New Roman" panose="02020603050405020304" pitchFamily="18" charset="0"/>
              </a:rPr>
              <a:t> </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latin typeface="Calibri Light" panose="020F0302020204030204" pitchFamily="34" charset="0"/>
                <a:ea typeface="Calibri" panose="020F0502020204030204" pitchFamily="34" charset="0"/>
                <a:cs typeface="Times New Roman" panose="02020603050405020304" pitchFamily="18" charset="0"/>
              </a:rPr>
              <a:t>Pada modul matematika di atas, kita membuat 3 buah item:</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latin typeface="Calibri Light" panose="020F0302020204030204" pitchFamily="34" charset="0"/>
                <a:ea typeface="Calibri" panose="020F0502020204030204" pitchFamily="34" charset="0"/>
                <a:cs typeface="Times New Roman" panose="02020603050405020304" pitchFamily="18" charset="0"/>
              </a:rPr>
              <a:t> </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a:latin typeface="Calibri Light" panose="020F0302020204030204" pitchFamily="34" charset="0"/>
                <a:ea typeface="Calibri" panose="020F0502020204030204" pitchFamily="34" charset="0"/>
                <a:cs typeface="Times New Roman" panose="02020603050405020304" pitchFamily="18" charset="0"/>
              </a:rPr>
              <a:t>variabel pi dengan nilai hasil bagi dari 22/7</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a:latin typeface="Calibri Light" panose="020F0302020204030204" pitchFamily="34" charset="0"/>
                <a:ea typeface="Calibri" panose="020F0502020204030204" pitchFamily="34" charset="0"/>
                <a:cs typeface="Times New Roman" panose="02020603050405020304" pitchFamily="18" charset="0"/>
              </a:rPr>
              <a:t>fungsi luas_persegi</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a:latin typeface="Calibri Light" panose="020F0302020204030204" pitchFamily="34" charset="0"/>
                <a:ea typeface="Calibri" panose="020F0502020204030204" pitchFamily="34" charset="0"/>
                <a:cs typeface="Times New Roman" panose="02020603050405020304" pitchFamily="18" charset="0"/>
              </a:rPr>
              <a:t>fungsi luas_lingkaran</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latin typeface="Calibri Light" panose="020F0302020204030204" pitchFamily="34" charset="0"/>
                <a:ea typeface="Calibri" panose="020F0502020204030204" pitchFamily="34" charset="0"/>
                <a:cs typeface="Times New Roman" panose="02020603050405020304" pitchFamily="18" charset="0"/>
              </a:rPr>
              <a:t>Kita akan mencoba memanggil 3 buah item tersebut dari file yang </a:t>
            </a:r>
            <a:r>
              <a:rPr lang="en-US">
                <a:latin typeface="Calibri Light" panose="020F0302020204030204" pitchFamily="34" charset="0"/>
                <a:ea typeface="Calibri" panose="020F0502020204030204" pitchFamily="34" charset="0"/>
                <a:cs typeface="Times New Roman" panose="02020603050405020304" pitchFamily="18" charset="0"/>
              </a:rPr>
              <a:t>berbeda</a:t>
            </a:r>
            <a:r>
              <a:rPr lang="en-US" smtClean="0">
                <a:latin typeface="Calibri Light" panose="020F0302020204030204" pitchFamily="34" charset="0"/>
                <a:ea typeface="Calibri" panose="020F0502020204030204" pitchFamily="34" charset="0"/>
                <a:cs typeface="Times New Roman" panose="02020603050405020304" pitchFamily="18" charset="0"/>
              </a:rPr>
              <a:t>.</a:t>
            </a:r>
          </a:p>
          <a:p>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250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MENGIMPORT MODUL DENGAN STATEMENT IMPORT</a:t>
            </a:r>
            <a:endParaRPr lang="en-US"/>
          </a:p>
        </p:txBody>
      </p:sp>
      <p:sp>
        <p:nvSpPr>
          <p:cNvPr id="3" name="Text Placeholder 2"/>
          <p:cNvSpPr>
            <a:spLocks noGrp="1"/>
          </p:cNvSpPr>
          <p:nvPr>
            <p:ph type="body" idx="1"/>
          </p:nvPr>
        </p:nvSpPr>
        <p:spPr>
          <a:xfrm>
            <a:off x="729450" y="2078875"/>
            <a:ext cx="4000679" cy="2261100"/>
          </a:xfrm>
        </p:spPr>
        <p:txBody>
          <a:bodyPr>
            <a:normAutofit fontScale="85000" lnSpcReduction="20000"/>
          </a:bodyPr>
          <a:lstStyle/>
          <a:p>
            <a:pPr marL="146050" indent="0">
              <a:buNone/>
            </a:pPr>
            <a:r>
              <a:rPr lang="en-US"/>
              <a:t>Jika kita ingin memanggil fungsi atau apa pun yang ada pada file lain, maka kita harus mengimpornya terlebih dahulu.</a:t>
            </a:r>
          </a:p>
          <a:p>
            <a:endParaRPr lang="en-US"/>
          </a:p>
          <a:p>
            <a:pPr marL="146050" indent="0">
              <a:buNone/>
            </a:pPr>
            <a:r>
              <a:rPr lang="pt-BR"/>
              <a:t>Terdapat beberapa cara untuk mengimpor.</a:t>
            </a:r>
          </a:p>
          <a:p>
            <a:endParaRPr lang="en-US"/>
          </a:p>
          <a:p>
            <a:pPr marL="146050" indent="0">
              <a:buNone/>
            </a:pPr>
            <a:r>
              <a:rPr lang="en-US"/>
              <a:t>Impor semua</a:t>
            </a:r>
          </a:p>
          <a:p>
            <a:pPr marL="146050" indent="0">
              <a:buNone/>
            </a:pPr>
            <a:r>
              <a:rPr lang="en-US"/>
              <a:t>Yang pertama adalah: impor semua. Alias kita mengimpor semua item yang ada pada suatu modul tanpa pengecualian.</a:t>
            </a:r>
          </a:p>
          <a:p>
            <a:endParaRPr lang="en-US"/>
          </a:p>
          <a:p>
            <a:pPr marL="146050" indent="0">
              <a:buNone/>
            </a:pPr>
            <a:r>
              <a:rPr lang="en-US"/>
              <a:t>Gimana caranya?</a:t>
            </a:r>
          </a:p>
          <a:p>
            <a:endParaRPr lang="en-US"/>
          </a:p>
          <a:p>
            <a:pPr marL="146050" indent="0">
              <a:buNone/>
            </a:pPr>
            <a:r>
              <a:rPr lang="en-US"/>
              <a:t>Silakan buka file skrip-utama.py kemudian tuliskan kode program berikut:</a:t>
            </a:r>
          </a:p>
          <a:p>
            <a:pPr marL="146050" indent="0">
              <a:buNone/>
            </a:pPr>
            <a:endParaRPr lang="en-US"/>
          </a:p>
        </p:txBody>
      </p:sp>
      <p:pic>
        <p:nvPicPr>
          <p:cNvPr id="4" name="Picture 3"/>
          <p:cNvPicPr/>
          <p:nvPr/>
        </p:nvPicPr>
        <p:blipFill>
          <a:blip r:embed="rId2"/>
          <a:stretch>
            <a:fillRect/>
          </a:stretch>
        </p:blipFill>
        <p:spPr>
          <a:xfrm>
            <a:off x="5113780" y="2633162"/>
            <a:ext cx="2876550" cy="1152525"/>
          </a:xfrm>
          <a:prstGeom prst="rect">
            <a:avLst/>
          </a:prstGeom>
        </p:spPr>
      </p:pic>
    </p:spTree>
    <p:extLst>
      <p:ext uri="{BB962C8B-B14F-4D97-AF65-F5344CB8AC3E}">
        <p14:creationId xmlns:p14="http://schemas.microsoft.com/office/powerpoint/2010/main" val="168375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MENGIMPORT MODUL DENGAN STATEMENT IMPORT</a:t>
            </a:r>
          </a:p>
        </p:txBody>
      </p:sp>
      <p:sp>
        <p:nvSpPr>
          <p:cNvPr id="3" name="Text Placeholder 2"/>
          <p:cNvSpPr>
            <a:spLocks noGrp="1"/>
          </p:cNvSpPr>
          <p:nvPr>
            <p:ph type="body" idx="1"/>
          </p:nvPr>
        </p:nvSpPr>
        <p:spPr>
          <a:xfrm>
            <a:off x="729450" y="2078875"/>
            <a:ext cx="4413191" cy="2261100"/>
          </a:xfrm>
        </p:spPr>
        <p:txBody>
          <a:bodyPr>
            <a:normAutofit fontScale="92500" lnSpcReduction="10000"/>
          </a:bodyPr>
          <a:lstStyle/>
          <a:p>
            <a:pPr marL="146050" indent="0">
              <a:buNone/>
            </a:pPr>
            <a:r>
              <a:rPr lang="sv-SE"/>
              <a:t>Pada kode program di atas, kita telah memanggil modul matematika dengan perintah:</a:t>
            </a:r>
          </a:p>
          <a:p>
            <a:endParaRPr lang="en-US"/>
          </a:p>
          <a:p>
            <a:r>
              <a:rPr lang="en-US" b="1"/>
              <a:t>Import matematika</a:t>
            </a:r>
          </a:p>
          <a:p>
            <a:endParaRPr lang="en-US" b="1"/>
          </a:p>
          <a:p>
            <a:pPr marL="146050" indent="0">
              <a:buNone/>
            </a:pPr>
            <a:r>
              <a:rPr lang="en-US"/>
              <a:t>Hal ini akan membuat kita memiliki akses terhadap modul tersebut dan apa yang ada di dalamnya.</a:t>
            </a:r>
          </a:p>
          <a:p>
            <a:endParaRPr lang="en-US"/>
          </a:p>
          <a:p>
            <a:pPr marL="146050" indent="0">
              <a:buNone/>
            </a:pPr>
            <a:r>
              <a:rPr lang="fi-FI"/>
              <a:t>Oleh karena itu ketika kita jalankan program, kita akan mendapatkan output seperti berikut:</a:t>
            </a:r>
          </a:p>
          <a:p>
            <a:pPr marL="146050" indent="0">
              <a:buNone/>
            </a:pPr>
            <a:endParaRPr lang="en-US"/>
          </a:p>
        </p:txBody>
      </p:sp>
      <p:pic>
        <p:nvPicPr>
          <p:cNvPr id="4" name="Picture 3"/>
          <p:cNvPicPr/>
          <p:nvPr/>
        </p:nvPicPr>
        <p:blipFill>
          <a:blip r:embed="rId2"/>
          <a:stretch>
            <a:fillRect/>
          </a:stretch>
        </p:blipFill>
        <p:spPr>
          <a:xfrm>
            <a:off x="5502191" y="2468193"/>
            <a:ext cx="2431776" cy="1269870"/>
          </a:xfrm>
          <a:prstGeom prst="rect">
            <a:avLst/>
          </a:prstGeom>
        </p:spPr>
      </p:pic>
    </p:spTree>
    <p:extLst>
      <p:ext uri="{BB962C8B-B14F-4D97-AF65-F5344CB8AC3E}">
        <p14:creationId xmlns:p14="http://schemas.microsoft.com/office/powerpoint/2010/main" val="58841789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965</Words>
  <Application>Microsoft Office PowerPoint</Application>
  <PresentationFormat>On-screen Show (16:9)</PresentationFormat>
  <Paragraphs>147</Paragraphs>
  <Slides>24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Symbol</vt:lpstr>
      <vt:lpstr>Calibri Light</vt:lpstr>
      <vt:lpstr>Roboto</vt:lpstr>
      <vt:lpstr>Raleway</vt:lpstr>
      <vt:lpstr>Calibri</vt:lpstr>
      <vt:lpstr>Lato</vt:lpstr>
      <vt:lpstr>Times New Roman</vt:lpstr>
      <vt:lpstr>Streamline</vt:lpstr>
      <vt:lpstr>DASAR PEMROGRAMAN</vt:lpstr>
      <vt:lpstr>MODUL &amp; IMPORT</vt:lpstr>
      <vt:lpstr>PEMROGRAMAN SECARA MODULAR</vt:lpstr>
      <vt:lpstr>KEUNTUNGAN PEMORGAMAN MODULAR</vt:lpstr>
      <vt:lpstr>PENGERTIAN MODUL PADA PYTHON</vt:lpstr>
      <vt:lpstr>MEMBUAT MODUL</vt:lpstr>
      <vt:lpstr>MEMBUAT MODUL</vt:lpstr>
      <vt:lpstr>MENGIMPORT MODUL DENGAN STATEMENT IMPORT</vt:lpstr>
      <vt:lpstr>MENGIMPORT MODUL DENGAN STATEMENT IMPORT</vt:lpstr>
      <vt:lpstr>IMPORT SECARA EKSPLISIT</vt:lpstr>
      <vt:lpstr>MENYEMBUNYIKA ITEM AGAR TIDAK BISA DI IMPORT</vt:lpstr>
      <vt:lpstr>PAKET PADA PYTHON</vt:lpstr>
      <vt:lpstr>MEMBUAT PAKET</vt:lpstr>
      <vt:lpstr>PowerPoint Presentation</vt:lpstr>
      <vt:lpstr>PowerPoint Presentation</vt:lpstr>
      <vt:lpstr>MENGIMPORT PAKET</vt:lpstr>
      <vt:lpstr>IMPORT PAKET / MODUL DENGAN ALIAS</vt:lpstr>
      <vt:lpstr>PowerPoint Presentation</vt:lpstr>
      <vt:lpstr>IMPORT PAKET / MODUL SECARA COSTUM</vt:lpstr>
      <vt:lpstr>MENAMPILKAN PATH/NAME FILE DARI MODUL</vt:lpstr>
      <vt:lpstr>PAKET DAN MODUL PYTHON BUILT-IN</vt:lpstr>
      <vt:lpstr>KESIMPULAN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Teknologi Informasi</dc:title>
  <cp:lastModifiedBy>Zaenal Alamsyah</cp:lastModifiedBy>
  <cp:revision>124</cp:revision>
  <dcterms:modified xsi:type="dcterms:W3CDTF">2022-12-19T11:37:07Z</dcterms:modified>
</cp:coreProperties>
</file>