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ihQ9SQAOgcW8L154qm0wlqsFS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93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7"/>
          <p:cNvSpPr/>
          <p:nvPr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7"/>
          <p:cNvSpPr/>
          <p:nvPr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11" name="Google Shape;1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8057" y="3010192"/>
            <a:ext cx="351128" cy="77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bg>
      <p:bgPr>
        <a:solidFill>
          <a:schemeClr val="accen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/>
          <p:nvPr>
            <p:ph idx="2" type="pic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s and Contents Layout">
  <p:cSld name="6_Images and Contents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7"/>
          <p:cNvSpPr/>
          <p:nvPr>
            <p:ph idx="3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3" name="Google Shape;63;p27"/>
          <p:cNvSpPr/>
          <p:nvPr>
            <p:ph idx="4" type="pic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/>
          <p:nvPr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8"/>
          <p:cNvSpPr/>
          <p:nvPr>
            <p:ph idx="2" type="pic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7" name="Google Shape;67;p28"/>
          <p:cNvSpPr/>
          <p:nvPr>
            <p:ph idx="3" type="pic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" name="Google Shape;68;p28"/>
          <p:cNvSpPr/>
          <p:nvPr>
            <p:ph idx="4" type="pic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bg>
      <p:bgPr>
        <a:solidFill>
          <a:schemeClr val="accen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9"/>
          <p:cNvSpPr/>
          <p:nvPr>
            <p:ph idx="2" type="pic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1" name="Google Shape;71;p29"/>
          <p:cNvSpPr/>
          <p:nvPr>
            <p:ph idx="3" type="pic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2" name="Google Shape;72;p29"/>
          <p:cNvSpPr/>
          <p:nvPr>
            <p:ph idx="4" type="pic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3" name="Google Shape;73;p29"/>
          <p:cNvSpPr/>
          <p:nvPr>
            <p:ph idx="5" type="pic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idx="1" type="body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30"/>
          <p:cNvSpPr txBox="1"/>
          <p:nvPr>
            <p:ph idx="2" type="body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30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0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0"/>
          <p:cNvSpPr/>
          <p:nvPr>
            <p:ph idx="3" type="pic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0" name="Google Shape;80;p30"/>
          <p:cNvSpPr/>
          <p:nvPr>
            <p:ph idx="4" type="pic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1" name="Google Shape;81;p30"/>
          <p:cNvSpPr/>
          <p:nvPr>
            <p:ph idx="5" type="pic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2" name="Google Shape;82;p30"/>
          <p:cNvSpPr/>
          <p:nvPr>
            <p:ph idx="6" type="pic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3" name="Google Shape;83;p30"/>
          <p:cNvSpPr/>
          <p:nvPr>
            <p:ph idx="7" type="pic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1"/>
          <p:cNvSpPr txBox="1"/>
          <p:nvPr>
            <p:ph idx="1" type="body"/>
          </p:nvPr>
        </p:nvSpPr>
        <p:spPr>
          <a:xfrm>
            <a:off x="242646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32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2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2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ayout">
  <p:cSld name="Section Break Layou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4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4"/>
          <p:cNvSpPr/>
          <p:nvPr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4"/>
          <p:cNvSpPr/>
          <p:nvPr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4"/>
          <p:cNvSpPr/>
          <p:nvPr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4"/>
          <p:cNvSpPr txBox="1"/>
          <p:nvPr>
            <p:ph idx="1" type="body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34"/>
          <p:cNvSpPr txBox="1"/>
          <p:nvPr>
            <p:ph idx="2" type="body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28\02-edu\bulb-item.png" id="99" name="Google Shape;99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4155985" y="1156325"/>
            <a:ext cx="816788" cy="1812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17" name="Google Shape;1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484" y="938231"/>
            <a:ext cx="1584176" cy="3515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Fullslidesppt-Contents\20161228\02-edu\bulb-item.png" id="18" name="Google Shape;18;p19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789484" y="938231"/>
            <a:ext cx="792088" cy="3515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0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0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0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 Layout">
  <p:cSld name="1_Agenda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26" name="Google Shape;2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6735" y="2931790"/>
            <a:ext cx="945499" cy="2098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/>
          <p:nvPr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2"/>
          <p:cNvSpPr/>
          <p:nvPr>
            <p:ph idx="3" type="pic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" name="Google Shape;32;p22"/>
          <p:cNvSpPr/>
          <p:nvPr>
            <p:ph idx="4" type="pic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" name="Google Shape;33;p22"/>
          <p:cNvSpPr/>
          <p:nvPr>
            <p:ph idx="5" type="pic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" name="Google Shape;34;p22"/>
          <p:cNvSpPr/>
          <p:nvPr>
            <p:ph idx="6" type="pic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5" name="Google Shape;35;p22"/>
          <p:cNvSpPr/>
          <p:nvPr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2"/>
          <p:cNvSpPr/>
          <p:nvPr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/>
          <p:nvPr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2"/>
          <p:cNvSpPr/>
          <p:nvPr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/>
          <p:nvPr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3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3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43" name="Google Shape;4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5776" y="1131590"/>
            <a:ext cx="7230270" cy="367743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3"/>
          <p:cNvSpPr/>
          <p:nvPr>
            <p:ph idx="3" type="pic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5" name="Google Shape;45;p23"/>
          <p:cNvSpPr/>
          <p:nvPr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24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24"/>
          <p:cNvSpPr/>
          <p:nvPr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50" name="Google Shape;5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23208" y="1042230"/>
            <a:ext cx="2869272" cy="347463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4"/>
          <p:cNvSpPr/>
          <p:nvPr>
            <p:ph idx="3" type="pic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2" name="Google Shape;52;p24"/>
          <p:cNvSpPr/>
          <p:nvPr>
            <p:ph idx="4" type="pic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/>
          <p:nvPr>
            <p:ph idx="2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5" name="Google Shape;55;p25"/>
          <p:cNvSpPr/>
          <p:nvPr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5"/>
          <p:cNvSpPr/>
          <p:nvPr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28192" cy="169613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1151620" y="1563638"/>
            <a:ext cx="684076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17365D"/>
                </a:solidFill>
                <a:latin typeface="Aharoni"/>
                <a:ea typeface="Aharoni"/>
                <a:cs typeface="Aharoni"/>
                <a:sym typeface="Aharoni"/>
              </a:rPr>
              <a:t>KONSEP DASAR DAN </a:t>
            </a:r>
            <a:br>
              <a:rPr b="1" i="0" lang="en-US" sz="2800" u="none" cap="none" strike="noStrike">
                <a:solidFill>
                  <a:srgbClr val="17365D"/>
                </a:solidFill>
                <a:latin typeface="Aharoni"/>
                <a:ea typeface="Aharoni"/>
                <a:cs typeface="Aharoni"/>
                <a:sym typeface="Aharoni"/>
              </a:rPr>
            </a:br>
            <a:r>
              <a:rPr b="1" i="0" lang="en-US" sz="2800" u="none" cap="none" strike="noStrike">
                <a:solidFill>
                  <a:srgbClr val="17365D"/>
                </a:solidFill>
                <a:latin typeface="Aharoni"/>
                <a:ea typeface="Aharoni"/>
                <a:cs typeface="Aharoni"/>
                <a:sym typeface="Aharoni"/>
              </a:rPr>
              <a:t>PENGENALAN ALGORITMA</a:t>
            </a:r>
            <a:endParaRPr b="1" i="0" sz="2800" u="none" cap="none" strike="noStrike">
              <a:solidFill>
                <a:srgbClr val="17365D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0"/>
          <p:cNvSpPr/>
          <p:nvPr/>
        </p:nvSpPr>
        <p:spPr>
          <a:xfrm>
            <a:off x="5724128" y="0"/>
            <a:ext cx="294387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0"/>
          <p:cNvSpPr txBox="1"/>
          <p:nvPr/>
        </p:nvSpPr>
        <p:spPr>
          <a:xfrm>
            <a:off x="5654809" y="760795"/>
            <a:ext cx="3013190" cy="504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ALGORITHM </a:t>
            </a:r>
            <a:endParaRPr/>
          </a:p>
          <a:p>
            <a:pPr indent="0" lvl="0" marL="0" marR="0" rtl="0" algn="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REPRESENTATION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1331640" y="2067694"/>
            <a:ext cx="4572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Algoritma dituangkan dalam bentuk 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Uraian deskripsi</a:t>
            </a:r>
            <a:endParaRPr b="0" i="0" sz="1800" u="none" cap="none" strike="noStrike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Flowchart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Pseudocode</a:t>
            </a:r>
            <a:endParaRPr/>
          </a:p>
        </p:txBody>
      </p:sp>
      <p:sp>
        <p:nvSpPr>
          <p:cNvPr id="238" name="Google Shape;238;p10"/>
          <p:cNvSpPr/>
          <p:nvPr/>
        </p:nvSpPr>
        <p:spPr>
          <a:xfrm>
            <a:off x="217120" y="177378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10"/>
          <p:cNvGrpSpPr/>
          <p:nvPr/>
        </p:nvGrpSpPr>
        <p:grpSpPr>
          <a:xfrm rot="3411746">
            <a:off x="559375" y="241561"/>
            <a:ext cx="480665" cy="1023698"/>
            <a:chOff x="6777274" y="1831284"/>
            <a:chExt cx="552841" cy="1177414"/>
          </a:xfrm>
        </p:grpSpPr>
        <p:grpSp>
          <p:nvGrpSpPr>
            <p:cNvPr id="240" name="Google Shape;240;p10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241" name="Google Shape;241;p10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rect b="b" l="l" r="r" t="t"/>
                <a:pathLst>
                  <a:path extrusionOk="0" h="1121399" w="726841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0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rect b="b" l="l" r="r" t="t"/>
                <a:pathLst>
                  <a:path extrusionOk="0" h="244742" w="298274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3" name="Google Shape;243;p10"/>
            <p:cNvSpPr/>
            <p:nvPr/>
          </p:nvSpPr>
          <p:spPr>
            <a:xfrm>
              <a:off x="6777274" y="2572267"/>
              <a:ext cx="552841" cy="436431"/>
            </a:xfrm>
            <a:custGeom>
              <a:rect b="b" l="l" r="r" t="t"/>
              <a:pathLst>
                <a:path extrusionOk="0" h="738371" w="935319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4" name="Google Shape;2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8387" y="3268023"/>
            <a:ext cx="1728192" cy="1696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"/>
          <p:cNvSpPr txBox="1"/>
          <p:nvPr/>
        </p:nvSpPr>
        <p:spPr>
          <a:xfrm>
            <a:off x="69780" y="66322"/>
            <a:ext cx="658822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How To Make a Breakfast</a:t>
            </a:r>
            <a:endParaRPr/>
          </a:p>
        </p:txBody>
      </p:sp>
      <p:sp>
        <p:nvSpPr>
          <p:cNvPr id="250" name="Google Shape;250;p11"/>
          <p:cNvSpPr txBox="1"/>
          <p:nvPr/>
        </p:nvSpPr>
        <p:spPr>
          <a:xfrm>
            <a:off x="3131840" y="2411437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1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1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9992" y="1707654"/>
            <a:ext cx="2314575" cy="15240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pic>
      <p:pic>
        <p:nvPicPr>
          <p:cNvPr id="254" name="Google Shape;25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7169" y="1844729"/>
            <a:ext cx="1778807" cy="1267203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pic>
        <p:nvPicPr>
          <p:cNvPr id="255" name="Google Shape;25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58583" y="1844729"/>
            <a:ext cx="1778807" cy="1267203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2"/>
          <p:cNvSpPr/>
          <p:nvPr/>
        </p:nvSpPr>
        <p:spPr>
          <a:xfrm>
            <a:off x="5724128" y="0"/>
            <a:ext cx="294387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2"/>
          <p:cNvSpPr txBox="1"/>
          <p:nvPr/>
        </p:nvSpPr>
        <p:spPr>
          <a:xfrm>
            <a:off x="5654809" y="760795"/>
            <a:ext cx="3013190" cy="504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ALGORITHM </a:t>
            </a:r>
            <a:endParaRPr/>
          </a:p>
          <a:p>
            <a:pPr indent="0" lvl="0" marL="0" marR="0" rtl="0" algn="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REPRESENTATION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2"/>
          <p:cNvSpPr/>
          <p:nvPr/>
        </p:nvSpPr>
        <p:spPr>
          <a:xfrm>
            <a:off x="246494" y="177378"/>
            <a:ext cx="5477633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Uraian Deskripsi (memasak mie goreng instan):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Tuangkan air secukupnya kedalam panci</a:t>
            </a:r>
            <a:endParaRPr sz="1600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Nyalakan Kompor</a:t>
            </a:r>
            <a:endParaRPr sz="1600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Letakkan panci diatas kompor</a:t>
            </a:r>
            <a:endParaRPr sz="1600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Ketika air sudah mendidih, buka bungkus mie.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Masukkan mie kedalam panic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Tunggu sampai sekitar 10 menit</a:t>
            </a:r>
            <a:endParaRPr sz="1600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Matikan kompor</a:t>
            </a:r>
            <a:endParaRPr sz="1600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Tiriskan mie dan taruh diatas piring.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Berikan bumbu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Aduk hingga merata</a:t>
            </a:r>
            <a:endParaRPr sz="1600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Mie Instan siap dihidangkan</a:t>
            </a:r>
            <a:endParaRPr sz="1600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pic>
        <p:nvPicPr>
          <p:cNvPr id="264" name="Google Shape;2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8387" y="3268023"/>
            <a:ext cx="1728192" cy="1696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FLOWCHART</a:t>
            </a:r>
            <a:endParaRPr/>
          </a:p>
        </p:txBody>
      </p:sp>
      <p:pic>
        <p:nvPicPr>
          <p:cNvPr id="270" name="Google Shape;2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365380"/>
            <a:ext cx="2664296" cy="441274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3"/>
          <p:cNvSpPr/>
          <p:nvPr/>
        </p:nvSpPr>
        <p:spPr>
          <a:xfrm>
            <a:off x="3276137" y="1048256"/>
            <a:ext cx="48962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Simulasi Flowchart dapat menggunakan bantuan </a:t>
            </a:r>
            <a:r>
              <a:rPr i="1" lang="en-US" sz="16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software </a:t>
            </a:r>
            <a:r>
              <a:rPr b="1" lang="en-US" sz="16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RAPTOR </a:t>
            </a:r>
            <a:r>
              <a:rPr lang="en-US" sz="16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yang dapat diunduh di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https://raptor.martincarlisle.com</a:t>
            </a:r>
            <a:endParaRPr b="1" sz="1600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PSEUDOCODE</a:t>
            </a:r>
            <a:endParaRPr/>
          </a:p>
        </p:txBody>
      </p:sp>
      <p:sp>
        <p:nvSpPr>
          <p:cNvPr id="277" name="Google Shape;277;p14"/>
          <p:cNvSpPr/>
          <p:nvPr/>
        </p:nvSpPr>
        <p:spPr>
          <a:xfrm>
            <a:off x="0" y="699542"/>
            <a:ext cx="9144000" cy="40324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4"/>
          <p:cNvSpPr txBox="1"/>
          <p:nvPr/>
        </p:nvSpPr>
        <p:spPr>
          <a:xfrm>
            <a:off x="611560" y="1520269"/>
            <a:ext cx="828092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Pseudocode adalah cara untuk menuliskan algoritma yang menyerupai bahasa pemrograman dengan beberapa konvensi.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Referensi pseudocode dapat menggunakan yang ada di lecture notes atau di URL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http://users.csc.calpoly.edu/~jdalbey/SWE/pdl_std.html</a:t>
            </a:r>
            <a:endParaRPr b="1" sz="2400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279" name="Google Shape;279;p14"/>
          <p:cNvSpPr txBox="1"/>
          <p:nvPr/>
        </p:nvSpPr>
        <p:spPr>
          <a:xfrm>
            <a:off x="4463702" y="1123207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"/>
          <p:cNvSpPr/>
          <p:nvPr/>
        </p:nvSpPr>
        <p:spPr>
          <a:xfrm>
            <a:off x="4788024" y="1527218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5"/>
          <p:cNvSpPr/>
          <p:nvPr/>
        </p:nvSpPr>
        <p:spPr>
          <a:xfrm>
            <a:off x="4788024" y="2265508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5"/>
          <p:cNvSpPr/>
          <p:nvPr/>
        </p:nvSpPr>
        <p:spPr>
          <a:xfrm>
            <a:off x="4788024" y="3003798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5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PSEUDOCODE COMMAND</a:t>
            </a:r>
            <a:endParaRPr/>
          </a:p>
        </p:txBody>
      </p:sp>
      <p:grpSp>
        <p:nvGrpSpPr>
          <p:cNvPr id="288" name="Google Shape;288;p15"/>
          <p:cNvGrpSpPr/>
          <p:nvPr/>
        </p:nvGrpSpPr>
        <p:grpSpPr>
          <a:xfrm>
            <a:off x="4186592" y="1418127"/>
            <a:ext cx="608962" cy="2792814"/>
            <a:chOff x="4271427" y="1891296"/>
            <a:chExt cx="608962" cy="2792814"/>
          </a:xfrm>
        </p:grpSpPr>
        <p:sp>
          <p:nvSpPr>
            <p:cNvPr id="289" name="Google Shape;289;p15"/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rect b="b" l="l" r="r" t="t"/>
              <a:pathLst>
                <a:path extrusionOk="0" h="1800199" w="1802378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rgbClr val="F5BE55"/>
                </a:gs>
                <a:gs pos="100000">
                  <a:srgbClr val="F5BE55"/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4468857" y="3793500"/>
              <a:ext cx="200342" cy="872829"/>
            </a:xfrm>
            <a:custGeom>
              <a:rect b="b" l="l" r="r" t="t"/>
              <a:pathLst>
                <a:path extrusionOk="0" h="1820658" w="1359043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8D185"/>
                </a:gs>
                <a:gs pos="100000">
                  <a:srgbClr val="F8D185"/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4291066" y="1891296"/>
              <a:ext cx="196906" cy="2011393"/>
            </a:xfrm>
            <a:custGeom>
              <a:rect b="b" l="l" r="r" t="t"/>
              <a:pathLst>
                <a:path extrusionOk="0" h="2011393" w="196906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rgbClr val="BCEAED"/>
                </a:gs>
                <a:gs pos="100000">
                  <a:srgbClr val="BCEAED"/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4486591" y="1953886"/>
              <a:ext cx="196906" cy="1950905"/>
            </a:xfrm>
            <a:custGeom>
              <a:rect b="b" l="l" r="r" t="t"/>
              <a:pathLst>
                <a:path extrusionOk="0" h="1950905" w="196906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rgbClr val="90DCE2"/>
                </a:gs>
                <a:gs pos="100000">
                  <a:srgbClr val="90DCE2"/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4683483" y="1895514"/>
              <a:ext cx="196906" cy="2011393"/>
            </a:xfrm>
            <a:custGeom>
              <a:rect b="b" l="l" r="r" t="t"/>
              <a:pathLst>
                <a:path extrusionOk="0" h="2011393" w="196906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" name="Google Shape;295;p15"/>
          <p:cNvSpPr/>
          <p:nvPr/>
        </p:nvSpPr>
        <p:spPr>
          <a:xfrm>
            <a:off x="598733" y="1540654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5"/>
          <p:cNvSpPr/>
          <p:nvPr/>
        </p:nvSpPr>
        <p:spPr>
          <a:xfrm>
            <a:off x="598733" y="2278944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5"/>
          <p:cNvSpPr/>
          <p:nvPr/>
        </p:nvSpPr>
        <p:spPr>
          <a:xfrm>
            <a:off x="598733" y="3017234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5"/>
          <p:cNvSpPr txBox="1"/>
          <p:nvPr/>
        </p:nvSpPr>
        <p:spPr>
          <a:xfrm>
            <a:off x="4996840" y="1553329"/>
            <a:ext cx="23717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DISPLAY, SHOW, PRINT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5"/>
          <p:cNvSpPr txBox="1"/>
          <p:nvPr/>
        </p:nvSpPr>
        <p:spPr>
          <a:xfrm>
            <a:off x="4996840" y="2269934"/>
            <a:ext cx="23717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SET, INIT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5"/>
          <p:cNvSpPr txBox="1"/>
          <p:nvPr/>
        </p:nvSpPr>
        <p:spPr>
          <a:xfrm>
            <a:off x="4996840" y="3050455"/>
            <a:ext cx="23717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DECREMENT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5"/>
          <p:cNvSpPr txBox="1"/>
          <p:nvPr/>
        </p:nvSpPr>
        <p:spPr>
          <a:xfrm>
            <a:off x="1606845" y="1572553"/>
            <a:ext cx="23717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READ, OBTAIN, GET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5"/>
          <p:cNvSpPr txBox="1"/>
          <p:nvPr/>
        </p:nvSpPr>
        <p:spPr>
          <a:xfrm>
            <a:off x="701443" y="2289158"/>
            <a:ext cx="34077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COMPUTE, CALCULATE, DETERMINE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5"/>
          <p:cNvSpPr txBox="1"/>
          <p:nvPr/>
        </p:nvSpPr>
        <p:spPr>
          <a:xfrm>
            <a:off x="1606845" y="3069679"/>
            <a:ext cx="23717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INCREMENT, BUMP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5"/>
          <p:cNvSpPr txBox="1"/>
          <p:nvPr/>
        </p:nvSpPr>
        <p:spPr>
          <a:xfrm>
            <a:off x="5026393" y="1920460"/>
            <a:ext cx="32771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OUTPUT.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5"/>
          <p:cNvSpPr txBox="1"/>
          <p:nvPr/>
        </p:nvSpPr>
        <p:spPr>
          <a:xfrm>
            <a:off x="5026393" y="2677099"/>
            <a:ext cx="32771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INITIALIZE.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5"/>
          <p:cNvSpPr txBox="1"/>
          <p:nvPr/>
        </p:nvSpPr>
        <p:spPr>
          <a:xfrm>
            <a:off x="5026393" y="3433738"/>
            <a:ext cx="32771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PROCESS.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5"/>
          <p:cNvSpPr txBox="1"/>
          <p:nvPr/>
        </p:nvSpPr>
        <p:spPr>
          <a:xfrm>
            <a:off x="701443" y="1934360"/>
            <a:ext cx="32771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INPUT.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5"/>
          <p:cNvSpPr txBox="1"/>
          <p:nvPr/>
        </p:nvSpPr>
        <p:spPr>
          <a:xfrm>
            <a:off x="701443" y="2690999"/>
            <a:ext cx="32771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PROCESS.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5"/>
          <p:cNvSpPr txBox="1"/>
          <p:nvPr/>
        </p:nvSpPr>
        <p:spPr>
          <a:xfrm>
            <a:off x="701443" y="3447638"/>
            <a:ext cx="32771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6763892" y="771302"/>
            <a:ext cx="1800200" cy="504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651444" y="1983488"/>
            <a:ext cx="575218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Komputer adalah sebuah "tools" yang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digunakan untuk melakukan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perhitungan</a:t>
            </a:r>
            <a:endParaRPr sz="2400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217120" y="177378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 rot="3411746">
            <a:off x="559375" y="241561"/>
            <a:ext cx="480665" cy="1023698"/>
            <a:chOff x="6777274" y="1831284"/>
            <a:chExt cx="552841" cy="1177414"/>
          </a:xfrm>
        </p:grpSpPr>
        <p:grpSp>
          <p:nvGrpSpPr>
            <p:cNvPr id="116" name="Google Shape;116;p2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17" name="Google Shape;117;p2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rect b="b" l="l" r="r" t="t"/>
                <a:pathLst>
                  <a:path extrusionOk="0" h="1121399" w="726841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rect b="b" l="l" r="r" t="t"/>
                <a:pathLst>
                  <a:path extrusionOk="0" h="244742" w="298274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9" name="Google Shape;119;p2"/>
            <p:cNvSpPr/>
            <p:nvPr/>
          </p:nvSpPr>
          <p:spPr>
            <a:xfrm>
              <a:off x="6777274" y="2572267"/>
              <a:ext cx="552841" cy="436431"/>
            </a:xfrm>
            <a:custGeom>
              <a:rect b="b" l="l" r="r" t="t"/>
              <a:pathLst>
                <a:path extrusionOk="0" h="738371" w="935319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0" name="Google Shape;1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389" y="3269989"/>
            <a:ext cx="1728192" cy="1696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471291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215516" y="740545"/>
            <a:ext cx="1800200" cy="504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SISTEM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2624257" y="2895127"/>
            <a:ext cx="4572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Batang"/>
                <a:ea typeface="Batang"/>
                <a:cs typeface="Batang"/>
                <a:sym typeface="Batang"/>
              </a:rPr>
              <a:t>Komputer menggunakan sistem bilangan biner, yaitu nilai 0 dan 1 </a:t>
            </a:r>
            <a:endParaRPr sz="2400">
              <a:solidFill>
                <a:srgbClr val="3F3F3F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7956375" y="166987"/>
            <a:ext cx="949809" cy="9646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3"/>
          <p:cNvGrpSpPr/>
          <p:nvPr/>
        </p:nvGrpSpPr>
        <p:grpSpPr>
          <a:xfrm rot="3411746">
            <a:off x="8173045" y="271079"/>
            <a:ext cx="367254" cy="729840"/>
            <a:chOff x="6777274" y="1831284"/>
            <a:chExt cx="552841" cy="1177414"/>
          </a:xfrm>
        </p:grpSpPr>
        <p:grpSp>
          <p:nvGrpSpPr>
            <p:cNvPr id="131" name="Google Shape;131;p3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32" name="Google Shape;132;p3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rect b="b" l="l" r="r" t="t"/>
                <a:pathLst>
                  <a:path extrusionOk="0" h="1121399" w="726841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rect b="b" l="l" r="r" t="t"/>
                <a:pathLst>
                  <a:path extrusionOk="0" h="244742" w="298274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4" name="Google Shape;134;p3"/>
            <p:cNvSpPr/>
            <p:nvPr/>
          </p:nvSpPr>
          <p:spPr>
            <a:xfrm>
              <a:off x="6777274" y="2572267"/>
              <a:ext cx="552841" cy="436431"/>
            </a:xfrm>
            <a:custGeom>
              <a:rect b="b" l="l" r="r" t="t"/>
              <a:pathLst>
                <a:path extrusionOk="0" h="738371" w="935319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3"/>
          <p:cNvSpPr txBox="1"/>
          <p:nvPr/>
        </p:nvSpPr>
        <p:spPr>
          <a:xfrm>
            <a:off x="266732" y="1222549"/>
            <a:ext cx="2199107" cy="504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BILANGAN KOMPUTER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4861" y="3795886"/>
            <a:ext cx="1224137" cy="1139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0475" y="166987"/>
            <a:ext cx="2717749" cy="271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471291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215516" y="740545"/>
            <a:ext cx="1800200" cy="504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SISTEM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4844860" y="267494"/>
            <a:ext cx="360405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Batang"/>
                <a:ea typeface="Batang"/>
                <a:cs typeface="Batang"/>
                <a:sym typeface="Batang"/>
              </a:rPr>
              <a:t>Karakter pada keyboard computer akan dikenali menggunakan kode ASCII yang akan dikonversi menjadi bilangan biner</a:t>
            </a:r>
            <a:endParaRPr sz="2400">
              <a:solidFill>
                <a:srgbClr val="3F3F3F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7956375" y="166987"/>
            <a:ext cx="949809" cy="9646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Google Shape;147;p4"/>
          <p:cNvGrpSpPr/>
          <p:nvPr/>
        </p:nvGrpSpPr>
        <p:grpSpPr>
          <a:xfrm rot="3411746">
            <a:off x="8173045" y="271079"/>
            <a:ext cx="367254" cy="729840"/>
            <a:chOff x="6777274" y="1831284"/>
            <a:chExt cx="552841" cy="1177414"/>
          </a:xfrm>
        </p:grpSpPr>
        <p:grpSp>
          <p:nvGrpSpPr>
            <p:cNvPr id="148" name="Google Shape;148;p4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rect b="b" l="l" r="r" t="t"/>
                <a:pathLst>
                  <a:path extrusionOk="0" h="1121399" w="726841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rect b="b" l="l" r="r" t="t"/>
                <a:pathLst>
                  <a:path extrusionOk="0" h="244742" w="298274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1" name="Google Shape;151;p4"/>
            <p:cNvSpPr/>
            <p:nvPr/>
          </p:nvSpPr>
          <p:spPr>
            <a:xfrm>
              <a:off x="6777274" y="2572267"/>
              <a:ext cx="552841" cy="436431"/>
            </a:xfrm>
            <a:custGeom>
              <a:rect b="b" l="l" r="r" t="t"/>
              <a:pathLst>
                <a:path extrusionOk="0" h="738371" w="935319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4"/>
          <p:cNvSpPr txBox="1"/>
          <p:nvPr/>
        </p:nvSpPr>
        <p:spPr>
          <a:xfrm>
            <a:off x="266732" y="1222549"/>
            <a:ext cx="2199107" cy="504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BILANGAN KOMPUTER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4861" y="3795886"/>
            <a:ext cx="1224137" cy="1139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0475" y="166987"/>
            <a:ext cx="1931525" cy="193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4"/>
          <p:cNvSpPr/>
          <p:nvPr/>
        </p:nvSpPr>
        <p:spPr>
          <a:xfrm>
            <a:off x="2843808" y="3258136"/>
            <a:ext cx="367240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Batang"/>
                <a:ea typeface="Batang"/>
                <a:cs typeface="Batang"/>
                <a:sym typeface="Batang"/>
              </a:rPr>
              <a:t>Karakter A = 65 (ASCII)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Batang"/>
                <a:ea typeface="Batang"/>
                <a:cs typeface="Batang"/>
                <a:sym typeface="Batang"/>
              </a:rPr>
              <a:t>                 = 1000001</a:t>
            </a:r>
            <a:endParaRPr sz="2400">
              <a:solidFill>
                <a:srgbClr val="3F3F3F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471291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141851" y="718245"/>
            <a:ext cx="2271999" cy="504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COMPUTER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2775115" y="369583"/>
            <a:ext cx="2804997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Batang"/>
                <a:ea typeface="Batang"/>
                <a:cs typeface="Batang"/>
                <a:sym typeface="Batang"/>
              </a:rPr>
              <a:t>Agar komputer dapat digunakan untuk membantu menyelesaikan permasalahan, maka dibutuhkan program yaitu sekumpulan bit instruksi yang disusun dengan algoritma dan logika</a:t>
            </a:r>
            <a:endParaRPr sz="2400">
              <a:solidFill>
                <a:srgbClr val="3F3F3F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266733" y="1222549"/>
            <a:ext cx="2154466" cy="504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0112" y="483518"/>
            <a:ext cx="1223703" cy="124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7732" y="569198"/>
            <a:ext cx="1223703" cy="1114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76607" y="1904231"/>
            <a:ext cx="276225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67562" y="3411829"/>
            <a:ext cx="1344725" cy="132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5724128" y="0"/>
            <a:ext cx="294387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5654809" y="760795"/>
            <a:ext cx="3013190" cy="504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PROGRAMMING LANGUAGE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529974" y="1970456"/>
            <a:ext cx="512483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Bahasa pemrograman muncul untuk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mempermudah interaksi antara programmer dengan mesin komputer</a:t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217120" y="177378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6"/>
          <p:cNvGrpSpPr/>
          <p:nvPr/>
        </p:nvGrpSpPr>
        <p:grpSpPr>
          <a:xfrm rot="3411746">
            <a:off x="559375" y="241561"/>
            <a:ext cx="480665" cy="1023698"/>
            <a:chOff x="6777274" y="1831284"/>
            <a:chExt cx="552841" cy="1177414"/>
          </a:xfrm>
        </p:grpSpPr>
        <p:grpSp>
          <p:nvGrpSpPr>
            <p:cNvPr id="179" name="Google Shape;179;p6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80" name="Google Shape;180;p6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rect b="b" l="l" r="r" t="t"/>
                <a:pathLst>
                  <a:path extrusionOk="0" h="1121399" w="726841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6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rect b="b" l="l" r="r" t="t"/>
                <a:pathLst>
                  <a:path extrusionOk="0" h="244742" w="298274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2" name="Google Shape;182;p6"/>
            <p:cNvSpPr/>
            <p:nvPr/>
          </p:nvSpPr>
          <p:spPr>
            <a:xfrm>
              <a:off x="6777274" y="2572267"/>
              <a:ext cx="552841" cy="436431"/>
            </a:xfrm>
            <a:custGeom>
              <a:rect b="b" l="l" r="r" t="t"/>
              <a:pathLst>
                <a:path extrusionOk="0" h="738371" w="935319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3" name="Google Shape;18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1404" y="3269989"/>
            <a:ext cx="1728192" cy="1696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5724128" y="0"/>
            <a:ext cx="294387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5654809" y="760795"/>
            <a:ext cx="3013190" cy="504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PROGRAMMING LANGUAGE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529974" y="1457849"/>
            <a:ext cx="582976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Paradigma Pemrograman yaitu: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1. Pemrograman Prosedural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2. Pemrograman Fungsional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3. Pemrograman Terstruktur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4. Pemrograman Modular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5. Pemrograman Berorientasi Obyek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6. Pemrograman Berorientasi Fungsi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7. Pemrograman Deklaratif</a:t>
            </a:r>
            <a:endParaRPr/>
          </a:p>
        </p:txBody>
      </p:sp>
      <p:sp>
        <p:nvSpPr>
          <p:cNvPr id="192" name="Google Shape;192;p7"/>
          <p:cNvSpPr/>
          <p:nvPr/>
        </p:nvSpPr>
        <p:spPr>
          <a:xfrm>
            <a:off x="217120" y="177378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p7"/>
          <p:cNvGrpSpPr/>
          <p:nvPr/>
        </p:nvGrpSpPr>
        <p:grpSpPr>
          <a:xfrm rot="3411746">
            <a:off x="559375" y="241561"/>
            <a:ext cx="480665" cy="1023698"/>
            <a:chOff x="6777274" y="1831284"/>
            <a:chExt cx="552841" cy="1177414"/>
          </a:xfrm>
        </p:grpSpPr>
        <p:grpSp>
          <p:nvGrpSpPr>
            <p:cNvPr id="194" name="Google Shape;194;p7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95" name="Google Shape;195;p7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rect b="b" l="l" r="r" t="t"/>
                <a:pathLst>
                  <a:path extrusionOk="0" h="1121399" w="726841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rect b="b" l="l" r="r" t="t"/>
                <a:pathLst>
                  <a:path extrusionOk="0" h="244742" w="298274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7" name="Google Shape;197;p7"/>
            <p:cNvSpPr/>
            <p:nvPr/>
          </p:nvSpPr>
          <p:spPr>
            <a:xfrm>
              <a:off x="6777274" y="2572267"/>
              <a:ext cx="552841" cy="436431"/>
            </a:xfrm>
            <a:custGeom>
              <a:rect b="b" l="l" r="r" t="t"/>
              <a:pathLst>
                <a:path extrusionOk="0" h="738371" w="935319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8" name="Google Shape;19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1404" y="3269989"/>
            <a:ext cx="1728192" cy="1696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5724128" y="0"/>
            <a:ext cx="294387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5654809" y="760795"/>
            <a:ext cx="3013190" cy="504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PROGRAMMING LANGUAGE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1331640" y="2067694"/>
            <a:ext cx="4572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Kategori bahasa pemrograman 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Bahasa tingkat rendah</a:t>
            </a:r>
            <a:endParaRPr b="0" i="0" sz="1800" u="none" cap="none" strike="noStrike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Bahasa tingkat menengah</a:t>
            </a:r>
            <a:endParaRPr b="0" i="0" sz="1800" u="none" cap="none" strike="noStrike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Bahasa tingkat tinggi</a:t>
            </a:r>
            <a:endParaRPr b="0" i="0" sz="1800" u="none" cap="none" strike="noStrike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217120" y="177378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8"/>
          <p:cNvGrpSpPr/>
          <p:nvPr/>
        </p:nvGrpSpPr>
        <p:grpSpPr>
          <a:xfrm rot="3411746">
            <a:off x="559375" y="241561"/>
            <a:ext cx="480665" cy="1023698"/>
            <a:chOff x="6777274" y="1831284"/>
            <a:chExt cx="552841" cy="1177414"/>
          </a:xfrm>
        </p:grpSpPr>
        <p:grpSp>
          <p:nvGrpSpPr>
            <p:cNvPr id="209" name="Google Shape;209;p8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rect b="b" l="l" r="r" t="t"/>
                <a:pathLst>
                  <a:path extrusionOk="0" h="1121399" w="726841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rect b="b" l="l" r="r" t="t"/>
                <a:pathLst>
                  <a:path extrusionOk="0" h="244742" w="298274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2" name="Google Shape;212;p8"/>
            <p:cNvSpPr/>
            <p:nvPr/>
          </p:nvSpPr>
          <p:spPr>
            <a:xfrm>
              <a:off x="6777274" y="2572267"/>
              <a:ext cx="552841" cy="436431"/>
            </a:xfrm>
            <a:custGeom>
              <a:rect b="b" l="l" r="r" t="t"/>
              <a:pathLst>
                <a:path extrusionOk="0" h="738371" w="935319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3" name="Google Shape;21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1404" y="3269989"/>
            <a:ext cx="1728192" cy="1696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"/>
          <p:cNvSpPr/>
          <p:nvPr/>
        </p:nvSpPr>
        <p:spPr>
          <a:xfrm>
            <a:off x="1302163" y="223773"/>
            <a:ext cx="4163819" cy="11521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471291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245402" y="527365"/>
            <a:ext cx="5220580" cy="504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What is an Algorithm?</a:t>
            </a:r>
            <a:endParaRPr b="1" sz="2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2798782" y="2247681"/>
            <a:ext cx="457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Batang"/>
                <a:ea typeface="Batang"/>
                <a:cs typeface="Batang"/>
                <a:sym typeface="Batang"/>
              </a:rPr>
              <a:t>Algoritma adalah kumpulan urutan perintah yang logis untuk memecahkan sebuah permasalahan</a:t>
            </a:r>
            <a:endParaRPr sz="1800">
              <a:solidFill>
                <a:srgbClr val="3F3F3F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7682049" y="187769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9"/>
          <p:cNvGrpSpPr/>
          <p:nvPr/>
        </p:nvGrpSpPr>
        <p:grpSpPr>
          <a:xfrm rot="3411746">
            <a:off x="8024304" y="251952"/>
            <a:ext cx="480665" cy="1023698"/>
            <a:chOff x="6777274" y="1831284"/>
            <a:chExt cx="552841" cy="1177414"/>
          </a:xfrm>
        </p:grpSpPr>
        <p:grpSp>
          <p:nvGrpSpPr>
            <p:cNvPr id="225" name="Google Shape;225;p9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226" name="Google Shape;226;p9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rect b="b" l="l" r="r" t="t"/>
                <a:pathLst>
                  <a:path extrusionOk="0" h="1121399" w="726841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rect b="b" l="l" r="r" t="t"/>
                <a:pathLst>
                  <a:path extrusionOk="0" h="244742" w="298274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8" name="Google Shape;228;p9"/>
            <p:cNvSpPr/>
            <p:nvPr/>
          </p:nvSpPr>
          <p:spPr>
            <a:xfrm>
              <a:off x="6777274" y="2572267"/>
              <a:ext cx="552841" cy="436431"/>
            </a:xfrm>
            <a:custGeom>
              <a:rect b="b" l="l" r="r" t="t"/>
              <a:pathLst>
                <a:path extrusionOk="0" h="738371" w="935319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9" name="Google Shape;22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814" y="3269989"/>
            <a:ext cx="1728192" cy="1696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2016-12-05T23:26:54Z</dcterms:created>
  <dc:creator>googleslidesppt.com;allppt.com</dc:creator>
</cp:coreProperties>
</file>