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R3BcKERZx5I4NSKGkpWzVMyiW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32FF3A-FFAE-4748-AFAA-6FCE1DF238C8}">
  <a:tblStyle styleId="{D132FF3A-FFAE-4748-AFAA-6FCE1DF238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Tahom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Guido van Rossum adalah programmer komputer berkewarganegaraan Belanda yang lebih di kenal sebagai pencipta dari bahasa pemrograman Python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Guido van Rossum adalah programmer komputer berkewarganegaraan Belanda yang lebih di kenal sebagai pencipta dari bahasa pemrograman Python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8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8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9" name="Google Shape;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UNIVERSITAS NUSA PUTRA - International Relation Office of Nusa Putra  University" id="10" name="Google Shape;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/>
          <p:nvPr>
            <p:ph type="title"/>
          </p:nvPr>
        </p:nvSpPr>
        <p:spPr>
          <a:xfrm>
            <a:off x="524022" y="942206"/>
            <a:ext cx="7768069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1836277" y="4064222"/>
            <a:ext cx="5471445" cy="530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" name="Google Shape;80;p27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7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UNIVERSITAS NUSA PUTRA - International Relation Office of Nusa Putra  University" id="82" name="Google Shape;8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descr="LOGO UNIVERSITAS NUSA PUTRA - International Relation Office of Nusa Putra  University" id="85" name="Google Shape;8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9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0" name="Google Shape;90;p29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descr="LOGO UNIVERSITAS NUSA PUTRA - International Relation Office of Nusa Putra  University" id="91" name="Google Shape;9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0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5" name="Google Shape;95;p30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6" name="Google Shape;96;p30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31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31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31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2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32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2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2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32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32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0" name="Google Shape;110;p32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" name="Google Shape;111;p32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4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4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4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/>
          <p:nvPr>
            <p:ph type="title"/>
          </p:nvPr>
        </p:nvSpPr>
        <p:spPr>
          <a:xfrm>
            <a:off x="713225" y="1408500"/>
            <a:ext cx="37914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5"/>
          <p:cNvSpPr txBox="1"/>
          <p:nvPr>
            <p:ph idx="1" type="subTitle"/>
          </p:nvPr>
        </p:nvSpPr>
        <p:spPr>
          <a:xfrm>
            <a:off x="1287300" y="3096300"/>
            <a:ext cx="2643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5"/>
          <p:cNvSpPr txBox="1"/>
          <p:nvPr>
            <p:ph idx="2" type="subTitle"/>
          </p:nvPr>
        </p:nvSpPr>
        <p:spPr>
          <a:xfrm>
            <a:off x="5553200" y="1839900"/>
            <a:ext cx="25329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7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7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7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7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7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31" name="Google Shape;13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idx="1" type="subTitle"/>
          </p:nvPr>
        </p:nvSpPr>
        <p:spPr>
          <a:xfrm>
            <a:off x="2642575" y="3821575"/>
            <a:ext cx="38589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type="ctrTitle"/>
          </p:nvPr>
        </p:nvSpPr>
        <p:spPr>
          <a:xfrm>
            <a:off x="2035783" y="962526"/>
            <a:ext cx="5072433" cy="22816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 b="1" i="0" sz="4800" u="none" cap="none" strike="noStrik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 UNIVERSITAS NUSA PUTRA - International Relation Office of Nusa Putra  University" id="16" name="Google Shape;1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9" name="Google Shape;1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20" name="Google Shape;20;p20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UNIVERSITAS NUSA PUTRA - International Relation Office of Nusa Putra  University" id="21" name="Google Shape;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2676242" y="1185745"/>
            <a:ext cx="5720476" cy="351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type="title"/>
          </p:nvPr>
        </p:nvSpPr>
        <p:spPr>
          <a:xfrm>
            <a:off x="2676242" y="178246"/>
            <a:ext cx="5720477" cy="663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bg>
      <p:bgPr>
        <a:solidFill>
          <a:schemeClr val="dk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2134475" y="1740650"/>
            <a:ext cx="2143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1"/>
          <p:cNvSpPr txBox="1"/>
          <p:nvPr>
            <p:ph idx="2" type="subTitle"/>
          </p:nvPr>
        </p:nvSpPr>
        <p:spPr>
          <a:xfrm>
            <a:off x="2134475" y="2072100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1"/>
          <p:cNvSpPr txBox="1"/>
          <p:nvPr>
            <p:ph idx="3" type="subTitle"/>
          </p:nvPr>
        </p:nvSpPr>
        <p:spPr>
          <a:xfrm>
            <a:off x="5614825" y="1740650"/>
            <a:ext cx="2857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4" type="subTitle"/>
          </p:nvPr>
        </p:nvSpPr>
        <p:spPr>
          <a:xfrm>
            <a:off x="5614825" y="2072100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5" type="subTitle"/>
          </p:nvPr>
        </p:nvSpPr>
        <p:spPr>
          <a:xfrm>
            <a:off x="2134475" y="3188975"/>
            <a:ext cx="2143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6" type="subTitle"/>
          </p:nvPr>
        </p:nvSpPr>
        <p:spPr>
          <a:xfrm>
            <a:off x="2134475" y="3560489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7" type="subTitle"/>
          </p:nvPr>
        </p:nvSpPr>
        <p:spPr>
          <a:xfrm>
            <a:off x="5614825" y="3188975"/>
            <a:ext cx="23541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idx="8" type="subTitle"/>
          </p:nvPr>
        </p:nvSpPr>
        <p:spPr>
          <a:xfrm>
            <a:off x="5614825" y="3560489"/>
            <a:ext cx="22374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9" type="title"/>
          </p:nvPr>
        </p:nvSpPr>
        <p:spPr>
          <a:xfrm>
            <a:off x="1010653" y="1751831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3" type="title"/>
          </p:nvPr>
        </p:nvSpPr>
        <p:spPr>
          <a:xfrm>
            <a:off x="4481728" y="1751831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4" type="title"/>
          </p:nvPr>
        </p:nvSpPr>
        <p:spPr>
          <a:xfrm>
            <a:off x="1010653" y="3223656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5" type="title"/>
          </p:nvPr>
        </p:nvSpPr>
        <p:spPr>
          <a:xfrm>
            <a:off x="4481728" y="3223656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LOGO UNIVERSITAS NUSA PUTRA - International Relation Office of Nusa Putra  University" id="38" name="Google Shape;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41" name="Google Shape;4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UNIVERSITAS NUSA PUTRA - International Relation Office of Nusa Putra  University" id="42" name="Google Shape;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2"/>
          <p:cNvSpPr txBox="1"/>
          <p:nvPr>
            <p:ph type="title"/>
          </p:nvPr>
        </p:nvSpPr>
        <p:spPr>
          <a:xfrm>
            <a:off x="1809548" y="274638"/>
            <a:ext cx="6487429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1809548" y="1559076"/>
            <a:ext cx="6487429" cy="3309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 UNIVERSITAS NUSA PUTRA - International Relation Office of Nusa Putra  University" id="46" name="Google Shape;4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3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" name="Google Shape;51;p24"/>
          <p:cNvSpPr/>
          <p:nvPr>
            <p:ph idx="2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" name="Google Shape;52;p24"/>
          <p:cNvSpPr/>
          <p:nvPr>
            <p:ph idx="3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24"/>
          <p:cNvSpPr/>
          <p:nvPr>
            <p:ph idx="4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24"/>
          <p:cNvSpPr/>
          <p:nvPr>
            <p:ph idx="5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24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" name="Google Shape;56;p24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Google Shape;57;p24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Google Shape;58;p24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LOGO UNIVERSITAS NUSA PUTRA - International Relation Office of Nusa Putra  University" id="59" name="Google Shape;5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4"/>
          <p:cNvSpPr txBox="1"/>
          <p:nvPr>
            <p:ph type="title"/>
          </p:nvPr>
        </p:nvSpPr>
        <p:spPr>
          <a:xfrm>
            <a:off x="327260" y="274639"/>
            <a:ext cx="7988968" cy="62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355600" y="902437"/>
            <a:ext cx="6305550" cy="329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66" name="Google Shape;6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5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25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UNIVERSITAS NUSA PUTRA - International Relation Office of Nusa Putra  University" id="69" name="Google Shape;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6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6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74" name="Google Shape;7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6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6" name="Google Shape;76;p26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descr="LOGO UNIVERSITAS NUSA PUTRA - International Relation Office of Nusa Putra  University" id="77" name="Google Shape;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6719" y="122974"/>
            <a:ext cx="627216" cy="62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524022" y="942206"/>
            <a:ext cx="7768069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VARIABEL DAN TIPE DATA</a:t>
            </a:r>
            <a:endParaRPr/>
          </a:p>
        </p:txBody>
      </p:sp>
      <p:sp>
        <p:nvSpPr>
          <p:cNvPr id="137" name="Google Shape;137;p1"/>
          <p:cNvSpPr txBox="1"/>
          <p:nvPr>
            <p:ph idx="1" type="body"/>
          </p:nvPr>
        </p:nvSpPr>
        <p:spPr>
          <a:xfrm>
            <a:off x="1836277" y="4064222"/>
            <a:ext cx="5471445" cy="530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Alun Sujjada, S.Kom., M.T.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1809548" y="274638"/>
            <a:ext cx="6487429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Boolean</a:t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1809548" y="1559076"/>
            <a:ext cx="7171892" cy="7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Boolean adalah tipe data yang memberikan nilai True (Benar) dan False (Salah)</a:t>
            </a:r>
            <a:endParaRPr/>
          </a:p>
        </p:txBody>
      </p:sp>
      <p:sp>
        <p:nvSpPr>
          <p:cNvPr id="206" name="Google Shape;206;p10"/>
          <p:cNvSpPr/>
          <p:nvPr/>
        </p:nvSpPr>
        <p:spPr>
          <a:xfrm>
            <a:off x="4005495" y="3366878"/>
            <a:ext cx="3368125" cy="13906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7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1754985" y="3366878"/>
            <a:ext cx="2026960" cy="5218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7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1864275" y="3442970"/>
            <a:ext cx="541020" cy="37338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2509535" y="3442970"/>
            <a:ext cx="541020" cy="37338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3154795" y="3442970"/>
            <a:ext cx="541020" cy="373380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4005495" y="3405567"/>
            <a:ext cx="1290520" cy="1290520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f1 = 0,5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6083100" y="3405567"/>
            <a:ext cx="1290520" cy="1290520"/>
          </a:xfrm>
          <a:prstGeom prst="ellipse">
            <a:avLst/>
          </a:prstGeom>
          <a:solidFill>
            <a:srgbClr val="795206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f2 = 1,0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7597170" y="3366878"/>
            <a:ext cx="1384270" cy="139065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7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8028373" y="3442970"/>
            <a:ext cx="521863" cy="521863"/>
          </a:xfrm>
          <a:prstGeom prst="ellipse">
            <a:avLst/>
          </a:prstGeom>
          <a:solidFill>
            <a:srgbClr val="0070C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8028372" y="4164753"/>
            <a:ext cx="521863" cy="521863"/>
          </a:xfrm>
          <a:prstGeom prst="ellipse">
            <a:avLst/>
          </a:prstGeom>
          <a:solidFill>
            <a:srgbClr val="0070C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idx="1" type="subTitle"/>
          </p:nvPr>
        </p:nvSpPr>
        <p:spPr>
          <a:xfrm>
            <a:off x="2642575" y="3821575"/>
            <a:ext cx="38589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221" name="Google Shape;221;p11"/>
          <p:cNvSpPr txBox="1"/>
          <p:nvPr>
            <p:ph type="ctrTitle"/>
          </p:nvPr>
        </p:nvSpPr>
        <p:spPr>
          <a:xfrm>
            <a:off x="2035783" y="962526"/>
            <a:ext cx="5072433" cy="22816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VARIABEL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628650" y="369369"/>
            <a:ext cx="6385761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Variabel</a:t>
            </a:r>
            <a:endParaRPr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Variabel adalah memori untuk menampung suatu jenis nilai dimana nilai dapat diakses dan dapat berubah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628650" y="369369"/>
            <a:ext cx="6385761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Aturan Penamaan Variabel</a:t>
            </a:r>
            <a:endParaRPr/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628650" y="1511166"/>
            <a:ext cx="7886700" cy="3262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Nama variabel hanya boleh diawali oleh huruf atau underscore.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Nama variabel tidak boleh diawali oleh angka.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Nama variabel hanya bisa terdiri dari karakter alpha-numeric dan underscore (A-z, 0-9, and _ )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/>
              <a:t>Nama variabel bersifat case sensitive. Artinya variabel nama berbeda dengan Nama atau naMA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628650" y="369369"/>
            <a:ext cx="6385761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Aturan Penamaan Variabel</a:t>
            </a:r>
            <a:endParaRPr/>
          </a:p>
        </p:txBody>
      </p:sp>
      <p:sp>
        <p:nvSpPr>
          <p:cNvPr id="239" name="Google Shape;239;p14"/>
          <p:cNvSpPr txBox="1"/>
          <p:nvPr>
            <p:ph idx="1" type="body"/>
          </p:nvPr>
        </p:nvSpPr>
        <p:spPr>
          <a:xfrm>
            <a:off x="628650" y="1084447"/>
            <a:ext cx="7886700" cy="178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Nama variabel hanya boleh diawali oleh huruf atau underscore.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Nama variabel tidak boleh diawali oleh angka.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Nama variabel hanya bisa terdiri dari karakter alpha-numeric dan underscore (A-z, 0-9, and _ )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800"/>
              <a:t>Nama variabel bersifat case sensitive. Artinya variabel nama berbeda dengan Nama atau naMA</a:t>
            </a:r>
            <a:endParaRPr sz="1800"/>
          </a:p>
        </p:txBody>
      </p:sp>
      <p:sp>
        <p:nvSpPr>
          <p:cNvPr id="240" name="Google Shape;240;p14"/>
          <p:cNvSpPr txBox="1"/>
          <p:nvPr/>
        </p:nvSpPr>
        <p:spPr>
          <a:xfrm>
            <a:off x="628650" y="2993457"/>
            <a:ext cx="7886700" cy="178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_nama ✅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1nama ❌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nama depan ❌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namaDepan ✅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nama_belakang ✅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nama%lengkap ❌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628650" y="369369"/>
            <a:ext cx="6385761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Variabel</a:t>
            </a:r>
            <a:endParaRPr/>
          </a:p>
        </p:txBody>
      </p:sp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628650" y="955040"/>
            <a:ext cx="7886700" cy="381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/>
              <a:t>Variabel Numeric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Variabel numerik digolongkan atas: bilangan bulat atau integer dan bilangan real atau pecahan, dimana bilangan real terdiri dari dua yaitu:</a:t>
            </a:r>
            <a:endParaRPr/>
          </a:p>
          <a:p>
            <a:pPr indent="-342900" lvl="0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bilangan decimal berpresisi tunggal (floating point)</a:t>
            </a:r>
            <a:endParaRPr/>
          </a:p>
          <a:p>
            <a:pPr indent="-342900" lvl="0" marL="8001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bilangan decimal berpresisi ganda (double precision).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 startAt="2"/>
            </a:pPr>
            <a:r>
              <a:rPr lang="en-US" sz="2000"/>
              <a:t>Variable Teks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Suatu variabel yang dipergunakan untuk menampung data berupa huruf atau teks. Variabel teks dibedakan menjadi dua yaitu:</a:t>
            </a:r>
            <a:endParaRPr/>
          </a:p>
          <a:p>
            <a:pPr indent="-346075" lvl="0" marL="8032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Karakter (untuk karakter tunggal)</a:t>
            </a:r>
            <a:endParaRPr/>
          </a:p>
          <a:p>
            <a:pPr indent="-346075" lvl="0" marL="8032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String (untuk rangkaian karakter)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idx="1" type="subTitle"/>
          </p:nvPr>
        </p:nvSpPr>
        <p:spPr>
          <a:xfrm>
            <a:off x="2642575" y="3821575"/>
            <a:ext cx="38589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252" name="Google Shape;252;p16"/>
          <p:cNvSpPr txBox="1"/>
          <p:nvPr>
            <p:ph type="ctrTitle"/>
          </p:nvPr>
        </p:nvSpPr>
        <p:spPr>
          <a:xfrm>
            <a:off x="2035783" y="962526"/>
            <a:ext cx="5072433" cy="22816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TERIMAKASIH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ctrTitle"/>
          </p:nvPr>
        </p:nvSpPr>
        <p:spPr>
          <a:xfrm>
            <a:off x="2035783" y="962526"/>
            <a:ext cx="5072433" cy="22816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/>
              <a:t>VARIABEL DAN TIPE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2676242" y="1185745"/>
            <a:ext cx="5720476" cy="351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Data adalah kelompok simbol-simbol yang teratur dan mewakili kuantitas, tindakan, benda dan sebagainya. Dalam istilah umum data mewakili angka, karakter dan simbol-simbol lain yang berfungsi sebagai masukan untuk proses komputer. Data bisa berujut suatu keadaan, gambar, suara, huruf, angka, matematika, bahasa ataupun simbol-simbol lainnya yang bisa kita gunakan sebagai bahan untuk melihat lingkungan, obyek, kejadian ataupun suatu konsep.</a:t>
            </a:r>
            <a:endParaRPr/>
          </a:p>
        </p:txBody>
      </p:sp>
      <p:sp>
        <p:nvSpPr>
          <p:cNvPr id="148" name="Google Shape;148;p3"/>
          <p:cNvSpPr txBox="1"/>
          <p:nvPr>
            <p:ph type="title"/>
          </p:nvPr>
        </p:nvSpPr>
        <p:spPr>
          <a:xfrm>
            <a:off x="2676242" y="178246"/>
            <a:ext cx="5720477" cy="663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 itu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2676242" y="1185745"/>
            <a:ext cx="5720476" cy="351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Tipe data adalah suatu memori pada komputer yang digunakan untuk menyimpan jenis nilai dari suatu variabel </a:t>
            </a:r>
            <a:r>
              <a:rPr b="1" lang="en-US" sz="1800"/>
              <a:t>int, string, float, boolean, char, </a:t>
            </a:r>
            <a:r>
              <a:rPr lang="en-US" sz="1800"/>
              <a:t>dan lain-lain</a:t>
            </a:r>
            <a:endParaRPr/>
          </a:p>
        </p:txBody>
      </p:sp>
      <p:sp>
        <p:nvSpPr>
          <p:cNvPr id="154" name="Google Shape;154;p4"/>
          <p:cNvSpPr txBox="1"/>
          <p:nvPr>
            <p:ph type="title"/>
          </p:nvPr>
        </p:nvSpPr>
        <p:spPr>
          <a:xfrm>
            <a:off x="2676242" y="178246"/>
            <a:ext cx="5720477" cy="663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Jenis Data</a:t>
            </a:r>
            <a:endParaRPr/>
          </a:p>
        </p:txBody>
      </p:sp>
      <p:sp>
        <p:nvSpPr>
          <p:cNvPr id="160" name="Google Shape;160;p5"/>
          <p:cNvSpPr txBox="1"/>
          <p:nvPr>
            <p:ph idx="1" type="subTitle"/>
          </p:nvPr>
        </p:nvSpPr>
        <p:spPr>
          <a:xfrm>
            <a:off x="2134475" y="1228586"/>
            <a:ext cx="2143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Numerik </a:t>
            </a:r>
            <a:endParaRPr/>
          </a:p>
        </p:txBody>
      </p:sp>
      <p:sp>
        <p:nvSpPr>
          <p:cNvPr id="161" name="Google Shape;161;p5"/>
          <p:cNvSpPr txBox="1"/>
          <p:nvPr>
            <p:ph idx="2" type="subTitle"/>
          </p:nvPr>
        </p:nvSpPr>
        <p:spPr>
          <a:xfrm>
            <a:off x="2134474" y="1560036"/>
            <a:ext cx="4929266" cy="489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jenis data yang digunakan dalam proses aritmatika atau proses matematis lainnya</a:t>
            </a:r>
            <a:endParaRPr/>
          </a:p>
        </p:txBody>
      </p:sp>
      <p:sp>
        <p:nvSpPr>
          <p:cNvPr id="162" name="Google Shape;162;p5"/>
          <p:cNvSpPr txBox="1"/>
          <p:nvPr>
            <p:ph idx="3" type="subTitle"/>
          </p:nvPr>
        </p:nvSpPr>
        <p:spPr>
          <a:xfrm>
            <a:off x="2143750" y="3400115"/>
            <a:ext cx="2857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Logika</a:t>
            </a:r>
            <a:endParaRPr/>
          </a:p>
        </p:txBody>
      </p:sp>
      <p:sp>
        <p:nvSpPr>
          <p:cNvPr id="163" name="Google Shape;163;p5"/>
          <p:cNvSpPr txBox="1"/>
          <p:nvPr>
            <p:ph idx="4" type="subTitle"/>
          </p:nvPr>
        </p:nvSpPr>
        <p:spPr>
          <a:xfrm>
            <a:off x="2143750" y="3731565"/>
            <a:ext cx="4919990" cy="681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yang hanya terdiri dari dua satuan, yaitu benar (true) dan salah (false). Digunakan dalam suatu proses logika yang terdiri dari persamaan boolean.</a:t>
            </a:r>
            <a:endParaRPr/>
          </a:p>
        </p:txBody>
      </p:sp>
      <p:sp>
        <p:nvSpPr>
          <p:cNvPr id="164" name="Google Shape;164;p5"/>
          <p:cNvSpPr txBox="1"/>
          <p:nvPr>
            <p:ph idx="5" type="subTitle"/>
          </p:nvPr>
        </p:nvSpPr>
        <p:spPr>
          <a:xfrm>
            <a:off x="2134475" y="2297689"/>
            <a:ext cx="2143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String</a:t>
            </a:r>
            <a:endParaRPr/>
          </a:p>
        </p:txBody>
      </p:sp>
      <p:sp>
        <p:nvSpPr>
          <p:cNvPr id="165" name="Google Shape;165;p5"/>
          <p:cNvSpPr txBox="1"/>
          <p:nvPr>
            <p:ph idx="6" type="subTitle"/>
          </p:nvPr>
        </p:nvSpPr>
        <p:spPr>
          <a:xfrm>
            <a:off x="2134474" y="2669203"/>
            <a:ext cx="4929266" cy="480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jenis data yang dapat terdiri dari berbagai macam karakter. Digunakan untuk proses yang non matematis.</a:t>
            </a:r>
            <a:endParaRPr/>
          </a:p>
        </p:txBody>
      </p:sp>
      <p:sp>
        <p:nvSpPr>
          <p:cNvPr id="166" name="Google Shape;166;p5"/>
          <p:cNvSpPr txBox="1"/>
          <p:nvPr>
            <p:ph idx="9" type="title"/>
          </p:nvPr>
        </p:nvSpPr>
        <p:spPr>
          <a:xfrm>
            <a:off x="1010653" y="1239767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67" name="Google Shape;167;p5"/>
          <p:cNvSpPr txBox="1"/>
          <p:nvPr>
            <p:ph idx="13" type="title"/>
          </p:nvPr>
        </p:nvSpPr>
        <p:spPr>
          <a:xfrm>
            <a:off x="1010653" y="3411296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68" name="Google Shape;168;p5"/>
          <p:cNvSpPr txBox="1"/>
          <p:nvPr>
            <p:ph idx="14" type="title"/>
          </p:nvPr>
        </p:nvSpPr>
        <p:spPr>
          <a:xfrm>
            <a:off x="1010653" y="2332370"/>
            <a:ext cx="1051672" cy="5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type="title"/>
          </p:nvPr>
        </p:nvSpPr>
        <p:spPr>
          <a:xfrm>
            <a:off x="1809548" y="274638"/>
            <a:ext cx="6487429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Tipe Data</a:t>
            </a:r>
            <a:endParaRPr/>
          </a:p>
        </p:txBody>
      </p:sp>
      <p:graphicFrame>
        <p:nvGraphicFramePr>
          <p:cNvPr id="174" name="Google Shape;174;p6"/>
          <p:cNvGraphicFramePr/>
          <p:nvPr/>
        </p:nvGraphicFramePr>
        <p:xfrm>
          <a:off x="1584960" y="89344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{D132FF3A-FFAE-4748-AFAA-6FCE1DF238C8}</a:tableStyleId>
              </a:tblPr>
              <a:tblGrid>
                <a:gridCol w="1433100"/>
                <a:gridCol w="1909525"/>
                <a:gridCol w="4216400"/>
              </a:tblGrid>
              <a:tr h="230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Tipe Data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Contoh</a:t>
                      </a:r>
                      <a:endParaRPr sz="15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Penjelasan</a:t>
                      </a:r>
                      <a:endParaRPr sz="15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Boolean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True atau False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Menyatakan benar True yang bernilai 1, atau salah False yang bernilai 0</a:t>
                      </a:r>
                      <a:endParaRPr sz="15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String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"Ayo belajar Python"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Menyatakan karakter/kalimat bisa berupa huruf angka, dll (diapit tanda " atau ')</a:t>
                      </a:r>
                      <a:endParaRPr sz="15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Integer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25 atau 1209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Menyatakan bilangan bulat</a:t>
                      </a:r>
                      <a:endParaRPr sz="15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Float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3.14 atau 0.99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Menyatakan bilangan yang mempunyai koma</a:t>
                      </a:r>
                      <a:endParaRPr sz="15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Hexadecimal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9a atau 1d3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Menyatakan bilangan dalam format heksa (bilangan berbasis 16)</a:t>
                      </a:r>
                      <a:endParaRPr sz="15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Complex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1 + 5j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Menyatakan pasangan angka real dan imajiner</a:t>
                      </a:r>
                      <a:endParaRPr sz="15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['xyz', 786, 2.23]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untaian yang menyimpan berbagai tipe data dan isinya bisa diubah-ubah</a:t>
                      </a:r>
                      <a:endParaRPr sz="15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Tuple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('xyz', 768, 2.23)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untaian yang menyimpan berbagai tipe data tapi isinya tidak bisa diubah</a:t>
                      </a:r>
                      <a:endParaRPr sz="15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Dictionary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{'nama': 'adi','id':2}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untaian yang menyimpan berbagai tipe data berupa pasangan penunjuk dan nilai</a:t>
                      </a:r>
                      <a:endParaRPr sz="15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1809548" y="274638"/>
            <a:ext cx="6487429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Integer</a:t>
            </a:r>
            <a:endParaRPr/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1809548" y="1559076"/>
            <a:ext cx="7171892" cy="3309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Integer adalah jenis tipe data dengan suatu memori yang hanya berisikan bilangan bulat 0, 1, 2, 3, ...dst.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1809548" y="274638"/>
            <a:ext cx="6487429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</a:t>
            </a:r>
            <a:endParaRPr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1809548" y="1559076"/>
            <a:ext cx="7171892" cy="175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String merupakan tipe data dengan suatu memori untuk menyimpan barisan Karakter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Contoh: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String a = “MALANG”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7" name="Google Shape;187;p8"/>
          <p:cNvSpPr/>
          <p:nvPr/>
        </p:nvSpPr>
        <p:spPr>
          <a:xfrm>
            <a:off x="1809548" y="3509645"/>
            <a:ext cx="876340" cy="76962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7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2838288" y="3509645"/>
            <a:ext cx="876340" cy="76962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7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3867028" y="3509645"/>
            <a:ext cx="876340" cy="76962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7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4895768" y="3509645"/>
            <a:ext cx="876340" cy="76962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7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5924508" y="3509645"/>
            <a:ext cx="876340" cy="76962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7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953248" y="3509645"/>
            <a:ext cx="876340" cy="76962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7E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1809548" y="274638"/>
            <a:ext cx="6487429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Float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1809548" y="1559076"/>
            <a:ext cx="7171892" cy="7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Float merupakan tipe data dengan memori yang dapat berisi karakter pecahan atau decimal 0,5, 1,3, ...dst</a:t>
            </a:r>
            <a:endParaRPr/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1659" l="3398" r="2154" t="0"/>
          <a:stretch/>
        </p:blipFill>
        <p:spPr>
          <a:xfrm>
            <a:off x="4016273" y="2619359"/>
            <a:ext cx="2758441" cy="229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_daspro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Nusa Putra</dc:creator>
</cp:coreProperties>
</file>