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72" r:id="rId4"/>
    <p:sldId id="260" r:id="rId5"/>
    <p:sldId id="261" r:id="rId6"/>
    <p:sldId id="262" r:id="rId7"/>
    <p:sldId id="277" r:id="rId8"/>
    <p:sldId id="268" r:id="rId9"/>
    <p:sldId id="269" r:id="rId10"/>
    <p:sldId id="273" r:id="rId11"/>
    <p:sldId id="270" r:id="rId12"/>
    <p:sldId id="274" r:id="rId13"/>
    <p:sldId id="267" r:id="rId14"/>
    <p:sldId id="271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00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9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0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3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0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9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9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9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5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43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6B80ACEA-2EB9-0022-7AE3-48F7254ECA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49D98-AC4B-47EE-F853-06744BDC4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4397" y="1141478"/>
            <a:ext cx="2698513" cy="92333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20000"/>
                    <a:lumOff val="80000"/>
                    <a:alpha val="75000"/>
                  </a:schemeClr>
                </a:solidFill>
              </a:rPr>
              <a:t>Hiring Process Analytics for a Multinational Company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FD1B9-B19E-7350-1AE6-24689AF8E2A4}"/>
              </a:ext>
            </a:extLst>
          </p:cNvPr>
          <p:cNvSpPr txBox="1"/>
          <p:nvPr/>
        </p:nvSpPr>
        <p:spPr>
          <a:xfrm>
            <a:off x="8555525" y="3911097"/>
            <a:ext cx="2698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Suparna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  14/11/24</a:t>
            </a:r>
          </a:p>
        </p:txBody>
      </p:sp>
    </p:spTree>
    <p:extLst>
      <p:ext uri="{BB962C8B-B14F-4D97-AF65-F5344CB8AC3E}">
        <p14:creationId xmlns:p14="http://schemas.microsoft.com/office/powerpoint/2010/main" val="413400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EBBF0-67AC-F5FC-4AC2-6EDA20D3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Task 6: interview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6BA5-2325-5282-30C6-A9D24E49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1" y="723898"/>
            <a:ext cx="7168694" cy="381000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Optimize Interview Scheduling</a:t>
            </a:r>
          </a:p>
          <a:p>
            <a:pPr lvl="1">
              <a:lnSpc>
                <a:spcPct val="10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the most common interview days to allocate resources effectively, especially if Fridays are popular.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Identifying Trends</a:t>
            </a:r>
          </a:p>
          <a:p>
            <a:pPr lvl="1">
              <a:lnSpc>
                <a:spcPct val="10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Analyze interview patterns to determine which days correlate with higher hiring success or rejection rates, guiding strategic scheduling.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Improving Candidate Experience</a:t>
            </a:r>
          </a:p>
          <a:p>
            <a:pPr lvl="1">
              <a:lnSpc>
                <a:spcPct val="10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Balance interview loads throughout the week to minimize wait times for candidates, particularly on busier days.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 Allocation</a:t>
            </a:r>
          </a:p>
          <a:p>
            <a:pPr lvl="1">
              <a:lnSpc>
                <a:spcPct val="10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Ensure sufficient interview rooms and personnel are available on high-demand days like Fridays.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Setting Priorities</a:t>
            </a:r>
          </a:p>
          <a:p>
            <a:pPr lvl="1">
              <a:lnSpc>
                <a:spcPct val="10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Prioritize scheduling high-potential candidates on days with better hiring rates or efficiency.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03A0F-CD07-EBEA-C305-964F6F96F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60" y="4644888"/>
            <a:ext cx="5204816" cy="21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3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46147-D4BA-BA0F-62FB-0B6F6776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Interview metric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475D7-1C08-3ADD-7C68-6C8650FA1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Average Number of Interviews per Position/Department:</a:t>
            </a: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Average Time-to-Hire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43CDC4-8EF7-390C-8AFE-F5575A67E0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1770" y="936141"/>
            <a:ext cx="5772424" cy="49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76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DB08581-279A-478B-83DD-945E4CB34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1E40D98-2DD7-4DBC-9170-584D5BA2D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6F5A787-B406-4A79-B561-57041C4B0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18067"/>
            <a:ext cx="7503665" cy="577426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C59FD-DCD2-9743-7B26-BC355948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84" y="1131195"/>
            <a:ext cx="6855114" cy="1247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0" kern="1200" cap="all" dirty="0">
                <a:latin typeface="+mj-lt"/>
                <a:ea typeface="+mj-ea"/>
                <a:cs typeface="+mj-cs"/>
              </a:rPr>
              <a:t>Task 7: interview metric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F41B9-4C2D-EF66-C80B-9BE672E25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798" y="114301"/>
            <a:ext cx="3703320" cy="28289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15774-D4B6-26DD-EF2B-0D4800C3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83" y="2438400"/>
            <a:ext cx="6855115" cy="34957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Total Applications: The sum of hired and rejected candidates in each department.</a:t>
            </a:r>
          </a:p>
          <a:p>
            <a:r>
              <a:rPr lang="en-US">
                <a:solidFill>
                  <a:srgbClr val="FFFFFF"/>
                </a:solidFill>
              </a:rPr>
              <a:t>Hired Candidates: The number of candidates who successfully secured a position.</a:t>
            </a:r>
          </a:p>
          <a:p>
            <a:r>
              <a:rPr lang="en-US">
                <a:solidFill>
                  <a:srgbClr val="FFFFFF"/>
                </a:solidFill>
              </a:rPr>
              <a:t>Rejected Candidates: The number of candidates who were not selected.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F4DA2-51E9-848D-AF5B-A680BF1FA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798" y="2943225"/>
            <a:ext cx="3703319" cy="2914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F0FE71-30DB-F29F-80EC-0B1B8E98E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798" y="6090201"/>
            <a:ext cx="3217333" cy="69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19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2890B5-A018-C888-F1B7-568C6F81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Task 8: Department Hiring Trends – Average Time to Hire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ACD5-8A2D-F9DD-0C41-FB786448E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1142056"/>
            <a:ext cx="7183597" cy="315236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200" b="1" dirty="0"/>
          </a:p>
          <a:p>
            <a:pPr>
              <a:lnSpc>
                <a:spcPct val="100000"/>
              </a:lnSpc>
            </a:pPr>
            <a:r>
              <a:rPr lang="en-US" sz="1200" b="1" dirty="0"/>
              <a:t>Pivot Table</a:t>
            </a:r>
            <a:r>
              <a:rPr lang="en-US" sz="1200" dirty="0"/>
              <a:t> 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Displays the average time taken to hire for each department.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For example, the "Finance Department" has an average time to hire of approximately 6.43 days, while the "Service Department" shows around 6.48 days.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This data can reveal which departments have quicker or slower hiring processes, potentially indicating efficiency or bottlenecks.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Line Chart</a:t>
            </a:r>
            <a:r>
              <a:rPr lang="en-US" sz="1200" dirty="0"/>
              <a:t> 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Visualizes the average hiring time for each department.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X-Axis</a:t>
            </a:r>
            <a:r>
              <a:rPr lang="en-US" sz="1200" dirty="0"/>
              <a:t>: Represents the various departments.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Y-Axis</a:t>
            </a:r>
            <a:r>
              <a:rPr lang="en-US" sz="1200" dirty="0"/>
              <a:t>: Represents the average time to hire in days.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peaks and dips help identify departments with higher or lower average hiring times.</a:t>
            </a:r>
          </a:p>
          <a:p>
            <a:pPr>
              <a:lnSpc>
                <a:spcPct val="100000"/>
              </a:lnSpc>
            </a:pPr>
            <a:r>
              <a:rPr lang="en-US" sz="1200" b="1" dirty="0"/>
              <a:t>Purpose</a:t>
            </a:r>
            <a:r>
              <a:rPr lang="en-US" sz="1200" dirty="0"/>
              <a:t>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This analysis helps the company understand the time taken to fill positions across departments.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Departments with longer hiring times may need process improvements to reduce delays.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lnSpc>
                <a:spcPct val="100000"/>
              </a:lnSpc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3C213-F6A9-B747-D08A-EE2036D8E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350" y="4327735"/>
            <a:ext cx="7762875" cy="26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8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3F8FBA6C-3705-4CE4-B846-D7ACBC28D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-460"/>
            <a:ext cx="4530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text&#10;&#10;Description automatically generated">
            <a:extLst>
              <a:ext uri="{FF2B5EF4-FFF2-40B4-BE49-F238E27FC236}">
                <a16:creationId xmlns:a16="http://schemas.microsoft.com/office/drawing/2014/main" id="{9B2125C4-E317-3C71-E9EF-6F65B3CFF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5" y="940446"/>
            <a:ext cx="3805378" cy="542266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AE286C-A241-EEA6-4A8A-6C3BDC224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61" y="2554249"/>
            <a:ext cx="2881434" cy="1704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1E896-E2AB-145F-BB19-50DCDE43A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47" y="4838868"/>
            <a:ext cx="3680909" cy="1692561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7B34D440-E359-4CB9-B8E8-81977A86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0517" y="-460"/>
            <a:ext cx="9144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B8F5A0E-5428-4604-A0F3-2224BE870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2240510"/>
            <a:ext cx="4581144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3A0919-B9D6-44E1-A436-5307E792D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9" y="4503305"/>
            <a:ext cx="4581144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88FC14-B788-4FBC-9C5E-BC4892F5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06" y="0"/>
            <a:ext cx="7571045" cy="6858000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751B4-662C-E9CC-E64C-1EDDEC611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947" y="-133845"/>
            <a:ext cx="6893128" cy="14313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Hiring Success Rate by Department</a:t>
            </a: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AC529456-FDF7-4907-89D7-43E6CC55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590" y="1298605"/>
            <a:ext cx="6397545" cy="52328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>
                <a:solidFill>
                  <a:srgbClr val="FFFFFF"/>
                </a:solidFill>
              </a:rPr>
              <a:t>Percentage of successful hires out of total applications or interviews for each department.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</a:rPr>
              <a:t>Purpose: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rgbClr val="FFFFFF"/>
                </a:solidFill>
              </a:rPr>
              <a:t>Measures hiring efficiency in each department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rgbClr val="FFFFFF"/>
                </a:solidFill>
              </a:rPr>
              <a:t>A higher success rate indicates effective selection and alignment with candidate qualifications.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rgbClr val="FFFFFF"/>
                </a:solidFill>
              </a:rPr>
              <a:t>A lower success rate may suggest issues with job descriptions, candidate screening, or interview processes.</a:t>
            </a:r>
          </a:p>
          <a:p>
            <a:pPr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</a:rPr>
              <a:t>Example: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rgbClr val="FFFFFF"/>
                </a:solidFill>
              </a:rPr>
              <a:t>Finance Department: 200 applications, 50 hires → 25% success rate.</a:t>
            </a:r>
          </a:p>
          <a:p>
            <a:pPr lvl="1">
              <a:lnSpc>
                <a:spcPct val="100000"/>
              </a:lnSpc>
            </a:pPr>
            <a:r>
              <a:rPr lang="en-US" sz="1500" dirty="0">
                <a:solidFill>
                  <a:srgbClr val="FFFFFF"/>
                </a:solidFill>
              </a:rPr>
              <a:t>HR Department: 150 applications, 75 hires → 50% success rate.</a:t>
            </a:r>
          </a:p>
          <a:p>
            <a:pPr lvl="1">
              <a:lnSpc>
                <a:spcPct val="100000"/>
              </a:lnSpc>
            </a:pPr>
            <a:r>
              <a:rPr lang="en-US" sz="1500" b="1" dirty="0">
                <a:solidFill>
                  <a:srgbClr val="FFFFFF"/>
                </a:solidFill>
              </a:rPr>
              <a:t>Why It Matters:</a:t>
            </a:r>
          </a:p>
          <a:p>
            <a:pPr lvl="2">
              <a:lnSpc>
                <a:spcPct val="100000"/>
              </a:lnSpc>
            </a:pPr>
            <a:r>
              <a:rPr lang="en-US" sz="1500" dirty="0">
                <a:solidFill>
                  <a:srgbClr val="FFFFFF"/>
                </a:solidFill>
              </a:rPr>
              <a:t>Identifies departments that are successful in hiring and those needing adjustments to improve hiring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456193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ED6DC-F9E1-3A59-B12C-A941CA3C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Conclusion based on the data analysis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9E0C86-03F6-38DF-4362-0DFF8D6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851" y="714376"/>
            <a:ext cx="7267574" cy="59531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</a:rPr>
              <a:t>Hiring Takes Time</a:t>
            </a:r>
            <a:r>
              <a:rPr lang="en-US" b="1" dirty="0"/>
              <a:t>: </a:t>
            </a:r>
            <a:r>
              <a:rPr lang="en-US" dirty="0"/>
              <a:t>The time needed to hire varies a lot, suggesting that the process could be made faster and more efficient.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</a:rPr>
              <a:t>Salary Differences</a:t>
            </a:r>
            <a:r>
              <a:rPr lang="en-US" b="1" dirty="0"/>
              <a:t>: </a:t>
            </a:r>
            <a:r>
              <a:rPr lang="en-US" dirty="0"/>
              <a:t>Salaries offered differ widely, which may affect how attractive positions are. Updating salary offers regularly could help attract better candidates.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</a:rPr>
              <a:t>Hiring Outcomes</a:t>
            </a:r>
            <a:r>
              <a:rPr lang="en-US" b="1" dirty="0"/>
              <a:t>: </a:t>
            </a:r>
            <a:r>
              <a:rPr lang="en-US" dirty="0"/>
              <a:t>The pattern of hires vs. rejections shows potential for refining the selection process to choose the best candidates more efficiently.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</a:rPr>
              <a:t>Use Data for Better Decisions</a:t>
            </a:r>
            <a:r>
              <a:rPr lang="en-US" b="1" dirty="0"/>
              <a:t>: </a:t>
            </a:r>
            <a:r>
              <a:rPr lang="en-US" dirty="0"/>
              <a:t>Using real-time data insights can improve consistency and support better hiring choices.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1"/>
                </a:solidFill>
              </a:rPr>
              <a:t>Room for Improvement</a:t>
            </a:r>
            <a:r>
              <a:rPr lang="en-US" b="1" dirty="0"/>
              <a:t>: </a:t>
            </a:r>
            <a:r>
              <a:rPr lang="en-US" dirty="0"/>
              <a:t>Simplifying interview scheduling, improving initial screening, and keeping candidates informed can make the hiring process quicker and more candidate-friendly.</a:t>
            </a:r>
          </a:p>
        </p:txBody>
      </p:sp>
    </p:spTree>
    <p:extLst>
      <p:ext uri="{BB962C8B-B14F-4D97-AF65-F5344CB8AC3E}">
        <p14:creationId xmlns:p14="http://schemas.microsoft.com/office/powerpoint/2010/main" val="2428173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804D8884-6A27-2FBC-245D-865CD05A1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3031" y="1208531"/>
            <a:ext cx="4735069" cy="473506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BA6B-B0A1-37AC-4DE6-E113B4667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431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inancial graphs on a dark display">
            <a:extLst>
              <a:ext uri="{FF2B5EF4-FFF2-40B4-BE49-F238E27FC236}">
                <a16:creationId xmlns:a16="http://schemas.microsoft.com/office/drawing/2014/main" id="{1C4F0C3E-EEF8-DBC2-1CBF-E770DF89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00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2479B-25DC-13F7-DDE2-A0D93310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184" y="938022"/>
            <a:ext cx="4389261" cy="1188720"/>
          </a:xfrm>
        </p:spPr>
        <p:txBody>
          <a:bodyPr>
            <a:norm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Excel for Data Analytics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15289C-2090-C4E0-98DC-C4EBAFD2B9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77854" y="2007490"/>
            <a:ext cx="4389262" cy="37884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Data Collection &amp; Cleaning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Import, organize, and clean data easily.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Core Analysis Functions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Calculate metrics with functions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SUM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AVERAGE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,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 panose="020B0604020202020204" pitchFamily="34" charset="-128"/>
              </a:rPr>
              <a:t>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Visualization 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Create charts, graphs, and Pivot Tables for insights.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093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880C5-C7E9-AC16-F42E-F89B0042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Task 1: gender distribution in hiring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C0B5-D0A6-5730-961A-1AA40A620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61870" y="723900"/>
            <a:ext cx="7183597" cy="31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New Ideas</a:t>
            </a:r>
            <a:r>
              <a:rPr lang="en-US" dirty="0"/>
              <a:t>: Different genders bring unique perspectives.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Good Image</a:t>
            </a:r>
            <a:r>
              <a:rPr lang="en-US" dirty="0"/>
              <a:t>: Companies with gender balance look better to the public.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Better Results</a:t>
            </a:r>
            <a:r>
              <a:rPr lang="en-US" dirty="0"/>
              <a:t>: Mixed-gender teams perform better and make smarter choices.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Legal Compliance</a:t>
            </a:r>
            <a:r>
              <a:rPr lang="en-US" dirty="0"/>
              <a:t>: Helps meet rules and shows the company cares about fairness.</a:t>
            </a:r>
          </a:p>
          <a:p>
            <a:pPr marL="0" indent="0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436188-36D5-6D53-781D-31A39A17EA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72125" y="3505200"/>
            <a:ext cx="5314950" cy="28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4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56841-D6A7-3036-474A-9E085A06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Task 2: Average Salary Offered</a:t>
            </a: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D011622D-B66C-1F5B-104B-DED70ECDB3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26192" y="1981051"/>
            <a:ext cx="7183597" cy="37244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Competitive Pay: Make sure salaries match what other companies offer.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Hiring Budget: Helps plan the budget for hiring.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Attracting Talent: Offers good pay to bring in the best people.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Fair Pay: Ensures equal pay for similar jobs.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Finding Pay Gaps: Shows any differences in pay between roles or teams.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 find the average salary, use the formula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AVERAGE(Offered Salary).</a:t>
            </a:r>
          </a:p>
        </p:txBody>
      </p:sp>
    </p:spTree>
    <p:extLst>
      <p:ext uri="{BB962C8B-B14F-4D97-AF65-F5344CB8AC3E}">
        <p14:creationId xmlns:p14="http://schemas.microsoft.com/office/powerpoint/2010/main" val="121956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DDF6D-DE1A-E427-5B3D-7000D5F50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Task 3 : Salary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8647-7692-5A43-DB25-4650C1854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4610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b="1" dirty="0"/>
              <a:t>Why We’re Creating Salary Intervals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Salary intervals (also called </a:t>
            </a:r>
            <a:r>
              <a:rPr lang="en-US" sz="1300" i="1" dirty="0"/>
              <a:t>class intervals</a:t>
            </a:r>
            <a:r>
              <a:rPr lang="en-US" sz="1300" dirty="0"/>
              <a:t>) help to group salary data into ranges. 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This helps us to see the distribution of salaries across different ranges—like how many employees are in lower, middle, or higher salary brackets.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2. Find the Range of Salaries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To determine the range of salaries in the dataset, we need to find: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Minimum Salary</a:t>
            </a:r>
            <a:r>
              <a:rPr lang="en-US" sz="1300" dirty="0"/>
              <a:t> (the lowest salary value in the dataset): 100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Maximum Salary</a:t>
            </a:r>
            <a:r>
              <a:rPr lang="en-US" sz="1300" dirty="0"/>
              <a:t> (the highest salary value in the dataset): 400,000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This means salaries in your dataset go from 100 to 400,000.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3. Decide on the Number of Intervals</a:t>
            </a:r>
          </a:p>
          <a:p>
            <a:pPr lvl="1">
              <a:lnSpc>
                <a:spcPct val="100000"/>
              </a:lnSpc>
            </a:pPr>
            <a:r>
              <a:rPr lang="en-US" sz="1300" dirty="0"/>
              <a:t>Intervals divide the salary range into equal parts. Here, we decided to create </a:t>
            </a:r>
            <a:r>
              <a:rPr lang="en-US" sz="1300" b="1" dirty="0"/>
              <a:t>10 intervals</a:t>
            </a:r>
            <a:r>
              <a:rPr lang="en-US" sz="1300" dirty="0"/>
              <a:t> to cover the entire salary range. 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70C2CF9D-AB28-D146-FEBD-AD648002A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5249" y="4149588"/>
            <a:ext cx="2196838" cy="21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6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0C97E5C-C165-417B-BBDE-6701E226B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D0E1C6-221C-4835-B0D4-24184F6B6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8F2782-0AD1-4AB6-BBB8-3BA1BB41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DAC1EA-D3EB-396D-3752-35DC0E495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529" y="1123527"/>
            <a:ext cx="5246936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62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B7C9783-31E3-FA24-2713-BB73CBCC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0" y="144065"/>
            <a:ext cx="3032125" cy="1722438"/>
          </a:xfrm>
        </p:spPr>
        <p:txBody>
          <a:bodyPr/>
          <a:lstStyle/>
          <a:p>
            <a:r>
              <a:rPr lang="en-US" dirty="0"/>
              <a:t>Calculating class intervals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9DED6-E141-1038-2E13-4FC2CC78AE64}"/>
              </a:ext>
            </a:extLst>
          </p:cNvPr>
          <p:cNvSpPr txBox="1"/>
          <p:nvPr/>
        </p:nvSpPr>
        <p:spPr>
          <a:xfrm>
            <a:off x="495492" y="2405984"/>
            <a:ext cx="360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=COUNTIFS(K2:K7169,"&gt;"&amp;P3,K2:K7169,"&lt;"&amp;Q3)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1E95E-3A85-1F85-FAF4-DC0F2748E4BF}"/>
              </a:ext>
            </a:extLst>
          </p:cNvPr>
          <p:cNvSpPr txBox="1"/>
          <p:nvPr/>
        </p:nvSpPr>
        <p:spPr>
          <a:xfrm>
            <a:off x="512768" y="3591796"/>
            <a:ext cx="3680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Here, K2 to K7169 is our offered salary column,</a:t>
            </a:r>
          </a:p>
          <a:p>
            <a:r>
              <a:rPr lang="en-US" dirty="0">
                <a:solidFill>
                  <a:srgbClr val="FFFF00"/>
                </a:solidFill>
              </a:rPr>
              <a:t>P3 = Salary range Start</a:t>
            </a:r>
          </a:p>
          <a:p>
            <a:r>
              <a:rPr lang="en-US" dirty="0">
                <a:solidFill>
                  <a:srgbClr val="FFFF00"/>
                </a:solidFill>
              </a:rPr>
              <a:t>Q3 = Salary range End</a:t>
            </a: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6B08E7EA-4F4A-23D5-A0BC-2D3D16DE3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9799" y="564859"/>
            <a:ext cx="3110753" cy="2252123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06E228-A834-0B13-E731-278080C1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552" y="502082"/>
            <a:ext cx="4744932" cy="2314900"/>
          </a:xfrm>
          <a:prstGeom prst="rect">
            <a:avLst/>
          </a:prstGeom>
        </p:spPr>
      </p:pic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61750728-5A0E-4370-A3C8-C01ECFF60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268" y="3160414"/>
            <a:ext cx="7902200" cy="33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8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66A87-8662-A896-D973-0D61D8526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Task 4: Department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0935A-9903-C3EC-C1E9-6BD57628A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1870" y="723900"/>
            <a:ext cx="7183597" cy="31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Displays the count of applications for each department, indicating hiring demand.</a:t>
            </a:r>
          </a:p>
          <a:p>
            <a:r>
              <a:rPr lang="en-US" dirty="0"/>
              <a:t>Departments like Finance, Marketing, and Operations may have a high number of applications, suggesting high interest or demand for positions within these areas.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050EA7-00A8-3E35-5439-72B7CB65C2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41830" y="3876262"/>
            <a:ext cx="7880551" cy="28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4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AE6D8-55BD-C293-1F32-D0995FB0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Task 5: Position Tier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431E1-F179-AEB7-0910-44C9AD4BC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1870" y="723900"/>
            <a:ext cx="7183597" cy="31523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Shows the count of applications and hiring trends for each position tier (e.g., b9, c-10, etc.).</a:t>
            </a:r>
          </a:p>
          <a:p>
            <a:r>
              <a:rPr lang="en-US" dirty="0"/>
              <a:t>Each tier represents a job level, helping to understand demand and interest at different career levels.</a:t>
            </a:r>
          </a:p>
          <a:p>
            <a:r>
              <a:rPr lang="en-US" dirty="0"/>
              <a:t>Provides insight into which job levels are receiving more interest, helping HR allocate recruitment efforts more effectively.</a:t>
            </a:r>
          </a:p>
          <a:p>
            <a:r>
              <a:rPr lang="en-US" dirty="0"/>
              <a:t>Identifies </a:t>
            </a:r>
            <a:r>
              <a:rPr lang="en-US" b="1" dirty="0"/>
              <a:t>popular tiers</a:t>
            </a:r>
            <a:r>
              <a:rPr lang="en-US" dirty="0"/>
              <a:t> that may require additional resources for hiring or special focus in recruiting strategies.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309F10-6E54-F827-E936-6A4B2D8CB8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69941" y="3965417"/>
            <a:ext cx="6473227" cy="26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4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1052</Words>
  <Application>Microsoft Office PowerPoint</Application>
  <PresentationFormat>Widescreen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Franklin Gothic Book</vt:lpstr>
      <vt:lpstr>Franklin Gothic Demi</vt:lpstr>
      <vt:lpstr>Wingdings 2</vt:lpstr>
      <vt:lpstr>DividendVTI</vt:lpstr>
      <vt:lpstr>PowerPoint Presentation</vt:lpstr>
      <vt:lpstr>Excel for Data Analytics </vt:lpstr>
      <vt:lpstr>Task 1: gender distribution in hiring</vt:lpstr>
      <vt:lpstr>Task 2: Average Salary Offered</vt:lpstr>
      <vt:lpstr>Task 3 : Salary distribution</vt:lpstr>
      <vt:lpstr>PowerPoint Presentation</vt:lpstr>
      <vt:lpstr>Calculating class intervals</vt:lpstr>
      <vt:lpstr>Task 4: Department Analysis</vt:lpstr>
      <vt:lpstr>Task 5: Position Tier Analysis</vt:lpstr>
      <vt:lpstr>Task 6: interview time analysis</vt:lpstr>
      <vt:lpstr>Interview metric analysis</vt:lpstr>
      <vt:lpstr>Task 7: interview metric analysis</vt:lpstr>
      <vt:lpstr>Task 8: Department Hiring Trends – Average Time to Hire</vt:lpstr>
      <vt:lpstr>Hiring Success Rate by Department</vt:lpstr>
      <vt:lpstr>Conclusion based on the data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suparna damodaran</dc:creator>
  <cp:lastModifiedBy>suparna damodaran</cp:lastModifiedBy>
  <cp:revision>46</cp:revision>
  <dcterms:created xsi:type="dcterms:W3CDTF">2024-11-08T17:59:21Z</dcterms:created>
  <dcterms:modified xsi:type="dcterms:W3CDTF">2024-11-14T10:59:11Z</dcterms:modified>
</cp:coreProperties>
</file>