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D88B09-A284-41BB-B1A8-20378978E3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D33E3D6-4D15-4E6D-8F57-0A813302EEF0}">
      <dgm:prSet custT="1"/>
      <dgm:spPr/>
      <dgm:t>
        <a:bodyPr/>
        <a:lstStyle/>
        <a:p>
          <a:r>
            <a:rPr lang="en-US" sz="1600" b="1">
              <a:latin typeface="Amasis MT Pro Light" panose="02040304050005020304" pitchFamily="18" charset="0"/>
            </a:rPr>
            <a:t>Patient Management</a:t>
          </a:r>
          <a:r>
            <a:rPr lang="en-US" sz="1600">
              <a:latin typeface="Amasis MT Pro Light" panose="02040304050005020304" pitchFamily="18" charset="0"/>
            </a:rPr>
            <a:t> – Analyze demographics, medical history, and appointment trends.</a:t>
          </a:r>
        </a:p>
      </dgm:t>
    </dgm:pt>
    <dgm:pt modelId="{4C68106B-E6DF-46D6-926A-6662724AC2F9}" type="parTrans" cxnId="{CE35ED87-151F-4789-87E3-EBE35E68A173}">
      <dgm:prSet/>
      <dgm:spPr/>
      <dgm:t>
        <a:bodyPr/>
        <a:lstStyle/>
        <a:p>
          <a:endParaRPr lang="en-US" sz="1600">
            <a:latin typeface="Amasis MT Pro Light" panose="02040304050005020304" pitchFamily="18" charset="0"/>
          </a:endParaRPr>
        </a:p>
      </dgm:t>
    </dgm:pt>
    <dgm:pt modelId="{9439D88C-94D0-4DBD-96B1-65820CB468CB}" type="sibTrans" cxnId="{CE35ED87-151F-4789-87E3-EBE35E68A173}">
      <dgm:prSet/>
      <dgm:spPr/>
      <dgm:t>
        <a:bodyPr/>
        <a:lstStyle/>
        <a:p>
          <a:endParaRPr lang="en-US" sz="1600">
            <a:latin typeface="Amasis MT Pro Light" panose="02040304050005020304" pitchFamily="18" charset="0"/>
          </a:endParaRPr>
        </a:p>
      </dgm:t>
    </dgm:pt>
    <dgm:pt modelId="{ED2EE936-DFE4-418E-A01C-419F84F9FA0A}">
      <dgm:prSet custT="1"/>
      <dgm:spPr/>
      <dgm:t>
        <a:bodyPr/>
        <a:lstStyle/>
        <a:p>
          <a:r>
            <a:rPr lang="en-US" sz="1600" b="1" dirty="0">
              <a:latin typeface="Amasis MT Pro Light" panose="02040304050005020304" pitchFamily="18" charset="0"/>
            </a:rPr>
            <a:t>Doctor Performance Evaluation</a:t>
          </a:r>
          <a:r>
            <a:rPr lang="en-US" sz="1600" dirty="0">
              <a:latin typeface="Amasis MT Pro Light" panose="02040304050005020304" pitchFamily="18" charset="0"/>
            </a:rPr>
            <a:t> – Measure doctor efficiency using diagnoses and treatment frequency.</a:t>
          </a:r>
        </a:p>
      </dgm:t>
    </dgm:pt>
    <dgm:pt modelId="{709715DF-2471-4295-ADE5-9FB0EA2B91DF}" type="parTrans" cxnId="{4D7B0D7B-DCC9-4CB9-A577-9F4BB5661289}">
      <dgm:prSet/>
      <dgm:spPr/>
      <dgm:t>
        <a:bodyPr/>
        <a:lstStyle/>
        <a:p>
          <a:endParaRPr lang="en-US" sz="1600">
            <a:latin typeface="Amasis MT Pro Light" panose="02040304050005020304" pitchFamily="18" charset="0"/>
          </a:endParaRPr>
        </a:p>
      </dgm:t>
    </dgm:pt>
    <dgm:pt modelId="{B9573A46-7AF3-4D55-8B6B-F0989F79F9E5}" type="sibTrans" cxnId="{4D7B0D7B-DCC9-4CB9-A577-9F4BB5661289}">
      <dgm:prSet/>
      <dgm:spPr/>
      <dgm:t>
        <a:bodyPr/>
        <a:lstStyle/>
        <a:p>
          <a:endParaRPr lang="en-US" sz="1600">
            <a:latin typeface="Amasis MT Pro Light" panose="02040304050005020304" pitchFamily="18" charset="0"/>
          </a:endParaRPr>
        </a:p>
      </dgm:t>
    </dgm:pt>
    <dgm:pt modelId="{E1014D82-A5EB-4FCB-9DF4-C373028CA9C2}">
      <dgm:prSet custT="1"/>
      <dgm:spPr/>
      <dgm:t>
        <a:bodyPr/>
        <a:lstStyle/>
        <a:p>
          <a:r>
            <a:rPr lang="en-US" sz="1600" b="1" dirty="0">
              <a:latin typeface="Amasis MT Pro Light" panose="02040304050005020304" pitchFamily="18" charset="0"/>
            </a:rPr>
            <a:t>Appointment Scheduling &amp; Completion</a:t>
          </a:r>
          <a:r>
            <a:rPr lang="en-US" sz="1600" dirty="0">
              <a:latin typeface="Amasis MT Pro Light" panose="02040304050005020304" pitchFamily="18" charset="0"/>
            </a:rPr>
            <a:t> – Track booking trends, cancellations, and completion rates.</a:t>
          </a:r>
        </a:p>
      </dgm:t>
    </dgm:pt>
    <dgm:pt modelId="{79551080-C18D-40B1-8DA7-E1078BAFB899}" type="parTrans" cxnId="{344184F2-8A9B-49A9-9044-6C93202CEAEE}">
      <dgm:prSet/>
      <dgm:spPr/>
      <dgm:t>
        <a:bodyPr/>
        <a:lstStyle/>
        <a:p>
          <a:endParaRPr lang="en-US" sz="1600">
            <a:latin typeface="Amasis MT Pro Light" panose="02040304050005020304" pitchFamily="18" charset="0"/>
          </a:endParaRPr>
        </a:p>
      </dgm:t>
    </dgm:pt>
    <dgm:pt modelId="{CE5F512C-4DB9-4E17-BB5C-2568C06C07AD}" type="sibTrans" cxnId="{344184F2-8A9B-49A9-9044-6C93202CEAEE}">
      <dgm:prSet/>
      <dgm:spPr/>
      <dgm:t>
        <a:bodyPr/>
        <a:lstStyle/>
        <a:p>
          <a:endParaRPr lang="en-US" sz="1600">
            <a:latin typeface="Amasis MT Pro Light" panose="02040304050005020304" pitchFamily="18" charset="0"/>
          </a:endParaRPr>
        </a:p>
      </dgm:t>
    </dgm:pt>
    <dgm:pt modelId="{8C697E08-FCC1-40B8-BF7A-334F37DB2629}">
      <dgm:prSet custT="1"/>
      <dgm:spPr/>
      <dgm:t>
        <a:bodyPr/>
        <a:lstStyle/>
        <a:p>
          <a:r>
            <a:rPr lang="en-US" sz="1600" b="1">
              <a:latin typeface="Amasis MT Pro Light" panose="02040304050005020304" pitchFamily="18" charset="0"/>
            </a:rPr>
            <a:t>Medication Analysis</a:t>
          </a:r>
          <a:r>
            <a:rPr lang="en-US" sz="1600">
              <a:latin typeface="Amasis MT Pro Light" panose="02040304050005020304" pitchFamily="18" charset="0"/>
            </a:rPr>
            <a:t> – Identify the most commonly prescribed medicines based on diagnoses.</a:t>
          </a:r>
        </a:p>
      </dgm:t>
    </dgm:pt>
    <dgm:pt modelId="{C2DCD577-6CD6-46F6-AC18-E6AA3484DACD}" type="parTrans" cxnId="{9F8C83A7-35A4-4B01-B735-C8EC4D2ADDEB}">
      <dgm:prSet/>
      <dgm:spPr/>
      <dgm:t>
        <a:bodyPr/>
        <a:lstStyle/>
        <a:p>
          <a:endParaRPr lang="en-US" sz="1600">
            <a:latin typeface="Amasis MT Pro Light" panose="02040304050005020304" pitchFamily="18" charset="0"/>
          </a:endParaRPr>
        </a:p>
      </dgm:t>
    </dgm:pt>
    <dgm:pt modelId="{9A596A0C-8F86-4E1F-92D8-ED9099EA4023}" type="sibTrans" cxnId="{9F8C83A7-35A4-4B01-B735-C8EC4D2ADDEB}">
      <dgm:prSet/>
      <dgm:spPr/>
      <dgm:t>
        <a:bodyPr/>
        <a:lstStyle/>
        <a:p>
          <a:endParaRPr lang="en-US" sz="1600">
            <a:latin typeface="Amasis MT Pro Light" panose="02040304050005020304" pitchFamily="18" charset="0"/>
          </a:endParaRPr>
        </a:p>
      </dgm:t>
    </dgm:pt>
    <dgm:pt modelId="{C72E2531-FC33-4CCB-A6C6-E543DE97B7EC}">
      <dgm:prSet custT="1"/>
      <dgm:spPr/>
      <dgm:t>
        <a:bodyPr/>
        <a:lstStyle/>
        <a:p>
          <a:r>
            <a:rPr lang="en-US" sz="1600">
              <a:latin typeface="Amasis MT Pro Light" panose="02040304050005020304" pitchFamily="18" charset="0"/>
            </a:rPr>
            <a:t> </a:t>
          </a:r>
          <a:r>
            <a:rPr lang="en-US" sz="1600" b="1">
              <a:latin typeface="Amasis MT Pro Light" panose="02040304050005020304" pitchFamily="18" charset="0"/>
            </a:rPr>
            <a:t>Revenue &amp; Billing Analysis</a:t>
          </a:r>
          <a:r>
            <a:rPr lang="en-US" sz="1600">
              <a:latin typeface="Amasis MT Pro Light" panose="02040304050005020304" pitchFamily="18" charset="0"/>
            </a:rPr>
            <a:t> – Link appointments with billing data to analyze revenue trends.</a:t>
          </a:r>
        </a:p>
      </dgm:t>
    </dgm:pt>
    <dgm:pt modelId="{AE4ADFA3-248F-4E68-B08F-46F2BAF35CEC}" type="parTrans" cxnId="{89DE6282-A894-434B-84F9-BA480640DC93}">
      <dgm:prSet/>
      <dgm:spPr/>
      <dgm:t>
        <a:bodyPr/>
        <a:lstStyle/>
        <a:p>
          <a:endParaRPr lang="en-US" sz="1600">
            <a:latin typeface="Amasis MT Pro Light" panose="02040304050005020304" pitchFamily="18" charset="0"/>
          </a:endParaRPr>
        </a:p>
      </dgm:t>
    </dgm:pt>
    <dgm:pt modelId="{12AA310B-1344-4079-8A6A-F6F66EF50583}" type="sibTrans" cxnId="{89DE6282-A894-434B-84F9-BA480640DC93}">
      <dgm:prSet/>
      <dgm:spPr/>
      <dgm:t>
        <a:bodyPr/>
        <a:lstStyle/>
        <a:p>
          <a:endParaRPr lang="en-US" sz="1600">
            <a:latin typeface="Amasis MT Pro Light" panose="02040304050005020304" pitchFamily="18" charset="0"/>
          </a:endParaRPr>
        </a:p>
      </dgm:t>
    </dgm:pt>
    <dgm:pt modelId="{0796C087-E735-4845-BDEA-753F83EF7657}" type="pres">
      <dgm:prSet presAssocID="{FFD88B09-A284-41BB-B1A8-20378978E39C}" presName="root" presStyleCnt="0">
        <dgm:presLayoutVars>
          <dgm:dir/>
          <dgm:resizeHandles val="exact"/>
        </dgm:presLayoutVars>
      </dgm:prSet>
      <dgm:spPr/>
    </dgm:pt>
    <dgm:pt modelId="{42E8E48A-915B-42DD-976C-D9CE80ACAF05}" type="pres">
      <dgm:prSet presAssocID="{5D33E3D6-4D15-4E6D-8F57-0A813302EEF0}" presName="compNode" presStyleCnt="0"/>
      <dgm:spPr/>
    </dgm:pt>
    <dgm:pt modelId="{12F8043B-4F2E-432C-83FE-A305242FF4C3}" type="pres">
      <dgm:prSet presAssocID="{5D33E3D6-4D15-4E6D-8F57-0A813302EEF0}" presName="bgRect" presStyleLbl="bgShp" presStyleIdx="0" presStyleCnt="5" custLinFactNeighborX="838" custLinFactNeighborY="-11467"/>
      <dgm:spPr/>
    </dgm:pt>
    <dgm:pt modelId="{2FF807BD-2EAC-4F6F-BE3F-14179185F9C4}" type="pres">
      <dgm:prSet presAssocID="{5D33E3D6-4D15-4E6D-8F57-0A813302EE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39CED03B-9BE2-47C3-8DA4-0E4AFFF6295B}" type="pres">
      <dgm:prSet presAssocID="{5D33E3D6-4D15-4E6D-8F57-0A813302EEF0}" presName="spaceRect" presStyleCnt="0"/>
      <dgm:spPr/>
    </dgm:pt>
    <dgm:pt modelId="{C61CEA65-9B68-48F4-BB3F-DAD055B09ED3}" type="pres">
      <dgm:prSet presAssocID="{5D33E3D6-4D15-4E6D-8F57-0A813302EEF0}" presName="parTx" presStyleLbl="revTx" presStyleIdx="0" presStyleCnt="5">
        <dgm:presLayoutVars>
          <dgm:chMax val="0"/>
          <dgm:chPref val="0"/>
        </dgm:presLayoutVars>
      </dgm:prSet>
      <dgm:spPr/>
    </dgm:pt>
    <dgm:pt modelId="{861A8DB0-91E4-4744-8A4E-C6AEB3050B4A}" type="pres">
      <dgm:prSet presAssocID="{9439D88C-94D0-4DBD-96B1-65820CB468CB}" presName="sibTrans" presStyleCnt="0"/>
      <dgm:spPr/>
    </dgm:pt>
    <dgm:pt modelId="{669B5939-CB27-4D74-B35A-9C53CF18F9EE}" type="pres">
      <dgm:prSet presAssocID="{ED2EE936-DFE4-418E-A01C-419F84F9FA0A}" presName="compNode" presStyleCnt="0"/>
      <dgm:spPr/>
    </dgm:pt>
    <dgm:pt modelId="{70E53DD6-3FF3-44D8-8138-804F18E175C6}" type="pres">
      <dgm:prSet presAssocID="{ED2EE936-DFE4-418E-A01C-419F84F9FA0A}" presName="bgRect" presStyleLbl="bgShp" presStyleIdx="1" presStyleCnt="5"/>
      <dgm:spPr/>
    </dgm:pt>
    <dgm:pt modelId="{61344B24-9907-4F56-8448-CF96DBE61DD4}" type="pres">
      <dgm:prSet presAssocID="{ED2EE936-DFE4-418E-A01C-419F84F9FA0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9572BE7A-1664-4F48-BB01-59CD0CEB21A4}" type="pres">
      <dgm:prSet presAssocID="{ED2EE936-DFE4-418E-A01C-419F84F9FA0A}" presName="spaceRect" presStyleCnt="0"/>
      <dgm:spPr/>
    </dgm:pt>
    <dgm:pt modelId="{72D43109-406D-46B2-8BB7-D9608CD5739B}" type="pres">
      <dgm:prSet presAssocID="{ED2EE936-DFE4-418E-A01C-419F84F9FA0A}" presName="parTx" presStyleLbl="revTx" presStyleIdx="1" presStyleCnt="5">
        <dgm:presLayoutVars>
          <dgm:chMax val="0"/>
          <dgm:chPref val="0"/>
        </dgm:presLayoutVars>
      </dgm:prSet>
      <dgm:spPr/>
    </dgm:pt>
    <dgm:pt modelId="{7B93D6B9-D418-4844-B945-E6F848F16623}" type="pres">
      <dgm:prSet presAssocID="{B9573A46-7AF3-4D55-8B6B-F0989F79F9E5}" presName="sibTrans" presStyleCnt="0"/>
      <dgm:spPr/>
    </dgm:pt>
    <dgm:pt modelId="{5CF92C9F-CD85-4E02-B1EB-9B22B3501A04}" type="pres">
      <dgm:prSet presAssocID="{E1014D82-A5EB-4FCB-9DF4-C373028CA9C2}" presName="compNode" presStyleCnt="0"/>
      <dgm:spPr/>
    </dgm:pt>
    <dgm:pt modelId="{46EA049D-0426-4ED7-80A6-FDFC8FC70D0E}" type="pres">
      <dgm:prSet presAssocID="{E1014D82-A5EB-4FCB-9DF4-C373028CA9C2}" presName="bgRect" presStyleLbl="bgShp" presStyleIdx="2" presStyleCnt="5"/>
      <dgm:spPr/>
    </dgm:pt>
    <dgm:pt modelId="{A9EE4DBB-3658-437B-B163-8306D4B11675}" type="pres">
      <dgm:prSet presAssocID="{E1014D82-A5EB-4FCB-9DF4-C373028CA9C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500FBCEC-45D8-403B-B48F-86FB28BCB2D0}" type="pres">
      <dgm:prSet presAssocID="{E1014D82-A5EB-4FCB-9DF4-C373028CA9C2}" presName="spaceRect" presStyleCnt="0"/>
      <dgm:spPr/>
    </dgm:pt>
    <dgm:pt modelId="{B2DBBC1E-731B-48F6-BAAE-4E73D7F346A9}" type="pres">
      <dgm:prSet presAssocID="{E1014D82-A5EB-4FCB-9DF4-C373028CA9C2}" presName="parTx" presStyleLbl="revTx" presStyleIdx="2" presStyleCnt="5">
        <dgm:presLayoutVars>
          <dgm:chMax val="0"/>
          <dgm:chPref val="0"/>
        </dgm:presLayoutVars>
      </dgm:prSet>
      <dgm:spPr/>
    </dgm:pt>
    <dgm:pt modelId="{04EC6DC5-8CB0-4174-861A-3819B4CB7ACD}" type="pres">
      <dgm:prSet presAssocID="{CE5F512C-4DB9-4E17-BB5C-2568C06C07AD}" presName="sibTrans" presStyleCnt="0"/>
      <dgm:spPr/>
    </dgm:pt>
    <dgm:pt modelId="{B3B457D9-775E-4A36-A4FE-A264C03D66AF}" type="pres">
      <dgm:prSet presAssocID="{8C697E08-FCC1-40B8-BF7A-334F37DB2629}" presName="compNode" presStyleCnt="0"/>
      <dgm:spPr/>
    </dgm:pt>
    <dgm:pt modelId="{B3B64C5D-5EEB-4F17-972A-109A2E0BE8BA}" type="pres">
      <dgm:prSet presAssocID="{8C697E08-FCC1-40B8-BF7A-334F37DB2629}" presName="bgRect" presStyleLbl="bgShp" presStyleIdx="3" presStyleCnt="5"/>
      <dgm:spPr/>
    </dgm:pt>
    <dgm:pt modelId="{73428D9C-13DA-46F3-88AA-03532C57320C}" type="pres">
      <dgm:prSet presAssocID="{8C697E08-FCC1-40B8-BF7A-334F37DB26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1004ECB1-E098-48D9-B12A-A497F8DA990C}" type="pres">
      <dgm:prSet presAssocID="{8C697E08-FCC1-40B8-BF7A-334F37DB2629}" presName="spaceRect" presStyleCnt="0"/>
      <dgm:spPr/>
    </dgm:pt>
    <dgm:pt modelId="{ADF6482D-1664-422B-83E3-FDFFDB799228}" type="pres">
      <dgm:prSet presAssocID="{8C697E08-FCC1-40B8-BF7A-334F37DB2629}" presName="parTx" presStyleLbl="revTx" presStyleIdx="3" presStyleCnt="5">
        <dgm:presLayoutVars>
          <dgm:chMax val="0"/>
          <dgm:chPref val="0"/>
        </dgm:presLayoutVars>
      </dgm:prSet>
      <dgm:spPr/>
    </dgm:pt>
    <dgm:pt modelId="{95924048-FD6E-498A-95D2-200965059089}" type="pres">
      <dgm:prSet presAssocID="{9A596A0C-8F86-4E1F-92D8-ED9099EA4023}" presName="sibTrans" presStyleCnt="0"/>
      <dgm:spPr/>
    </dgm:pt>
    <dgm:pt modelId="{BACBD630-BC81-4BA6-821B-F742D459415F}" type="pres">
      <dgm:prSet presAssocID="{C72E2531-FC33-4CCB-A6C6-E543DE97B7EC}" presName="compNode" presStyleCnt="0"/>
      <dgm:spPr/>
    </dgm:pt>
    <dgm:pt modelId="{BA76D77A-1D14-46C9-8871-15D6EDBA95FC}" type="pres">
      <dgm:prSet presAssocID="{C72E2531-FC33-4CCB-A6C6-E543DE97B7EC}" presName="bgRect" presStyleLbl="bgShp" presStyleIdx="4" presStyleCnt="5"/>
      <dgm:spPr/>
    </dgm:pt>
    <dgm:pt modelId="{C6B4FD79-07F4-41C7-B193-07D9CD7B572B}" type="pres">
      <dgm:prSet presAssocID="{C72E2531-FC33-4CCB-A6C6-E543DE97B7E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FF630D0-ECA2-4C86-8F46-960CBE1CE297}" type="pres">
      <dgm:prSet presAssocID="{C72E2531-FC33-4CCB-A6C6-E543DE97B7EC}" presName="spaceRect" presStyleCnt="0"/>
      <dgm:spPr/>
    </dgm:pt>
    <dgm:pt modelId="{64A54A77-9E18-47E8-A54B-B2BFC7C26DCB}" type="pres">
      <dgm:prSet presAssocID="{C72E2531-FC33-4CCB-A6C6-E543DE97B7E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5FFEF7A-7695-47ED-BD81-4DDC9834952F}" type="presOf" srcId="{FFD88B09-A284-41BB-B1A8-20378978E39C}" destId="{0796C087-E735-4845-BDEA-753F83EF7657}" srcOrd="0" destOrd="0" presId="urn:microsoft.com/office/officeart/2018/2/layout/IconVerticalSolidList"/>
    <dgm:cxn modelId="{4D7B0D7B-DCC9-4CB9-A577-9F4BB5661289}" srcId="{FFD88B09-A284-41BB-B1A8-20378978E39C}" destId="{ED2EE936-DFE4-418E-A01C-419F84F9FA0A}" srcOrd="1" destOrd="0" parTransId="{709715DF-2471-4295-ADE5-9FB0EA2B91DF}" sibTransId="{B9573A46-7AF3-4D55-8B6B-F0989F79F9E5}"/>
    <dgm:cxn modelId="{DF86AA81-9F05-4E0E-A5EC-57A9BA971005}" type="presOf" srcId="{C72E2531-FC33-4CCB-A6C6-E543DE97B7EC}" destId="{64A54A77-9E18-47E8-A54B-B2BFC7C26DCB}" srcOrd="0" destOrd="0" presId="urn:microsoft.com/office/officeart/2018/2/layout/IconVerticalSolidList"/>
    <dgm:cxn modelId="{89DE6282-A894-434B-84F9-BA480640DC93}" srcId="{FFD88B09-A284-41BB-B1A8-20378978E39C}" destId="{C72E2531-FC33-4CCB-A6C6-E543DE97B7EC}" srcOrd="4" destOrd="0" parTransId="{AE4ADFA3-248F-4E68-B08F-46F2BAF35CEC}" sibTransId="{12AA310B-1344-4079-8A6A-F6F66EF50583}"/>
    <dgm:cxn modelId="{CE35ED87-151F-4789-87E3-EBE35E68A173}" srcId="{FFD88B09-A284-41BB-B1A8-20378978E39C}" destId="{5D33E3D6-4D15-4E6D-8F57-0A813302EEF0}" srcOrd="0" destOrd="0" parTransId="{4C68106B-E6DF-46D6-926A-6662724AC2F9}" sibTransId="{9439D88C-94D0-4DBD-96B1-65820CB468CB}"/>
    <dgm:cxn modelId="{9F8C83A7-35A4-4B01-B735-C8EC4D2ADDEB}" srcId="{FFD88B09-A284-41BB-B1A8-20378978E39C}" destId="{8C697E08-FCC1-40B8-BF7A-334F37DB2629}" srcOrd="3" destOrd="0" parTransId="{C2DCD577-6CD6-46F6-AC18-E6AA3484DACD}" sibTransId="{9A596A0C-8F86-4E1F-92D8-ED9099EA4023}"/>
    <dgm:cxn modelId="{3B39B7A9-CE77-42A4-B1D2-4CF95435CE94}" type="presOf" srcId="{8C697E08-FCC1-40B8-BF7A-334F37DB2629}" destId="{ADF6482D-1664-422B-83E3-FDFFDB799228}" srcOrd="0" destOrd="0" presId="urn:microsoft.com/office/officeart/2018/2/layout/IconVerticalSolidList"/>
    <dgm:cxn modelId="{6F01DCB8-3A40-458A-836E-BAE66182B8E4}" type="presOf" srcId="{E1014D82-A5EB-4FCB-9DF4-C373028CA9C2}" destId="{B2DBBC1E-731B-48F6-BAAE-4E73D7F346A9}" srcOrd="0" destOrd="0" presId="urn:microsoft.com/office/officeart/2018/2/layout/IconVerticalSolidList"/>
    <dgm:cxn modelId="{DC0125C6-3527-42DD-8599-90184A5EE2F7}" type="presOf" srcId="{5D33E3D6-4D15-4E6D-8F57-0A813302EEF0}" destId="{C61CEA65-9B68-48F4-BB3F-DAD055B09ED3}" srcOrd="0" destOrd="0" presId="urn:microsoft.com/office/officeart/2018/2/layout/IconVerticalSolidList"/>
    <dgm:cxn modelId="{344184F2-8A9B-49A9-9044-6C93202CEAEE}" srcId="{FFD88B09-A284-41BB-B1A8-20378978E39C}" destId="{E1014D82-A5EB-4FCB-9DF4-C373028CA9C2}" srcOrd="2" destOrd="0" parTransId="{79551080-C18D-40B1-8DA7-E1078BAFB899}" sibTransId="{CE5F512C-4DB9-4E17-BB5C-2568C06C07AD}"/>
    <dgm:cxn modelId="{AC7216FE-DA84-48E2-BBB6-99DF9A61606C}" type="presOf" srcId="{ED2EE936-DFE4-418E-A01C-419F84F9FA0A}" destId="{72D43109-406D-46B2-8BB7-D9608CD5739B}" srcOrd="0" destOrd="0" presId="urn:microsoft.com/office/officeart/2018/2/layout/IconVerticalSolidList"/>
    <dgm:cxn modelId="{F1015ED8-763D-4A74-A8EB-E9FFF55DC8F1}" type="presParOf" srcId="{0796C087-E735-4845-BDEA-753F83EF7657}" destId="{42E8E48A-915B-42DD-976C-D9CE80ACAF05}" srcOrd="0" destOrd="0" presId="urn:microsoft.com/office/officeart/2018/2/layout/IconVerticalSolidList"/>
    <dgm:cxn modelId="{5B7DB42B-7B5E-4BE1-94A3-A3E69BA840C3}" type="presParOf" srcId="{42E8E48A-915B-42DD-976C-D9CE80ACAF05}" destId="{12F8043B-4F2E-432C-83FE-A305242FF4C3}" srcOrd="0" destOrd="0" presId="urn:microsoft.com/office/officeart/2018/2/layout/IconVerticalSolidList"/>
    <dgm:cxn modelId="{F6E3C69D-DA44-404D-96B8-01DE3BA53259}" type="presParOf" srcId="{42E8E48A-915B-42DD-976C-D9CE80ACAF05}" destId="{2FF807BD-2EAC-4F6F-BE3F-14179185F9C4}" srcOrd="1" destOrd="0" presId="urn:microsoft.com/office/officeart/2018/2/layout/IconVerticalSolidList"/>
    <dgm:cxn modelId="{8324FEA3-DF45-47A4-B520-76A8E750FDFD}" type="presParOf" srcId="{42E8E48A-915B-42DD-976C-D9CE80ACAF05}" destId="{39CED03B-9BE2-47C3-8DA4-0E4AFFF6295B}" srcOrd="2" destOrd="0" presId="urn:microsoft.com/office/officeart/2018/2/layout/IconVerticalSolidList"/>
    <dgm:cxn modelId="{F4596CBE-9479-4306-81DD-CC4F54E63991}" type="presParOf" srcId="{42E8E48A-915B-42DD-976C-D9CE80ACAF05}" destId="{C61CEA65-9B68-48F4-BB3F-DAD055B09ED3}" srcOrd="3" destOrd="0" presId="urn:microsoft.com/office/officeart/2018/2/layout/IconVerticalSolidList"/>
    <dgm:cxn modelId="{799DCCDE-0897-4F74-8D29-D75A806848BA}" type="presParOf" srcId="{0796C087-E735-4845-BDEA-753F83EF7657}" destId="{861A8DB0-91E4-4744-8A4E-C6AEB3050B4A}" srcOrd="1" destOrd="0" presId="urn:microsoft.com/office/officeart/2018/2/layout/IconVerticalSolidList"/>
    <dgm:cxn modelId="{4D5D0EFA-D3A9-4A15-83E5-DAC7D78946E7}" type="presParOf" srcId="{0796C087-E735-4845-BDEA-753F83EF7657}" destId="{669B5939-CB27-4D74-B35A-9C53CF18F9EE}" srcOrd="2" destOrd="0" presId="urn:microsoft.com/office/officeart/2018/2/layout/IconVerticalSolidList"/>
    <dgm:cxn modelId="{4FF73CF4-EDB1-421A-B4B0-C53004479785}" type="presParOf" srcId="{669B5939-CB27-4D74-B35A-9C53CF18F9EE}" destId="{70E53DD6-3FF3-44D8-8138-804F18E175C6}" srcOrd="0" destOrd="0" presId="urn:microsoft.com/office/officeart/2018/2/layout/IconVerticalSolidList"/>
    <dgm:cxn modelId="{7D8D64A7-6997-4337-8F11-33D553275EDD}" type="presParOf" srcId="{669B5939-CB27-4D74-B35A-9C53CF18F9EE}" destId="{61344B24-9907-4F56-8448-CF96DBE61DD4}" srcOrd="1" destOrd="0" presId="urn:microsoft.com/office/officeart/2018/2/layout/IconVerticalSolidList"/>
    <dgm:cxn modelId="{3851A3A1-67D9-41C7-ABDB-633A7C903B78}" type="presParOf" srcId="{669B5939-CB27-4D74-B35A-9C53CF18F9EE}" destId="{9572BE7A-1664-4F48-BB01-59CD0CEB21A4}" srcOrd="2" destOrd="0" presId="urn:microsoft.com/office/officeart/2018/2/layout/IconVerticalSolidList"/>
    <dgm:cxn modelId="{ABC4CC24-DF53-48A7-9912-D031B8E4DC7A}" type="presParOf" srcId="{669B5939-CB27-4D74-B35A-9C53CF18F9EE}" destId="{72D43109-406D-46B2-8BB7-D9608CD5739B}" srcOrd="3" destOrd="0" presId="urn:microsoft.com/office/officeart/2018/2/layout/IconVerticalSolidList"/>
    <dgm:cxn modelId="{876F8C37-F1BE-431A-A1B9-CB94CF041D1F}" type="presParOf" srcId="{0796C087-E735-4845-BDEA-753F83EF7657}" destId="{7B93D6B9-D418-4844-B945-E6F848F16623}" srcOrd="3" destOrd="0" presId="urn:microsoft.com/office/officeart/2018/2/layout/IconVerticalSolidList"/>
    <dgm:cxn modelId="{14C5FB26-A7FE-4C5A-9CD6-E6B1911ACF69}" type="presParOf" srcId="{0796C087-E735-4845-BDEA-753F83EF7657}" destId="{5CF92C9F-CD85-4E02-B1EB-9B22B3501A04}" srcOrd="4" destOrd="0" presId="urn:microsoft.com/office/officeart/2018/2/layout/IconVerticalSolidList"/>
    <dgm:cxn modelId="{183A6808-450B-414D-A044-26CFC42030C2}" type="presParOf" srcId="{5CF92C9F-CD85-4E02-B1EB-9B22B3501A04}" destId="{46EA049D-0426-4ED7-80A6-FDFC8FC70D0E}" srcOrd="0" destOrd="0" presId="urn:microsoft.com/office/officeart/2018/2/layout/IconVerticalSolidList"/>
    <dgm:cxn modelId="{6F2C4555-7062-40C9-951D-05F5912C14EA}" type="presParOf" srcId="{5CF92C9F-CD85-4E02-B1EB-9B22B3501A04}" destId="{A9EE4DBB-3658-437B-B163-8306D4B11675}" srcOrd="1" destOrd="0" presId="urn:microsoft.com/office/officeart/2018/2/layout/IconVerticalSolidList"/>
    <dgm:cxn modelId="{40CB14B1-B804-45B5-B1E2-755979E0B716}" type="presParOf" srcId="{5CF92C9F-CD85-4E02-B1EB-9B22B3501A04}" destId="{500FBCEC-45D8-403B-B48F-86FB28BCB2D0}" srcOrd="2" destOrd="0" presId="urn:microsoft.com/office/officeart/2018/2/layout/IconVerticalSolidList"/>
    <dgm:cxn modelId="{4271630B-E634-4405-AE22-CBEE6942513E}" type="presParOf" srcId="{5CF92C9F-CD85-4E02-B1EB-9B22B3501A04}" destId="{B2DBBC1E-731B-48F6-BAAE-4E73D7F346A9}" srcOrd="3" destOrd="0" presId="urn:microsoft.com/office/officeart/2018/2/layout/IconVerticalSolidList"/>
    <dgm:cxn modelId="{0ED41CE2-B98E-4131-A4DB-775482E0F8F4}" type="presParOf" srcId="{0796C087-E735-4845-BDEA-753F83EF7657}" destId="{04EC6DC5-8CB0-4174-861A-3819B4CB7ACD}" srcOrd="5" destOrd="0" presId="urn:microsoft.com/office/officeart/2018/2/layout/IconVerticalSolidList"/>
    <dgm:cxn modelId="{B6E70980-EA3B-4472-B271-7F7E34604871}" type="presParOf" srcId="{0796C087-E735-4845-BDEA-753F83EF7657}" destId="{B3B457D9-775E-4A36-A4FE-A264C03D66AF}" srcOrd="6" destOrd="0" presId="urn:microsoft.com/office/officeart/2018/2/layout/IconVerticalSolidList"/>
    <dgm:cxn modelId="{5CFF6A08-2B59-4EE9-803D-0A8C0FA99D10}" type="presParOf" srcId="{B3B457D9-775E-4A36-A4FE-A264C03D66AF}" destId="{B3B64C5D-5EEB-4F17-972A-109A2E0BE8BA}" srcOrd="0" destOrd="0" presId="urn:microsoft.com/office/officeart/2018/2/layout/IconVerticalSolidList"/>
    <dgm:cxn modelId="{90CF75E3-D99D-4814-8E1C-3F7F23BC894B}" type="presParOf" srcId="{B3B457D9-775E-4A36-A4FE-A264C03D66AF}" destId="{73428D9C-13DA-46F3-88AA-03532C57320C}" srcOrd="1" destOrd="0" presId="urn:microsoft.com/office/officeart/2018/2/layout/IconVerticalSolidList"/>
    <dgm:cxn modelId="{F3A1FB5A-7EEB-4AFC-8D74-80ABA0F9D061}" type="presParOf" srcId="{B3B457D9-775E-4A36-A4FE-A264C03D66AF}" destId="{1004ECB1-E098-48D9-B12A-A497F8DA990C}" srcOrd="2" destOrd="0" presId="urn:microsoft.com/office/officeart/2018/2/layout/IconVerticalSolidList"/>
    <dgm:cxn modelId="{6BEA28FD-0269-4FB2-881C-351950B4C060}" type="presParOf" srcId="{B3B457D9-775E-4A36-A4FE-A264C03D66AF}" destId="{ADF6482D-1664-422B-83E3-FDFFDB799228}" srcOrd="3" destOrd="0" presId="urn:microsoft.com/office/officeart/2018/2/layout/IconVerticalSolidList"/>
    <dgm:cxn modelId="{E5C414A5-13C0-4E8B-AEC1-FF44FA04BEBC}" type="presParOf" srcId="{0796C087-E735-4845-BDEA-753F83EF7657}" destId="{95924048-FD6E-498A-95D2-200965059089}" srcOrd="7" destOrd="0" presId="urn:microsoft.com/office/officeart/2018/2/layout/IconVerticalSolidList"/>
    <dgm:cxn modelId="{9DD8F032-8BC2-4DD2-AD19-4761095F0CC4}" type="presParOf" srcId="{0796C087-E735-4845-BDEA-753F83EF7657}" destId="{BACBD630-BC81-4BA6-821B-F742D459415F}" srcOrd="8" destOrd="0" presId="urn:microsoft.com/office/officeart/2018/2/layout/IconVerticalSolidList"/>
    <dgm:cxn modelId="{3500FC00-8232-48EE-97CA-6F7A48647647}" type="presParOf" srcId="{BACBD630-BC81-4BA6-821B-F742D459415F}" destId="{BA76D77A-1D14-46C9-8871-15D6EDBA95FC}" srcOrd="0" destOrd="0" presId="urn:microsoft.com/office/officeart/2018/2/layout/IconVerticalSolidList"/>
    <dgm:cxn modelId="{A71648D0-EDAB-426D-8954-E2B4001A9764}" type="presParOf" srcId="{BACBD630-BC81-4BA6-821B-F742D459415F}" destId="{C6B4FD79-07F4-41C7-B193-07D9CD7B572B}" srcOrd="1" destOrd="0" presId="urn:microsoft.com/office/officeart/2018/2/layout/IconVerticalSolidList"/>
    <dgm:cxn modelId="{C2C43145-DBB3-4535-9FAE-391B5D3BA015}" type="presParOf" srcId="{BACBD630-BC81-4BA6-821B-F742D459415F}" destId="{BFF630D0-ECA2-4C86-8F46-960CBE1CE297}" srcOrd="2" destOrd="0" presId="urn:microsoft.com/office/officeart/2018/2/layout/IconVerticalSolidList"/>
    <dgm:cxn modelId="{71E6DF39-F8C7-4DE9-A4AE-60DA9DAD4BF5}" type="presParOf" srcId="{BACBD630-BC81-4BA6-821B-F742D459415F}" destId="{64A54A77-9E18-47E8-A54B-B2BFC7C26D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EEE3A3-BED7-4B03-A07B-29337BC49AA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EC60CD7-C611-47E5-96AB-BD8E2AF25259}">
      <dgm:prSet/>
      <dgm:spPr/>
      <dgm:t>
        <a:bodyPr/>
        <a:lstStyle/>
        <a:p>
          <a:r>
            <a:rPr lang="en-US" b="1" dirty="0"/>
            <a:t>1. Inner and Equi Joins</a:t>
          </a:r>
          <a:endParaRPr lang="en-US" dirty="0"/>
        </a:p>
      </dgm:t>
    </dgm:pt>
    <dgm:pt modelId="{988A0BA8-03E8-4D51-B9FE-E5F94D96B162}" type="parTrans" cxnId="{DF678834-8718-46CD-B37F-00810DA774A7}">
      <dgm:prSet/>
      <dgm:spPr/>
      <dgm:t>
        <a:bodyPr/>
        <a:lstStyle/>
        <a:p>
          <a:endParaRPr lang="en-US"/>
        </a:p>
      </dgm:t>
    </dgm:pt>
    <dgm:pt modelId="{2886EF21-7C9F-4269-9779-E819222B6624}" type="sibTrans" cxnId="{DF678834-8718-46CD-B37F-00810DA774A7}">
      <dgm:prSet/>
      <dgm:spPr/>
      <dgm:t>
        <a:bodyPr/>
        <a:lstStyle/>
        <a:p>
          <a:endParaRPr lang="en-US"/>
        </a:p>
      </dgm:t>
    </dgm:pt>
    <dgm:pt modelId="{19021202-FBC8-4F2C-898F-5CDE4791D534}">
      <dgm:prSet/>
      <dgm:spPr/>
      <dgm:t>
        <a:bodyPr/>
        <a:lstStyle/>
        <a:p>
          <a:r>
            <a:rPr lang="en-US" b="1" dirty="0"/>
            <a:t>2. Left Join with Null Handling</a:t>
          </a:r>
          <a:endParaRPr lang="en-US" dirty="0"/>
        </a:p>
      </dgm:t>
    </dgm:pt>
    <dgm:pt modelId="{82AB3B30-F82E-4543-8B5D-AFF579C46699}" type="parTrans" cxnId="{A95616E2-D455-4C77-B0DF-1A284AAA8393}">
      <dgm:prSet/>
      <dgm:spPr/>
      <dgm:t>
        <a:bodyPr/>
        <a:lstStyle/>
        <a:p>
          <a:endParaRPr lang="en-US"/>
        </a:p>
      </dgm:t>
    </dgm:pt>
    <dgm:pt modelId="{1F84DE82-5456-4033-82FC-C4DBC529E594}" type="sibTrans" cxnId="{A95616E2-D455-4C77-B0DF-1A284AAA8393}">
      <dgm:prSet/>
      <dgm:spPr/>
      <dgm:t>
        <a:bodyPr/>
        <a:lstStyle/>
        <a:p>
          <a:endParaRPr lang="en-US"/>
        </a:p>
      </dgm:t>
    </dgm:pt>
    <dgm:pt modelId="{92F33FE3-18BC-4421-837A-046AB52EA35B}">
      <dgm:prSet/>
      <dgm:spPr/>
      <dgm:t>
        <a:bodyPr/>
        <a:lstStyle/>
        <a:p>
          <a:r>
            <a:rPr lang="en-US" b="1" dirty="0"/>
            <a:t>3. Right Join and Aggregate Functions</a:t>
          </a:r>
          <a:endParaRPr lang="en-US" dirty="0"/>
        </a:p>
      </dgm:t>
    </dgm:pt>
    <dgm:pt modelId="{296BB5B9-1EA8-43A0-A782-98407546308A}" type="parTrans" cxnId="{F35DCD31-B041-4145-91F0-83BDA8F48CC5}">
      <dgm:prSet/>
      <dgm:spPr/>
      <dgm:t>
        <a:bodyPr/>
        <a:lstStyle/>
        <a:p>
          <a:endParaRPr lang="en-US"/>
        </a:p>
      </dgm:t>
    </dgm:pt>
    <dgm:pt modelId="{F63994CC-1CE7-4E85-B153-9F69527CFF24}" type="sibTrans" cxnId="{F35DCD31-B041-4145-91F0-83BDA8F48CC5}">
      <dgm:prSet/>
      <dgm:spPr/>
      <dgm:t>
        <a:bodyPr/>
        <a:lstStyle/>
        <a:p>
          <a:endParaRPr lang="en-US"/>
        </a:p>
      </dgm:t>
    </dgm:pt>
    <dgm:pt modelId="{D4397CD8-F927-4423-8416-7C853F238A5F}">
      <dgm:prSet/>
      <dgm:spPr/>
      <dgm:t>
        <a:bodyPr/>
        <a:lstStyle/>
        <a:p>
          <a:r>
            <a:rPr lang="en-US" b="1" dirty="0"/>
            <a:t>4. Full Join for Overlapping Data</a:t>
          </a:r>
          <a:endParaRPr lang="en-US" dirty="0"/>
        </a:p>
      </dgm:t>
    </dgm:pt>
    <dgm:pt modelId="{F5C20672-AEEC-481B-BABA-327EC35B100C}" type="parTrans" cxnId="{849038A8-F876-4FC1-B172-D65C1CFC8E68}">
      <dgm:prSet/>
      <dgm:spPr/>
      <dgm:t>
        <a:bodyPr/>
        <a:lstStyle/>
        <a:p>
          <a:endParaRPr lang="en-US"/>
        </a:p>
      </dgm:t>
    </dgm:pt>
    <dgm:pt modelId="{AF90AF65-1EF0-4DAB-A020-08DC2BFB38DF}" type="sibTrans" cxnId="{849038A8-F876-4FC1-B172-D65C1CFC8E68}">
      <dgm:prSet/>
      <dgm:spPr/>
      <dgm:t>
        <a:bodyPr/>
        <a:lstStyle/>
        <a:p>
          <a:endParaRPr lang="en-US"/>
        </a:p>
      </dgm:t>
    </dgm:pt>
    <dgm:pt modelId="{928147A3-71DF-441E-857E-36DFE54FFA78}">
      <dgm:prSet/>
      <dgm:spPr/>
      <dgm:t>
        <a:bodyPr/>
        <a:lstStyle/>
        <a:p>
          <a:r>
            <a:rPr lang="en-US" b="1" dirty="0"/>
            <a:t>5. Window Functions (Ranking and Aggregation)</a:t>
          </a:r>
          <a:endParaRPr lang="en-US" dirty="0"/>
        </a:p>
      </dgm:t>
    </dgm:pt>
    <dgm:pt modelId="{38BD94B9-2C71-4320-9833-1F8066142DE1}" type="parTrans" cxnId="{09E5DE3B-FB9A-4FAC-9008-C11F05BF8460}">
      <dgm:prSet/>
      <dgm:spPr/>
      <dgm:t>
        <a:bodyPr/>
        <a:lstStyle/>
        <a:p>
          <a:endParaRPr lang="en-US"/>
        </a:p>
      </dgm:t>
    </dgm:pt>
    <dgm:pt modelId="{BB433D09-3BEE-467E-ADE3-4F1B21793518}" type="sibTrans" cxnId="{09E5DE3B-FB9A-4FAC-9008-C11F05BF8460}">
      <dgm:prSet/>
      <dgm:spPr/>
      <dgm:t>
        <a:bodyPr/>
        <a:lstStyle/>
        <a:p>
          <a:endParaRPr lang="en-US"/>
        </a:p>
      </dgm:t>
    </dgm:pt>
    <dgm:pt modelId="{435EFBEC-D161-4EFC-8136-62DC44A6AA55}">
      <dgm:prSet/>
      <dgm:spPr/>
      <dgm:t>
        <a:bodyPr/>
        <a:lstStyle/>
        <a:p>
          <a:r>
            <a:rPr lang="en-US" b="1" dirty="0"/>
            <a:t>6. Conditional Expressions</a:t>
          </a:r>
          <a:endParaRPr lang="en-US" dirty="0"/>
        </a:p>
      </dgm:t>
    </dgm:pt>
    <dgm:pt modelId="{6C6BE88E-7955-46FF-8437-ADBBE25EE10A}" type="parTrans" cxnId="{BD49566D-F58B-4A11-BC48-BD20B5E9C00E}">
      <dgm:prSet/>
      <dgm:spPr/>
      <dgm:t>
        <a:bodyPr/>
        <a:lstStyle/>
        <a:p>
          <a:endParaRPr lang="en-US"/>
        </a:p>
      </dgm:t>
    </dgm:pt>
    <dgm:pt modelId="{18146DB6-C2DC-47F6-8EB5-1465194FEFD0}" type="sibTrans" cxnId="{BD49566D-F58B-4A11-BC48-BD20B5E9C00E}">
      <dgm:prSet/>
      <dgm:spPr/>
      <dgm:t>
        <a:bodyPr/>
        <a:lstStyle/>
        <a:p>
          <a:endParaRPr lang="en-US"/>
        </a:p>
      </dgm:t>
    </dgm:pt>
    <dgm:pt modelId="{5C92AAC8-2636-4802-B46C-79FACE01A683}">
      <dgm:prSet/>
      <dgm:spPr/>
      <dgm:t>
        <a:bodyPr/>
        <a:lstStyle/>
        <a:p>
          <a:r>
            <a:rPr lang="en-US" b="1" dirty="0"/>
            <a:t>7. Numeric and String Functions</a:t>
          </a:r>
          <a:endParaRPr lang="en-US" dirty="0"/>
        </a:p>
      </dgm:t>
    </dgm:pt>
    <dgm:pt modelId="{E1BE0F63-55A4-4908-A6E5-763FE8465CF4}" type="parTrans" cxnId="{01DC97BC-3D83-4C6F-AB1E-8F8769DFE840}">
      <dgm:prSet/>
      <dgm:spPr/>
      <dgm:t>
        <a:bodyPr/>
        <a:lstStyle/>
        <a:p>
          <a:endParaRPr lang="en-US"/>
        </a:p>
      </dgm:t>
    </dgm:pt>
    <dgm:pt modelId="{466765A9-2BE7-4431-9F50-5A24EB50D804}" type="sibTrans" cxnId="{01DC97BC-3D83-4C6F-AB1E-8F8769DFE840}">
      <dgm:prSet/>
      <dgm:spPr/>
      <dgm:t>
        <a:bodyPr/>
        <a:lstStyle/>
        <a:p>
          <a:endParaRPr lang="en-US"/>
        </a:p>
      </dgm:t>
    </dgm:pt>
    <dgm:pt modelId="{5C09ACD0-7CBE-4DEE-A835-3DC7908CA0CD}">
      <dgm:prSet/>
      <dgm:spPr/>
      <dgm:t>
        <a:bodyPr/>
        <a:lstStyle/>
        <a:p>
          <a:r>
            <a:rPr lang="en-US" b="1" dirty="0"/>
            <a:t>8. Subqueries for Filtering</a:t>
          </a:r>
          <a:endParaRPr lang="en-US" dirty="0"/>
        </a:p>
      </dgm:t>
    </dgm:pt>
    <dgm:pt modelId="{01890919-3640-4897-AA00-E8B8E65488CB}" type="parTrans" cxnId="{5CFC822D-5F84-45C3-BD4F-2BDC5B6973E5}">
      <dgm:prSet/>
      <dgm:spPr/>
      <dgm:t>
        <a:bodyPr/>
        <a:lstStyle/>
        <a:p>
          <a:endParaRPr lang="en-US"/>
        </a:p>
      </dgm:t>
    </dgm:pt>
    <dgm:pt modelId="{BBDAB217-ACDF-4DAD-A719-300D27AAEB66}" type="sibTrans" cxnId="{5CFC822D-5F84-45C3-BD4F-2BDC5B6973E5}">
      <dgm:prSet/>
      <dgm:spPr/>
      <dgm:t>
        <a:bodyPr/>
        <a:lstStyle/>
        <a:p>
          <a:endParaRPr lang="en-US"/>
        </a:p>
      </dgm:t>
    </dgm:pt>
    <dgm:pt modelId="{47DFF1A0-DF11-4D73-9BED-112F16185D61}">
      <dgm:prSet/>
      <dgm:spPr/>
      <dgm:t>
        <a:bodyPr/>
        <a:lstStyle/>
        <a:p>
          <a:r>
            <a:rPr lang="en-US" b="1" dirty="0"/>
            <a:t>9. Date and Time Functions</a:t>
          </a:r>
          <a:endParaRPr lang="en-US" dirty="0"/>
        </a:p>
      </dgm:t>
    </dgm:pt>
    <dgm:pt modelId="{CE2A4AD4-2700-4B0E-AAC4-CC45006F4402}" type="parTrans" cxnId="{D1EC7636-0D4F-48B2-83B4-3D98A17F59C4}">
      <dgm:prSet/>
      <dgm:spPr/>
      <dgm:t>
        <a:bodyPr/>
        <a:lstStyle/>
        <a:p>
          <a:endParaRPr lang="en-US"/>
        </a:p>
      </dgm:t>
    </dgm:pt>
    <dgm:pt modelId="{72A046AA-5EAD-4661-BEE3-C9E20F0D7390}" type="sibTrans" cxnId="{D1EC7636-0D4F-48B2-83B4-3D98A17F59C4}">
      <dgm:prSet/>
      <dgm:spPr/>
      <dgm:t>
        <a:bodyPr/>
        <a:lstStyle/>
        <a:p>
          <a:endParaRPr lang="en-US"/>
        </a:p>
      </dgm:t>
    </dgm:pt>
    <dgm:pt modelId="{29133167-5D84-4C3C-92D1-28347797BBF1}">
      <dgm:prSet/>
      <dgm:spPr/>
      <dgm:t>
        <a:bodyPr/>
        <a:lstStyle/>
        <a:p>
          <a:r>
            <a:rPr lang="en-US" b="1" dirty="0"/>
            <a:t>10. Complex Joins and Aggregation</a:t>
          </a:r>
          <a:endParaRPr lang="en-US" dirty="0"/>
        </a:p>
      </dgm:t>
    </dgm:pt>
    <dgm:pt modelId="{BEE9395C-6100-4048-9403-58C56DDBB7B5}" type="parTrans" cxnId="{7A8E015B-E892-40D2-8622-A77CFAE41F0E}">
      <dgm:prSet/>
      <dgm:spPr/>
      <dgm:t>
        <a:bodyPr/>
        <a:lstStyle/>
        <a:p>
          <a:endParaRPr lang="en-US"/>
        </a:p>
      </dgm:t>
    </dgm:pt>
    <dgm:pt modelId="{AE934D59-6E9B-4A6A-9C80-C72F7E7F5B36}" type="sibTrans" cxnId="{7A8E015B-E892-40D2-8622-A77CFAE41F0E}">
      <dgm:prSet/>
      <dgm:spPr/>
      <dgm:t>
        <a:bodyPr/>
        <a:lstStyle/>
        <a:p>
          <a:endParaRPr lang="en-US"/>
        </a:p>
      </dgm:t>
    </dgm:pt>
    <dgm:pt modelId="{4167A383-E4DA-4CD5-85D7-AD6A84558896}" type="pres">
      <dgm:prSet presAssocID="{B9EEE3A3-BED7-4B03-A07B-29337BC49AA8}" presName="vert0" presStyleCnt="0">
        <dgm:presLayoutVars>
          <dgm:dir/>
          <dgm:animOne val="branch"/>
          <dgm:animLvl val="lvl"/>
        </dgm:presLayoutVars>
      </dgm:prSet>
      <dgm:spPr/>
    </dgm:pt>
    <dgm:pt modelId="{7833B9B5-75AC-40E6-A870-24362349673C}" type="pres">
      <dgm:prSet presAssocID="{6EC60CD7-C611-47E5-96AB-BD8E2AF25259}" presName="thickLine" presStyleLbl="alignNode1" presStyleIdx="0" presStyleCnt="10"/>
      <dgm:spPr/>
    </dgm:pt>
    <dgm:pt modelId="{3898DD3B-CFA4-4649-9C52-9E4EDC64C428}" type="pres">
      <dgm:prSet presAssocID="{6EC60CD7-C611-47E5-96AB-BD8E2AF25259}" presName="horz1" presStyleCnt="0"/>
      <dgm:spPr/>
    </dgm:pt>
    <dgm:pt modelId="{CF3FD37B-F36B-4541-9CD9-288823CEAC8C}" type="pres">
      <dgm:prSet presAssocID="{6EC60CD7-C611-47E5-96AB-BD8E2AF25259}" presName="tx1" presStyleLbl="revTx" presStyleIdx="0" presStyleCnt="10"/>
      <dgm:spPr/>
    </dgm:pt>
    <dgm:pt modelId="{2DDFA885-0CE3-4D2A-9872-B16EA7258974}" type="pres">
      <dgm:prSet presAssocID="{6EC60CD7-C611-47E5-96AB-BD8E2AF25259}" presName="vert1" presStyleCnt="0"/>
      <dgm:spPr/>
    </dgm:pt>
    <dgm:pt modelId="{0B0481FE-D860-44FF-B575-147CF41C6A8C}" type="pres">
      <dgm:prSet presAssocID="{19021202-FBC8-4F2C-898F-5CDE4791D534}" presName="thickLine" presStyleLbl="alignNode1" presStyleIdx="1" presStyleCnt="10"/>
      <dgm:spPr/>
    </dgm:pt>
    <dgm:pt modelId="{CEA2443C-DCD5-40AF-B7B6-BF6BC93F068B}" type="pres">
      <dgm:prSet presAssocID="{19021202-FBC8-4F2C-898F-5CDE4791D534}" presName="horz1" presStyleCnt="0"/>
      <dgm:spPr/>
    </dgm:pt>
    <dgm:pt modelId="{9C895349-59A0-4C50-8A44-4B605A383E80}" type="pres">
      <dgm:prSet presAssocID="{19021202-FBC8-4F2C-898F-5CDE4791D534}" presName="tx1" presStyleLbl="revTx" presStyleIdx="1" presStyleCnt="10"/>
      <dgm:spPr/>
    </dgm:pt>
    <dgm:pt modelId="{74CD6A7B-F4D6-43BA-896C-1E153E69C1E6}" type="pres">
      <dgm:prSet presAssocID="{19021202-FBC8-4F2C-898F-5CDE4791D534}" presName="vert1" presStyleCnt="0"/>
      <dgm:spPr/>
    </dgm:pt>
    <dgm:pt modelId="{745D6231-30B7-4993-9736-C17469DCF5C0}" type="pres">
      <dgm:prSet presAssocID="{92F33FE3-18BC-4421-837A-046AB52EA35B}" presName="thickLine" presStyleLbl="alignNode1" presStyleIdx="2" presStyleCnt="10"/>
      <dgm:spPr/>
    </dgm:pt>
    <dgm:pt modelId="{738E6F7A-9CBF-480F-9873-288940FE8CF8}" type="pres">
      <dgm:prSet presAssocID="{92F33FE3-18BC-4421-837A-046AB52EA35B}" presName="horz1" presStyleCnt="0"/>
      <dgm:spPr/>
    </dgm:pt>
    <dgm:pt modelId="{0B2A15A5-840C-4AB6-BC2D-1B0525A5037A}" type="pres">
      <dgm:prSet presAssocID="{92F33FE3-18BC-4421-837A-046AB52EA35B}" presName="tx1" presStyleLbl="revTx" presStyleIdx="2" presStyleCnt="10"/>
      <dgm:spPr/>
    </dgm:pt>
    <dgm:pt modelId="{23589DA6-3A2D-4F94-985C-62197B3D8C39}" type="pres">
      <dgm:prSet presAssocID="{92F33FE3-18BC-4421-837A-046AB52EA35B}" presName="vert1" presStyleCnt="0"/>
      <dgm:spPr/>
    </dgm:pt>
    <dgm:pt modelId="{27C69815-5A44-442B-9773-685320BE5969}" type="pres">
      <dgm:prSet presAssocID="{D4397CD8-F927-4423-8416-7C853F238A5F}" presName="thickLine" presStyleLbl="alignNode1" presStyleIdx="3" presStyleCnt="10"/>
      <dgm:spPr/>
    </dgm:pt>
    <dgm:pt modelId="{29FA668E-CB21-4CC7-8A55-0D2FEDA1C9C6}" type="pres">
      <dgm:prSet presAssocID="{D4397CD8-F927-4423-8416-7C853F238A5F}" presName="horz1" presStyleCnt="0"/>
      <dgm:spPr/>
    </dgm:pt>
    <dgm:pt modelId="{D26A83D7-86A1-4A47-8078-5C4900E2A002}" type="pres">
      <dgm:prSet presAssocID="{D4397CD8-F927-4423-8416-7C853F238A5F}" presName="tx1" presStyleLbl="revTx" presStyleIdx="3" presStyleCnt="10"/>
      <dgm:spPr/>
    </dgm:pt>
    <dgm:pt modelId="{5B11278C-5589-4D0A-A859-8E1E281111EC}" type="pres">
      <dgm:prSet presAssocID="{D4397CD8-F927-4423-8416-7C853F238A5F}" presName="vert1" presStyleCnt="0"/>
      <dgm:spPr/>
    </dgm:pt>
    <dgm:pt modelId="{6EA2C79A-AC75-4A87-86E4-FBD6D7590A9F}" type="pres">
      <dgm:prSet presAssocID="{928147A3-71DF-441E-857E-36DFE54FFA78}" presName="thickLine" presStyleLbl="alignNode1" presStyleIdx="4" presStyleCnt="10"/>
      <dgm:spPr/>
    </dgm:pt>
    <dgm:pt modelId="{53E48C02-5F14-489D-8D78-372341E3C043}" type="pres">
      <dgm:prSet presAssocID="{928147A3-71DF-441E-857E-36DFE54FFA78}" presName="horz1" presStyleCnt="0"/>
      <dgm:spPr/>
    </dgm:pt>
    <dgm:pt modelId="{ABEF1E85-2536-43F6-9643-92595425C204}" type="pres">
      <dgm:prSet presAssocID="{928147A3-71DF-441E-857E-36DFE54FFA78}" presName="tx1" presStyleLbl="revTx" presStyleIdx="4" presStyleCnt="10"/>
      <dgm:spPr/>
    </dgm:pt>
    <dgm:pt modelId="{DBB3D936-E9FF-4DDE-9EA3-613F40030582}" type="pres">
      <dgm:prSet presAssocID="{928147A3-71DF-441E-857E-36DFE54FFA78}" presName="vert1" presStyleCnt="0"/>
      <dgm:spPr/>
    </dgm:pt>
    <dgm:pt modelId="{6A57495B-4286-4792-91D3-53C3BBEB43E9}" type="pres">
      <dgm:prSet presAssocID="{435EFBEC-D161-4EFC-8136-62DC44A6AA55}" presName="thickLine" presStyleLbl="alignNode1" presStyleIdx="5" presStyleCnt="10"/>
      <dgm:spPr/>
    </dgm:pt>
    <dgm:pt modelId="{D0EB4E10-C0B3-4DED-8385-71DC70BE0EAA}" type="pres">
      <dgm:prSet presAssocID="{435EFBEC-D161-4EFC-8136-62DC44A6AA55}" presName="horz1" presStyleCnt="0"/>
      <dgm:spPr/>
    </dgm:pt>
    <dgm:pt modelId="{B8A01A30-C90D-4215-93E0-47979EAE10FF}" type="pres">
      <dgm:prSet presAssocID="{435EFBEC-D161-4EFC-8136-62DC44A6AA55}" presName="tx1" presStyleLbl="revTx" presStyleIdx="5" presStyleCnt="10"/>
      <dgm:spPr/>
    </dgm:pt>
    <dgm:pt modelId="{A9F2BBA7-37EF-4615-9F10-195ED2C08603}" type="pres">
      <dgm:prSet presAssocID="{435EFBEC-D161-4EFC-8136-62DC44A6AA55}" presName="vert1" presStyleCnt="0"/>
      <dgm:spPr/>
    </dgm:pt>
    <dgm:pt modelId="{466B876E-AEAC-468D-9E38-F12D906D19D6}" type="pres">
      <dgm:prSet presAssocID="{5C92AAC8-2636-4802-B46C-79FACE01A683}" presName="thickLine" presStyleLbl="alignNode1" presStyleIdx="6" presStyleCnt="10"/>
      <dgm:spPr/>
    </dgm:pt>
    <dgm:pt modelId="{9D1008FE-8F83-40FD-8F2F-B9874DDBF358}" type="pres">
      <dgm:prSet presAssocID="{5C92AAC8-2636-4802-B46C-79FACE01A683}" presName="horz1" presStyleCnt="0"/>
      <dgm:spPr/>
    </dgm:pt>
    <dgm:pt modelId="{668AF3E8-0924-4095-822F-8D0B09E9428B}" type="pres">
      <dgm:prSet presAssocID="{5C92AAC8-2636-4802-B46C-79FACE01A683}" presName="tx1" presStyleLbl="revTx" presStyleIdx="6" presStyleCnt="10"/>
      <dgm:spPr/>
    </dgm:pt>
    <dgm:pt modelId="{D9AA0B70-BB89-4766-9A4A-53F5E87AF47D}" type="pres">
      <dgm:prSet presAssocID="{5C92AAC8-2636-4802-B46C-79FACE01A683}" presName="vert1" presStyleCnt="0"/>
      <dgm:spPr/>
    </dgm:pt>
    <dgm:pt modelId="{183E9035-B51B-4632-9EA6-BD75C0B0F63D}" type="pres">
      <dgm:prSet presAssocID="{5C09ACD0-7CBE-4DEE-A835-3DC7908CA0CD}" presName="thickLine" presStyleLbl="alignNode1" presStyleIdx="7" presStyleCnt="10"/>
      <dgm:spPr/>
    </dgm:pt>
    <dgm:pt modelId="{AFA3FB40-8805-463F-9C1F-26480B365663}" type="pres">
      <dgm:prSet presAssocID="{5C09ACD0-7CBE-4DEE-A835-3DC7908CA0CD}" presName="horz1" presStyleCnt="0"/>
      <dgm:spPr/>
    </dgm:pt>
    <dgm:pt modelId="{7BA6D99C-CCEC-4A0A-AB88-CDABC827292D}" type="pres">
      <dgm:prSet presAssocID="{5C09ACD0-7CBE-4DEE-A835-3DC7908CA0CD}" presName="tx1" presStyleLbl="revTx" presStyleIdx="7" presStyleCnt="10"/>
      <dgm:spPr/>
    </dgm:pt>
    <dgm:pt modelId="{67C6D124-939B-4BA5-A649-3C30BE61987D}" type="pres">
      <dgm:prSet presAssocID="{5C09ACD0-7CBE-4DEE-A835-3DC7908CA0CD}" presName="vert1" presStyleCnt="0"/>
      <dgm:spPr/>
    </dgm:pt>
    <dgm:pt modelId="{0A2128C3-A236-4C84-BABE-78711EFF63B2}" type="pres">
      <dgm:prSet presAssocID="{47DFF1A0-DF11-4D73-9BED-112F16185D61}" presName="thickLine" presStyleLbl="alignNode1" presStyleIdx="8" presStyleCnt="10"/>
      <dgm:spPr/>
    </dgm:pt>
    <dgm:pt modelId="{4F96E25B-F7B2-4B5B-977E-83E74AE064DD}" type="pres">
      <dgm:prSet presAssocID="{47DFF1A0-DF11-4D73-9BED-112F16185D61}" presName="horz1" presStyleCnt="0"/>
      <dgm:spPr/>
    </dgm:pt>
    <dgm:pt modelId="{C5D8C5B1-3E68-4AC1-805B-5F6C637AD944}" type="pres">
      <dgm:prSet presAssocID="{47DFF1A0-DF11-4D73-9BED-112F16185D61}" presName="tx1" presStyleLbl="revTx" presStyleIdx="8" presStyleCnt="10"/>
      <dgm:spPr/>
    </dgm:pt>
    <dgm:pt modelId="{11B2B056-3E36-4B65-A1FA-B4131510D5B4}" type="pres">
      <dgm:prSet presAssocID="{47DFF1A0-DF11-4D73-9BED-112F16185D61}" presName="vert1" presStyleCnt="0"/>
      <dgm:spPr/>
    </dgm:pt>
    <dgm:pt modelId="{EB19D52B-0807-4B30-9E22-757FF5793028}" type="pres">
      <dgm:prSet presAssocID="{29133167-5D84-4C3C-92D1-28347797BBF1}" presName="thickLine" presStyleLbl="alignNode1" presStyleIdx="9" presStyleCnt="10"/>
      <dgm:spPr/>
    </dgm:pt>
    <dgm:pt modelId="{BFAB722B-0417-4720-974F-2618DC9E1B6C}" type="pres">
      <dgm:prSet presAssocID="{29133167-5D84-4C3C-92D1-28347797BBF1}" presName="horz1" presStyleCnt="0"/>
      <dgm:spPr/>
    </dgm:pt>
    <dgm:pt modelId="{A2BA6D84-029A-4FCF-BA43-F65778BBD2CC}" type="pres">
      <dgm:prSet presAssocID="{29133167-5D84-4C3C-92D1-28347797BBF1}" presName="tx1" presStyleLbl="revTx" presStyleIdx="9" presStyleCnt="10"/>
      <dgm:spPr/>
    </dgm:pt>
    <dgm:pt modelId="{667D12B8-FABD-4569-A388-F9FC2265CD14}" type="pres">
      <dgm:prSet presAssocID="{29133167-5D84-4C3C-92D1-28347797BBF1}" presName="vert1" presStyleCnt="0"/>
      <dgm:spPr/>
    </dgm:pt>
  </dgm:ptLst>
  <dgm:cxnLst>
    <dgm:cxn modelId="{FF419106-8E17-4E67-8412-1C6516A44B20}" type="presOf" srcId="{92F33FE3-18BC-4421-837A-046AB52EA35B}" destId="{0B2A15A5-840C-4AB6-BC2D-1B0525A5037A}" srcOrd="0" destOrd="0" presId="urn:microsoft.com/office/officeart/2008/layout/LinedList"/>
    <dgm:cxn modelId="{13FE4D2C-94B0-46C7-990B-EEB0BABD265F}" type="presOf" srcId="{5C09ACD0-7CBE-4DEE-A835-3DC7908CA0CD}" destId="{7BA6D99C-CCEC-4A0A-AB88-CDABC827292D}" srcOrd="0" destOrd="0" presId="urn:microsoft.com/office/officeart/2008/layout/LinedList"/>
    <dgm:cxn modelId="{5CFC822D-5F84-45C3-BD4F-2BDC5B6973E5}" srcId="{B9EEE3A3-BED7-4B03-A07B-29337BC49AA8}" destId="{5C09ACD0-7CBE-4DEE-A835-3DC7908CA0CD}" srcOrd="7" destOrd="0" parTransId="{01890919-3640-4897-AA00-E8B8E65488CB}" sibTransId="{BBDAB217-ACDF-4DAD-A719-300D27AAEB66}"/>
    <dgm:cxn modelId="{F35DCD31-B041-4145-91F0-83BDA8F48CC5}" srcId="{B9EEE3A3-BED7-4B03-A07B-29337BC49AA8}" destId="{92F33FE3-18BC-4421-837A-046AB52EA35B}" srcOrd="2" destOrd="0" parTransId="{296BB5B9-1EA8-43A0-A782-98407546308A}" sibTransId="{F63994CC-1CE7-4E85-B153-9F69527CFF24}"/>
    <dgm:cxn modelId="{DF678834-8718-46CD-B37F-00810DA774A7}" srcId="{B9EEE3A3-BED7-4B03-A07B-29337BC49AA8}" destId="{6EC60CD7-C611-47E5-96AB-BD8E2AF25259}" srcOrd="0" destOrd="0" parTransId="{988A0BA8-03E8-4D51-B9FE-E5F94D96B162}" sibTransId="{2886EF21-7C9F-4269-9779-E819222B6624}"/>
    <dgm:cxn modelId="{D1EC7636-0D4F-48B2-83B4-3D98A17F59C4}" srcId="{B9EEE3A3-BED7-4B03-A07B-29337BC49AA8}" destId="{47DFF1A0-DF11-4D73-9BED-112F16185D61}" srcOrd="8" destOrd="0" parTransId="{CE2A4AD4-2700-4B0E-AAC4-CC45006F4402}" sibTransId="{72A046AA-5EAD-4661-BEE3-C9E20F0D7390}"/>
    <dgm:cxn modelId="{09E5DE3B-FB9A-4FAC-9008-C11F05BF8460}" srcId="{B9EEE3A3-BED7-4B03-A07B-29337BC49AA8}" destId="{928147A3-71DF-441E-857E-36DFE54FFA78}" srcOrd="4" destOrd="0" parTransId="{38BD94B9-2C71-4320-9833-1F8066142DE1}" sibTransId="{BB433D09-3BEE-467E-ADE3-4F1B21793518}"/>
    <dgm:cxn modelId="{7A8E015B-E892-40D2-8622-A77CFAE41F0E}" srcId="{B9EEE3A3-BED7-4B03-A07B-29337BC49AA8}" destId="{29133167-5D84-4C3C-92D1-28347797BBF1}" srcOrd="9" destOrd="0" parTransId="{BEE9395C-6100-4048-9403-58C56DDBB7B5}" sibTransId="{AE934D59-6E9B-4A6A-9C80-C72F7E7F5B36}"/>
    <dgm:cxn modelId="{288B5363-B7B8-4047-AB73-CA84FFB0ABB1}" type="presOf" srcId="{D4397CD8-F927-4423-8416-7C853F238A5F}" destId="{D26A83D7-86A1-4A47-8078-5C4900E2A002}" srcOrd="0" destOrd="0" presId="urn:microsoft.com/office/officeart/2008/layout/LinedList"/>
    <dgm:cxn modelId="{BD49566D-F58B-4A11-BC48-BD20B5E9C00E}" srcId="{B9EEE3A3-BED7-4B03-A07B-29337BC49AA8}" destId="{435EFBEC-D161-4EFC-8136-62DC44A6AA55}" srcOrd="5" destOrd="0" parTransId="{6C6BE88E-7955-46FF-8437-ADBBE25EE10A}" sibTransId="{18146DB6-C2DC-47F6-8EB5-1465194FEFD0}"/>
    <dgm:cxn modelId="{C8AB736E-6749-4509-B1C2-B5F2553E4D87}" type="presOf" srcId="{6EC60CD7-C611-47E5-96AB-BD8E2AF25259}" destId="{CF3FD37B-F36B-4541-9CD9-288823CEAC8C}" srcOrd="0" destOrd="0" presId="urn:microsoft.com/office/officeart/2008/layout/LinedList"/>
    <dgm:cxn modelId="{F4B7D974-525A-4B20-A77A-6E83C0E6BAE8}" type="presOf" srcId="{435EFBEC-D161-4EFC-8136-62DC44A6AA55}" destId="{B8A01A30-C90D-4215-93E0-47979EAE10FF}" srcOrd="0" destOrd="0" presId="urn:microsoft.com/office/officeart/2008/layout/LinedList"/>
    <dgm:cxn modelId="{F4248359-AA4D-42CF-8B09-DB77C6893BFA}" type="presOf" srcId="{29133167-5D84-4C3C-92D1-28347797BBF1}" destId="{A2BA6D84-029A-4FCF-BA43-F65778BBD2CC}" srcOrd="0" destOrd="0" presId="urn:microsoft.com/office/officeart/2008/layout/LinedList"/>
    <dgm:cxn modelId="{AB9A1D8E-4DBD-4DA6-9097-56BA15A6C550}" type="presOf" srcId="{47DFF1A0-DF11-4D73-9BED-112F16185D61}" destId="{C5D8C5B1-3E68-4AC1-805B-5F6C637AD944}" srcOrd="0" destOrd="0" presId="urn:microsoft.com/office/officeart/2008/layout/LinedList"/>
    <dgm:cxn modelId="{84139A98-451B-469B-870F-12A0E4DBDBB8}" type="presOf" srcId="{5C92AAC8-2636-4802-B46C-79FACE01A683}" destId="{668AF3E8-0924-4095-822F-8D0B09E9428B}" srcOrd="0" destOrd="0" presId="urn:microsoft.com/office/officeart/2008/layout/LinedList"/>
    <dgm:cxn modelId="{C98A3E9A-7373-427C-A3FE-D87A73213440}" type="presOf" srcId="{19021202-FBC8-4F2C-898F-5CDE4791D534}" destId="{9C895349-59A0-4C50-8A44-4B605A383E80}" srcOrd="0" destOrd="0" presId="urn:microsoft.com/office/officeart/2008/layout/LinedList"/>
    <dgm:cxn modelId="{849038A8-F876-4FC1-B172-D65C1CFC8E68}" srcId="{B9EEE3A3-BED7-4B03-A07B-29337BC49AA8}" destId="{D4397CD8-F927-4423-8416-7C853F238A5F}" srcOrd="3" destOrd="0" parTransId="{F5C20672-AEEC-481B-BABA-327EC35B100C}" sibTransId="{AF90AF65-1EF0-4DAB-A020-08DC2BFB38DF}"/>
    <dgm:cxn modelId="{E0C42CAA-AC36-4B31-A2AA-DF8DBA4919EF}" type="presOf" srcId="{928147A3-71DF-441E-857E-36DFE54FFA78}" destId="{ABEF1E85-2536-43F6-9643-92595425C204}" srcOrd="0" destOrd="0" presId="urn:microsoft.com/office/officeart/2008/layout/LinedList"/>
    <dgm:cxn modelId="{01DC97BC-3D83-4C6F-AB1E-8F8769DFE840}" srcId="{B9EEE3A3-BED7-4B03-A07B-29337BC49AA8}" destId="{5C92AAC8-2636-4802-B46C-79FACE01A683}" srcOrd="6" destOrd="0" parTransId="{E1BE0F63-55A4-4908-A6E5-763FE8465CF4}" sibTransId="{466765A9-2BE7-4431-9F50-5A24EB50D804}"/>
    <dgm:cxn modelId="{D12E90D2-F069-46B7-8374-7D1F8BEA87EF}" type="presOf" srcId="{B9EEE3A3-BED7-4B03-A07B-29337BC49AA8}" destId="{4167A383-E4DA-4CD5-85D7-AD6A84558896}" srcOrd="0" destOrd="0" presId="urn:microsoft.com/office/officeart/2008/layout/LinedList"/>
    <dgm:cxn modelId="{A95616E2-D455-4C77-B0DF-1A284AAA8393}" srcId="{B9EEE3A3-BED7-4B03-A07B-29337BC49AA8}" destId="{19021202-FBC8-4F2C-898F-5CDE4791D534}" srcOrd="1" destOrd="0" parTransId="{82AB3B30-F82E-4543-8B5D-AFF579C46699}" sibTransId="{1F84DE82-5456-4033-82FC-C4DBC529E594}"/>
    <dgm:cxn modelId="{D4C133A9-279F-4590-BB46-A6D2E94CB2F7}" type="presParOf" srcId="{4167A383-E4DA-4CD5-85D7-AD6A84558896}" destId="{7833B9B5-75AC-40E6-A870-24362349673C}" srcOrd="0" destOrd="0" presId="urn:microsoft.com/office/officeart/2008/layout/LinedList"/>
    <dgm:cxn modelId="{97968A7B-3796-4D40-B553-E791166D7F8D}" type="presParOf" srcId="{4167A383-E4DA-4CD5-85D7-AD6A84558896}" destId="{3898DD3B-CFA4-4649-9C52-9E4EDC64C428}" srcOrd="1" destOrd="0" presId="urn:microsoft.com/office/officeart/2008/layout/LinedList"/>
    <dgm:cxn modelId="{D53DF616-D1A3-41A9-9F7F-476D44EFE903}" type="presParOf" srcId="{3898DD3B-CFA4-4649-9C52-9E4EDC64C428}" destId="{CF3FD37B-F36B-4541-9CD9-288823CEAC8C}" srcOrd="0" destOrd="0" presId="urn:microsoft.com/office/officeart/2008/layout/LinedList"/>
    <dgm:cxn modelId="{FE723032-CD79-4DBE-9FA5-1C76F2C95BE0}" type="presParOf" srcId="{3898DD3B-CFA4-4649-9C52-9E4EDC64C428}" destId="{2DDFA885-0CE3-4D2A-9872-B16EA7258974}" srcOrd="1" destOrd="0" presId="urn:microsoft.com/office/officeart/2008/layout/LinedList"/>
    <dgm:cxn modelId="{E16811F2-F1B2-4F9D-8683-2707ECF1FDA3}" type="presParOf" srcId="{4167A383-E4DA-4CD5-85D7-AD6A84558896}" destId="{0B0481FE-D860-44FF-B575-147CF41C6A8C}" srcOrd="2" destOrd="0" presId="urn:microsoft.com/office/officeart/2008/layout/LinedList"/>
    <dgm:cxn modelId="{BC59D2FD-7B90-46BD-8BF4-68FBA2CFD5B8}" type="presParOf" srcId="{4167A383-E4DA-4CD5-85D7-AD6A84558896}" destId="{CEA2443C-DCD5-40AF-B7B6-BF6BC93F068B}" srcOrd="3" destOrd="0" presId="urn:microsoft.com/office/officeart/2008/layout/LinedList"/>
    <dgm:cxn modelId="{5A8C83B7-C0CC-45A4-B922-3D5585319E5A}" type="presParOf" srcId="{CEA2443C-DCD5-40AF-B7B6-BF6BC93F068B}" destId="{9C895349-59A0-4C50-8A44-4B605A383E80}" srcOrd="0" destOrd="0" presId="urn:microsoft.com/office/officeart/2008/layout/LinedList"/>
    <dgm:cxn modelId="{DBE99A94-4239-4702-A623-547722839372}" type="presParOf" srcId="{CEA2443C-DCD5-40AF-B7B6-BF6BC93F068B}" destId="{74CD6A7B-F4D6-43BA-896C-1E153E69C1E6}" srcOrd="1" destOrd="0" presId="urn:microsoft.com/office/officeart/2008/layout/LinedList"/>
    <dgm:cxn modelId="{D899D2AC-EBC8-4E9C-8E0A-34CB2BC29932}" type="presParOf" srcId="{4167A383-E4DA-4CD5-85D7-AD6A84558896}" destId="{745D6231-30B7-4993-9736-C17469DCF5C0}" srcOrd="4" destOrd="0" presId="urn:microsoft.com/office/officeart/2008/layout/LinedList"/>
    <dgm:cxn modelId="{0C64A748-1360-40EA-BFD6-489F667C9332}" type="presParOf" srcId="{4167A383-E4DA-4CD5-85D7-AD6A84558896}" destId="{738E6F7A-9CBF-480F-9873-288940FE8CF8}" srcOrd="5" destOrd="0" presId="urn:microsoft.com/office/officeart/2008/layout/LinedList"/>
    <dgm:cxn modelId="{9119EB02-277F-4851-B290-BA6E66983557}" type="presParOf" srcId="{738E6F7A-9CBF-480F-9873-288940FE8CF8}" destId="{0B2A15A5-840C-4AB6-BC2D-1B0525A5037A}" srcOrd="0" destOrd="0" presId="urn:microsoft.com/office/officeart/2008/layout/LinedList"/>
    <dgm:cxn modelId="{E0089F87-E8CF-4860-86C2-23E9B0CE470A}" type="presParOf" srcId="{738E6F7A-9CBF-480F-9873-288940FE8CF8}" destId="{23589DA6-3A2D-4F94-985C-62197B3D8C39}" srcOrd="1" destOrd="0" presId="urn:microsoft.com/office/officeart/2008/layout/LinedList"/>
    <dgm:cxn modelId="{F4F9CC25-D263-4DB0-8BA2-C13AED7DACC1}" type="presParOf" srcId="{4167A383-E4DA-4CD5-85D7-AD6A84558896}" destId="{27C69815-5A44-442B-9773-685320BE5969}" srcOrd="6" destOrd="0" presId="urn:microsoft.com/office/officeart/2008/layout/LinedList"/>
    <dgm:cxn modelId="{3FF5AADC-B3DC-4335-9668-7D9510668CF9}" type="presParOf" srcId="{4167A383-E4DA-4CD5-85D7-AD6A84558896}" destId="{29FA668E-CB21-4CC7-8A55-0D2FEDA1C9C6}" srcOrd="7" destOrd="0" presId="urn:microsoft.com/office/officeart/2008/layout/LinedList"/>
    <dgm:cxn modelId="{47C37745-B06E-488E-8331-5F9757E1A9D3}" type="presParOf" srcId="{29FA668E-CB21-4CC7-8A55-0D2FEDA1C9C6}" destId="{D26A83D7-86A1-4A47-8078-5C4900E2A002}" srcOrd="0" destOrd="0" presId="urn:microsoft.com/office/officeart/2008/layout/LinedList"/>
    <dgm:cxn modelId="{DA77FF96-25A0-4370-91C4-618CC67DE11E}" type="presParOf" srcId="{29FA668E-CB21-4CC7-8A55-0D2FEDA1C9C6}" destId="{5B11278C-5589-4D0A-A859-8E1E281111EC}" srcOrd="1" destOrd="0" presId="urn:microsoft.com/office/officeart/2008/layout/LinedList"/>
    <dgm:cxn modelId="{9B61EBB4-2551-497A-ABA4-C47B0229A321}" type="presParOf" srcId="{4167A383-E4DA-4CD5-85D7-AD6A84558896}" destId="{6EA2C79A-AC75-4A87-86E4-FBD6D7590A9F}" srcOrd="8" destOrd="0" presId="urn:microsoft.com/office/officeart/2008/layout/LinedList"/>
    <dgm:cxn modelId="{E7F3E7A1-2BDC-4BF6-87A5-01E7CF47D16A}" type="presParOf" srcId="{4167A383-E4DA-4CD5-85D7-AD6A84558896}" destId="{53E48C02-5F14-489D-8D78-372341E3C043}" srcOrd="9" destOrd="0" presId="urn:microsoft.com/office/officeart/2008/layout/LinedList"/>
    <dgm:cxn modelId="{DDEB2223-1700-432F-B205-27011DE7568A}" type="presParOf" srcId="{53E48C02-5F14-489D-8D78-372341E3C043}" destId="{ABEF1E85-2536-43F6-9643-92595425C204}" srcOrd="0" destOrd="0" presId="urn:microsoft.com/office/officeart/2008/layout/LinedList"/>
    <dgm:cxn modelId="{F5D8FD38-7603-439B-A55A-1C5A6607E27E}" type="presParOf" srcId="{53E48C02-5F14-489D-8D78-372341E3C043}" destId="{DBB3D936-E9FF-4DDE-9EA3-613F40030582}" srcOrd="1" destOrd="0" presId="urn:microsoft.com/office/officeart/2008/layout/LinedList"/>
    <dgm:cxn modelId="{7E2D6B97-A481-4D5B-9122-54E076C53238}" type="presParOf" srcId="{4167A383-E4DA-4CD5-85D7-AD6A84558896}" destId="{6A57495B-4286-4792-91D3-53C3BBEB43E9}" srcOrd="10" destOrd="0" presId="urn:microsoft.com/office/officeart/2008/layout/LinedList"/>
    <dgm:cxn modelId="{EEDDC4CE-5E93-44C9-AB28-615B5163749E}" type="presParOf" srcId="{4167A383-E4DA-4CD5-85D7-AD6A84558896}" destId="{D0EB4E10-C0B3-4DED-8385-71DC70BE0EAA}" srcOrd="11" destOrd="0" presId="urn:microsoft.com/office/officeart/2008/layout/LinedList"/>
    <dgm:cxn modelId="{0A58347B-8B5B-473F-947F-E85165B4B1A9}" type="presParOf" srcId="{D0EB4E10-C0B3-4DED-8385-71DC70BE0EAA}" destId="{B8A01A30-C90D-4215-93E0-47979EAE10FF}" srcOrd="0" destOrd="0" presId="urn:microsoft.com/office/officeart/2008/layout/LinedList"/>
    <dgm:cxn modelId="{2676C3B3-B401-477D-881A-ABC21C694E53}" type="presParOf" srcId="{D0EB4E10-C0B3-4DED-8385-71DC70BE0EAA}" destId="{A9F2BBA7-37EF-4615-9F10-195ED2C08603}" srcOrd="1" destOrd="0" presId="urn:microsoft.com/office/officeart/2008/layout/LinedList"/>
    <dgm:cxn modelId="{E3CB1A4C-A445-4269-A415-771D0D85A964}" type="presParOf" srcId="{4167A383-E4DA-4CD5-85D7-AD6A84558896}" destId="{466B876E-AEAC-468D-9E38-F12D906D19D6}" srcOrd="12" destOrd="0" presId="urn:microsoft.com/office/officeart/2008/layout/LinedList"/>
    <dgm:cxn modelId="{AC8A84C7-7292-433A-BC4B-A1BA7EECB1FF}" type="presParOf" srcId="{4167A383-E4DA-4CD5-85D7-AD6A84558896}" destId="{9D1008FE-8F83-40FD-8F2F-B9874DDBF358}" srcOrd="13" destOrd="0" presId="urn:microsoft.com/office/officeart/2008/layout/LinedList"/>
    <dgm:cxn modelId="{5236A696-F7FC-4EA7-A3DA-2ACC9ED4892B}" type="presParOf" srcId="{9D1008FE-8F83-40FD-8F2F-B9874DDBF358}" destId="{668AF3E8-0924-4095-822F-8D0B09E9428B}" srcOrd="0" destOrd="0" presId="urn:microsoft.com/office/officeart/2008/layout/LinedList"/>
    <dgm:cxn modelId="{84D9F876-F6AF-43AC-8D82-ADFF1C9B6C93}" type="presParOf" srcId="{9D1008FE-8F83-40FD-8F2F-B9874DDBF358}" destId="{D9AA0B70-BB89-4766-9A4A-53F5E87AF47D}" srcOrd="1" destOrd="0" presId="urn:microsoft.com/office/officeart/2008/layout/LinedList"/>
    <dgm:cxn modelId="{BC0D719E-A794-4F12-8A91-3233683104C7}" type="presParOf" srcId="{4167A383-E4DA-4CD5-85D7-AD6A84558896}" destId="{183E9035-B51B-4632-9EA6-BD75C0B0F63D}" srcOrd="14" destOrd="0" presId="urn:microsoft.com/office/officeart/2008/layout/LinedList"/>
    <dgm:cxn modelId="{441A7882-FAB4-4758-8597-0206E4E7C083}" type="presParOf" srcId="{4167A383-E4DA-4CD5-85D7-AD6A84558896}" destId="{AFA3FB40-8805-463F-9C1F-26480B365663}" srcOrd="15" destOrd="0" presId="urn:microsoft.com/office/officeart/2008/layout/LinedList"/>
    <dgm:cxn modelId="{B256D0EB-0EDA-4099-88D0-947D649AE1A4}" type="presParOf" srcId="{AFA3FB40-8805-463F-9C1F-26480B365663}" destId="{7BA6D99C-CCEC-4A0A-AB88-CDABC827292D}" srcOrd="0" destOrd="0" presId="urn:microsoft.com/office/officeart/2008/layout/LinedList"/>
    <dgm:cxn modelId="{1EA67793-BF7D-4FCB-9556-12A53BAB0249}" type="presParOf" srcId="{AFA3FB40-8805-463F-9C1F-26480B365663}" destId="{67C6D124-939B-4BA5-A649-3C30BE61987D}" srcOrd="1" destOrd="0" presId="urn:microsoft.com/office/officeart/2008/layout/LinedList"/>
    <dgm:cxn modelId="{623B325F-6D32-4086-AD48-DCD3251EE3AC}" type="presParOf" srcId="{4167A383-E4DA-4CD5-85D7-AD6A84558896}" destId="{0A2128C3-A236-4C84-BABE-78711EFF63B2}" srcOrd="16" destOrd="0" presId="urn:microsoft.com/office/officeart/2008/layout/LinedList"/>
    <dgm:cxn modelId="{AECBC882-D805-444D-A5F5-9616B3C37152}" type="presParOf" srcId="{4167A383-E4DA-4CD5-85D7-AD6A84558896}" destId="{4F96E25B-F7B2-4B5B-977E-83E74AE064DD}" srcOrd="17" destOrd="0" presId="urn:microsoft.com/office/officeart/2008/layout/LinedList"/>
    <dgm:cxn modelId="{4DD54108-98CC-4B11-B2E0-71F52A7CB4F1}" type="presParOf" srcId="{4F96E25B-F7B2-4B5B-977E-83E74AE064DD}" destId="{C5D8C5B1-3E68-4AC1-805B-5F6C637AD944}" srcOrd="0" destOrd="0" presId="urn:microsoft.com/office/officeart/2008/layout/LinedList"/>
    <dgm:cxn modelId="{6955D962-05B0-4A9A-886E-AC4895B5064E}" type="presParOf" srcId="{4F96E25B-F7B2-4B5B-977E-83E74AE064DD}" destId="{11B2B056-3E36-4B65-A1FA-B4131510D5B4}" srcOrd="1" destOrd="0" presId="urn:microsoft.com/office/officeart/2008/layout/LinedList"/>
    <dgm:cxn modelId="{36EF2BF3-38F8-48AC-9651-F1C9365CC01C}" type="presParOf" srcId="{4167A383-E4DA-4CD5-85D7-AD6A84558896}" destId="{EB19D52B-0807-4B30-9E22-757FF5793028}" srcOrd="18" destOrd="0" presId="urn:microsoft.com/office/officeart/2008/layout/LinedList"/>
    <dgm:cxn modelId="{17316659-BB6E-4827-ACD1-590D3D63D7BA}" type="presParOf" srcId="{4167A383-E4DA-4CD5-85D7-AD6A84558896}" destId="{BFAB722B-0417-4720-974F-2618DC9E1B6C}" srcOrd="19" destOrd="0" presId="urn:microsoft.com/office/officeart/2008/layout/LinedList"/>
    <dgm:cxn modelId="{10ECD9D7-3D25-4AB5-AEEA-E78A029EC136}" type="presParOf" srcId="{BFAB722B-0417-4720-974F-2618DC9E1B6C}" destId="{A2BA6D84-029A-4FCF-BA43-F65778BBD2CC}" srcOrd="0" destOrd="0" presId="urn:microsoft.com/office/officeart/2008/layout/LinedList"/>
    <dgm:cxn modelId="{A338971C-B3C2-447F-B852-40B9787E2439}" type="presParOf" srcId="{BFAB722B-0417-4720-974F-2618DC9E1B6C}" destId="{667D12B8-FABD-4569-A388-F9FC2265CD1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A3EAF2-D4C6-47EE-A0DD-45529B616D9B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9EE18EE-0384-4490-A0D2-CC6053EA3083}">
      <dgm:prSet/>
      <dgm:spPr/>
      <dgm:t>
        <a:bodyPr/>
        <a:lstStyle/>
        <a:p>
          <a:r>
            <a:rPr lang="en-US" b="0" baseline="0" dirty="0">
              <a:latin typeface="Amasis MT Pro Light" panose="02040304050005020304" pitchFamily="18" charset="0"/>
            </a:rPr>
            <a:t> </a:t>
          </a:r>
          <a:r>
            <a:rPr lang="en-US" b="1" baseline="0" dirty="0">
              <a:latin typeface="Amasis MT Pro Light" panose="02040304050005020304" pitchFamily="18" charset="0"/>
            </a:rPr>
            <a:t>Patient Insights </a:t>
          </a:r>
          <a:r>
            <a:rPr lang="en-US" b="0" baseline="0" dirty="0">
              <a:latin typeface="Amasis MT Pro Light" panose="02040304050005020304" pitchFamily="18" charset="0"/>
            </a:rPr>
            <a:t>– Extracted details on completed appointments and patient histories.</a:t>
          </a:r>
          <a:endParaRPr lang="en-US" dirty="0">
            <a:latin typeface="Amasis MT Pro Light" panose="02040304050005020304" pitchFamily="18" charset="0"/>
          </a:endParaRPr>
        </a:p>
      </dgm:t>
    </dgm:pt>
    <dgm:pt modelId="{D98C5EC0-4BC2-4DCB-8B8A-03C04A2DB450}" type="parTrans" cxnId="{B98E91D6-8E2B-4115-A585-A444CF1BFDD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27189B23-08BA-4576-9E1D-4FF6937F5C06}" type="sibTrans" cxnId="{B98E91D6-8E2B-4115-A585-A444CF1BFDDE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3B6927EA-6067-4532-AC28-7BD0B98C531E}">
      <dgm:prSet/>
      <dgm:spPr/>
      <dgm:t>
        <a:bodyPr/>
        <a:lstStyle/>
        <a:p>
          <a:r>
            <a:rPr lang="en-US" b="0" baseline="0" dirty="0">
              <a:latin typeface="Amasis MT Pro Light" panose="02040304050005020304" pitchFamily="18" charset="0"/>
            </a:rPr>
            <a:t> </a:t>
          </a:r>
          <a:r>
            <a:rPr lang="en-US" b="1" baseline="0" dirty="0">
              <a:latin typeface="Amasis MT Pro Light" panose="02040304050005020304" pitchFamily="18" charset="0"/>
            </a:rPr>
            <a:t>Doctor Performance </a:t>
          </a:r>
          <a:r>
            <a:rPr lang="en-US" b="0" baseline="0" dirty="0">
              <a:latin typeface="Amasis MT Pro Light" panose="02040304050005020304" pitchFamily="18" charset="0"/>
            </a:rPr>
            <a:t>– Evaluated diagnoses and treatment patterns for efficiency.</a:t>
          </a:r>
          <a:endParaRPr lang="en-US" dirty="0">
            <a:latin typeface="Amasis MT Pro Light" panose="02040304050005020304" pitchFamily="18" charset="0"/>
          </a:endParaRPr>
        </a:p>
      </dgm:t>
    </dgm:pt>
    <dgm:pt modelId="{18E7FD19-2DFA-4229-A121-585CB4BDF802}" type="parTrans" cxnId="{EBEF6A5B-B5A9-455F-A182-F00264C81E43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9CCCFC26-85F3-4C0B-A03E-0F9327042FE3}" type="sibTrans" cxnId="{EBEF6A5B-B5A9-455F-A182-F00264C81E43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93A3D95A-4178-4C0D-903D-12AA70E6D232}">
      <dgm:prSet/>
      <dgm:spPr/>
      <dgm:t>
        <a:bodyPr/>
        <a:lstStyle/>
        <a:p>
          <a:r>
            <a:rPr lang="en-US" b="0" baseline="0" dirty="0">
              <a:latin typeface="Amasis MT Pro Light" panose="02040304050005020304" pitchFamily="18" charset="0"/>
            </a:rPr>
            <a:t> </a:t>
          </a:r>
          <a:r>
            <a:rPr lang="en-US" b="1" baseline="0" dirty="0">
              <a:latin typeface="Amasis MT Pro Light" panose="02040304050005020304" pitchFamily="18" charset="0"/>
            </a:rPr>
            <a:t>Appointment Analysis </a:t>
          </a:r>
          <a:r>
            <a:rPr lang="en-US" b="0" baseline="0" dirty="0">
              <a:latin typeface="Amasis MT Pro Light" panose="02040304050005020304" pitchFamily="18" charset="0"/>
            </a:rPr>
            <a:t>– Identified patients who never had appointments.</a:t>
          </a:r>
          <a:endParaRPr lang="en-US" dirty="0">
            <a:latin typeface="Amasis MT Pro Light" panose="02040304050005020304" pitchFamily="18" charset="0"/>
          </a:endParaRPr>
        </a:p>
      </dgm:t>
    </dgm:pt>
    <dgm:pt modelId="{99D38374-1CA6-4B3D-A900-9E2977EE4F08}" type="parTrans" cxnId="{E6354C22-14B6-4332-892F-EE8A0E143160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6E0830AE-77CC-41F4-83D6-B7FFDBD9CAEF}" type="sibTrans" cxnId="{E6354C22-14B6-4332-892F-EE8A0E143160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02544E52-0DF0-4E6F-9428-D1C60C9F65B2}">
      <dgm:prSet/>
      <dgm:spPr/>
      <dgm:t>
        <a:bodyPr/>
        <a:lstStyle/>
        <a:p>
          <a:r>
            <a:rPr lang="en-US" b="0" baseline="0" dirty="0">
              <a:latin typeface="Amasis MT Pro Light" panose="02040304050005020304" pitchFamily="18" charset="0"/>
            </a:rPr>
            <a:t> </a:t>
          </a:r>
          <a:r>
            <a:rPr lang="en-US" b="1" baseline="0" dirty="0">
              <a:latin typeface="Amasis MT Pro Light" panose="02040304050005020304" pitchFamily="18" charset="0"/>
            </a:rPr>
            <a:t>Segmentation &amp; Ranking </a:t>
          </a:r>
          <a:r>
            <a:rPr lang="en-US" b="0" baseline="0" dirty="0">
              <a:latin typeface="Amasis MT Pro Light" panose="02040304050005020304" pitchFamily="18" charset="0"/>
            </a:rPr>
            <a:t>– Categorized patients into age groups and ranked doctors by patient visits.</a:t>
          </a:r>
          <a:endParaRPr lang="en-US" dirty="0">
            <a:latin typeface="Amasis MT Pro Light" panose="02040304050005020304" pitchFamily="18" charset="0"/>
          </a:endParaRPr>
        </a:p>
      </dgm:t>
    </dgm:pt>
    <dgm:pt modelId="{80C19DE1-748A-4200-AADE-B09335D9DDAD}" type="parTrans" cxnId="{3405423B-DE09-4045-BB07-3DC598849C2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3AD460B1-6BA4-4923-9AFD-B3327676FE00}" type="sibTrans" cxnId="{3405423B-DE09-4045-BB07-3DC598849C29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E18F87D3-47B3-425E-A5BC-99DA37D167EF}">
      <dgm:prSet/>
      <dgm:spPr/>
      <dgm:t>
        <a:bodyPr/>
        <a:lstStyle/>
        <a:p>
          <a:r>
            <a:rPr lang="en-US" b="0" baseline="0" dirty="0">
              <a:latin typeface="Amasis MT Pro Light" panose="02040304050005020304" pitchFamily="18" charset="0"/>
            </a:rPr>
            <a:t> </a:t>
          </a:r>
          <a:r>
            <a:rPr lang="en-US" b="1" baseline="0" dirty="0">
              <a:latin typeface="Amasis MT Pro Light" panose="02040304050005020304" pitchFamily="18" charset="0"/>
            </a:rPr>
            <a:t>Advanced SQL Techniques </a:t>
          </a:r>
          <a:r>
            <a:rPr lang="en-US" b="0" baseline="0" dirty="0">
              <a:latin typeface="Amasis MT Pro Light" panose="02040304050005020304" pitchFamily="18" charset="0"/>
            </a:rPr>
            <a:t>– Handled missing data and optimized filtering using subqueries.</a:t>
          </a:r>
          <a:endParaRPr lang="en-US" dirty="0">
            <a:latin typeface="Amasis MT Pro Light" panose="02040304050005020304" pitchFamily="18" charset="0"/>
          </a:endParaRPr>
        </a:p>
      </dgm:t>
    </dgm:pt>
    <dgm:pt modelId="{CF2C36B6-6D83-45BB-8C9B-25CFFAF787B1}" type="parTrans" cxnId="{E7A0EB18-112F-4F92-860E-820D4A759FAB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143FDEE4-A347-47DF-A7CA-72F905B7D445}" type="sibTrans" cxnId="{E7A0EB18-112F-4F92-860E-820D4A759FAB}">
      <dgm:prSet/>
      <dgm:spPr/>
      <dgm:t>
        <a:bodyPr/>
        <a:lstStyle/>
        <a:p>
          <a:endParaRPr lang="en-US">
            <a:latin typeface="Amasis MT Pro Light" panose="02040304050005020304" pitchFamily="18" charset="0"/>
          </a:endParaRPr>
        </a:p>
      </dgm:t>
    </dgm:pt>
    <dgm:pt modelId="{9C56CA8C-0650-4C3E-8643-57569D8A8184}" type="pres">
      <dgm:prSet presAssocID="{97A3EAF2-D4C6-47EE-A0DD-45529B616D9B}" presName="linear" presStyleCnt="0">
        <dgm:presLayoutVars>
          <dgm:animLvl val="lvl"/>
          <dgm:resizeHandles val="exact"/>
        </dgm:presLayoutVars>
      </dgm:prSet>
      <dgm:spPr/>
    </dgm:pt>
    <dgm:pt modelId="{3C7E6110-E123-4CDA-92F7-3D09D50B36C1}" type="pres">
      <dgm:prSet presAssocID="{E9EE18EE-0384-4490-A0D2-CC6053EA308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1EAC573-0AC1-4C01-92B4-B65271A462DA}" type="pres">
      <dgm:prSet presAssocID="{27189B23-08BA-4576-9E1D-4FF6937F5C06}" presName="spacer" presStyleCnt="0"/>
      <dgm:spPr/>
    </dgm:pt>
    <dgm:pt modelId="{4E9721BF-F28E-43F7-BA83-1F07C98511CA}" type="pres">
      <dgm:prSet presAssocID="{3B6927EA-6067-4532-AC28-7BD0B98C531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15B4C34-8ECD-4F9A-9912-C849CE8A468D}" type="pres">
      <dgm:prSet presAssocID="{9CCCFC26-85F3-4C0B-A03E-0F9327042FE3}" presName="spacer" presStyleCnt="0"/>
      <dgm:spPr/>
    </dgm:pt>
    <dgm:pt modelId="{D5B355F0-B34B-4A84-AD23-287508D4FD16}" type="pres">
      <dgm:prSet presAssocID="{93A3D95A-4178-4C0D-903D-12AA70E6D23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372484E-7260-434D-BDDF-1F6ACA8BE981}" type="pres">
      <dgm:prSet presAssocID="{6E0830AE-77CC-41F4-83D6-B7FFDBD9CAEF}" presName="spacer" presStyleCnt="0"/>
      <dgm:spPr/>
    </dgm:pt>
    <dgm:pt modelId="{C3F7857F-5644-4359-B4B9-BD9ACDEBFC13}" type="pres">
      <dgm:prSet presAssocID="{02544E52-0DF0-4E6F-9428-D1C60C9F65B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163FEC5-8826-4111-9775-BE34B55DBCB6}" type="pres">
      <dgm:prSet presAssocID="{3AD460B1-6BA4-4923-9AFD-B3327676FE00}" presName="spacer" presStyleCnt="0"/>
      <dgm:spPr/>
    </dgm:pt>
    <dgm:pt modelId="{C7F709E1-7B1E-457B-952C-36F3F7142EF6}" type="pres">
      <dgm:prSet presAssocID="{E18F87D3-47B3-425E-A5BC-99DA37D167E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F039408-B916-462B-A01C-EDFCBF2E57B2}" type="presOf" srcId="{93A3D95A-4178-4C0D-903D-12AA70E6D232}" destId="{D5B355F0-B34B-4A84-AD23-287508D4FD16}" srcOrd="0" destOrd="0" presId="urn:microsoft.com/office/officeart/2005/8/layout/vList2"/>
    <dgm:cxn modelId="{E7A0EB18-112F-4F92-860E-820D4A759FAB}" srcId="{97A3EAF2-D4C6-47EE-A0DD-45529B616D9B}" destId="{E18F87D3-47B3-425E-A5BC-99DA37D167EF}" srcOrd="4" destOrd="0" parTransId="{CF2C36B6-6D83-45BB-8C9B-25CFFAF787B1}" sibTransId="{143FDEE4-A347-47DF-A7CA-72F905B7D445}"/>
    <dgm:cxn modelId="{B15CBC1B-1137-4444-982E-E2CE53BE2DB1}" type="presOf" srcId="{3B6927EA-6067-4532-AC28-7BD0B98C531E}" destId="{4E9721BF-F28E-43F7-BA83-1F07C98511CA}" srcOrd="0" destOrd="0" presId="urn:microsoft.com/office/officeart/2005/8/layout/vList2"/>
    <dgm:cxn modelId="{E6354C22-14B6-4332-892F-EE8A0E143160}" srcId="{97A3EAF2-D4C6-47EE-A0DD-45529B616D9B}" destId="{93A3D95A-4178-4C0D-903D-12AA70E6D232}" srcOrd="2" destOrd="0" parTransId="{99D38374-1CA6-4B3D-A900-9E2977EE4F08}" sibTransId="{6E0830AE-77CC-41F4-83D6-B7FFDBD9CAEF}"/>
    <dgm:cxn modelId="{C0555D33-B0E7-47C0-8278-FF11B629B617}" type="presOf" srcId="{E18F87D3-47B3-425E-A5BC-99DA37D167EF}" destId="{C7F709E1-7B1E-457B-952C-36F3F7142EF6}" srcOrd="0" destOrd="0" presId="urn:microsoft.com/office/officeart/2005/8/layout/vList2"/>
    <dgm:cxn modelId="{3405423B-DE09-4045-BB07-3DC598849C29}" srcId="{97A3EAF2-D4C6-47EE-A0DD-45529B616D9B}" destId="{02544E52-0DF0-4E6F-9428-D1C60C9F65B2}" srcOrd="3" destOrd="0" parTransId="{80C19DE1-748A-4200-AADE-B09335D9DDAD}" sibTransId="{3AD460B1-6BA4-4923-9AFD-B3327676FE00}"/>
    <dgm:cxn modelId="{EBEF6A5B-B5A9-455F-A182-F00264C81E43}" srcId="{97A3EAF2-D4C6-47EE-A0DD-45529B616D9B}" destId="{3B6927EA-6067-4532-AC28-7BD0B98C531E}" srcOrd="1" destOrd="0" parTransId="{18E7FD19-2DFA-4229-A121-585CB4BDF802}" sibTransId="{9CCCFC26-85F3-4C0B-A03E-0F9327042FE3}"/>
    <dgm:cxn modelId="{7C3C7543-080C-4C33-8E16-E7C4C555D7A1}" type="presOf" srcId="{E9EE18EE-0384-4490-A0D2-CC6053EA3083}" destId="{3C7E6110-E123-4CDA-92F7-3D09D50B36C1}" srcOrd="0" destOrd="0" presId="urn:microsoft.com/office/officeart/2005/8/layout/vList2"/>
    <dgm:cxn modelId="{B98E91D6-8E2B-4115-A585-A444CF1BFDDE}" srcId="{97A3EAF2-D4C6-47EE-A0DD-45529B616D9B}" destId="{E9EE18EE-0384-4490-A0D2-CC6053EA3083}" srcOrd="0" destOrd="0" parTransId="{D98C5EC0-4BC2-4DCB-8B8A-03C04A2DB450}" sibTransId="{27189B23-08BA-4576-9E1D-4FF6937F5C06}"/>
    <dgm:cxn modelId="{DC5727E0-10AC-40C7-B528-76DCFEEA930F}" type="presOf" srcId="{97A3EAF2-D4C6-47EE-A0DD-45529B616D9B}" destId="{9C56CA8C-0650-4C3E-8643-57569D8A8184}" srcOrd="0" destOrd="0" presId="urn:microsoft.com/office/officeart/2005/8/layout/vList2"/>
    <dgm:cxn modelId="{4FE6DCF2-E104-41B3-9764-9CAFA5D1E835}" type="presOf" srcId="{02544E52-0DF0-4E6F-9428-D1C60C9F65B2}" destId="{C3F7857F-5644-4359-B4B9-BD9ACDEBFC13}" srcOrd="0" destOrd="0" presId="urn:microsoft.com/office/officeart/2005/8/layout/vList2"/>
    <dgm:cxn modelId="{FAFB0B89-82FA-4036-BDB2-8B5BA7D9883B}" type="presParOf" srcId="{9C56CA8C-0650-4C3E-8643-57569D8A8184}" destId="{3C7E6110-E123-4CDA-92F7-3D09D50B36C1}" srcOrd="0" destOrd="0" presId="urn:microsoft.com/office/officeart/2005/8/layout/vList2"/>
    <dgm:cxn modelId="{A27A2E04-A477-4880-B36F-597FFB0E38E9}" type="presParOf" srcId="{9C56CA8C-0650-4C3E-8643-57569D8A8184}" destId="{51EAC573-0AC1-4C01-92B4-B65271A462DA}" srcOrd="1" destOrd="0" presId="urn:microsoft.com/office/officeart/2005/8/layout/vList2"/>
    <dgm:cxn modelId="{E379DC63-7FF5-41D3-A7EA-C57E19568E16}" type="presParOf" srcId="{9C56CA8C-0650-4C3E-8643-57569D8A8184}" destId="{4E9721BF-F28E-43F7-BA83-1F07C98511CA}" srcOrd="2" destOrd="0" presId="urn:microsoft.com/office/officeart/2005/8/layout/vList2"/>
    <dgm:cxn modelId="{373B1B85-1ECA-4C97-BA6B-CAB5F3130359}" type="presParOf" srcId="{9C56CA8C-0650-4C3E-8643-57569D8A8184}" destId="{615B4C34-8ECD-4F9A-9912-C849CE8A468D}" srcOrd="3" destOrd="0" presId="urn:microsoft.com/office/officeart/2005/8/layout/vList2"/>
    <dgm:cxn modelId="{808BA762-6298-4E73-BAED-0033CDD0CE5E}" type="presParOf" srcId="{9C56CA8C-0650-4C3E-8643-57569D8A8184}" destId="{D5B355F0-B34B-4A84-AD23-287508D4FD16}" srcOrd="4" destOrd="0" presId="urn:microsoft.com/office/officeart/2005/8/layout/vList2"/>
    <dgm:cxn modelId="{72B4885C-C6CE-43B9-BA5A-59B35488648B}" type="presParOf" srcId="{9C56CA8C-0650-4C3E-8643-57569D8A8184}" destId="{F372484E-7260-434D-BDDF-1F6ACA8BE981}" srcOrd="5" destOrd="0" presId="urn:microsoft.com/office/officeart/2005/8/layout/vList2"/>
    <dgm:cxn modelId="{2FF039AE-2ADD-453A-8A70-46C83427163A}" type="presParOf" srcId="{9C56CA8C-0650-4C3E-8643-57569D8A8184}" destId="{C3F7857F-5644-4359-B4B9-BD9ACDEBFC13}" srcOrd="6" destOrd="0" presId="urn:microsoft.com/office/officeart/2005/8/layout/vList2"/>
    <dgm:cxn modelId="{469B3126-6D0F-41A6-AD02-04DA855B3F59}" type="presParOf" srcId="{9C56CA8C-0650-4C3E-8643-57569D8A8184}" destId="{0163FEC5-8826-4111-9775-BE34B55DBCB6}" srcOrd="7" destOrd="0" presId="urn:microsoft.com/office/officeart/2005/8/layout/vList2"/>
    <dgm:cxn modelId="{4D3274EB-CFDA-4F83-B43F-BCE7EE4AC8CC}" type="presParOf" srcId="{9C56CA8C-0650-4C3E-8643-57569D8A8184}" destId="{C7F709E1-7B1E-457B-952C-36F3F7142EF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8043B-4F2E-432C-83FE-A305242FF4C3}">
      <dsp:nvSpPr>
        <dsp:cNvPr id="0" name=""/>
        <dsp:cNvSpPr/>
      </dsp:nvSpPr>
      <dsp:spPr>
        <a:xfrm>
          <a:off x="0" y="0"/>
          <a:ext cx="11297265" cy="789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F807BD-2EAC-4F6F-BE3F-14179185F9C4}">
      <dsp:nvSpPr>
        <dsp:cNvPr id="0" name=""/>
        <dsp:cNvSpPr/>
      </dsp:nvSpPr>
      <dsp:spPr>
        <a:xfrm>
          <a:off x="238932" y="181426"/>
          <a:ext cx="434422" cy="4344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CEA65-9B68-48F4-BB3F-DAD055B09ED3}">
      <dsp:nvSpPr>
        <dsp:cNvPr id="0" name=""/>
        <dsp:cNvSpPr/>
      </dsp:nvSpPr>
      <dsp:spPr>
        <a:xfrm>
          <a:off x="912287" y="3708"/>
          <a:ext cx="10384977" cy="78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93" tIns="83593" rIns="83593" bIns="835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masis MT Pro Light" panose="02040304050005020304" pitchFamily="18" charset="0"/>
            </a:rPr>
            <a:t>Patient Management</a:t>
          </a:r>
          <a:r>
            <a:rPr lang="en-US" sz="1600" kern="1200">
              <a:latin typeface="Amasis MT Pro Light" panose="02040304050005020304" pitchFamily="18" charset="0"/>
            </a:rPr>
            <a:t> – Analyze demographics, medical history, and appointment trends.</a:t>
          </a:r>
        </a:p>
      </dsp:txBody>
      <dsp:txXfrm>
        <a:off x="912287" y="3708"/>
        <a:ext cx="10384977" cy="789859"/>
      </dsp:txXfrm>
    </dsp:sp>
    <dsp:sp modelId="{70E53DD6-3FF3-44D8-8138-804F18E175C6}">
      <dsp:nvSpPr>
        <dsp:cNvPr id="0" name=""/>
        <dsp:cNvSpPr/>
      </dsp:nvSpPr>
      <dsp:spPr>
        <a:xfrm>
          <a:off x="0" y="991032"/>
          <a:ext cx="11297265" cy="789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44B24-9907-4F56-8448-CF96DBE61DD4}">
      <dsp:nvSpPr>
        <dsp:cNvPr id="0" name=""/>
        <dsp:cNvSpPr/>
      </dsp:nvSpPr>
      <dsp:spPr>
        <a:xfrm>
          <a:off x="238932" y="1168751"/>
          <a:ext cx="434422" cy="4344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43109-406D-46B2-8BB7-D9608CD5739B}">
      <dsp:nvSpPr>
        <dsp:cNvPr id="0" name=""/>
        <dsp:cNvSpPr/>
      </dsp:nvSpPr>
      <dsp:spPr>
        <a:xfrm>
          <a:off x="912287" y="991032"/>
          <a:ext cx="10384977" cy="78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93" tIns="83593" rIns="83593" bIns="835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masis MT Pro Light" panose="02040304050005020304" pitchFamily="18" charset="0"/>
            </a:rPr>
            <a:t>Doctor Performance Evaluation</a:t>
          </a:r>
          <a:r>
            <a:rPr lang="en-US" sz="1600" kern="1200" dirty="0">
              <a:latin typeface="Amasis MT Pro Light" panose="02040304050005020304" pitchFamily="18" charset="0"/>
            </a:rPr>
            <a:t> – Measure doctor efficiency using diagnoses and treatment frequency.</a:t>
          </a:r>
        </a:p>
      </dsp:txBody>
      <dsp:txXfrm>
        <a:off x="912287" y="991032"/>
        <a:ext cx="10384977" cy="789859"/>
      </dsp:txXfrm>
    </dsp:sp>
    <dsp:sp modelId="{46EA049D-0426-4ED7-80A6-FDFC8FC70D0E}">
      <dsp:nvSpPr>
        <dsp:cNvPr id="0" name=""/>
        <dsp:cNvSpPr/>
      </dsp:nvSpPr>
      <dsp:spPr>
        <a:xfrm>
          <a:off x="0" y="1978357"/>
          <a:ext cx="11297265" cy="789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E4DBB-3658-437B-B163-8306D4B11675}">
      <dsp:nvSpPr>
        <dsp:cNvPr id="0" name=""/>
        <dsp:cNvSpPr/>
      </dsp:nvSpPr>
      <dsp:spPr>
        <a:xfrm>
          <a:off x="238932" y="2156075"/>
          <a:ext cx="434422" cy="4344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DBBC1E-731B-48F6-BAAE-4E73D7F346A9}">
      <dsp:nvSpPr>
        <dsp:cNvPr id="0" name=""/>
        <dsp:cNvSpPr/>
      </dsp:nvSpPr>
      <dsp:spPr>
        <a:xfrm>
          <a:off x="912287" y="1978357"/>
          <a:ext cx="10384977" cy="78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93" tIns="83593" rIns="83593" bIns="835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Amasis MT Pro Light" panose="02040304050005020304" pitchFamily="18" charset="0"/>
            </a:rPr>
            <a:t>Appointment Scheduling &amp; Completion</a:t>
          </a:r>
          <a:r>
            <a:rPr lang="en-US" sz="1600" kern="1200" dirty="0">
              <a:latin typeface="Amasis MT Pro Light" panose="02040304050005020304" pitchFamily="18" charset="0"/>
            </a:rPr>
            <a:t> – Track booking trends, cancellations, and completion rates.</a:t>
          </a:r>
        </a:p>
      </dsp:txBody>
      <dsp:txXfrm>
        <a:off x="912287" y="1978357"/>
        <a:ext cx="10384977" cy="789859"/>
      </dsp:txXfrm>
    </dsp:sp>
    <dsp:sp modelId="{B3B64C5D-5EEB-4F17-972A-109A2E0BE8BA}">
      <dsp:nvSpPr>
        <dsp:cNvPr id="0" name=""/>
        <dsp:cNvSpPr/>
      </dsp:nvSpPr>
      <dsp:spPr>
        <a:xfrm>
          <a:off x="0" y="2965681"/>
          <a:ext cx="11297265" cy="789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428D9C-13DA-46F3-88AA-03532C57320C}">
      <dsp:nvSpPr>
        <dsp:cNvPr id="0" name=""/>
        <dsp:cNvSpPr/>
      </dsp:nvSpPr>
      <dsp:spPr>
        <a:xfrm>
          <a:off x="238932" y="3143400"/>
          <a:ext cx="434422" cy="4344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F6482D-1664-422B-83E3-FDFFDB799228}">
      <dsp:nvSpPr>
        <dsp:cNvPr id="0" name=""/>
        <dsp:cNvSpPr/>
      </dsp:nvSpPr>
      <dsp:spPr>
        <a:xfrm>
          <a:off x="912287" y="2965681"/>
          <a:ext cx="10384977" cy="78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93" tIns="83593" rIns="83593" bIns="835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Amasis MT Pro Light" panose="02040304050005020304" pitchFamily="18" charset="0"/>
            </a:rPr>
            <a:t>Medication Analysis</a:t>
          </a:r>
          <a:r>
            <a:rPr lang="en-US" sz="1600" kern="1200">
              <a:latin typeface="Amasis MT Pro Light" panose="02040304050005020304" pitchFamily="18" charset="0"/>
            </a:rPr>
            <a:t> – Identify the most commonly prescribed medicines based on diagnoses.</a:t>
          </a:r>
        </a:p>
      </dsp:txBody>
      <dsp:txXfrm>
        <a:off x="912287" y="2965681"/>
        <a:ext cx="10384977" cy="789859"/>
      </dsp:txXfrm>
    </dsp:sp>
    <dsp:sp modelId="{BA76D77A-1D14-46C9-8871-15D6EDBA95FC}">
      <dsp:nvSpPr>
        <dsp:cNvPr id="0" name=""/>
        <dsp:cNvSpPr/>
      </dsp:nvSpPr>
      <dsp:spPr>
        <a:xfrm>
          <a:off x="0" y="3953006"/>
          <a:ext cx="11297265" cy="7898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4FD79-07F4-41C7-B193-07D9CD7B572B}">
      <dsp:nvSpPr>
        <dsp:cNvPr id="0" name=""/>
        <dsp:cNvSpPr/>
      </dsp:nvSpPr>
      <dsp:spPr>
        <a:xfrm>
          <a:off x="238932" y="4130724"/>
          <a:ext cx="434422" cy="4344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54A77-9E18-47E8-A54B-B2BFC7C26DCB}">
      <dsp:nvSpPr>
        <dsp:cNvPr id="0" name=""/>
        <dsp:cNvSpPr/>
      </dsp:nvSpPr>
      <dsp:spPr>
        <a:xfrm>
          <a:off x="912287" y="3953006"/>
          <a:ext cx="10384977" cy="789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593" tIns="83593" rIns="83593" bIns="8359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Amasis MT Pro Light" panose="02040304050005020304" pitchFamily="18" charset="0"/>
            </a:rPr>
            <a:t> </a:t>
          </a:r>
          <a:r>
            <a:rPr lang="en-US" sz="1600" b="1" kern="1200">
              <a:latin typeface="Amasis MT Pro Light" panose="02040304050005020304" pitchFamily="18" charset="0"/>
            </a:rPr>
            <a:t>Revenue &amp; Billing Analysis</a:t>
          </a:r>
          <a:r>
            <a:rPr lang="en-US" sz="1600" kern="1200">
              <a:latin typeface="Amasis MT Pro Light" panose="02040304050005020304" pitchFamily="18" charset="0"/>
            </a:rPr>
            <a:t> – Link appointments with billing data to analyze revenue trends.</a:t>
          </a:r>
        </a:p>
      </dsp:txBody>
      <dsp:txXfrm>
        <a:off x="912287" y="3953006"/>
        <a:ext cx="10384977" cy="7898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3B9B5-75AC-40E6-A870-24362349673C}">
      <dsp:nvSpPr>
        <dsp:cNvPr id="0" name=""/>
        <dsp:cNvSpPr/>
      </dsp:nvSpPr>
      <dsp:spPr>
        <a:xfrm>
          <a:off x="0" y="569"/>
          <a:ext cx="10668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FD37B-F36B-4541-9CD9-288823CEAC8C}">
      <dsp:nvSpPr>
        <dsp:cNvPr id="0" name=""/>
        <dsp:cNvSpPr/>
      </dsp:nvSpPr>
      <dsp:spPr>
        <a:xfrm>
          <a:off x="0" y="569"/>
          <a:ext cx="10668000" cy="46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1. Inner and Equi Joins</a:t>
          </a:r>
          <a:endParaRPr lang="en-US" sz="1500" kern="1200" dirty="0"/>
        </a:p>
      </dsp:txBody>
      <dsp:txXfrm>
        <a:off x="0" y="569"/>
        <a:ext cx="10668000" cy="466449"/>
      </dsp:txXfrm>
    </dsp:sp>
    <dsp:sp modelId="{0B0481FE-D860-44FF-B575-147CF41C6A8C}">
      <dsp:nvSpPr>
        <dsp:cNvPr id="0" name=""/>
        <dsp:cNvSpPr/>
      </dsp:nvSpPr>
      <dsp:spPr>
        <a:xfrm>
          <a:off x="0" y="467019"/>
          <a:ext cx="1066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95349-59A0-4C50-8A44-4B605A383E80}">
      <dsp:nvSpPr>
        <dsp:cNvPr id="0" name=""/>
        <dsp:cNvSpPr/>
      </dsp:nvSpPr>
      <dsp:spPr>
        <a:xfrm>
          <a:off x="0" y="467019"/>
          <a:ext cx="10668000" cy="46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2. Left Join with Null Handling</a:t>
          </a:r>
          <a:endParaRPr lang="en-US" sz="1500" kern="1200" dirty="0"/>
        </a:p>
      </dsp:txBody>
      <dsp:txXfrm>
        <a:off x="0" y="467019"/>
        <a:ext cx="10668000" cy="466449"/>
      </dsp:txXfrm>
    </dsp:sp>
    <dsp:sp modelId="{745D6231-30B7-4993-9736-C17469DCF5C0}">
      <dsp:nvSpPr>
        <dsp:cNvPr id="0" name=""/>
        <dsp:cNvSpPr/>
      </dsp:nvSpPr>
      <dsp:spPr>
        <a:xfrm>
          <a:off x="0" y="933469"/>
          <a:ext cx="1066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A15A5-840C-4AB6-BC2D-1B0525A5037A}">
      <dsp:nvSpPr>
        <dsp:cNvPr id="0" name=""/>
        <dsp:cNvSpPr/>
      </dsp:nvSpPr>
      <dsp:spPr>
        <a:xfrm>
          <a:off x="0" y="933469"/>
          <a:ext cx="10668000" cy="46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3. Right Join and Aggregate Functions</a:t>
          </a:r>
          <a:endParaRPr lang="en-US" sz="1500" kern="1200" dirty="0"/>
        </a:p>
      </dsp:txBody>
      <dsp:txXfrm>
        <a:off x="0" y="933469"/>
        <a:ext cx="10668000" cy="466449"/>
      </dsp:txXfrm>
    </dsp:sp>
    <dsp:sp modelId="{27C69815-5A44-442B-9773-685320BE5969}">
      <dsp:nvSpPr>
        <dsp:cNvPr id="0" name=""/>
        <dsp:cNvSpPr/>
      </dsp:nvSpPr>
      <dsp:spPr>
        <a:xfrm>
          <a:off x="0" y="1399919"/>
          <a:ext cx="10668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A83D7-86A1-4A47-8078-5C4900E2A002}">
      <dsp:nvSpPr>
        <dsp:cNvPr id="0" name=""/>
        <dsp:cNvSpPr/>
      </dsp:nvSpPr>
      <dsp:spPr>
        <a:xfrm>
          <a:off x="0" y="1399919"/>
          <a:ext cx="10668000" cy="46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4. Full Join for Overlapping Data</a:t>
          </a:r>
          <a:endParaRPr lang="en-US" sz="1500" kern="1200" dirty="0"/>
        </a:p>
      </dsp:txBody>
      <dsp:txXfrm>
        <a:off x="0" y="1399919"/>
        <a:ext cx="10668000" cy="466449"/>
      </dsp:txXfrm>
    </dsp:sp>
    <dsp:sp modelId="{6EA2C79A-AC75-4A87-86E4-FBD6D7590A9F}">
      <dsp:nvSpPr>
        <dsp:cNvPr id="0" name=""/>
        <dsp:cNvSpPr/>
      </dsp:nvSpPr>
      <dsp:spPr>
        <a:xfrm>
          <a:off x="0" y="1866369"/>
          <a:ext cx="10668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EF1E85-2536-43F6-9643-92595425C204}">
      <dsp:nvSpPr>
        <dsp:cNvPr id="0" name=""/>
        <dsp:cNvSpPr/>
      </dsp:nvSpPr>
      <dsp:spPr>
        <a:xfrm>
          <a:off x="0" y="1866369"/>
          <a:ext cx="10668000" cy="46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5. Window Functions (Ranking and Aggregation)</a:t>
          </a:r>
          <a:endParaRPr lang="en-US" sz="1500" kern="1200" dirty="0"/>
        </a:p>
      </dsp:txBody>
      <dsp:txXfrm>
        <a:off x="0" y="1866369"/>
        <a:ext cx="10668000" cy="466449"/>
      </dsp:txXfrm>
    </dsp:sp>
    <dsp:sp modelId="{6A57495B-4286-4792-91D3-53C3BBEB43E9}">
      <dsp:nvSpPr>
        <dsp:cNvPr id="0" name=""/>
        <dsp:cNvSpPr/>
      </dsp:nvSpPr>
      <dsp:spPr>
        <a:xfrm>
          <a:off x="0" y="2332819"/>
          <a:ext cx="106680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01A30-C90D-4215-93E0-47979EAE10FF}">
      <dsp:nvSpPr>
        <dsp:cNvPr id="0" name=""/>
        <dsp:cNvSpPr/>
      </dsp:nvSpPr>
      <dsp:spPr>
        <a:xfrm>
          <a:off x="0" y="2332819"/>
          <a:ext cx="10668000" cy="46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6. Conditional Expressions</a:t>
          </a:r>
          <a:endParaRPr lang="en-US" sz="1500" kern="1200" dirty="0"/>
        </a:p>
      </dsp:txBody>
      <dsp:txXfrm>
        <a:off x="0" y="2332819"/>
        <a:ext cx="10668000" cy="466449"/>
      </dsp:txXfrm>
    </dsp:sp>
    <dsp:sp modelId="{466B876E-AEAC-468D-9E38-F12D906D19D6}">
      <dsp:nvSpPr>
        <dsp:cNvPr id="0" name=""/>
        <dsp:cNvSpPr/>
      </dsp:nvSpPr>
      <dsp:spPr>
        <a:xfrm>
          <a:off x="0" y="2799268"/>
          <a:ext cx="106680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AF3E8-0924-4095-822F-8D0B09E9428B}">
      <dsp:nvSpPr>
        <dsp:cNvPr id="0" name=""/>
        <dsp:cNvSpPr/>
      </dsp:nvSpPr>
      <dsp:spPr>
        <a:xfrm>
          <a:off x="0" y="2799268"/>
          <a:ext cx="10668000" cy="46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7. Numeric and String Functions</a:t>
          </a:r>
          <a:endParaRPr lang="en-US" sz="1500" kern="1200" dirty="0"/>
        </a:p>
      </dsp:txBody>
      <dsp:txXfrm>
        <a:off x="0" y="2799268"/>
        <a:ext cx="10668000" cy="466449"/>
      </dsp:txXfrm>
    </dsp:sp>
    <dsp:sp modelId="{183E9035-B51B-4632-9EA6-BD75C0B0F63D}">
      <dsp:nvSpPr>
        <dsp:cNvPr id="0" name=""/>
        <dsp:cNvSpPr/>
      </dsp:nvSpPr>
      <dsp:spPr>
        <a:xfrm>
          <a:off x="0" y="3265718"/>
          <a:ext cx="106680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A6D99C-CCEC-4A0A-AB88-CDABC827292D}">
      <dsp:nvSpPr>
        <dsp:cNvPr id="0" name=""/>
        <dsp:cNvSpPr/>
      </dsp:nvSpPr>
      <dsp:spPr>
        <a:xfrm>
          <a:off x="0" y="3265718"/>
          <a:ext cx="10668000" cy="46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8. Subqueries for Filtering</a:t>
          </a:r>
          <a:endParaRPr lang="en-US" sz="1500" kern="1200" dirty="0"/>
        </a:p>
      </dsp:txBody>
      <dsp:txXfrm>
        <a:off x="0" y="3265718"/>
        <a:ext cx="10668000" cy="466449"/>
      </dsp:txXfrm>
    </dsp:sp>
    <dsp:sp modelId="{0A2128C3-A236-4C84-BABE-78711EFF63B2}">
      <dsp:nvSpPr>
        <dsp:cNvPr id="0" name=""/>
        <dsp:cNvSpPr/>
      </dsp:nvSpPr>
      <dsp:spPr>
        <a:xfrm>
          <a:off x="0" y="3732168"/>
          <a:ext cx="106680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D8C5B1-3E68-4AC1-805B-5F6C637AD944}">
      <dsp:nvSpPr>
        <dsp:cNvPr id="0" name=""/>
        <dsp:cNvSpPr/>
      </dsp:nvSpPr>
      <dsp:spPr>
        <a:xfrm>
          <a:off x="0" y="3732168"/>
          <a:ext cx="10668000" cy="46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9. Date and Time Functions</a:t>
          </a:r>
          <a:endParaRPr lang="en-US" sz="1500" kern="1200" dirty="0"/>
        </a:p>
      </dsp:txBody>
      <dsp:txXfrm>
        <a:off x="0" y="3732168"/>
        <a:ext cx="10668000" cy="466449"/>
      </dsp:txXfrm>
    </dsp:sp>
    <dsp:sp modelId="{EB19D52B-0807-4B30-9E22-757FF5793028}">
      <dsp:nvSpPr>
        <dsp:cNvPr id="0" name=""/>
        <dsp:cNvSpPr/>
      </dsp:nvSpPr>
      <dsp:spPr>
        <a:xfrm>
          <a:off x="0" y="4198618"/>
          <a:ext cx="106680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A6D84-029A-4FCF-BA43-F65778BBD2CC}">
      <dsp:nvSpPr>
        <dsp:cNvPr id="0" name=""/>
        <dsp:cNvSpPr/>
      </dsp:nvSpPr>
      <dsp:spPr>
        <a:xfrm>
          <a:off x="0" y="4198618"/>
          <a:ext cx="10668000" cy="4664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10. Complex Joins and Aggregation</a:t>
          </a:r>
          <a:endParaRPr lang="en-US" sz="1500" kern="1200" dirty="0"/>
        </a:p>
      </dsp:txBody>
      <dsp:txXfrm>
        <a:off x="0" y="4198618"/>
        <a:ext cx="10668000" cy="4664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7E6110-E123-4CDA-92F7-3D09D50B36C1}">
      <dsp:nvSpPr>
        <dsp:cNvPr id="0" name=""/>
        <dsp:cNvSpPr/>
      </dsp:nvSpPr>
      <dsp:spPr>
        <a:xfrm>
          <a:off x="0" y="750164"/>
          <a:ext cx="11434916" cy="5036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baseline="0" dirty="0">
              <a:latin typeface="Amasis MT Pro Light" panose="02040304050005020304" pitchFamily="18" charset="0"/>
            </a:rPr>
            <a:t> </a:t>
          </a:r>
          <a:r>
            <a:rPr lang="en-US" sz="2100" b="1" kern="1200" baseline="0" dirty="0">
              <a:latin typeface="Amasis MT Pro Light" panose="02040304050005020304" pitchFamily="18" charset="0"/>
            </a:rPr>
            <a:t>Patient Insights </a:t>
          </a:r>
          <a:r>
            <a:rPr lang="en-US" sz="2100" b="0" kern="1200" baseline="0" dirty="0">
              <a:latin typeface="Amasis MT Pro Light" panose="02040304050005020304" pitchFamily="18" charset="0"/>
            </a:rPr>
            <a:t>– Extracted details on completed appointments and patient histories.</a:t>
          </a:r>
          <a:endParaRPr lang="en-US" sz="2100" kern="1200" dirty="0">
            <a:latin typeface="Amasis MT Pro Light" panose="02040304050005020304" pitchFamily="18" charset="0"/>
          </a:endParaRPr>
        </a:p>
      </dsp:txBody>
      <dsp:txXfrm>
        <a:off x="24588" y="774752"/>
        <a:ext cx="11385740" cy="454509"/>
      </dsp:txXfrm>
    </dsp:sp>
    <dsp:sp modelId="{4E9721BF-F28E-43F7-BA83-1F07C98511CA}">
      <dsp:nvSpPr>
        <dsp:cNvPr id="0" name=""/>
        <dsp:cNvSpPr/>
      </dsp:nvSpPr>
      <dsp:spPr>
        <a:xfrm>
          <a:off x="0" y="1314329"/>
          <a:ext cx="11434916" cy="5036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baseline="0" dirty="0">
              <a:latin typeface="Amasis MT Pro Light" panose="02040304050005020304" pitchFamily="18" charset="0"/>
            </a:rPr>
            <a:t> </a:t>
          </a:r>
          <a:r>
            <a:rPr lang="en-US" sz="2100" b="1" kern="1200" baseline="0" dirty="0">
              <a:latin typeface="Amasis MT Pro Light" panose="02040304050005020304" pitchFamily="18" charset="0"/>
            </a:rPr>
            <a:t>Doctor Performance </a:t>
          </a:r>
          <a:r>
            <a:rPr lang="en-US" sz="2100" b="0" kern="1200" baseline="0" dirty="0">
              <a:latin typeface="Amasis MT Pro Light" panose="02040304050005020304" pitchFamily="18" charset="0"/>
            </a:rPr>
            <a:t>– Evaluated diagnoses and treatment patterns for efficiency.</a:t>
          </a:r>
          <a:endParaRPr lang="en-US" sz="2100" kern="1200" dirty="0">
            <a:latin typeface="Amasis MT Pro Light" panose="02040304050005020304" pitchFamily="18" charset="0"/>
          </a:endParaRPr>
        </a:p>
      </dsp:txBody>
      <dsp:txXfrm>
        <a:off x="24588" y="1338917"/>
        <a:ext cx="11385740" cy="454509"/>
      </dsp:txXfrm>
    </dsp:sp>
    <dsp:sp modelId="{D5B355F0-B34B-4A84-AD23-287508D4FD16}">
      <dsp:nvSpPr>
        <dsp:cNvPr id="0" name=""/>
        <dsp:cNvSpPr/>
      </dsp:nvSpPr>
      <dsp:spPr>
        <a:xfrm>
          <a:off x="0" y="1878494"/>
          <a:ext cx="11434916" cy="5036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baseline="0" dirty="0">
              <a:latin typeface="Amasis MT Pro Light" panose="02040304050005020304" pitchFamily="18" charset="0"/>
            </a:rPr>
            <a:t> </a:t>
          </a:r>
          <a:r>
            <a:rPr lang="en-US" sz="2100" b="1" kern="1200" baseline="0" dirty="0">
              <a:latin typeface="Amasis MT Pro Light" panose="02040304050005020304" pitchFamily="18" charset="0"/>
            </a:rPr>
            <a:t>Appointment Analysis </a:t>
          </a:r>
          <a:r>
            <a:rPr lang="en-US" sz="2100" b="0" kern="1200" baseline="0" dirty="0">
              <a:latin typeface="Amasis MT Pro Light" panose="02040304050005020304" pitchFamily="18" charset="0"/>
            </a:rPr>
            <a:t>– Identified patients who never had appointments.</a:t>
          </a:r>
          <a:endParaRPr lang="en-US" sz="2100" kern="1200" dirty="0">
            <a:latin typeface="Amasis MT Pro Light" panose="02040304050005020304" pitchFamily="18" charset="0"/>
          </a:endParaRPr>
        </a:p>
      </dsp:txBody>
      <dsp:txXfrm>
        <a:off x="24588" y="1903082"/>
        <a:ext cx="11385740" cy="454509"/>
      </dsp:txXfrm>
    </dsp:sp>
    <dsp:sp modelId="{C3F7857F-5644-4359-B4B9-BD9ACDEBFC13}">
      <dsp:nvSpPr>
        <dsp:cNvPr id="0" name=""/>
        <dsp:cNvSpPr/>
      </dsp:nvSpPr>
      <dsp:spPr>
        <a:xfrm>
          <a:off x="0" y="2442659"/>
          <a:ext cx="11434916" cy="5036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baseline="0" dirty="0">
              <a:latin typeface="Amasis MT Pro Light" panose="02040304050005020304" pitchFamily="18" charset="0"/>
            </a:rPr>
            <a:t> </a:t>
          </a:r>
          <a:r>
            <a:rPr lang="en-US" sz="2100" b="1" kern="1200" baseline="0" dirty="0">
              <a:latin typeface="Amasis MT Pro Light" panose="02040304050005020304" pitchFamily="18" charset="0"/>
            </a:rPr>
            <a:t>Segmentation &amp; Ranking </a:t>
          </a:r>
          <a:r>
            <a:rPr lang="en-US" sz="2100" b="0" kern="1200" baseline="0" dirty="0">
              <a:latin typeface="Amasis MT Pro Light" panose="02040304050005020304" pitchFamily="18" charset="0"/>
            </a:rPr>
            <a:t>– Categorized patients into age groups and ranked doctors by patient visits.</a:t>
          </a:r>
          <a:endParaRPr lang="en-US" sz="2100" kern="1200" dirty="0">
            <a:latin typeface="Amasis MT Pro Light" panose="02040304050005020304" pitchFamily="18" charset="0"/>
          </a:endParaRPr>
        </a:p>
      </dsp:txBody>
      <dsp:txXfrm>
        <a:off x="24588" y="2467247"/>
        <a:ext cx="11385740" cy="454509"/>
      </dsp:txXfrm>
    </dsp:sp>
    <dsp:sp modelId="{C7F709E1-7B1E-457B-952C-36F3F7142EF6}">
      <dsp:nvSpPr>
        <dsp:cNvPr id="0" name=""/>
        <dsp:cNvSpPr/>
      </dsp:nvSpPr>
      <dsp:spPr>
        <a:xfrm>
          <a:off x="0" y="3006824"/>
          <a:ext cx="11434916" cy="50368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baseline="0" dirty="0">
              <a:latin typeface="Amasis MT Pro Light" panose="02040304050005020304" pitchFamily="18" charset="0"/>
            </a:rPr>
            <a:t> </a:t>
          </a:r>
          <a:r>
            <a:rPr lang="en-US" sz="2100" b="1" kern="1200" baseline="0" dirty="0">
              <a:latin typeface="Amasis MT Pro Light" panose="02040304050005020304" pitchFamily="18" charset="0"/>
            </a:rPr>
            <a:t>Advanced SQL Techniques </a:t>
          </a:r>
          <a:r>
            <a:rPr lang="en-US" sz="2100" b="0" kern="1200" baseline="0" dirty="0">
              <a:latin typeface="Amasis MT Pro Light" panose="02040304050005020304" pitchFamily="18" charset="0"/>
            </a:rPr>
            <a:t>– Handled missing data and optimized filtering using subqueries.</a:t>
          </a:r>
          <a:endParaRPr lang="en-US" sz="2100" kern="1200" dirty="0">
            <a:latin typeface="Amasis MT Pro Light" panose="02040304050005020304" pitchFamily="18" charset="0"/>
          </a:endParaRPr>
        </a:p>
      </dsp:txBody>
      <dsp:txXfrm>
        <a:off x="24588" y="3031412"/>
        <a:ext cx="11385740" cy="4545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970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25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912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65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2/14/2025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781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9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19707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4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84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85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2/14/2025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09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10156-CF77-2B82-9FC5-8F95D8E4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622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8D2CE-BA6C-0D82-163F-92CA7E489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0750" y="1346268"/>
            <a:ext cx="7810500" cy="3125338"/>
          </a:xfrm>
        </p:spPr>
        <p:txBody>
          <a:bodyPr anchor="b">
            <a:normAutofit/>
          </a:bodyPr>
          <a:lstStyle/>
          <a:p>
            <a:pPr algn="ctr">
              <a:lnSpc>
                <a:spcPct val="110000"/>
              </a:lnSpc>
            </a:pPr>
            <a:r>
              <a:rPr lang="en-US" sz="6100" b="1" i="0" u="none" strike="noStrike">
                <a:effectLst/>
                <a:latin typeface="Amasis MT Pro Medium" panose="02040604050005020304" pitchFamily="18" charset="0"/>
              </a:rPr>
              <a:t>Healthcare Analytics with SQL</a:t>
            </a:r>
            <a:endParaRPr lang="en-US" sz="6100">
              <a:latin typeface="Amasis MT Pro Medium" panose="020406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1E7AB-F62C-AE35-4F25-28F217FD8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1500">
                <a:latin typeface="Amasis MT Pro Light" panose="02040304050005020304" pitchFamily="18" charset="0"/>
              </a:rPr>
              <a:t>SUPARNA </a:t>
            </a:r>
          </a:p>
          <a:p>
            <a:pPr algn="ctr">
              <a:lnSpc>
                <a:spcPct val="120000"/>
              </a:lnSpc>
            </a:pPr>
            <a:r>
              <a:rPr lang="en-US" sz="1500">
                <a:latin typeface="Amasis MT Pro Light" panose="02040304050005020304" pitchFamily="18" charset="0"/>
              </a:rPr>
              <a:t>MB30</a:t>
            </a:r>
          </a:p>
        </p:txBody>
      </p:sp>
    </p:spTree>
    <p:extLst>
      <p:ext uri="{BB962C8B-B14F-4D97-AF65-F5344CB8AC3E}">
        <p14:creationId xmlns:p14="http://schemas.microsoft.com/office/powerpoint/2010/main" val="278805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55E64C-B081-A24B-E7E6-5C6DCD41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223" y="314075"/>
            <a:ext cx="6857365" cy="559776"/>
          </a:xfrm>
        </p:spPr>
        <p:txBody>
          <a:bodyPr anchor="b">
            <a:normAutofit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Window Functions (Ranking and Aggregation)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936F-1A51-C85A-436F-2E58441D2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1" y="1187926"/>
            <a:ext cx="11769212" cy="950661"/>
          </a:xfrm>
        </p:spPr>
        <p:txBody>
          <a:bodyPr>
            <a:normAutofit/>
          </a:bodyPr>
          <a:lstStyle/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For each doctor, rank their patients based on the number of appointments in descending order.</a:t>
            </a:r>
          </a:p>
          <a:p>
            <a:endParaRPr lang="en-US" dirty="0">
              <a:latin typeface="Amasis MT Pro Light" panose="020403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2CCD-BDF1-7AD8-EF51-9647D6AC7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0" y="2303753"/>
            <a:ext cx="6902244" cy="3706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45876B-B2D6-03CC-4B9A-1E9CEE45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45" y="2279141"/>
            <a:ext cx="5234216" cy="370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42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BE5504-BB5A-A8A5-5829-FFE3998C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058906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Conditional Expressions</a:t>
            </a:r>
            <a:br>
              <a:rPr lang="en-US" b="1" dirty="0">
                <a:effectLst/>
                <a:latin typeface="Amasis MT Pro Medium" panose="02040604050005020304" pitchFamily="18" charset="0"/>
              </a:rPr>
            </a:b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E04D-1580-C58A-6523-9D2E08D2F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161" y="1289932"/>
            <a:ext cx="10712374" cy="11160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Write a query to categorize patients by age group (e.g., 18-30, 31-50, 51+). Count the number of patients in each age group.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</a:br>
            <a:endParaRPr lang="en-US" dirty="0">
              <a:latin typeface="Amasis MT Pro Light" panose="020403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7A3C0-1103-2D39-D226-FA2F69A73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6" y="2588741"/>
            <a:ext cx="5142271" cy="3551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03D9AA-4300-728A-A631-5EE9FFB7D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948" y="2871019"/>
            <a:ext cx="4192166" cy="228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9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9C68E0A-51FA-CE84-05D5-99F1FB046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884442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Numeric and String Functions</a:t>
            </a:r>
            <a:br>
              <a:rPr lang="en-US" b="1" dirty="0">
                <a:effectLst/>
                <a:latin typeface="Amasis MT Pro Medium" panose="02040604050005020304" pitchFamily="18" charset="0"/>
              </a:rPr>
            </a:b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97E9-692E-B8BA-6A57-4E7C60FB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701" y="1269850"/>
            <a:ext cx="11529654" cy="758865"/>
          </a:xfrm>
        </p:spPr>
        <p:txBody>
          <a:bodyPr>
            <a:normAutofit fontScale="85000" lnSpcReduction="20000"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 Retrieve a list of patients whose contact numbers end with "1234" and display their names in uppercase.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</a:br>
            <a:endParaRPr lang="en-US" dirty="0">
              <a:latin typeface="Amasis MT Pro Light" panose="020403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E9C8A-7F2F-EE8B-6A08-3B0ECB2CD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43" y="2275801"/>
            <a:ext cx="5267325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A8A0A3-EECE-CD87-B9CA-C05B82C20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862" y="2478661"/>
            <a:ext cx="227647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1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978A95-679F-3363-1754-AC5F3684D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7124802" cy="558746"/>
          </a:xfrm>
        </p:spPr>
        <p:txBody>
          <a:bodyPr anchor="b">
            <a:normAutofit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Subqueries for Filtering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3D75-8FE8-39AF-C02F-6000F8BB3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920" y="1358494"/>
            <a:ext cx="8391967" cy="816258"/>
          </a:xfrm>
        </p:spPr>
        <p:txBody>
          <a:bodyPr>
            <a:normAutofit fontScale="85000" lnSpcReduction="10000"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Find patients who have only been prescribed "Insulin" in any of their diagnoses.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</a:br>
            <a:endParaRPr lang="en-US" dirty="0">
              <a:latin typeface="Amasis MT Pro Light" panose="020403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E3A0B2-0911-897D-5AE6-00B459A59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84" y="2230030"/>
            <a:ext cx="7715451" cy="29957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3BF67C-4ED4-5E8E-750B-02EC6EF80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9769" y="2450366"/>
            <a:ext cx="264795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26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7CBA0D-94B8-93E7-34EF-1BC64889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287862"/>
            <a:ext cx="6857365" cy="559776"/>
          </a:xfrm>
        </p:spPr>
        <p:txBody>
          <a:bodyPr anchor="b">
            <a:normAutofit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Date and Time Functions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5BA3-D598-919A-0B94-39A61BF37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573" y="1307614"/>
            <a:ext cx="9878221" cy="787178"/>
          </a:xfrm>
        </p:spPr>
        <p:txBody>
          <a:bodyPr>
            <a:noAutofit/>
          </a:bodyPr>
          <a:lstStyle/>
          <a:p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Calculate the average duration (in days) for which medications are prescribed for each diagnosis.</a:t>
            </a: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</a:br>
            <a:endParaRPr lang="en-US" sz="1400" dirty="0">
              <a:latin typeface="Amasis MT Pro Light" panose="020403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B72D88-087E-4854-CFAA-59C1DB57C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30" y="2051650"/>
            <a:ext cx="6942425" cy="2451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9A240A-DEE6-DC19-82C7-F5E6E839EF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4502" y="2051650"/>
            <a:ext cx="4171950" cy="245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27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2FC46A1-CDA6-9DED-8B90-24FC15BB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481319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 Complex Joins and Aggregation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2B6D7-4A1D-CADF-8D9D-55B9828AB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152" y="1367145"/>
            <a:ext cx="11165861" cy="988900"/>
          </a:xfrm>
        </p:spPr>
        <p:txBody>
          <a:bodyPr>
            <a:normAutofit fontScale="77500" lnSpcReduction="20000"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 Write a query to identify the doctor who has attended the most unique patients. Include the doctor’s name, specialization, and the count of unique patients.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</a:br>
            <a:endParaRPr lang="en-US" dirty="0">
              <a:latin typeface="Amasis MT Pro Light" panose="020403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0B629D-5118-1522-FA55-790D3AFD6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14" y="2293629"/>
            <a:ext cx="5747830" cy="34779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BA1162-0BF8-6424-E43D-1BF28B960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140" y="2586649"/>
            <a:ext cx="62484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3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5F2B4-4A10-5E31-068E-BE37AD7D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543687"/>
            <a:ext cx="9756112" cy="1046868"/>
          </a:xfr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200" dirty="0">
                <a:latin typeface="Amasis MT Pro Medium" panose="02040604050005020304" pitchFamily="18" charset="0"/>
              </a:rPr>
              <a:t>Conclusion: </a:t>
            </a:r>
            <a:br>
              <a:rPr lang="en-US" sz="2200" dirty="0">
                <a:latin typeface="Amasis MT Pro Medium" panose="02040604050005020304" pitchFamily="18" charset="0"/>
              </a:rPr>
            </a:br>
            <a:r>
              <a:rPr lang="en-US" sz="2200" dirty="0">
                <a:latin typeface="Amasis MT Pro Medium" panose="02040604050005020304" pitchFamily="18" charset="0"/>
              </a:rPr>
              <a:t>Key Insights from Healthcare Data Analysis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84E6ADFC-94B9-3447-E90C-ADC79C6D8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2459953"/>
              </p:ext>
            </p:extLst>
          </p:nvPr>
        </p:nvGraphicFramePr>
        <p:xfrm>
          <a:off x="462116" y="2053639"/>
          <a:ext cx="11434916" cy="4260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39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20E55-A803-324F-10CD-630C86C04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0531" y="1346268"/>
            <a:ext cx="5274860" cy="3066706"/>
          </a:xfrm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Top view of a stethoscope on a blue surface">
            <a:extLst>
              <a:ext uri="{FF2B5EF4-FFF2-40B4-BE49-F238E27FC236}">
                <a16:creationId xmlns:a16="http://schemas.microsoft.com/office/drawing/2014/main" id="{5E7695C0-8424-318F-2BC8-5FEC41D5DC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692" r="3603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3478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B0B8AE-4EA1-EDD0-289C-33C92E74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-1"/>
            <a:ext cx="8434111" cy="932115"/>
          </a:xfrm>
        </p:spPr>
        <p:txBody>
          <a:bodyPr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chemeClr val="tx1"/>
                </a:solidFill>
              </a:rPr>
              <a:t>Healthcare Data Analysis Using SQL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2CDDC8E-516C-D169-D11C-C72E99FDB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1133117"/>
            <a:ext cx="11316929" cy="365125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600" dirty="0">
                <a:latin typeface="Amasis MT Pro Light" panose="02040304050005020304" pitchFamily="18" charset="0"/>
              </a:rPr>
              <a:t>The main Objective about this project is to Extract meaningful insights from healthcare data, including </a:t>
            </a:r>
            <a:r>
              <a:rPr lang="en-US" sz="1600" b="1" dirty="0">
                <a:latin typeface="Amasis MT Pro Light" panose="02040304050005020304" pitchFamily="18" charset="0"/>
              </a:rPr>
              <a:t>patients, doctors, appointments, diagnoses, and treatments</a:t>
            </a:r>
            <a:r>
              <a:rPr lang="en-US" sz="1600" dirty="0">
                <a:latin typeface="Amasis MT Pro Light" panose="02040304050005020304" pitchFamily="18" charset="0"/>
              </a:rPr>
              <a:t>.</a:t>
            </a:r>
          </a:p>
          <a:p>
            <a:pPr>
              <a:lnSpc>
                <a:spcPct val="130000"/>
              </a:lnSpc>
            </a:pPr>
            <a:endParaRPr lang="en-US" sz="1600" dirty="0">
              <a:latin typeface="Amasis MT Pro Light" panose="02040304050005020304" pitchFamily="18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masis MT Pro Light" panose="02040304050005020304" pitchFamily="18" charset="0"/>
              </a:rPr>
              <a:t> Data Integration – Using </a:t>
            </a:r>
            <a:r>
              <a:rPr lang="en-US" sz="1600" b="1" dirty="0">
                <a:latin typeface="Amasis MT Pro Light" panose="02040304050005020304" pitchFamily="18" charset="0"/>
              </a:rPr>
              <a:t>Joins</a:t>
            </a:r>
            <a:r>
              <a:rPr lang="en-US" sz="1600" dirty="0">
                <a:latin typeface="Amasis MT Pro Light" panose="02040304050005020304" pitchFamily="18" charset="0"/>
              </a:rPr>
              <a:t> to combine multiple tables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masis MT Pro Light" panose="02040304050005020304" pitchFamily="18" charset="0"/>
              </a:rPr>
              <a:t> Advanced Analysis – Leveraging </a:t>
            </a:r>
            <a:r>
              <a:rPr lang="en-US" sz="1600" b="1" dirty="0">
                <a:latin typeface="Amasis MT Pro Light" panose="02040304050005020304" pitchFamily="18" charset="0"/>
              </a:rPr>
              <a:t>Subqueries &amp; Window Functions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masis MT Pro Light" panose="02040304050005020304" pitchFamily="18" charset="0"/>
              </a:rPr>
              <a:t>Performance Optimization – Utilizing </a:t>
            </a:r>
            <a:r>
              <a:rPr lang="en-US" sz="1600" b="1" dirty="0">
                <a:latin typeface="Amasis MT Pro Light" panose="02040304050005020304" pitchFamily="18" charset="0"/>
              </a:rPr>
              <a:t>Indexing &amp; Query Optimization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masis MT Pro Light" panose="02040304050005020304" pitchFamily="18" charset="0"/>
              </a:rPr>
              <a:t>Healthcare Metrics – Analyzing </a:t>
            </a:r>
            <a:r>
              <a:rPr lang="en-US" sz="1600" b="1" dirty="0">
                <a:latin typeface="Amasis MT Pro Light" panose="02040304050005020304" pitchFamily="18" charset="0"/>
              </a:rPr>
              <a:t>patient visits, doctor efficiency, treatment </a:t>
            </a:r>
          </a:p>
          <a:p>
            <a:pPr>
              <a:lnSpc>
                <a:spcPct val="130000"/>
              </a:lnSpc>
            </a:pPr>
            <a:r>
              <a:rPr lang="en-US" sz="1600" b="1" dirty="0">
                <a:latin typeface="Amasis MT Pro Light" panose="02040304050005020304" pitchFamily="18" charset="0"/>
              </a:rPr>
              <a:t>                          </a:t>
            </a:r>
          </a:p>
          <a:p>
            <a:pPr>
              <a:lnSpc>
                <a:spcPct val="130000"/>
              </a:lnSpc>
            </a:pPr>
            <a:r>
              <a:rPr lang="en-US" sz="1600" dirty="0">
                <a:latin typeface="Amasis MT Pro Light" panose="02040304050005020304" pitchFamily="18" charset="0"/>
              </a:rPr>
              <a:t>So, the outcome of this project will be ,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masis MT Pro Light" panose="02040304050005020304" pitchFamily="18" charset="0"/>
              </a:rPr>
              <a:t>Deeper insights into </a:t>
            </a:r>
            <a:r>
              <a:rPr lang="en-US" sz="1600" b="1" dirty="0">
                <a:latin typeface="Amasis MT Pro Light" panose="02040304050005020304" pitchFamily="18" charset="0"/>
              </a:rPr>
              <a:t>healthcare operations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Amasis MT Pro Light" panose="02040304050005020304" pitchFamily="18" charset="0"/>
              </a:rPr>
              <a:t>Improved decision-making through </a:t>
            </a:r>
            <a:r>
              <a:rPr lang="en-US" sz="1600" b="1" dirty="0">
                <a:latin typeface="Amasis MT Pro Light" panose="02040304050005020304" pitchFamily="18" charset="0"/>
              </a:rPr>
              <a:t>data-driven analysis</a:t>
            </a:r>
            <a:endParaRPr lang="en-US" sz="1600" dirty="0">
              <a:latin typeface="Amasis MT Pro Light" panose="020403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26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40ACA6C3-F2FA-4894-85C1-9FA605104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6922BA5-6683-4195-97C3-F3D2A0BB1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26626" y="-5026319"/>
            <a:ext cx="2138900" cy="12191541"/>
          </a:xfrm>
          <a:custGeom>
            <a:avLst/>
            <a:gdLst>
              <a:gd name="connsiteX0" fmla="*/ 0 w 2382867"/>
              <a:gd name="connsiteY0" fmla="*/ 12191541 h 12191541"/>
              <a:gd name="connsiteX1" fmla="*/ 0 w 2382867"/>
              <a:gd name="connsiteY1" fmla="*/ 0 h 12191541"/>
              <a:gd name="connsiteX2" fmla="*/ 1758230 w 2382867"/>
              <a:gd name="connsiteY2" fmla="*/ 0 h 12191541"/>
              <a:gd name="connsiteX3" fmla="*/ 1849759 w 2382867"/>
              <a:gd name="connsiteY3" fmla="*/ 405062 h 12191541"/>
              <a:gd name="connsiteX4" fmla="*/ 2382867 w 2382867"/>
              <a:gd name="connsiteY4" fmla="*/ 6524518 h 12191541"/>
              <a:gd name="connsiteX5" fmla="*/ 1334945 w 2382867"/>
              <a:gd name="connsiteY5" fmla="*/ 12017007 h 12191541"/>
              <a:gd name="connsiteX6" fmla="*/ 1268170 w 2382867"/>
              <a:gd name="connsiteY6" fmla="*/ 12191541 h 1219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82867" h="12191541">
                <a:moveTo>
                  <a:pt x="0" y="12191541"/>
                </a:moveTo>
                <a:lnTo>
                  <a:pt x="0" y="0"/>
                </a:lnTo>
                <a:lnTo>
                  <a:pt x="1758230" y="0"/>
                </a:lnTo>
                <a:lnTo>
                  <a:pt x="1849759" y="405062"/>
                </a:lnTo>
                <a:cubicBezTo>
                  <a:pt x="2196195" y="2048010"/>
                  <a:pt x="2382867" y="4186399"/>
                  <a:pt x="2382867" y="6524518"/>
                </a:cubicBezTo>
                <a:cubicBezTo>
                  <a:pt x="2382867" y="9147937"/>
                  <a:pt x="1893395" y="10555417"/>
                  <a:pt x="1334945" y="12017007"/>
                </a:cubicBezTo>
                <a:lnTo>
                  <a:pt x="1268170" y="12191541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59169C9-0DBE-4B66-9C16-22A64324A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27211" y="-4339476"/>
            <a:ext cx="1137882" cy="12191694"/>
          </a:xfrm>
          <a:custGeom>
            <a:avLst/>
            <a:gdLst>
              <a:gd name="connsiteX0" fmla="*/ 0 w 1240954"/>
              <a:gd name="connsiteY0" fmla="*/ 12191694 h 12191694"/>
              <a:gd name="connsiteX1" fmla="*/ 72823 w 1240954"/>
              <a:gd name="connsiteY1" fmla="*/ 12017158 h 12191694"/>
              <a:gd name="connsiteX2" fmla="*/ 1215669 w 1240954"/>
              <a:gd name="connsiteY2" fmla="*/ 6524669 h 12191694"/>
              <a:gd name="connsiteX3" fmla="*/ 634271 w 1240954"/>
              <a:gd name="connsiteY3" fmla="*/ 405211 h 12191694"/>
              <a:gd name="connsiteX4" fmla="*/ 534414 w 1240954"/>
              <a:gd name="connsiteY4" fmla="*/ 0 h 12191694"/>
              <a:gd name="connsiteX5" fmla="*/ 559698 w 1240954"/>
              <a:gd name="connsiteY5" fmla="*/ 0 h 12191694"/>
              <a:gd name="connsiteX6" fmla="*/ 659555 w 1240954"/>
              <a:gd name="connsiteY6" fmla="*/ 405211 h 12191694"/>
              <a:gd name="connsiteX7" fmla="*/ 1240954 w 1240954"/>
              <a:gd name="connsiteY7" fmla="*/ 6524669 h 12191694"/>
              <a:gd name="connsiteX8" fmla="*/ 98108 w 1240954"/>
              <a:gd name="connsiteY8" fmla="*/ 12017158 h 12191694"/>
              <a:gd name="connsiteX9" fmla="*/ 25285 w 1240954"/>
              <a:gd name="connsiteY9" fmla="*/ 12191694 h 12191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40954" h="12191694">
                <a:moveTo>
                  <a:pt x="0" y="12191694"/>
                </a:moveTo>
                <a:lnTo>
                  <a:pt x="72823" y="12017158"/>
                </a:lnTo>
                <a:cubicBezTo>
                  <a:pt x="681859" y="10555569"/>
                  <a:pt x="1215669" y="9148088"/>
                  <a:pt x="1215669" y="6524669"/>
                </a:cubicBezTo>
                <a:cubicBezTo>
                  <a:pt x="1215670" y="4186551"/>
                  <a:pt x="1012087" y="2048160"/>
                  <a:pt x="634271" y="405211"/>
                </a:cubicBezTo>
                <a:lnTo>
                  <a:pt x="534414" y="0"/>
                </a:lnTo>
                <a:lnTo>
                  <a:pt x="559698" y="0"/>
                </a:lnTo>
                <a:lnTo>
                  <a:pt x="659555" y="405211"/>
                </a:lnTo>
                <a:cubicBezTo>
                  <a:pt x="1037372" y="2048160"/>
                  <a:pt x="1240954" y="4186551"/>
                  <a:pt x="1240954" y="6524669"/>
                </a:cubicBezTo>
                <a:cubicBezTo>
                  <a:pt x="1240954" y="9148088"/>
                  <a:pt x="707144" y="10555569"/>
                  <a:pt x="98108" y="12017158"/>
                </a:cubicBezTo>
                <a:lnTo>
                  <a:pt x="25285" y="121916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645E0-7617-83CC-7332-65B6CE44A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944" y="296926"/>
            <a:ext cx="9756112" cy="1046868"/>
          </a:xfrm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2500" dirty="0">
                <a:solidFill>
                  <a:schemeClr val="tx1"/>
                </a:solidFill>
              </a:rPr>
              <a:t>Business Use Cases of Healthcare Data Analysis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0457BB4-CED7-4065-8959-D6B51491B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90529" y="-4583452"/>
            <a:ext cx="1011248" cy="12191695"/>
          </a:xfrm>
          <a:custGeom>
            <a:avLst/>
            <a:gdLst>
              <a:gd name="connsiteX0" fmla="*/ 0 w 1102849"/>
              <a:gd name="connsiteY0" fmla="*/ 12191695 h 12191695"/>
              <a:gd name="connsiteX1" fmla="*/ 65312 w 1102849"/>
              <a:gd name="connsiteY1" fmla="*/ 12017158 h 12191695"/>
              <a:gd name="connsiteX2" fmla="*/ 1090278 w 1102849"/>
              <a:gd name="connsiteY2" fmla="*/ 6524670 h 12191695"/>
              <a:gd name="connsiteX3" fmla="*/ 568848 w 1102849"/>
              <a:gd name="connsiteY3" fmla="*/ 405211 h 12191695"/>
              <a:gd name="connsiteX4" fmla="*/ 479291 w 1102849"/>
              <a:gd name="connsiteY4" fmla="*/ 0 h 12191695"/>
              <a:gd name="connsiteX5" fmla="*/ 491862 w 1102849"/>
              <a:gd name="connsiteY5" fmla="*/ 0 h 12191695"/>
              <a:gd name="connsiteX6" fmla="*/ 581419 w 1102849"/>
              <a:gd name="connsiteY6" fmla="*/ 405211 h 12191695"/>
              <a:gd name="connsiteX7" fmla="*/ 1102849 w 1102849"/>
              <a:gd name="connsiteY7" fmla="*/ 6524670 h 12191695"/>
              <a:gd name="connsiteX8" fmla="*/ 77883 w 1102849"/>
              <a:gd name="connsiteY8" fmla="*/ 12017158 h 12191695"/>
              <a:gd name="connsiteX9" fmla="*/ 12571 w 1102849"/>
              <a:gd name="connsiteY9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2849" h="12191695">
                <a:moveTo>
                  <a:pt x="0" y="12191695"/>
                </a:moveTo>
                <a:lnTo>
                  <a:pt x="65312" y="12017158"/>
                </a:lnTo>
                <a:cubicBezTo>
                  <a:pt x="611528" y="10555569"/>
                  <a:pt x="1090278" y="9148088"/>
                  <a:pt x="1090278" y="6524670"/>
                </a:cubicBezTo>
                <a:cubicBezTo>
                  <a:pt x="1090278" y="4186551"/>
                  <a:pt x="907694" y="2048159"/>
                  <a:pt x="568848" y="405211"/>
                </a:cubicBezTo>
                <a:lnTo>
                  <a:pt x="479291" y="0"/>
                </a:lnTo>
                <a:lnTo>
                  <a:pt x="491862" y="0"/>
                </a:lnTo>
                <a:lnTo>
                  <a:pt x="581419" y="405211"/>
                </a:lnTo>
                <a:cubicBezTo>
                  <a:pt x="920265" y="2048159"/>
                  <a:pt x="1102849" y="4186551"/>
                  <a:pt x="1102849" y="6524670"/>
                </a:cubicBezTo>
                <a:cubicBezTo>
                  <a:pt x="1102849" y="9148088"/>
                  <a:pt x="624099" y="10555569"/>
                  <a:pt x="77883" y="12017158"/>
                </a:cubicBezTo>
                <a:lnTo>
                  <a:pt x="12571" y="12191695"/>
                </a:ln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3D7A01-FDD2-D133-4505-E653780F52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932372"/>
              </p:ext>
            </p:extLst>
          </p:nvPr>
        </p:nvGraphicFramePr>
        <p:xfrm>
          <a:off x="648928" y="1595234"/>
          <a:ext cx="11297265" cy="47465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46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FC6A8B-34F9-40FB-AA2D-E34168F5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EC86DB4-572A-4F71-AF8A-2395B4CA7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756583" y="0"/>
            <a:ext cx="11435265" cy="6858000"/>
          </a:xfrm>
          <a:custGeom>
            <a:avLst/>
            <a:gdLst>
              <a:gd name="connsiteX0" fmla="*/ 9925983 w 11435265"/>
              <a:gd name="connsiteY0" fmla="*/ 6858000 h 6858000"/>
              <a:gd name="connsiteX1" fmla="*/ 0 w 11435265"/>
              <a:gd name="connsiteY1" fmla="*/ 6858000 h 6858000"/>
              <a:gd name="connsiteX2" fmla="*/ 0 w 11435265"/>
              <a:gd name="connsiteY2" fmla="*/ 0 h 6858000"/>
              <a:gd name="connsiteX3" fmla="*/ 996904 w 11435265"/>
              <a:gd name="connsiteY3" fmla="*/ 0 h 6858000"/>
              <a:gd name="connsiteX4" fmla="*/ 2426875 w 11435265"/>
              <a:gd name="connsiteY4" fmla="*/ 0 h 6858000"/>
              <a:gd name="connsiteX5" fmla="*/ 4014127 w 11435265"/>
              <a:gd name="connsiteY5" fmla="*/ 0 h 6858000"/>
              <a:gd name="connsiteX6" fmla="*/ 4359595 w 11435265"/>
              <a:gd name="connsiteY6" fmla="*/ 0 h 6858000"/>
              <a:gd name="connsiteX7" fmla="*/ 4647960 w 11435265"/>
              <a:gd name="connsiteY7" fmla="*/ 0 h 6858000"/>
              <a:gd name="connsiteX8" fmla="*/ 4691093 w 11435265"/>
              <a:gd name="connsiteY8" fmla="*/ 0 h 6858000"/>
              <a:gd name="connsiteX9" fmla="*/ 5558544 w 11435265"/>
              <a:gd name="connsiteY9" fmla="*/ 0 h 6858000"/>
              <a:gd name="connsiteX10" fmla="*/ 5570664 w 11435265"/>
              <a:gd name="connsiteY10" fmla="*/ 0 h 6858000"/>
              <a:gd name="connsiteX11" fmla="*/ 5695183 w 11435265"/>
              <a:gd name="connsiteY11" fmla="*/ 0 h 6858000"/>
              <a:gd name="connsiteX12" fmla="*/ 7177357 w 11435265"/>
              <a:gd name="connsiteY12" fmla="*/ 0 h 6858000"/>
              <a:gd name="connsiteX13" fmla="*/ 9824163 w 11435265"/>
              <a:gd name="connsiteY13" fmla="*/ 0 h 6858000"/>
              <a:gd name="connsiteX14" fmla="*/ 9846125 w 11435265"/>
              <a:gd name="connsiteY14" fmla="*/ 16892 h 6858000"/>
              <a:gd name="connsiteX15" fmla="*/ 11435265 w 11435265"/>
              <a:gd name="connsiteY15" fmla="*/ 4079318 h 6858000"/>
              <a:gd name="connsiteX16" fmla="*/ 10261404 w 11435265"/>
              <a:gd name="connsiteY16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435265" h="6858000">
                <a:moveTo>
                  <a:pt x="9925983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996904" y="0"/>
                </a:lnTo>
                <a:lnTo>
                  <a:pt x="2426875" y="0"/>
                </a:lnTo>
                <a:lnTo>
                  <a:pt x="4014127" y="0"/>
                </a:lnTo>
                <a:lnTo>
                  <a:pt x="4359595" y="0"/>
                </a:lnTo>
                <a:lnTo>
                  <a:pt x="4647960" y="0"/>
                </a:lnTo>
                <a:lnTo>
                  <a:pt x="4691093" y="0"/>
                </a:lnTo>
                <a:lnTo>
                  <a:pt x="5558544" y="0"/>
                </a:lnTo>
                <a:lnTo>
                  <a:pt x="5570664" y="0"/>
                </a:lnTo>
                <a:lnTo>
                  <a:pt x="5695183" y="0"/>
                </a:lnTo>
                <a:lnTo>
                  <a:pt x="7177357" y="0"/>
                </a:lnTo>
                <a:lnTo>
                  <a:pt x="9824163" y="0"/>
                </a:lnTo>
                <a:lnTo>
                  <a:pt x="9846125" y="16892"/>
                </a:lnTo>
                <a:cubicBezTo>
                  <a:pt x="10865743" y="850004"/>
                  <a:pt x="11435265" y="2357705"/>
                  <a:pt x="11435265" y="4079318"/>
                </a:cubicBezTo>
                <a:cubicBezTo>
                  <a:pt x="11435265" y="5217633"/>
                  <a:pt x="10916694" y="5903717"/>
                  <a:pt x="10261404" y="6542447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1BA53A4-C4B7-4189-9FC1-6350B1AB5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341199" y="0"/>
            <a:ext cx="1518348" cy="6858000"/>
          </a:xfrm>
          <a:custGeom>
            <a:avLst/>
            <a:gdLst>
              <a:gd name="connsiteX0" fmla="*/ 19178 w 1518348"/>
              <a:gd name="connsiteY0" fmla="*/ 6858000 h 6858000"/>
              <a:gd name="connsiteX1" fmla="*/ 0 w 1518348"/>
              <a:gd name="connsiteY1" fmla="*/ 6858000 h 6858000"/>
              <a:gd name="connsiteX2" fmla="*/ 241394 w 1518348"/>
              <a:gd name="connsiteY2" fmla="*/ 6638611 h 6858000"/>
              <a:gd name="connsiteX3" fmla="*/ 1493356 w 1518348"/>
              <a:gd name="connsiteY3" fmla="*/ 4142424 h 6858000"/>
              <a:gd name="connsiteX4" fmla="*/ 282053 w 1518348"/>
              <a:gd name="connsiteY4" fmla="*/ 26474 h 6858000"/>
              <a:gd name="connsiteX5" fmla="*/ 256233 w 1518348"/>
              <a:gd name="connsiteY5" fmla="*/ 0 h 6858000"/>
              <a:gd name="connsiteX6" fmla="*/ 273463 w 1518348"/>
              <a:gd name="connsiteY6" fmla="*/ 0 h 6858000"/>
              <a:gd name="connsiteX7" fmla="*/ 300199 w 1518348"/>
              <a:gd name="connsiteY7" fmla="*/ 27414 h 6858000"/>
              <a:gd name="connsiteX8" fmla="*/ 1511501 w 1518348"/>
              <a:gd name="connsiteY8" fmla="*/ 4143362 h 6858000"/>
              <a:gd name="connsiteX9" fmla="*/ 259539 w 1518348"/>
              <a:gd name="connsiteY9" fmla="*/ 663954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18348" h="6858000">
                <a:moveTo>
                  <a:pt x="19178" y="6858000"/>
                </a:moveTo>
                <a:lnTo>
                  <a:pt x="0" y="6858000"/>
                </a:lnTo>
                <a:lnTo>
                  <a:pt x="241394" y="6638611"/>
                </a:lnTo>
                <a:cubicBezTo>
                  <a:pt x="909582" y="6009084"/>
                  <a:pt x="1445892" y="5323498"/>
                  <a:pt x="1493356" y="4142424"/>
                </a:cubicBezTo>
                <a:cubicBezTo>
                  <a:pt x="1560655" y="2467784"/>
                  <a:pt x="1130049" y="962858"/>
                  <a:pt x="282053" y="26474"/>
                </a:cubicBezTo>
                <a:lnTo>
                  <a:pt x="256233" y="0"/>
                </a:lnTo>
                <a:lnTo>
                  <a:pt x="273463" y="0"/>
                </a:lnTo>
                <a:lnTo>
                  <a:pt x="300199" y="27414"/>
                </a:lnTo>
                <a:cubicBezTo>
                  <a:pt x="1148195" y="963796"/>
                  <a:pt x="1578800" y="2468723"/>
                  <a:pt x="1511501" y="4143362"/>
                </a:cubicBezTo>
                <a:cubicBezTo>
                  <a:pt x="1464037" y="5324436"/>
                  <a:pt x="927728" y="6010023"/>
                  <a:pt x="259539" y="663954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558AD6E-B070-4640-AA07-87E208983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552928" y="0"/>
            <a:ext cx="1644534" cy="6858000"/>
          </a:xfrm>
          <a:custGeom>
            <a:avLst/>
            <a:gdLst>
              <a:gd name="connsiteX0" fmla="*/ 135252 w 1644534"/>
              <a:gd name="connsiteY0" fmla="*/ 6858000 h 6858000"/>
              <a:gd name="connsiteX1" fmla="*/ 101819 w 1644534"/>
              <a:gd name="connsiteY1" fmla="*/ 6858000 h 6858000"/>
              <a:gd name="connsiteX2" fmla="*/ 437240 w 1644534"/>
              <a:gd name="connsiteY2" fmla="*/ 6542447 h 6858000"/>
              <a:gd name="connsiteX3" fmla="*/ 1611101 w 1644534"/>
              <a:gd name="connsiteY3" fmla="*/ 4079318 h 6858000"/>
              <a:gd name="connsiteX4" fmla="*/ 21961 w 1644534"/>
              <a:gd name="connsiteY4" fmla="*/ 16892 h 6858000"/>
              <a:gd name="connsiteX5" fmla="*/ 0 w 1644534"/>
              <a:gd name="connsiteY5" fmla="*/ 0 h 6858000"/>
              <a:gd name="connsiteX6" fmla="*/ 33433 w 1644534"/>
              <a:gd name="connsiteY6" fmla="*/ 0 h 6858000"/>
              <a:gd name="connsiteX7" fmla="*/ 55394 w 1644534"/>
              <a:gd name="connsiteY7" fmla="*/ 16892 h 6858000"/>
              <a:gd name="connsiteX8" fmla="*/ 1644534 w 1644534"/>
              <a:gd name="connsiteY8" fmla="*/ 4079318 h 6858000"/>
              <a:gd name="connsiteX9" fmla="*/ 470673 w 1644534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44534" h="6858000">
                <a:moveTo>
                  <a:pt x="135252" y="6858000"/>
                </a:moveTo>
                <a:lnTo>
                  <a:pt x="101819" y="6858000"/>
                </a:lnTo>
                <a:lnTo>
                  <a:pt x="437240" y="6542447"/>
                </a:lnTo>
                <a:cubicBezTo>
                  <a:pt x="1092531" y="5903717"/>
                  <a:pt x="1611101" y="5217633"/>
                  <a:pt x="1611101" y="4079318"/>
                </a:cubicBezTo>
                <a:cubicBezTo>
                  <a:pt x="1611101" y="2357705"/>
                  <a:pt x="1041580" y="850004"/>
                  <a:pt x="21961" y="16892"/>
                </a:cubicBezTo>
                <a:lnTo>
                  <a:pt x="0" y="0"/>
                </a:lnTo>
                <a:lnTo>
                  <a:pt x="33433" y="0"/>
                </a:lnTo>
                <a:lnTo>
                  <a:pt x="55394" y="16892"/>
                </a:lnTo>
                <a:cubicBezTo>
                  <a:pt x="1075012" y="850004"/>
                  <a:pt x="1644534" y="2357705"/>
                  <a:pt x="1644534" y="4079318"/>
                </a:cubicBezTo>
                <a:cubicBezTo>
                  <a:pt x="1644534" y="5217633"/>
                  <a:pt x="1125963" y="5903717"/>
                  <a:pt x="470673" y="654244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6ACFB69-D148-449E-AC5A-C55AA20A7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88858" y="0"/>
            <a:ext cx="1461546" cy="6858000"/>
          </a:xfrm>
          <a:custGeom>
            <a:avLst/>
            <a:gdLst>
              <a:gd name="connsiteX0" fmla="*/ 107940 w 1461546"/>
              <a:gd name="connsiteY0" fmla="*/ 6858000 h 6858000"/>
              <a:gd name="connsiteX1" fmla="*/ 91317 w 1461546"/>
              <a:gd name="connsiteY1" fmla="*/ 6858000 h 6858000"/>
              <a:gd name="connsiteX2" fmla="*/ 392141 w 1461546"/>
              <a:gd name="connsiteY2" fmla="*/ 6542447 h 6858000"/>
              <a:gd name="connsiteX3" fmla="*/ 1444924 w 1461546"/>
              <a:gd name="connsiteY3" fmla="*/ 4079318 h 6858000"/>
              <a:gd name="connsiteX4" fmla="*/ 19696 w 1461546"/>
              <a:gd name="connsiteY4" fmla="*/ 16892 h 6858000"/>
              <a:gd name="connsiteX5" fmla="*/ 0 w 1461546"/>
              <a:gd name="connsiteY5" fmla="*/ 0 h 6858000"/>
              <a:gd name="connsiteX6" fmla="*/ 16622 w 1461546"/>
              <a:gd name="connsiteY6" fmla="*/ 0 h 6858000"/>
              <a:gd name="connsiteX7" fmla="*/ 36319 w 1461546"/>
              <a:gd name="connsiteY7" fmla="*/ 16892 h 6858000"/>
              <a:gd name="connsiteX8" fmla="*/ 1461546 w 1461546"/>
              <a:gd name="connsiteY8" fmla="*/ 4079318 h 6858000"/>
              <a:gd name="connsiteX9" fmla="*/ 408763 w 1461546"/>
              <a:gd name="connsiteY9" fmla="*/ 654244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61546" h="6858000">
                <a:moveTo>
                  <a:pt x="107940" y="6858000"/>
                </a:moveTo>
                <a:lnTo>
                  <a:pt x="91317" y="6858000"/>
                </a:lnTo>
                <a:lnTo>
                  <a:pt x="392141" y="6542447"/>
                </a:lnTo>
                <a:cubicBezTo>
                  <a:pt x="979841" y="5903717"/>
                  <a:pt x="1444924" y="5217633"/>
                  <a:pt x="1444924" y="4079318"/>
                </a:cubicBezTo>
                <a:cubicBezTo>
                  <a:pt x="1444924" y="2357705"/>
                  <a:pt x="934146" y="850004"/>
                  <a:pt x="19696" y="16892"/>
                </a:cubicBezTo>
                <a:lnTo>
                  <a:pt x="0" y="0"/>
                </a:lnTo>
                <a:lnTo>
                  <a:pt x="16622" y="0"/>
                </a:lnTo>
                <a:lnTo>
                  <a:pt x="36319" y="16892"/>
                </a:lnTo>
                <a:cubicBezTo>
                  <a:pt x="950768" y="850004"/>
                  <a:pt x="1461546" y="2357705"/>
                  <a:pt x="1461546" y="4079318"/>
                </a:cubicBezTo>
                <a:cubicBezTo>
                  <a:pt x="1461546" y="5217633"/>
                  <a:pt x="996464" y="5903717"/>
                  <a:pt x="408763" y="654244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E9B3A-7D53-E04E-242A-A0995168E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8858" y="442220"/>
            <a:ext cx="9786569" cy="737293"/>
          </a:xfrm>
        </p:spPr>
        <p:txBody>
          <a:bodyPr anchor="b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sz="3000" dirty="0">
                <a:solidFill>
                  <a:schemeClr val="tx1"/>
                </a:solidFill>
              </a:rPr>
              <a:t>SQL Tasks for Healthcare Data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636E3D-CB1A-99DF-4B04-3C0575EA8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246895"/>
              </p:ext>
            </p:extLst>
          </p:nvPr>
        </p:nvGraphicFramePr>
        <p:xfrm>
          <a:off x="1101213" y="1750142"/>
          <a:ext cx="10668000" cy="4665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07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CCA82-2C92-60E7-9F6A-999538C8A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518" y="442913"/>
            <a:ext cx="10452230" cy="845113"/>
          </a:xfrm>
        </p:spPr>
        <p:txBody>
          <a:bodyPr anchor="b">
            <a:normAutofit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Importing Excel Data into SQL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AFFE8-FC4F-18AC-4A25-1BA71E815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354" y="1477246"/>
            <a:ext cx="10452230" cy="364536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1200" dirty="0">
                <a:latin typeface="Amasis MT Pro Light" panose="02040304050005020304" pitchFamily="18" charset="0"/>
              </a:rPr>
              <a:t>Step 1: Convert Excel to CSV</a:t>
            </a:r>
          </a:p>
          <a:p>
            <a:pPr>
              <a:lnSpc>
                <a:spcPct val="130000"/>
              </a:lnSpc>
            </a:pPr>
            <a:r>
              <a:rPr lang="en-US" sz="1200" dirty="0">
                <a:latin typeface="Amasis MT Pro Light" panose="02040304050005020304" pitchFamily="18" charset="0"/>
              </a:rPr>
              <a:t>Step 2: Create a Database</a:t>
            </a:r>
          </a:p>
          <a:p>
            <a:pPr>
              <a:lnSpc>
                <a:spcPct val="130000"/>
              </a:lnSpc>
            </a:pPr>
            <a:r>
              <a:rPr lang="en-US" sz="1200" dirty="0">
                <a:latin typeface="Amasis MT Pro Light" panose="02040304050005020304" pitchFamily="18" charset="0"/>
              </a:rPr>
              <a:t>Step 3: Create a Table in SQL</a:t>
            </a:r>
          </a:p>
          <a:p>
            <a:pPr marL="285750" lvl="2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200" b="1" i="0" u="none" strike="noStrike" dirty="0">
                <a:effectLst/>
                <a:latin typeface="Amasis MT Pro Light" panose="02040304050005020304" pitchFamily="18" charset="0"/>
              </a:rPr>
              <a:t>Patients Table</a:t>
            </a:r>
          </a:p>
          <a:p>
            <a:pPr marL="285750" lvl="2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200" b="1" i="0" u="none" strike="noStrike" dirty="0">
                <a:effectLst/>
                <a:latin typeface="Amasis MT Pro Light" panose="02040304050005020304" pitchFamily="18" charset="0"/>
              </a:rPr>
              <a:t>Doctors Table</a:t>
            </a:r>
            <a:endParaRPr lang="en-US" sz="1200" b="1" dirty="0">
              <a:latin typeface="Amasis MT Pro Light" panose="02040304050005020304" pitchFamily="18" charset="0"/>
            </a:endParaRPr>
          </a:p>
          <a:p>
            <a:pPr marL="285750" lvl="2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200" b="1" i="0" u="none" strike="noStrike" dirty="0">
                <a:effectLst/>
                <a:latin typeface="Amasis MT Pro Light" panose="02040304050005020304" pitchFamily="18" charset="0"/>
              </a:rPr>
              <a:t>Appointments Table</a:t>
            </a:r>
          </a:p>
          <a:p>
            <a:pPr marL="285750" lvl="2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200" b="1" i="0" u="none" strike="noStrike" dirty="0">
                <a:effectLst/>
                <a:latin typeface="Amasis MT Pro Light" panose="02040304050005020304" pitchFamily="18" charset="0"/>
              </a:rPr>
              <a:t>Diagnoses</a:t>
            </a:r>
            <a:r>
              <a:rPr lang="en-US" sz="1200" b="1" dirty="0">
                <a:latin typeface="Amasis MT Pro Light" panose="02040304050005020304" pitchFamily="18" charset="0"/>
              </a:rPr>
              <a:t> Table</a:t>
            </a:r>
          </a:p>
          <a:p>
            <a:pPr marL="285750" lvl="2" indent="-285750">
              <a:lnSpc>
                <a:spcPct val="130000"/>
              </a:lnSpc>
              <a:buFont typeface="Wingdings" panose="05000000000000000000" pitchFamily="2" charset="2"/>
              <a:buChar char="q"/>
            </a:pPr>
            <a:r>
              <a:rPr lang="en-US" sz="1200" b="1" i="0" u="none" strike="noStrike" dirty="0">
                <a:effectLst/>
                <a:latin typeface="Amasis MT Pro Light" panose="02040304050005020304" pitchFamily="18" charset="0"/>
              </a:rPr>
              <a:t>Medications Table</a:t>
            </a:r>
          </a:p>
          <a:p>
            <a:pPr lvl="2" indent="0">
              <a:lnSpc>
                <a:spcPct val="130000"/>
              </a:lnSpc>
              <a:buNone/>
            </a:pPr>
            <a:r>
              <a:rPr lang="en-US" sz="1200" b="1" i="0" u="none" strike="noStrike" dirty="0">
                <a:effectLst/>
                <a:latin typeface="Amasis MT Pro Light" panose="02040304050005020304" pitchFamily="18" charset="0"/>
              </a:rPr>
              <a:t> COMMAND TO LOAD DATA</a:t>
            </a:r>
          </a:p>
          <a:p>
            <a:pPr lvl="2" indent="0">
              <a:lnSpc>
                <a:spcPct val="130000"/>
              </a:lnSpc>
              <a:buNone/>
            </a:pPr>
            <a:r>
              <a:rPr lang="en-US" sz="1200" i="0" dirty="0">
                <a:latin typeface="Amasis MT Pro Light" panose="02040304050005020304" pitchFamily="18" charset="0"/>
              </a:rPr>
              <a:t>	 Load CSV File into SQL Workbench</a:t>
            </a:r>
          </a:p>
          <a:p>
            <a:pPr lvl="2" indent="0">
              <a:lnSpc>
                <a:spcPct val="130000"/>
              </a:lnSpc>
              <a:buNone/>
            </a:pPr>
            <a:r>
              <a:rPr lang="en-US" sz="1200" i="0" dirty="0">
                <a:latin typeface="Amasis MT Pro Light" panose="02040304050005020304" pitchFamily="18" charset="0"/>
              </a:rPr>
              <a:t>	 LOAD DATA INFILE 'C:/path_to_file.csv’</a:t>
            </a:r>
          </a:p>
          <a:p>
            <a:pPr lvl="2" indent="0">
              <a:lnSpc>
                <a:spcPct val="130000"/>
              </a:lnSpc>
              <a:buNone/>
            </a:pPr>
            <a:r>
              <a:rPr lang="en-US" sz="1200" i="0" dirty="0">
                <a:latin typeface="Amasis MT Pro Light" panose="02040304050005020304" pitchFamily="18" charset="0"/>
              </a:rPr>
              <a:t>	 INTO TABLE table_name</a:t>
            </a:r>
          </a:p>
          <a:p>
            <a:pPr lvl="2" indent="0">
              <a:lnSpc>
                <a:spcPct val="130000"/>
              </a:lnSpc>
              <a:buNone/>
            </a:pPr>
            <a:r>
              <a:rPr lang="en-US" sz="1200" i="0" dirty="0">
                <a:latin typeface="Amasis MT Pro Light" panose="02040304050005020304" pitchFamily="18" charset="0"/>
              </a:rPr>
              <a:t>	 FIELDS TERMINATED BY ',’ </a:t>
            </a:r>
          </a:p>
          <a:p>
            <a:pPr lvl="2" indent="0">
              <a:lnSpc>
                <a:spcPct val="130000"/>
              </a:lnSpc>
              <a:buNone/>
            </a:pPr>
            <a:r>
              <a:rPr lang="en-US" sz="1200" i="0" dirty="0">
                <a:latin typeface="Amasis MT Pro Light" panose="02040304050005020304" pitchFamily="18" charset="0"/>
              </a:rPr>
              <a:t>	 LINES TERMINATED BY '\n’</a:t>
            </a:r>
          </a:p>
          <a:p>
            <a:pPr lvl="2" indent="0">
              <a:lnSpc>
                <a:spcPct val="130000"/>
              </a:lnSpc>
              <a:buNone/>
            </a:pPr>
            <a:r>
              <a:rPr lang="en-US" sz="1200" i="0" dirty="0">
                <a:latin typeface="Amasis MT Pro Light" panose="02040304050005020304" pitchFamily="18" charset="0"/>
              </a:rPr>
              <a:t>	 IGNORE 1 ROWS;</a:t>
            </a:r>
          </a:p>
          <a:p>
            <a:pPr lvl="2" indent="0">
              <a:lnSpc>
                <a:spcPct val="130000"/>
              </a:lnSpc>
              <a:buNone/>
            </a:pPr>
            <a:endParaRPr lang="en-US" sz="1200" i="0" dirty="0">
              <a:latin typeface="Amasis MT Pro Light" panose="02040304050005020304" pitchFamily="18" charset="0"/>
            </a:endParaRPr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9C10CFF9-3B43-1735-44B4-4F2648692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37967" y="1934660"/>
            <a:ext cx="2988679" cy="298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2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10F05F-D8E3-DE5B-9462-6245CA5A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976313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Amasis MT Pro Medium" panose="02040604050005020304" pitchFamily="18" charset="0"/>
              </a:rPr>
              <a:t>Inner and Equi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5C787-CD32-9469-6C11-69987034F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883" y="1862139"/>
            <a:ext cx="11178506" cy="1273806"/>
          </a:xfrm>
        </p:spPr>
        <p:txBody>
          <a:bodyPr>
            <a:normAutofit/>
          </a:bodyPr>
          <a:lstStyle/>
          <a:p>
            <a:r>
              <a:rPr lang="en-US" dirty="0">
                <a:latin typeface="Amasis MT Pro Light" panose="02040304050005020304" pitchFamily="18" charset="0"/>
              </a:rPr>
              <a:t>Fetch details of all completed appointments, including: Patient's Name, Doctor's </a:t>
            </a:r>
            <a:r>
              <a:rPr lang="en-US" dirty="0" err="1">
                <a:latin typeface="Amasis MT Pro Light" panose="02040304050005020304" pitchFamily="18" charset="0"/>
              </a:rPr>
              <a:t>Name,Doctor’s</a:t>
            </a:r>
            <a:r>
              <a:rPr lang="en-US" dirty="0">
                <a:latin typeface="Amasis MT Pro Light" panose="02040304050005020304" pitchFamily="18" charset="0"/>
              </a:rPr>
              <a:t> Specialization</a:t>
            </a:r>
          </a:p>
          <a:p>
            <a:endParaRPr lang="en-US" dirty="0">
              <a:latin typeface="Amasis MT Pro Light" panose="020403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49E3B8-5968-216D-D5BF-985C28B5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82" y="3143881"/>
            <a:ext cx="5897772" cy="3271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583136-9183-0240-7E58-23C58C03A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654" y="3135945"/>
            <a:ext cx="5280735" cy="327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0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C2B2A3-F984-95A7-70F3-0191E9BCE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030" y="288892"/>
            <a:ext cx="5866273" cy="558746"/>
          </a:xfrm>
        </p:spPr>
        <p:txBody>
          <a:bodyPr anchor="b">
            <a:noAutofit/>
          </a:bodyPr>
          <a:lstStyle/>
          <a:p>
            <a:pPr algn="ctr"/>
            <a:r>
              <a:rPr lang="en-US" sz="2400" i="0" u="none" strike="noStrike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Left Join with Null Handling</a:t>
            </a:r>
            <a:endParaRPr lang="en-US" sz="2400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3B31-4BF2-1134-2435-E4D0B149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8" y="1021236"/>
            <a:ext cx="10017874" cy="103922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masis MT Pro Light" panose="02040304050005020304" pitchFamily="18" charset="0"/>
              </a:rPr>
              <a:t>Query to Retrieve all patients who have never had an appointment.</a:t>
            </a:r>
            <a:br>
              <a:rPr lang="en-US" sz="1800" dirty="0">
                <a:latin typeface="Amasis MT Pro Light" panose="02040304050005020304" pitchFamily="18" charset="0"/>
              </a:rPr>
            </a:br>
            <a:r>
              <a:rPr lang="en-US" sz="1800" dirty="0">
                <a:latin typeface="Amasis MT Pro Light" panose="02040304050005020304" pitchFamily="18" charset="0"/>
              </a:rPr>
              <a:t>Include their name, contact details, and address in the output.</a:t>
            </a:r>
            <a:endParaRPr lang="en-US" dirty="0">
              <a:latin typeface="Amasis MT Pro Light" panose="020403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D600C-D82F-A79D-35A7-1C1D36F89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9" y="2569541"/>
            <a:ext cx="5774812" cy="2747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8FE58-D4F5-9C48-5162-BBCFF626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845" y="1978520"/>
            <a:ext cx="5487618" cy="458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2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BC0073E-DD54-F451-D288-D214A9AD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442913"/>
            <a:ext cx="6857365" cy="1344612"/>
          </a:xfrm>
        </p:spPr>
        <p:txBody>
          <a:bodyPr anchor="b">
            <a:norm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Right Join and Aggregate Functions</a:t>
            </a:r>
            <a:br>
              <a:rPr lang="en-US" sz="2800" b="1" dirty="0">
                <a:effectLst/>
                <a:latin typeface="Amasis MT Pro Medium" panose="02040604050005020304" pitchFamily="18" charset="0"/>
              </a:rPr>
            </a:br>
            <a:endParaRPr lang="en-US" sz="2800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A976B-243E-5208-C847-941947C5B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1399178"/>
            <a:ext cx="11886892" cy="818317"/>
          </a:xfrm>
        </p:spPr>
        <p:txBody>
          <a:bodyPr>
            <a:noAutofit/>
          </a:bodyPr>
          <a:lstStyle/>
          <a:p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Find the total number of diagnoses for each doctor, including doctors who haven’t diagnosed any patients. Display the doctor’s name, specialization, and total diagnoses.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</a:br>
            <a:endParaRPr lang="en-US" sz="1600" dirty="0">
              <a:latin typeface="Amasis MT Pro Light" panose="020403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4E2FA-5545-235E-AEA3-CCE55AC7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2834781"/>
            <a:ext cx="6309112" cy="2539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A7AB13-A9F8-855D-FAA7-347D2A43D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409" y="2231991"/>
            <a:ext cx="4968790" cy="405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3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F54EA4B-B40A-05A9-1D01-30FE4E8FC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147947"/>
            <a:ext cx="6857365" cy="558746"/>
          </a:xfrm>
        </p:spPr>
        <p:txBody>
          <a:bodyPr anchor="b">
            <a:normAutofit/>
          </a:bodyPr>
          <a:lstStyle/>
          <a:p>
            <a:pPr algn="ctr"/>
            <a:r>
              <a:rPr lang="nn-NO" sz="1800" b="1" i="0" u="none" strike="noStrike" dirty="0">
                <a:solidFill>
                  <a:srgbClr val="000000"/>
                </a:solidFill>
                <a:effectLst/>
                <a:latin typeface="Amasis MT Pro Medium" panose="02040604050005020304" pitchFamily="18" charset="0"/>
              </a:rPr>
              <a:t>Full Join for Overlapping Data</a:t>
            </a:r>
            <a:endParaRPr lang="en-US" dirty="0">
              <a:latin typeface="Amasis MT Pro Medium" panose="020406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A8B54-36AC-2687-50C6-70827BF24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07" y="859916"/>
            <a:ext cx="11333009" cy="105737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0000"/>
                </a:solidFill>
                <a:latin typeface="Amasis MT Pro Light" panose="02040304050005020304" pitchFamily="18" charset="0"/>
              </a:rPr>
              <a:t>Q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  <a:t>uery to identify mismatches between the appointments and diagnoses tables. Include all appointments and diagnoses with their corresponding patient and doctor details.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masis MT Pro Light" panose="02040304050005020304" pitchFamily="18" charset="0"/>
              </a:rPr>
            </a:br>
            <a:endParaRPr lang="en-US" dirty="0">
              <a:latin typeface="Amasis MT Pro Light" panose="020403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2537F-4A5D-EBAA-AA6C-66AB3598A8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52" y="1917290"/>
            <a:ext cx="5794648" cy="4792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5FE6D6-AAEA-1885-72B3-ADFE00B9F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819" y="1917290"/>
            <a:ext cx="5666674" cy="478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1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2147</TotalTime>
  <Words>694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Meiryo</vt:lpstr>
      <vt:lpstr>Amasis MT Pro Light</vt:lpstr>
      <vt:lpstr>Amasis MT Pro Medium</vt:lpstr>
      <vt:lpstr>Arial</vt:lpstr>
      <vt:lpstr>Corbel</vt:lpstr>
      <vt:lpstr>Wingdings</vt:lpstr>
      <vt:lpstr>SketchLinesVTI</vt:lpstr>
      <vt:lpstr>Healthcare Analytics with SQL</vt:lpstr>
      <vt:lpstr>Healthcare Data Analysis Using SQL</vt:lpstr>
      <vt:lpstr>Business Use Cases of Healthcare Data Analysis</vt:lpstr>
      <vt:lpstr>SQL Tasks for Healthcare Data Analysis</vt:lpstr>
      <vt:lpstr>Importing Excel Data into SQL Workbench</vt:lpstr>
      <vt:lpstr>Inner and Equi Joins</vt:lpstr>
      <vt:lpstr>Left Join with Null Handling</vt:lpstr>
      <vt:lpstr>Right Join and Aggregate Functions </vt:lpstr>
      <vt:lpstr>Full Join for Overlapping Data</vt:lpstr>
      <vt:lpstr>Window Functions (Ranking and Aggregation)</vt:lpstr>
      <vt:lpstr>Conditional Expressions </vt:lpstr>
      <vt:lpstr>Numeric and String Functions </vt:lpstr>
      <vt:lpstr>Subqueries for Filtering</vt:lpstr>
      <vt:lpstr>Date and Time Functions</vt:lpstr>
      <vt:lpstr> Complex Joins and Aggregation</vt:lpstr>
      <vt:lpstr>Conclusion:  Key Insights from Healthcare Data Analysis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suparna damodaran</dc:creator>
  <cp:lastModifiedBy>suparna damodaran</cp:lastModifiedBy>
  <cp:revision>24</cp:revision>
  <dcterms:created xsi:type="dcterms:W3CDTF">2025-02-14T02:53:14Z</dcterms:created>
  <dcterms:modified xsi:type="dcterms:W3CDTF">2025-02-15T14:41:09Z</dcterms:modified>
</cp:coreProperties>
</file>