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3_0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5" r:id="rId11"/>
    <p:sldId id="269" r:id="rId12"/>
    <p:sldId id="268" r:id="rId13"/>
    <p:sldId id="270" r:id="rId14"/>
  </p:sldIdLst>
  <p:sldSz cx="18288000" cy="10287000"/>
  <p:notesSz cx="6858000" cy="9144000"/>
  <p:embeddedFontLs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oper Black" panose="0208090404030B020404" pitchFamily="18" charset="0"/>
      <p:regular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E87BC9-ACE1-45E7-98CA-F70C32ACBB93}">
          <p14:sldIdLst>
            <p14:sldId id="256"/>
            <p14:sldId id="257"/>
            <p14:sldId id="258"/>
            <p14:sldId id="259"/>
            <p14:sldId id="260"/>
            <p14:sldId id="266"/>
            <p14:sldId id="261"/>
            <p14:sldId id="262"/>
            <p14:sldId id="264"/>
            <p14:sldId id="265"/>
            <p14:sldId id="269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C27DEB-E04F-DFA5-9518-3878A388144E}" name="Riddhi jaiswal" initials="Rj" userId="baed091bd3c0045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69532" autoAdjust="0"/>
  </p:normalViewPr>
  <p:slideViewPr>
    <p:cSldViewPr>
      <p:cViewPr varScale="1">
        <p:scale>
          <a:sx n="40" d="100"/>
          <a:sy n="40" d="100"/>
        </p:scale>
        <p:origin x="62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DF93F07-0877-42FA-9469-9CF3D0C6F2D1}" authorId="{FCC27DEB-E04F-DFA5-9518-3878A388144E}" created="2023-06-12T19:13:43.224">
    <pc:sldMkLst xmlns:pc="http://schemas.microsoft.com/office/powerpoint/2013/main/command">
      <pc:docMk/>
      <pc:sldMk cId="0" sldId="259"/>
    </pc:sldMkLst>
    <p188:txBody>
      <a:bodyPr/>
      <a:lstStyle/>
      <a:p>
        <a:r>
          <a:rPr lang="en-IN"/>
          <a:t>Maximize:  Company’s profit by retaining customer.
Minimize:    customer churn rate by identifying the key cause of the problem.
Business Constraint:  Provide offers and discount and improve the service quality.
Goodwill: Maintain company’s brand value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This case study has 2 data sets.</a:t>
            </a:r>
          </a:p>
          <a:p>
            <a:pPr lvl="0"/>
            <a:r>
              <a:rPr lang="en-US" dirty="0"/>
              <a:t>The first data sets consists of information about customer churn rate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C0C0C0"/>
                </a:highlight>
                <a:latin typeface="Arial Narrow" panose="020B0606020202030204" pitchFamily="34" charset="0"/>
              </a:rPr>
              <a:t>Maximize:  Company’s profit by retaining customer.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C0C0C0"/>
                </a:highlight>
                <a:latin typeface="Arial Narrow" panose="020B0606020202030204" pitchFamily="34" charset="0"/>
              </a:rPr>
              <a:t>Minimize:    customer churn rate by identifying the key cause of the problem.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C0C0C0"/>
                </a:highlight>
                <a:latin typeface="Arial Narrow" panose="020B0606020202030204" pitchFamily="34" charset="0"/>
              </a:rPr>
              <a:t>Business Constraint:  Provide offers and discount and improve the service quality.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C0C0C0"/>
                </a:highlight>
                <a:latin typeface="Arial Narrow" panose="020B0606020202030204" pitchFamily="34" charset="0"/>
              </a:rPr>
              <a:t>Goodwill: Maintain company’s brand value.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12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0725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817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1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8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25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01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535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2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8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9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2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5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0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www.pxfuel.com/en/free-photo-qlnd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reless_network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Wireless_networ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Wireless_networ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reless_network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s://en.wikipedia.org/wiki/Wireless_network" TargetMode="External"/><Relationship Id="rId3" Type="http://schemas.microsoft.com/office/2018/10/relationships/comments" Target="../comments/modernComment_103_0.xml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Wireless_network" TargetMode="Externa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Wireless_networ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Wireless_networ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Wireless_network" TargetMode="Externa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Wireless_net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F60CE0A-A6FF-09EE-3860-F04273033B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8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1" y="-813326"/>
            <a:ext cx="19354799" cy="111003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rgbClr val="000000"/>
            </a:outerShdw>
            <a:reflection endPos="0" dist="50800" dir="5400000" sy="-100000" algn="bl" rotWithShape="0"/>
          </a:effectLst>
        </p:spPr>
      </p:pic>
      <p:grpSp>
        <p:nvGrpSpPr>
          <p:cNvPr id="20" name="Group 20"/>
          <p:cNvGrpSpPr/>
          <p:nvPr/>
        </p:nvGrpSpPr>
        <p:grpSpPr>
          <a:xfrm>
            <a:off x="1104900" y="699458"/>
            <a:ext cx="8750843" cy="8318192"/>
            <a:chOff x="0" y="0"/>
            <a:chExt cx="11667791" cy="11090922"/>
          </a:xfrm>
          <a:noFill/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  <a:grpFill/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3810000" y="3245666"/>
            <a:ext cx="9396437" cy="427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000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oper Black" panose="0208090404030B020404" pitchFamily="18" charset="0"/>
              </a:rPr>
              <a:t>TELECOM</a:t>
            </a:r>
          </a:p>
          <a:p>
            <a:pPr algn="ctr">
              <a:lnSpc>
                <a:spcPts val="11059"/>
              </a:lnSpc>
            </a:pPr>
            <a:r>
              <a:rPr lang="en-US" sz="6000" dirty="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oper Black" panose="0208090404030B020404" pitchFamily="18" charset="0"/>
              </a:rPr>
              <a:t>CUSTOMER CHURN</a:t>
            </a:r>
          </a:p>
          <a:p>
            <a:pPr algn="ctr">
              <a:lnSpc>
                <a:spcPts val="11059"/>
              </a:lnSpc>
            </a:pP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">
            <a:extLst>
              <a:ext uri="{FF2B5EF4-FFF2-40B4-BE49-F238E27FC236}">
                <a16:creationId xmlns:a16="http://schemas.microsoft.com/office/drawing/2014/main" id="{58798A76-77C5-B4AC-E7B1-D606235D5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88" r="8888"/>
          <a:stretch/>
        </p:blipFill>
        <p:spPr>
          <a:xfrm>
            <a:off x="13182600" y="2171700"/>
            <a:ext cx="4434787" cy="67772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D73504-74B2-EF16-B4E8-A9823B9DE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800100"/>
            <a:ext cx="7823954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40A07E-152C-B9D1-C738-6590500A2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333500"/>
            <a:ext cx="6705600" cy="6172200"/>
          </a:xfrm>
          <a:prstGeom prst="rect">
            <a:avLst/>
          </a:prstGeom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7DE01A32-910B-72CF-DA13-738ED710A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888" r="8888"/>
          <a:stretch/>
        </p:blipFill>
        <p:spPr>
          <a:xfrm>
            <a:off x="13182600" y="2171700"/>
            <a:ext cx="4434787" cy="677728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F36822-2CBC-78D8-07F1-086EABF69AAF}"/>
              </a:ext>
            </a:extLst>
          </p:cNvPr>
          <p:cNvSpPr/>
          <p:nvPr/>
        </p:nvSpPr>
        <p:spPr>
          <a:xfrm>
            <a:off x="-152400" y="-152400"/>
            <a:ext cx="3962400" cy="104775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CHURNED </a:t>
            </a:r>
            <a:r>
              <a:rPr lang="en-US" sz="4400" dirty="0">
                <a:latin typeface="+mj-lt"/>
              </a:rPr>
              <a:t>CUSTOMERS MARRIED OR NOT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701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4FF63D-3EBF-5A3A-FDCC-5FF5AF240FEE}"/>
              </a:ext>
            </a:extLst>
          </p:cNvPr>
          <p:cNvSpPr/>
          <p:nvPr/>
        </p:nvSpPr>
        <p:spPr>
          <a:xfrm>
            <a:off x="-152400" y="-152400"/>
            <a:ext cx="3962400" cy="104775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+mj-lt"/>
              </a:rPr>
              <a:t>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214C3-0987-446F-9DD5-162AE524A004}"/>
              </a:ext>
            </a:extLst>
          </p:cNvPr>
          <p:cNvSpPr txBox="1"/>
          <p:nvPr/>
        </p:nvSpPr>
        <p:spPr>
          <a:xfrm>
            <a:off x="5410200" y="1943100"/>
            <a:ext cx="9525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Majority of customers find quality issue thus choose competitor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We have to increase the number of our loyal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Churned customers are gender neutral and majorly non 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106 customers are joined last quarter which is 23% percentage of total joined customer(454)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Churned customers are majorly cities from north America and Europe</a:t>
            </a:r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4010D2C7-4B86-3EE8-0D7E-E76DAC286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888" r="8888"/>
          <a:stretch/>
        </p:blipFill>
        <p:spPr>
          <a:xfrm>
            <a:off x="13182600" y="2171700"/>
            <a:ext cx="4434787" cy="677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6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8DE9BB-4F11-5E3F-E4EB-A3CF93B2C927}"/>
              </a:ext>
            </a:extLst>
          </p:cNvPr>
          <p:cNvSpPr txBox="1"/>
          <p:nvPr/>
        </p:nvSpPr>
        <p:spPr>
          <a:xfrm>
            <a:off x="7010400" y="4229100"/>
            <a:ext cx="952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THANK YOU</a:t>
            </a:r>
          </a:p>
        </p:txBody>
      </p:sp>
      <p:pic>
        <p:nvPicPr>
          <p:cNvPr id="5" name="Picture 20">
            <a:extLst>
              <a:ext uri="{FF2B5EF4-FFF2-40B4-BE49-F238E27FC236}">
                <a16:creationId xmlns:a16="http://schemas.microsoft.com/office/drawing/2014/main" id="{81CAF087-2DAC-145D-3215-0793B3B2C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88" r="8888"/>
          <a:stretch/>
        </p:blipFill>
        <p:spPr>
          <a:xfrm>
            <a:off x="13182600" y="2171700"/>
            <a:ext cx="4434787" cy="677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5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429483"/>
            <a:chOff x="0" y="0"/>
            <a:chExt cx="11564591" cy="457264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559583" y="2235252"/>
              <a:ext cx="11005008" cy="23373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chemeClr val="tx2">
                      <a:lumMod val="50000"/>
                    </a:schemeClr>
                  </a:solidFill>
                  <a:latin typeface="Graphik Regular" panose="020B0503030202060203" pitchFamily="34" charset="0"/>
                </a:rPr>
                <a:t>Case Study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chemeClr val="tx2">
                      <a:lumMod val="50000"/>
                    </a:schemeClr>
                  </a:solidFill>
                  <a:latin typeface="Graphik Regular" panose="020B0503030202060203" pitchFamily="34" charset="0"/>
                </a:rPr>
                <a:t>Objective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chemeClr val="tx2">
                      <a:lumMod val="50000"/>
                    </a:schemeClr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chemeClr val="tx2">
                      <a:lumMod val="50000"/>
                    </a:schemeClr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chemeClr val="tx2">
                      <a:lumMod val="50000"/>
                    </a:schemeClr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  <a:solidFill>
            <a:schemeClr val="bg1"/>
          </a:solidFill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  <a:grpFill/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endParaRPr lang="en-IN" dirty="0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  <a:solidFill>
            <a:schemeClr val="bg1"/>
          </a:solidFill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  <a:grpFill/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outerShdw blurRad="50800" dist="50800" dir="2400000" algn="ctr" rotWithShape="0">
                  <a:schemeClr val="accent1">
                    <a:lumMod val="75000"/>
                  </a:scheme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761734" y="7756988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</p:spPr>
            <p:txBody>
              <a:bodyPr/>
              <a:lstStyle/>
              <a:p>
                <a:endParaRPr lang="en-IN" dirty="0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9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9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9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9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1907" y="580724"/>
            <a:ext cx="17253775" cy="9117799"/>
            <a:chOff x="0" y="0"/>
            <a:chExt cx="23005033" cy="12157065"/>
          </a:xfrm>
          <a:solidFill>
            <a:schemeClr val="tx2">
              <a:lumMod val="75000"/>
            </a:schemeClr>
          </a:solidFill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629855" y="1853386"/>
            <a:ext cx="11342283" cy="6275832"/>
          </a:xfrm>
          <a:prstGeom prst="rect">
            <a:avLst/>
          </a:prstGeom>
          <a:noFill/>
        </p:spPr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</a:t>
            </a: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</a:t>
            </a: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Arial Narrow" panose="020B0606020202030204" pitchFamily="34" charset="0"/>
                <a:cs typeface="Arial" panose="020B0604020202020204" pitchFamily="34" charset="0"/>
              </a:rPr>
              <a:t>                                                                           </a:t>
            </a:r>
            <a:endParaRPr lang="en-US" sz="3600" dirty="0">
              <a:latin typeface="Arial Narrow" panose="020B0606020202030204" pitchFamily="34" charset="0"/>
            </a:endParaRPr>
          </a:p>
          <a:p>
            <a:pPr lvl="0"/>
            <a:endParaRPr lang="en-US" sz="36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</a:t>
            </a: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682319" y="1661554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874723" y="3908518"/>
            <a:ext cx="4481973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Case Study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</p:spPr>
            <p:txBody>
              <a:bodyPr/>
              <a:lstStyle/>
              <a:p>
                <a:endParaRPr lang="en-IN" dirty="0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85725"/>
            <a:ext cx="9972675" cy="10201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  <a:noFill/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99372" y="843939"/>
            <a:ext cx="3438614" cy="3297100"/>
            <a:chOff x="0" y="154662"/>
            <a:chExt cx="4584818" cy="4396135"/>
          </a:xfrm>
          <a:noFill/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  <a:grpFill/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</p:spPr>
            <p:txBody>
              <a:bodyPr/>
              <a:lstStyle/>
              <a:p>
                <a:endParaRPr lang="en-IN" dirty="0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8888" r="8888"/>
          <a:stretch/>
        </p:blipFill>
        <p:spPr>
          <a:xfrm>
            <a:off x="11007484" y="1028700"/>
            <a:ext cx="5461837" cy="7189708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934085" y="1530899"/>
            <a:ext cx="5786869" cy="1126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u="sng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OBJECTIVE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885A7-213F-89A7-125C-97C0462ADAA7}"/>
              </a:ext>
            </a:extLst>
          </p:cNvPr>
          <p:cNvSpPr txBox="1"/>
          <p:nvPr/>
        </p:nvSpPr>
        <p:spPr>
          <a:xfrm>
            <a:off x="347162" y="4330700"/>
            <a:ext cx="9044628" cy="3152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Maximize:  Company’s profit by retaining customer.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Minimize:   Customer churn rate by identifying the key  cause of the problem.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Business Constraint:  Provide offers and discount and improve the service quality.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Goodwill: Maintain company’s brand value</a:t>
            </a:r>
            <a:endParaRPr lang="en-IN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463183-9F6B-3B35-6E33-18E85E2BE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"/>
            <a:ext cx="10820400" cy="10199446"/>
          </a:xfrm>
          <a:prstGeom prst="rect">
            <a:avLst/>
          </a:prstGeom>
        </p:spPr>
      </p:pic>
      <p:pic>
        <p:nvPicPr>
          <p:cNvPr id="8" name="Picture 20">
            <a:extLst>
              <a:ext uri="{FF2B5EF4-FFF2-40B4-BE49-F238E27FC236}">
                <a16:creationId xmlns:a16="http://schemas.microsoft.com/office/drawing/2014/main" id="{C85668AE-42B9-8C2C-9A63-76C61AF52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88" r="8888"/>
          <a:stretch/>
        </p:blipFill>
        <p:spPr>
          <a:xfrm>
            <a:off x="13853213" y="2100018"/>
            <a:ext cx="4434787" cy="677728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1D411B-0320-691E-0A60-CF13E38B3542}"/>
              </a:ext>
            </a:extLst>
          </p:cNvPr>
          <p:cNvSpPr/>
          <p:nvPr/>
        </p:nvSpPr>
        <p:spPr>
          <a:xfrm>
            <a:off x="0" y="-85744"/>
            <a:ext cx="3962400" cy="104775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5B305-1B4A-3760-A6A4-1A1F942D9E84}"/>
              </a:ext>
            </a:extLst>
          </p:cNvPr>
          <p:cNvSpPr txBox="1"/>
          <p:nvPr/>
        </p:nvSpPr>
        <p:spPr>
          <a:xfrm>
            <a:off x="457200" y="1181100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REASONS OF CHURNED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92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B85ED-B501-F4EF-902F-DAC80D967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714500"/>
            <a:ext cx="9372600" cy="6705600"/>
          </a:xfrm>
          <a:prstGeom prst="rect">
            <a:avLst/>
          </a:prstGeom>
        </p:spPr>
      </p:pic>
      <p:pic>
        <p:nvPicPr>
          <p:cNvPr id="4" name="Picture 20">
            <a:extLst>
              <a:ext uri="{FF2B5EF4-FFF2-40B4-BE49-F238E27FC236}">
                <a16:creationId xmlns:a16="http://schemas.microsoft.com/office/drawing/2014/main" id="{294CBD5B-8F8F-7D3D-D41A-D46F94AC9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888" r="8888"/>
          <a:stretch/>
        </p:blipFill>
        <p:spPr>
          <a:xfrm>
            <a:off x="13182600" y="2171700"/>
            <a:ext cx="4434787" cy="677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2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23D5C1-91A3-428A-C258-53C8E3E50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876300"/>
            <a:ext cx="9658350" cy="7696200"/>
          </a:xfrm>
          <a:prstGeom prst="rect">
            <a:avLst/>
          </a:prstGeom>
        </p:spPr>
      </p:pic>
      <p:pic>
        <p:nvPicPr>
          <p:cNvPr id="4" name="Picture 20">
            <a:extLst>
              <a:ext uri="{FF2B5EF4-FFF2-40B4-BE49-F238E27FC236}">
                <a16:creationId xmlns:a16="http://schemas.microsoft.com/office/drawing/2014/main" id="{2AC38DEA-8565-06ED-53DC-DB06B519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888" r="8888"/>
          <a:stretch/>
        </p:blipFill>
        <p:spPr>
          <a:xfrm>
            <a:off x="11506200" y="1028700"/>
            <a:ext cx="5715000" cy="71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2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71B0FF-5061-E00E-6306-BDD9AC655B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t="3431" r="4028" b="7353"/>
          <a:stretch/>
        </p:blipFill>
        <p:spPr>
          <a:xfrm>
            <a:off x="3810000" y="1790700"/>
            <a:ext cx="10820400" cy="6934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2EC002-8881-7E42-200C-7379C2CB88BE}"/>
              </a:ext>
            </a:extLst>
          </p:cNvPr>
          <p:cNvSpPr/>
          <p:nvPr/>
        </p:nvSpPr>
        <p:spPr>
          <a:xfrm>
            <a:off x="-152400" y="-152400"/>
            <a:ext cx="3962400" cy="104775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+mj-lt"/>
              </a:rPr>
              <a:t>CHURNED BY CITY</a:t>
            </a:r>
            <a:endParaRPr lang="en-IN" sz="4000" b="1" dirty="0">
              <a:latin typeface="+mj-lt"/>
            </a:endParaRPr>
          </a:p>
        </p:txBody>
      </p:sp>
      <p:pic>
        <p:nvPicPr>
          <p:cNvPr id="5" name="Picture 20">
            <a:extLst>
              <a:ext uri="{FF2B5EF4-FFF2-40B4-BE49-F238E27FC236}">
                <a16:creationId xmlns:a16="http://schemas.microsoft.com/office/drawing/2014/main" id="{86707F3C-9A64-D8C4-1594-30BFF37D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888" r="8888"/>
          <a:stretch/>
        </p:blipFill>
        <p:spPr>
          <a:xfrm>
            <a:off x="13716000" y="952500"/>
            <a:ext cx="4572000" cy="693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AB510F-AFF9-0325-58A6-C2C0D50920A1}"/>
              </a:ext>
            </a:extLst>
          </p:cNvPr>
          <p:cNvSpPr txBox="1"/>
          <p:nvPr/>
        </p:nvSpPr>
        <p:spPr>
          <a:xfrm>
            <a:off x="8553450" y="4114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AC9CA-1374-35D2-BDC3-B3310C277319}"/>
              </a:ext>
            </a:extLst>
          </p:cNvPr>
          <p:cNvSpPr txBox="1"/>
          <p:nvPr/>
        </p:nvSpPr>
        <p:spPr>
          <a:xfrm>
            <a:off x="771525" y="1504950"/>
            <a:ext cx="914400" cy="57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92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1BCEC7-512A-514A-A88E-809895F44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485900"/>
            <a:ext cx="8534399" cy="6844848"/>
          </a:xfrm>
          <a:prstGeom prst="rect">
            <a:avLst/>
          </a:prstGeom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4E6C5FD9-5A3F-0DF2-716C-07561653A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888" r="8888"/>
          <a:stretch/>
        </p:blipFill>
        <p:spPr>
          <a:xfrm>
            <a:off x="12877800" y="1943100"/>
            <a:ext cx="4572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65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881</TotalTime>
  <Words>203</Words>
  <Application>Microsoft Office PowerPoint</Application>
  <PresentationFormat>Custom</PresentationFormat>
  <Paragraphs>57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Trebuchet MS</vt:lpstr>
      <vt:lpstr>Wingdings</vt:lpstr>
      <vt:lpstr>Arial Narrow</vt:lpstr>
      <vt:lpstr>Graphik Regular</vt:lpstr>
      <vt:lpstr>Arial</vt:lpstr>
      <vt:lpstr>Wingdings 3</vt:lpstr>
      <vt:lpstr>Cooper Black</vt:lpstr>
      <vt:lpstr>Calibri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suparno samadder</cp:lastModifiedBy>
  <cp:revision>17</cp:revision>
  <dcterms:created xsi:type="dcterms:W3CDTF">2006-08-16T00:00:00Z</dcterms:created>
  <dcterms:modified xsi:type="dcterms:W3CDTF">2023-06-24T19:40:16Z</dcterms:modified>
  <dc:identifier>DAEhDyfaYKE</dc:identifier>
</cp:coreProperties>
</file>