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72"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81014" autoAdjust="0"/>
  </p:normalViewPr>
  <p:slideViewPr>
    <p:cSldViewPr snapToGrid="0">
      <p:cViewPr varScale="1">
        <p:scale>
          <a:sx n="92" d="100"/>
          <a:sy n="92" d="100"/>
        </p:scale>
        <p:origin x="1140" y="84"/>
      </p:cViewPr>
      <p:guideLst/>
    </p:cSldViewPr>
  </p:slideViewPr>
  <p:notesTextViewPr>
    <p:cViewPr>
      <p:scale>
        <a:sx n="1" d="1"/>
        <a:sy n="1" d="1"/>
      </p:scale>
      <p:origin x="0" y="-4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05B1A-8258-4C98-8DB7-ABB011C8E5E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CA"/>
        </a:p>
      </dgm:t>
    </dgm:pt>
    <dgm:pt modelId="{AE962DB7-5941-4F1F-98CB-BD3869CFC111}">
      <dgm:prSet phldrT="[Text]" custT="1"/>
      <dgm:spPr/>
      <dgm:t>
        <a:bodyPr/>
        <a:lstStyle/>
        <a:p>
          <a:r>
            <a:rPr lang="en-CA" sz="1400" dirty="0" smtClean="0"/>
            <a:t>1) Business </a:t>
          </a:r>
          <a:r>
            <a:rPr lang="en-CA" sz="1400" dirty="0" smtClean="0"/>
            <a:t>under-standing</a:t>
          </a:r>
          <a:endParaRPr lang="en-CA" sz="1400" dirty="0"/>
        </a:p>
      </dgm:t>
    </dgm:pt>
    <dgm:pt modelId="{CE9A1251-E3FD-4321-B25C-B93CC573B81B}" type="parTrans" cxnId="{2D6F222D-02F0-4FBC-87CB-72DF55899F5C}">
      <dgm:prSet/>
      <dgm:spPr/>
      <dgm:t>
        <a:bodyPr/>
        <a:lstStyle/>
        <a:p>
          <a:endParaRPr lang="en-CA" sz="3600"/>
        </a:p>
      </dgm:t>
    </dgm:pt>
    <dgm:pt modelId="{0719E4AD-45BA-4157-90C3-B83346198FC7}" type="sibTrans" cxnId="{2D6F222D-02F0-4FBC-87CB-72DF55899F5C}">
      <dgm:prSet/>
      <dgm:spPr/>
      <dgm:t>
        <a:bodyPr/>
        <a:lstStyle/>
        <a:p>
          <a:endParaRPr lang="en-CA" sz="3600"/>
        </a:p>
      </dgm:t>
    </dgm:pt>
    <dgm:pt modelId="{10CC9AB8-2BFA-4FD3-828A-30F72A8A8E86}">
      <dgm:prSet phldrT="[Text]" custT="1"/>
      <dgm:spPr/>
      <dgm:t>
        <a:bodyPr/>
        <a:lstStyle/>
        <a:p>
          <a:r>
            <a:rPr lang="en-CA" sz="1400" dirty="0" smtClean="0"/>
            <a:t>2) Data mining</a:t>
          </a:r>
          <a:endParaRPr lang="en-CA" sz="1400" dirty="0"/>
        </a:p>
      </dgm:t>
    </dgm:pt>
    <dgm:pt modelId="{BB4654EE-14BB-41D6-BC63-35A6A574F23C}" type="parTrans" cxnId="{A03DA340-D8DF-4D1F-8C29-21A0813ECFE8}">
      <dgm:prSet/>
      <dgm:spPr/>
      <dgm:t>
        <a:bodyPr/>
        <a:lstStyle/>
        <a:p>
          <a:endParaRPr lang="en-CA" sz="3600"/>
        </a:p>
      </dgm:t>
    </dgm:pt>
    <dgm:pt modelId="{537A96CB-60C8-416E-AB08-71690213E064}" type="sibTrans" cxnId="{A03DA340-D8DF-4D1F-8C29-21A0813ECFE8}">
      <dgm:prSet/>
      <dgm:spPr/>
      <dgm:t>
        <a:bodyPr/>
        <a:lstStyle/>
        <a:p>
          <a:endParaRPr lang="en-CA" sz="3600"/>
        </a:p>
      </dgm:t>
    </dgm:pt>
    <dgm:pt modelId="{0ADC8548-1FAC-4334-A027-ED537ABCA640}">
      <dgm:prSet phldrT="[Text]" custT="1"/>
      <dgm:spPr/>
      <dgm:t>
        <a:bodyPr/>
        <a:lstStyle/>
        <a:p>
          <a:r>
            <a:rPr lang="en-CA" sz="1400" dirty="0" smtClean="0"/>
            <a:t>3) Data cleaning</a:t>
          </a:r>
          <a:endParaRPr lang="en-CA" sz="1400" dirty="0"/>
        </a:p>
      </dgm:t>
    </dgm:pt>
    <dgm:pt modelId="{4CE12464-A2E5-4594-83E5-F2C0CDA035AD}" type="parTrans" cxnId="{4DF8391C-61FF-4014-B10C-B06B6BDD709E}">
      <dgm:prSet/>
      <dgm:spPr/>
      <dgm:t>
        <a:bodyPr/>
        <a:lstStyle/>
        <a:p>
          <a:endParaRPr lang="en-CA" sz="3600"/>
        </a:p>
      </dgm:t>
    </dgm:pt>
    <dgm:pt modelId="{597FA9DB-4D9B-4821-9EB6-A3C851212AE2}" type="sibTrans" cxnId="{4DF8391C-61FF-4014-B10C-B06B6BDD709E}">
      <dgm:prSet/>
      <dgm:spPr/>
      <dgm:t>
        <a:bodyPr/>
        <a:lstStyle/>
        <a:p>
          <a:endParaRPr lang="en-CA" sz="3600"/>
        </a:p>
      </dgm:t>
    </dgm:pt>
    <dgm:pt modelId="{6F1D2CB4-C3A4-40E1-99E7-95BC9ADCD67D}">
      <dgm:prSet phldrT="[Text]" custT="1"/>
      <dgm:spPr/>
      <dgm:t>
        <a:bodyPr/>
        <a:lstStyle/>
        <a:p>
          <a:r>
            <a:rPr lang="en-CA" sz="1400" dirty="0" smtClean="0"/>
            <a:t>4) Data </a:t>
          </a:r>
          <a:r>
            <a:rPr lang="en-CA" sz="1400" dirty="0" smtClean="0"/>
            <a:t>explor-ation</a:t>
          </a:r>
          <a:endParaRPr lang="en-CA" sz="1400" dirty="0"/>
        </a:p>
      </dgm:t>
    </dgm:pt>
    <dgm:pt modelId="{8EA2F532-4360-454A-BDFA-B722F10144F7}" type="parTrans" cxnId="{202C41BC-8EF2-4DA8-802F-32C1B5D3AC54}">
      <dgm:prSet/>
      <dgm:spPr/>
      <dgm:t>
        <a:bodyPr/>
        <a:lstStyle/>
        <a:p>
          <a:endParaRPr lang="en-CA" sz="3600"/>
        </a:p>
      </dgm:t>
    </dgm:pt>
    <dgm:pt modelId="{822F1A95-8974-4B8E-99D6-1680806D39AB}" type="sibTrans" cxnId="{202C41BC-8EF2-4DA8-802F-32C1B5D3AC54}">
      <dgm:prSet/>
      <dgm:spPr/>
      <dgm:t>
        <a:bodyPr/>
        <a:lstStyle/>
        <a:p>
          <a:endParaRPr lang="en-CA" sz="3600"/>
        </a:p>
      </dgm:t>
    </dgm:pt>
    <dgm:pt modelId="{3CF7AA24-808B-4CBC-B9EE-F03D4E58E53D}">
      <dgm:prSet phldrT="[Text]" custT="1"/>
      <dgm:spPr/>
      <dgm:t>
        <a:bodyPr/>
        <a:lstStyle/>
        <a:p>
          <a:r>
            <a:rPr lang="en-CA" sz="1400" dirty="0" smtClean="0"/>
            <a:t>5) Feature </a:t>
          </a:r>
          <a:r>
            <a:rPr lang="en-CA" sz="1400" dirty="0" smtClean="0"/>
            <a:t>engin-eering</a:t>
          </a:r>
          <a:endParaRPr lang="en-CA" sz="1400" dirty="0"/>
        </a:p>
      </dgm:t>
    </dgm:pt>
    <dgm:pt modelId="{E8A203B0-D931-4E3F-969E-18D397A66E1F}" type="parTrans" cxnId="{7A046E08-F5F1-48AE-B468-ADF4DB2CDEB2}">
      <dgm:prSet/>
      <dgm:spPr/>
      <dgm:t>
        <a:bodyPr/>
        <a:lstStyle/>
        <a:p>
          <a:endParaRPr lang="en-CA" sz="3600"/>
        </a:p>
      </dgm:t>
    </dgm:pt>
    <dgm:pt modelId="{9A935060-98FC-49D6-9DB1-92A5FE0A796F}" type="sibTrans" cxnId="{7A046E08-F5F1-48AE-B468-ADF4DB2CDEB2}">
      <dgm:prSet/>
      <dgm:spPr/>
      <dgm:t>
        <a:bodyPr/>
        <a:lstStyle/>
        <a:p>
          <a:endParaRPr lang="en-CA" sz="3600"/>
        </a:p>
      </dgm:t>
    </dgm:pt>
    <dgm:pt modelId="{4A37E759-91FC-4717-8005-504E2397FA2F}">
      <dgm:prSet custT="1"/>
      <dgm:spPr/>
      <dgm:t>
        <a:bodyPr/>
        <a:lstStyle/>
        <a:p>
          <a:r>
            <a:rPr lang="en-CA" sz="1400" dirty="0" smtClean="0"/>
            <a:t>6) Predictive modelling</a:t>
          </a:r>
          <a:endParaRPr lang="en-CA" sz="1400" dirty="0"/>
        </a:p>
      </dgm:t>
    </dgm:pt>
    <dgm:pt modelId="{5D0AAD3F-C036-4EAB-ADBD-0A37C1F89258}" type="parTrans" cxnId="{BCC457CB-954E-4A67-BC2F-21578B9F42E6}">
      <dgm:prSet/>
      <dgm:spPr/>
      <dgm:t>
        <a:bodyPr/>
        <a:lstStyle/>
        <a:p>
          <a:endParaRPr lang="en-CA" sz="3600"/>
        </a:p>
      </dgm:t>
    </dgm:pt>
    <dgm:pt modelId="{5A0F6A86-73BB-433D-B47F-DFA848BCE187}" type="sibTrans" cxnId="{BCC457CB-954E-4A67-BC2F-21578B9F42E6}">
      <dgm:prSet/>
      <dgm:spPr/>
      <dgm:t>
        <a:bodyPr/>
        <a:lstStyle/>
        <a:p>
          <a:endParaRPr lang="en-CA" sz="3600"/>
        </a:p>
      </dgm:t>
    </dgm:pt>
    <dgm:pt modelId="{1651E91C-982E-4E8B-85E6-CC99E6A1A954}">
      <dgm:prSet custT="1"/>
      <dgm:spPr/>
      <dgm:t>
        <a:bodyPr/>
        <a:lstStyle/>
        <a:p>
          <a:r>
            <a:rPr lang="en-CA" sz="1400" dirty="0" smtClean="0"/>
            <a:t>7) Present insights</a:t>
          </a:r>
          <a:endParaRPr lang="en-CA" sz="1400" dirty="0"/>
        </a:p>
      </dgm:t>
    </dgm:pt>
    <dgm:pt modelId="{9F659AF1-3481-4F48-ACB4-8AB26D0C1D99}" type="parTrans" cxnId="{6416BEEF-C5F2-4DC5-BDBA-75FB9E195A59}">
      <dgm:prSet/>
      <dgm:spPr/>
      <dgm:t>
        <a:bodyPr/>
        <a:lstStyle/>
        <a:p>
          <a:endParaRPr lang="en-CA" sz="3600"/>
        </a:p>
      </dgm:t>
    </dgm:pt>
    <dgm:pt modelId="{7EA6693F-EB4A-4E48-9E23-3CC605D8B839}" type="sibTrans" cxnId="{6416BEEF-C5F2-4DC5-BDBA-75FB9E195A59}">
      <dgm:prSet/>
      <dgm:spPr/>
      <dgm:t>
        <a:bodyPr/>
        <a:lstStyle/>
        <a:p>
          <a:endParaRPr lang="en-CA" sz="3600"/>
        </a:p>
      </dgm:t>
    </dgm:pt>
    <dgm:pt modelId="{B4EF140A-2DDA-4222-84E7-81E9F03B1A5B}" type="pres">
      <dgm:prSet presAssocID="{64005B1A-8258-4C98-8DB7-ABB011C8E5E0}" presName="cycle" presStyleCnt="0">
        <dgm:presLayoutVars>
          <dgm:dir/>
          <dgm:resizeHandles val="exact"/>
        </dgm:presLayoutVars>
      </dgm:prSet>
      <dgm:spPr/>
      <dgm:t>
        <a:bodyPr/>
        <a:lstStyle/>
        <a:p>
          <a:endParaRPr lang="en-CA"/>
        </a:p>
      </dgm:t>
    </dgm:pt>
    <dgm:pt modelId="{830B8197-E3CC-4E57-81BB-F3C2E22BC782}" type="pres">
      <dgm:prSet presAssocID="{AE962DB7-5941-4F1F-98CB-BD3869CFC111}" presName="dummy" presStyleCnt="0"/>
      <dgm:spPr/>
    </dgm:pt>
    <dgm:pt modelId="{922B0E9B-5BFD-4C6E-A45A-AE045EFEBC02}" type="pres">
      <dgm:prSet presAssocID="{AE962DB7-5941-4F1F-98CB-BD3869CFC111}" presName="node" presStyleLbl="revTx" presStyleIdx="0" presStyleCnt="7">
        <dgm:presLayoutVars>
          <dgm:bulletEnabled val="1"/>
        </dgm:presLayoutVars>
      </dgm:prSet>
      <dgm:spPr/>
      <dgm:t>
        <a:bodyPr/>
        <a:lstStyle/>
        <a:p>
          <a:endParaRPr lang="en-CA"/>
        </a:p>
      </dgm:t>
    </dgm:pt>
    <dgm:pt modelId="{BE4A2DF1-C45C-410C-8C58-3E3FEBB25579}" type="pres">
      <dgm:prSet presAssocID="{0719E4AD-45BA-4157-90C3-B83346198FC7}" presName="sibTrans" presStyleLbl="node1" presStyleIdx="0" presStyleCnt="7"/>
      <dgm:spPr/>
      <dgm:t>
        <a:bodyPr/>
        <a:lstStyle/>
        <a:p>
          <a:endParaRPr lang="en-CA"/>
        </a:p>
      </dgm:t>
    </dgm:pt>
    <dgm:pt modelId="{9EA7D472-C130-44A4-AB8A-20CB6A871A9B}" type="pres">
      <dgm:prSet presAssocID="{10CC9AB8-2BFA-4FD3-828A-30F72A8A8E86}" presName="dummy" presStyleCnt="0"/>
      <dgm:spPr/>
    </dgm:pt>
    <dgm:pt modelId="{6AE8B414-4956-4E56-AC25-E9565AFA5DC4}" type="pres">
      <dgm:prSet presAssocID="{10CC9AB8-2BFA-4FD3-828A-30F72A8A8E86}" presName="node" presStyleLbl="revTx" presStyleIdx="1" presStyleCnt="7">
        <dgm:presLayoutVars>
          <dgm:bulletEnabled val="1"/>
        </dgm:presLayoutVars>
      </dgm:prSet>
      <dgm:spPr/>
      <dgm:t>
        <a:bodyPr/>
        <a:lstStyle/>
        <a:p>
          <a:endParaRPr lang="en-CA"/>
        </a:p>
      </dgm:t>
    </dgm:pt>
    <dgm:pt modelId="{F8364D97-717B-4EEA-91E7-E1004731CFBE}" type="pres">
      <dgm:prSet presAssocID="{537A96CB-60C8-416E-AB08-71690213E064}" presName="sibTrans" presStyleLbl="node1" presStyleIdx="1" presStyleCnt="7"/>
      <dgm:spPr/>
      <dgm:t>
        <a:bodyPr/>
        <a:lstStyle/>
        <a:p>
          <a:endParaRPr lang="en-CA"/>
        </a:p>
      </dgm:t>
    </dgm:pt>
    <dgm:pt modelId="{6DC03DA5-A22A-45A1-A357-085BF1CA2DE9}" type="pres">
      <dgm:prSet presAssocID="{0ADC8548-1FAC-4334-A027-ED537ABCA640}" presName="dummy" presStyleCnt="0"/>
      <dgm:spPr/>
    </dgm:pt>
    <dgm:pt modelId="{13FB294E-7BED-465D-9CB1-84601F1F51F4}" type="pres">
      <dgm:prSet presAssocID="{0ADC8548-1FAC-4334-A027-ED537ABCA640}" presName="node" presStyleLbl="revTx" presStyleIdx="2" presStyleCnt="7">
        <dgm:presLayoutVars>
          <dgm:bulletEnabled val="1"/>
        </dgm:presLayoutVars>
      </dgm:prSet>
      <dgm:spPr/>
      <dgm:t>
        <a:bodyPr/>
        <a:lstStyle/>
        <a:p>
          <a:endParaRPr lang="en-CA"/>
        </a:p>
      </dgm:t>
    </dgm:pt>
    <dgm:pt modelId="{329AC215-49E8-4E87-B68B-076CDA21C305}" type="pres">
      <dgm:prSet presAssocID="{597FA9DB-4D9B-4821-9EB6-A3C851212AE2}" presName="sibTrans" presStyleLbl="node1" presStyleIdx="2" presStyleCnt="7"/>
      <dgm:spPr/>
      <dgm:t>
        <a:bodyPr/>
        <a:lstStyle/>
        <a:p>
          <a:endParaRPr lang="en-CA"/>
        </a:p>
      </dgm:t>
    </dgm:pt>
    <dgm:pt modelId="{B0F7E94F-0C28-40A5-8757-ECD4128A2C9F}" type="pres">
      <dgm:prSet presAssocID="{6F1D2CB4-C3A4-40E1-99E7-95BC9ADCD67D}" presName="dummy" presStyleCnt="0"/>
      <dgm:spPr/>
    </dgm:pt>
    <dgm:pt modelId="{B3F7D353-A544-4C19-B363-BEEB86EE9F66}" type="pres">
      <dgm:prSet presAssocID="{6F1D2CB4-C3A4-40E1-99E7-95BC9ADCD67D}" presName="node" presStyleLbl="revTx" presStyleIdx="3" presStyleCnt="7">
        <dgm:presLayoutVars>
          <dgm:bulletEnabled val="1"/>
        </dgm:presLayoutVars>
      </dgm:prSet>
      <dgm:spPr/>
      <dgm:t>
        <a:bodyPr/>
        <a:lstStyle/>
        <a:p>
          <a:endParaRPr lang="en-CA"/>
        </a:p>
      </dgm:t>
    </dgm:pt>
    <dgm:pt modelId="{C1B2F13E-A565-4A08-B565-9329ACB26D5B}" type="pres">
      <dgm:prSet presAssocID="{822F1A95-8974-4B8E-99D6-1680806D39AB}" presName="sibTrans" presStyleLbl="node1" presStyleIdx="3" presStyleCnt="7"/>
      <dgm:spPr/>
      <dgm:t>
        <a:bodyPr/>
        <a:lstStyle/>
        <a:p>
          <a:endParaRPr lang="en-CA"/>
        </a:p>
      </dgm:t>
    </dgm:pt>
    <dgm:pt modelId="{66B1B1CF-2382-42A6-8350-C8E3B088E55B}" type="pres">
      <dgm:prSet presAssocID="{3CF7AA24-808B-4CBC-B9EE-F03D4E58E53D}" presName="dummy" presStyleCnt="0"/>
      <dgm:spPr/>
    </dgm:pt>
    <dgm:pt modelId="{FEC486F6-D096-4E65-A9B1-6DAC49DA1C2D}" type="pres">
      <dgm:prSet presAssocID="{3CF7AA24-808B-4CBC-B9EE-F03D4E58E53D}" presName="node" presStyleLbl="revTx" presStyleIdx="4" presStyleCnt="7" custScaleX="105916">
        <dgm:presLayoutVars>
          <dgm:bulletEnabled val="1"/>
        </dgm:presLayoutVars>
      </dgm:prSet>
      <dgm:spPr/>
      <dgm:t>
        <a:bodyPr/>
        <a:lstStyle/>
        <a:p>
          <a:endParaRPr lang="en-CA"/>
        </a:p>
      </dgm:t>
    </dgm:pt>
    <dgm:pt modelId="{E66C82E6-58EC-4864-8346-D0AE12A8A549}" type="pres">
      <dgm:prSet presAssocID="{9A935060-98FC-49D6-9DB1-92A5FE0A796F}" presName="sibTrans" presStyleLbl="node1" presStyleIdx="4" presStyleCnt="7"/>
      <dgm:spPr/>
      <dgm:t>
        <a:bodyPr/>
        <a:lstStyle/>
        <a:p>
          <a:endParaRPr lang="en-CA"/>
        </a:p>
      </dgm:t>
    </dgm:pt>
    <dgm:pt modelId="{B5CAE0C2-5CCA-43F8-895E-26D0BD8B4B68}" type="pres">
      <dgm:prSet presAssocID="{4A37E759-91FC-4717-8005-504E2397FA2F}" presName="dummy" presStyleCnt="0"/>
      <dgm:spPr/>
    </dgm:pt>
    <dgm:pt modelId="{92C20BDF-F901-4076-90B0-692C64AF1EA0}" type="pres">
      <dgm:prSet presAssocID="{4A37E759-91FC-4717-8005-504E2397FA2F}" presName="node" presStyleLbl="revTx" presStyleIdx="5" presStyleCnt="7">
        <dgm:presLayoutVars>
          <dgm:bulletEnabled val="1"/>
        </dgm:presLayoutVars>
      </dgm:prSet>
      <dgm:spPr/>
      <dgm:t>
        <a:bodyPr/>
        <a:lstStyle/>
        <a:p>
          <a:endParaRPr lang="en-CA"/>
        </a:p>
      </dgm:t>
    </dgm:pt>
    <dgm:pt modelId="{ACC01D24-63E4-4680-B57C-576CA07C441B}" type="pres">
      <dgm:prSet presAssocID="{5A0F6A86-73BB-433D-B47F-DFA848BCE187}" presName="sibTrans" presStyleLbl="node1" presStyleIdx="5" presStyleCnt="7"/>
      <dgm:spPr/>
      <dgm:t>
        <a:bodyPr/>
        <a:lstStyle/>
        <a:p>
          <a:endParaRPr lang="en-CA"/>
        </a:p>
      </dgm:t>
    </dgm:pt>
    <dgm:pt modelId="{2A5A6DC6-ADDC-4F6F-9993-F7E0FBD93637}" type="pres">
      <dgm:prSet presAssocID="{1651E91C-982E-4E8B-85E6-CC99E6A1A954}" presName="dummy" presStyleCnt="0"/>
      <dgm:spPr/>
    </dgm:pt>
    <dgm:pt modelId="{862A5E04-89A6-4E19-95D9-3504191A4BCC}" type="pres">
      <dgm:prSet presAssocID="{1651E91C-982E-4E8B-85E6-CC99E6A1A954}" presName="node" presStyleLbl="revTx" presStyleIdx="6" presStyleCnt="7">
        <dgm:presLayoutVars>
          <dgm:bulletEnabled val="1"/>
        </dgm:presLayoutVars>
      </dgm:prSet>
      <dgm:spPr/>
      <dgm:t>
        <a:bodyPr/>
        <a:lstStyle/>
        <a:p>
          <a:endParaRPr lang="en-CA"/>
        </a:p>
      </dgm:t>
    </dgm:pt>
    <dgm:pt modelId="{32A36FC9-DDF2-4541-8E5B-BD5E45A68A47}" type="pres">
      <dgm:prSet presAssocID="{7EA6693F-EB4A-4E48-9E23-3CC605D8B839}" presName="sibTrans" presStyleLbl="node1" presStyleIdx="6" presStyleCnt="7"/>
      <dgm:spPr/>
      <dgm:t>
        <a:bodyPr/>
        <a:lstStyle/>
        <a:p>
          <a:endParaRPr lang="en-CA"/>
        </a:p>
      </dgm:t>
    </dgm:pt>
  </dgm:ptLst>
  <dgm:cxnLst>
    <dgm:cxn modelId="{BF972C42-4C3C-4245-9196-1099F63022C6}" type="presOf" srcId="{537A96CB-60C8-416E-AB08-71690213E064}" destId="{F8364D97-717B-4EEA-91E7-E1004731CFBE}" srcOrd="0" destOrd="0" presId="urn:microsoft.com/office/officeart/2005/8/layout/cycle1"/>
    <dgm:cxn modelId="{6416BEEF-C5F2-4DC5-BDBA-75FB9E195A59}" srcId="{64005B1A-8258-4C98-8DB7-ABB011C8E5E0}" destId="{1651E91C-982E-4E8B-85E6-CC99E6A1A954}" srcOrd="6" destOrd="0" parTransId="{9F659AF1-3481-4F48-ACB4-8AB26D0C1D99}" sibTransId="{7EA6693F-EB4A-4E48-9E23-3CC605D8B839}"/>
    <dgm:cxn modelId="{931A1C6A-D9BB-4FE6-8E00-AD45940F642A}" type="presOf" srcId="{0ADC8548-1FAC-4334-A027-ED537ABCA640}" destId="{13FB294E-7BED-465D-9CB1-84601F1F51F4}" srcOrd="0" destOrd="0" presId="urn:microsoft.com/office/officeart/2005/8/layout/cycle1"/>
    <dgm:cxn modelId="{A6DD933E-D2D0-4F97-AEB8-A0359A9979DB}" type="presOf" srcId="{64005B1A-8258-4C98-8DB7-ABB011C8E5E0}" destId="{B4EF140A-2DDA-4222-84E7-81E9F03B1A5B}" srcOrd="0" destOrd="0" presId="urn:microsoft.com/office/officeart/2005/8/layout/cycle1"/>
    <dgm:cxn modelId="{E3E8E8A3-AB71-4ACE-B4D5-9D3E63C5CEF8}" type="presOf" srcId="{597FA9DB-4D9B-4821-9EB6-A3C851212AE2}" destId="{329AC215-49E8-4E87-B68B-076CDA21C305}" srcOrd="0" destOrd="0" presId="urn:microsoft.com/office/officeart/2005/8/layout/cycle1"/>
    <dgm:cxn modelId="{E4F3A2CB-FE25-4259-A8B2-1674B96DBBBA}" type="presOf" srcId="{9A935060-98FC-49D6-9DB1-92A5FE0A796F}" destId="{E66C82E6-58EC-4864-8346-D0AE12A8A549}" srcOrd="0" destOrd="0" presId="urn:microsoft.com/office/officeart/2005/8/layout/cycle1"/>
    <dgm:cxn modelId="{46F1F088-17D1-4BDD-BA95-9F8FEF23FAAE}" type="presOf" srcId="{5A0F6A86-73BB-433D-B47F-DFA848BCE187}" destId="{ACC01D24-63E4-4680-B57C-576CA07C441B}" srcOrd="0" destOrd="0" presId="urn:microsoft.com/office/officeart/2005/8/layout/cycle1"/>
    <dgm:cxn modelId="{2D6F222D-02F0-4FBC-87CB-72DF55899F5C}" srcId="{64005B1A-8258-4C98-8DB7-ABB011C8E5E0}" destId="{AE962DB7-5941-4F1F-98CB-BD3869CFC111}" srcOrd="0" destOrd="0" parTransId="{CE9A1251-E3FD-4321-B25C-B93CC573B81B}" sibTransId="{0719E4AD-45BA-4157-90C3-B83346198FC7}"/>
    <dgm:cxn modelId="{A72CD2DF-D5DC-430D-8A01-B3B49D4B0AE3}" type="presOf" srcId="{6F1D2CB4-C3A4-40E1-99E7-95BC9ADCD67D}" destId="{B3F7D353-A544-4C19-B363-BEEB86EE9F66}" srcOrd="0" destOrd="0" presId="urn:microsoft.com/office/officeart/2005/8/layout/cycle1"/>
    <dgm:cxn modelId="{202C41BC-8EF2-4DA8-802F-32C1B5D3AC54}" srcId="{64005B1A-8258-4C98-8DB7-ABB011C8E5E0}" destId="{6F1D2CB4-C3A4-40E1-99E7-95BC9ADCD67D}" srcOrd="3" destOrd="0" parTransId="{8EA2F532-4360-454A-BDFA-B722F10144F7}" sibTransId="{822F1A95-8974-4B8E-99D6-1680806D39AB}"/>
    <dgm:cxn modelId="{7B62AA32-618E-4EAC-9CEE-4E3974A41C8F}" type="presOf" srcId="{3CF7AA24-808B-4CBC-B9EE-F03D4E58E53D}" destId="{FEC486F6-D096-4E65-A9B1-6DAC49DA1C2D}" srcOrd="0" destOrd="0" presId="urn:microsoft.com/office/officeart/2005/8/layout/cycle1"/>
    <dgm:cxn modelId="{86844E4E-73BB-4352-9A2A-725AD268E22B}" type="presOf" srcId="{822F1A95-8974-4B8E-99D6-1680806D39AB}" destId="{C1B2F13E-A565-4A08-B565-9329ACB26D5B}" srcOrd="0" destOrd="0" presId="urn:microsoft.com/office/officeart/2005/8/layout/cycle1"/>
    <dgm:cxn modelId="{59FE4FB4-3F72-48BD-B317-33FB9E49C28C}" type="presOf" srcId="{0719E4AD-45BA-4157-90C3-B83346198FC7}" destId="{BE4A2DF1-C45C-410C-8C58-3E3FEBB25579}" srcOrd="0" destOrd="0" presId="urn:microsoft.com/office/officeart/2005/8/layout/cycle1"/>
    <dgm:cxn modelId="{BEB75173-E67D-45E6-92D0-37FFE23B17F7}" type="presOf" srcId="{4A37E759-91FC-4717-8005-504E2397FA2F}" destId="{92C20BDF-F901-4076-90B0-692C64AF1EA0}" srcOrd="0" destOrd="0" presId="urn:microsoft.com/office/officeart/2005/8/layout/cycle1"/>
    <dgm:cxn modelId="{E0696B41-8AAB-4067-A747-1B048A7EB1E2}" type="presOf" srcId="{7EA6693F-EB4A-4E48-9E23-3CC605D8B839}" destId="{32A36FC9-DDF2-4541-8E5B-BD5E45A68A47}" srcOrd="0" destOrd="0" presId="urn:microsoft.com/office/officeart/2005/8/layout/cycle1"/>
    <dgm:cxn modelId="{7A046E08-F5F1-48AE-B468-ADF4DB2CDEB2}" srcId="{64005B1A-8258-4C98-8DB7-ABB011C8E5E0}" destId="{3CF7AA24-808B-4CBC-B9EE-F03D4E58E53D}" srcOrd="4" destOrd="0" parTransId="{E8A203B0-D931-4E3F-969E-18D397A66E1F}" sibTransId="{9A935060-98FC-49D6-9DB1-92A5FE0A796F}"/>
    <dgm:cxn modelId="{4DF8391C-61FF-4014-B10C-B06B6BDD709E}" srcId="{64005B1A-8258-4C98-8DB7-ABB011C8E5E0}" destId="{0ADC8548-1FAC-4334-A027-ED537ABCA640}" srcOrd="2" destOrd="0" parTransId="{4CE12464-A2E5-4594-83E5-F2C0CDA035AD}" sibTransId="{597FA9DB-4D9B-4821-9EB6-A3C851212AE2}"/>
    <dgm:cxn modelId="{A03DA340-D8DF-4D1F-8C29-21A0813ECFE8}" srcId="{64005B1A-8258-4C98-8DB7-ABB011C8E5E0}" destId="{10CC9AB8-2BFA-4FD3-828A-30F72A8A8E86}" srcOrd="1" destOrd="0" parTransId="{BB4654EE-14BB-41D6-BC63-35A6A574F23C}" sibTransId="{537A96CB-60C8-416E-AB08-71690213E064}"/>
    <dgm:cxn modelId="{AA22397E-B279-429B-A702-BE0648EBDA4F}" type="presOf" srcId="{10CC9AB8-2BFA-4FD3-828A-30F72A8A8E86}" destId="{6AE8B414-4956-4E56-AC25-E9565AFA5DC4}" srcOrd="0" destOrd="0" presId="urn:microsoft.com/office/officeart/2005/8/layout/cycle1"/>
    <dgm:cxn modelId="{65F0586B-1607-420C-BD58-4BF0CAB8AF7A}" type="presOf" srcId="{AE962DB7-5941-4F1F-98CB-BD3869CFC111}" destId="{922B0E9B-5BFD-4C6E-A45A-AE045EFEBC02}" srcOrd="0" destOrd="0" presId="urn:microsoft.com/office/officeart/2005/8/layout/cycle1"/>
    <dgm:cxn modelId="{BCC457CB-954E-4A67-BC2F-21578B9F42E6}" srcId="{64005B1A-8258-4C98-8DB7-ABB011C8E5E0}" destId="{4A37E759-91FC-4717-8005-504E2397FA2F}" srcOrd="5" destOrd="0" parTransId="{5D0AAD3F-C036-4EAB-ADBD-0A37C1F89258}" sibTransId="{5A0F6A86-73BB-433D-B47F-DFA848BCE187}"/>
    <dgm:cxn modelId="{C2273276-A11C-4E08-ACAE-D7821B81B845}" type="presOf" srcId="{1651E91C-982E-4E8B-85E6-CC99E6A1A954}" destId="{862A5E04-89A6-4E19-95D9-3504191A4BCC}" srcOrd="0" destOrd="0" presId="urn:microsoft.com/office/officeart/2005/8/layout/cycle1"/>
    <dgm:cxn modelId="{472CEC3D-BDD1-4187-BA35-D79FB40DE608}" type="presParOf" srcId="{B4EF140A-2DDA-4222-84E7-81E9F03B1A5B}" destId="{830B8197-E3CC-4E57-81BB-F3C2E22BC782}" srcOrd="0" destOrd="0" presId="urn:microsoft.com/office/officeart/2005/8/layout/cycle1"/>
    <dgm:cxn modelId="{B135F255-6C8F-4A30-8E74-644F6048F152}" type="presParOf" srcId="{B4EF140A-2DDA-4222-84E7-81E9F03B1A5B}" destId="{922B0E9B-5BFD-4C6E-A45A-AE045EFEBC02}" srcOrd="1" destOrd="0" presId="urn:microsoft.com/office/officeart/2005/8/layout/cycle1"/>
    <dgm:cxn modelId="{FA42DF36-C5D5-4488-8DEB-8CF275ECC9FC}" type="presParOf" srcId="{B4EF140A-2DDA-4222-84E7-81E9F03B1A5B}" destId="{BE4A2DF1-C45C-410C-8C58-3E3FEBB25579}" srcOrd="2" destOrd="0" presId="urn:microsoft.com/office/officeart/2005/8/layout/cycle1"/>
    <dgm:cxn modelId="{15779C70-DA4D-4B7E-9AE7-4B34E33F1C29}" type="presParOf" srcId="{B4EF140A-2DDA-4222-84E7-81E9F03B1A5B}" destId="{9EA7D472-C130-44A4-AB8A-20CB6A871A9B}" srcOrd="3" destOrd="0" presId="urn:microsoft.com/office/officeart/2005/8/layout/cycle1"/>
    <dgm:cxn modelId="{81E137C9-4B1A-4169-A905-95A39AE0D7F3}" type="presParOf" srcId="{B4EF140A-2DDA-4222-84E7-81E9F03B1A5B}" destId="{6AE8B414-4956-4E56-AC25-E9565AFA5DC4}" srcOrd="4" destOrd="0" presId="urn:microsoft.com/office/officeart/2005/8/layout/cycle1"/>
    <dgm:cxn modelId="{EBC192F5-7339-4038-8C28-0015B39A7537}" type="presParOf" srcId="{B4EF140A-2DDA-4222-84E7-81E9F03B1A5B}" destId="{F8364D97-717B-4EEA-91E7-E1004731CFBE}" srcOrd="5" destOrd="0" presId="urn:microsoft.com/office/officeart/2005/8/layout/cycle1"/>
    <dgm:cxn modelId="{D9744D5A-4BB5-4AAC-BCBE-5AD9403BE76F}" type="presParOf" srcId="{B4EF140A-2DDA-4222-84E7-81E9F03B1A5B}" destId="{6DC03DA5-A22A-45A1-A357-085BF1CA2DE9}" srcOrd="6" destOrd="0" presId="urn:microsoft.com/office/officeart/2005/8/layout/cycle1"/>
    <dgm:cxn modelId="{4ABE5339-1C07-4E54-8872-D5007A0D89AA}" type="presParOf" srcId="{B4EF140A-2DDA-4222-84E7-81E9F03B1A5B}" destId="{13FB294E-7BED-465D-9CB1-84601F1F51F4}" srcOrd="7" destOrd="0" presId="urn:microsoft.com/office/officeart/2005/8/layout/cycle1"/>
    <dgm:cxn modelId="{17FE16DA-D17A-46C7-AF0E-4B30EAF49364}" type="presParOf" srcId="{B4EF140A-2DDA-4222-84E7-81E9F03B1A5B}" destId="{329AC215-49E8-4E87-B68B-076CDA21C305}" srcOrd="8" destOrd="0" presId="urn:microsoft.com/office/officeart/2005/8/layout/cycle1"/>
    <dgm:cxn modelId="{6EF027CF-079F-4877-9FE5-FC1E083009A8}" type="presParOf" srcId="{B4EF140A-2DDA-4222-84E7-81E9F03B1A5B}" destId="{B0F7E94F-0C28-40A5-8757-ECD4128A2C9F}" srcOrd="9" destOrd="0" presId="urn:microsoft.com/office/officeart/2005/8/layout/cycle1"/>
    <dgm:cxn modelId="{0E0068E9-4B0F-46EB-B823-33F0CB5610FC}" type="presParOf" srcId="{B4EF140A-2DDA-4222-84E7-81E9F03B1A5B}" destId="{B3F7D353-A544-4C19-B363-BEEB86EE9F66}" srcOrd="10" destOrd="0" presId="urn:microsoft.com/office/officeart/2005/8/layout/cycle1"/>
    <dgm:cxn modelId="{8451928F-878E-4E62-B862-69463F004CE3}" type="presParOf" srcId="{B4EF140A-2DDA-4222-84E7-81E9F03B1A5B}" destId="{C1B2F13E-A565-4A08-B565-9329ACB26D5B}" srcOrd="11" destOrd="0" presId="urn:microsoft.com/office/officeart/2005/8/layout/cycle1"/>
    <dgm:cxn modelId="{90D8B5C5-7F0B-4DBA-8C18-41E5791AC242}" type="presParOf" srcId="{B4EF140A-2DDA-4222-84E7-81E9F03B1A5B}" destId="{66B1B1CF-2382-42A6-8350-C8E3B088E55B}" srcOrd="12" destOrd="0" presId="urn:microsoft.com/office/officeart/2005/8/layout/cycle1"/>
    <dgm:cxn modelId="{72E6B11E-A50C-485D-B2E1-1F7FC4BEA836}" type="presParOf" srcId="{B4EF140A-2DDA-4222-84E7-81E9F03B1A5B}" destId="{FEC486F6-D096-4E65-A9B1-6DAC49DA1C2D}" srcOrd="13" destOrd="0" presId="urn:microsoft.com/office/officeart/2005/8/layout/cycle1"/>
    <dgm:cxn modelId="{676E1125-D556-4EB9-8CA9-4C3EF089D450}" type="presParOf" srcId="{B4EF140A-2DDA-4222-84E7-81E9F03B1A5B}" destId="{E66C82E6-58EC-4864-8346-D0AE12A8A549}" srcOrd="14" destOrd="0" presId="urn:microsoft.com/office/officeart/2005/8/layout/cycle1"/>
    <dgm:cxn modelId="{9CEFB7A1-EFA2-410B-867E-53E55CBDE069}" type="presParOf" srcId="{B4EF140A-2DDA-4222-84E7-81E9F03B1A5B}" destId="{B5CAE0C2-5CCA-43F8-895E-26D0BD8B4B68}" srcOrd="15" destOrd="0" presId="urn:microsoft.com/office/officeart/2005/8/layout/cycle1"/>
    <dgm:cxn modelId="{ABB72C7D-F9AE-4AB2-8308-A74E20164655}" type="presParOf" srcId="{B4EF140A-2DDA-4222-84E7-81E9F03B1A5B}" destId="{92C20BDF-F901-4076-90B0-692C64AF1EA0}" srcOrd="16" destOrd="0" presId="urn:microsoft.com/office/officeart/2005/8/layout/cycle1"/>
    <dgm:cxn modelId="{430ECFB2-D36B-4F79-801B-1C318B41E6DC}" type="presParOf" srcId="{B4EF140A-2DDA-4222-84E7-81E9F03B1A5B}" destId="{ACC01D24-63E4-4680-B57C-576CA07C441B}" srcOrd="17" destOrd="0" presId="urn:microsoft.com/office/officeart/2005/8/layout/cycle1"/>
    <dgm:cxn modelId="{DC9C1A7A-6BBE-461F-8911-53C74B41C12C}" type="presParOf" srcId="{B4EF140A-2DDA-4222-84E7-81E9F03B1A5B}" destId="{2A5A6DC6-ADDC-4F6F-9993-F7E0FBD93637}" srcOrd="18" destOrd="0" presId="urn:microsoft.com/office/officeart/2005/8/layout/cycle1"/>
    <dgm:cxn modelId="{575D129A-D74E-4D4D-A17D-B8987968F6E4}" type="presParOf" srcId="{B4EF140A-2DDA-4222-84E7-81E9F03B1A5B}" destId="{862A5E04-89A6-4E19-95D9-3504191A4BCC}" srcOrd="19" destOrd="0" presId="urn:microsoft.com/office/officeart/2005/8/layout/cycle1"/>
    <dgm:cxn modelId="{D7588E1C-96D7-4F51-B4AC-DF2477F7249C}" type="presParOf" srcId="{B4EF140A-2DDA-4222-84E7-81E9F03B1A5B}" destId="{32A36FC9-DDF2-4541-8E5B-BD5E45A68A47}"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ADF68B-A700-42ED-B923-C957C3225842}" type="doc">
      <dgm:prSet loTypeId="urn:microsoft.com/office/officeart/2005/8/layout/hierarchy4" loCatId="list" qsTypeId="urn:microsoft.com/office/officeart/2005/8/quickstyle/simple5" qsCatId="simple" csTypeId="urn:microsoft.com/office/officeart/2005/8/colors/accent1_2" csCatId="accent1" phldr="1"/>
      <dgm:spPr/>
      <dgm:t>
        <a:bodyPr/>
        <a:lstStyle/>
        <a:p>
          <a:endParaRPr lang="en-CA"/>
        </a:p>
      </dgm:t>
    </dgm:pt>
    <dgm:pt modelId="{FF518B5C-3133-46DB-BB57-DF2AC4F6AB9D}">
      <dgm:prSet phldrT="[Text]"/>
      <dgm:spPr/>
      <dgm:t>
        <a:bodyPr/>
        <a:lstStyle/>
        <a:p>
          <a:r>
            <a:rPr lang="en-CA" dirty="0" smtClean="0"/>
            <a:t>Data types</a:t>
          </a:r>
          <a:endParaRPr lang="en-CA" dirty="0"/>
        </a:p>
      </dgm:t>
    </dgm:pt>
    <dgm:pt modelId="{D7F9DFEA-B54B-4FA2-87D7-1ACA065E00FF}" type="parTrans" cxnId="{0737EA7A-D0E9-4521-8DA8-B49C20D22ECF}">
      <dgm:prSet/>
      <dgm:spPr/>
      <dgm:t>
        <a:bodyPr/>
        <a:lstStyle/>
        <a:p>
          <a:endParaRPr lang="en-CA"/>
        </a:p>
      </dgm:t>
    </dgm:pt>
    <dgm:pt modelId="{E4741CC1-D5A2-4240-822C-FC2E2C0EE0B7}" type="sibTrans" cxnId="{0737EA7A-D0E9-4521-8DA8-B49C20D22ECF}">
      <dgm:prSet/>
      <dgm:spPr/>
      <dgm:t>
        <a:bodyPr/>
        <a:lstStyle/>
        <a:p>
          <a:endParaRPr lang="en-CA"/>
        </a:p>
      </dgm:t>
    </dgm:pt>
    <dgm:pt modelId="{1BDAB946-F810-4758-8F52-4F40A2CEEC4B}">
      <dgm:prSet phldrT="[Text]"/>
      <dgm:spPr/>
      <dgm:t>
        <a:bodyPr/>
        <a:lstStyle/>
        <a:p>
          <a:r>
            <a:rPr lang="en-CA" dirty="0" smtClean="0"/>
            <a:t>Categorical</a:t>
          </a:r>
          <a:endParaRPr lang="en-CA" dirty="0"/>
        </a:p>
      </dgm:t>
    </dgm:pt>
    <dgm:pt modelId="{F1878849-2E97-432C-8223-1CCAB3670EA1}" type="parTrans" cxnId="{C2E87CA0-1192-42B4-A30D-FF6176B6E2DC}">
      <dgm:prSet/>
      <dgm:spPr/>
      <dgm:t>
        <a:bodyPr/>
        <a:lstStyle/>
        <a:p>
          <a:endParaRPr lang="en-CA"/>
        </a:p>
      </dgm:t>
    </dgm:pt>
    <dgm:pt modelId="{4FAD4BC1-05C2-46F4-A367-CDD984F6F643}" type="sibTrans" cxnId="{C2E87CA0-1192-42B4-A30D-FF6176B6E2DC}">
      <dgm:prSet/>
      <dgm:spPr/>
      <dgm:t>
        <a:bodyPr/>
        <a:lstStyle/>
        <a:p>
          <a:endParaRPr lang="en-CA"/>
        </a:p>
      </dgm:t>
    </dgm:pt>
    <dgm:pt modelId="{65269DC8-0936-4869-AC12-842B73AD9194}">
      <dgm:prSet phldrT="[Text]" custT="1"/>
      <dgm:spPr/>
      <dgm:t>
        <a:bodyPr anchor="ctr"/>
        <a:lstStyle/>
        <a:p>
          <a:pPr algn="ctr"/>
          <a:r>
            <a:rPr lang="en-CA" sz="1600" dirty="0" smtClean="0"/>
            <a:t>Nominal</a:t>
          </a:r>
        </a:p>
        <a:p>
          <a:pPr algn="l"/>
          <a:r>
            <a:rPr lang="en-CA" sz="900" dirty="0" smtClean="0"/>
            <a:t>- Neighbourhood</a:t>
          </a:r>
        </a:p>
        <a:p>
          <a:pPr algn="l"/>
          <a:r>
            <a:rPr lang="en-CA" sz="900" dirty="0" smtClean="0"/>
            <a:t>- Type of material/condition</a:t>
          </a:r>
          <a:endParaRPr lang="en-CA" sz="900" dirty="0"/>
        </a:p>
      </dgm:t>
    </dgm:pt>
    <dgm:pt modelId="{4A2C4377-5A41-49EF-BFC9-FCB74D82A030}" type="parTrans" cxnId="{F2F879E0-337E-466A-B9D2-78F490BB9499}">
      <dgm:prSet/>
      <dgm:spPr/>
      <dgm:t>
        <a:bodyPr/>
        <a:lstStyle/>
        <a:p>
          <a:endParaRPr lang="en-CA"/>
        </a:p>
      </dgm:t>
    </dgm:pt>
    <dgm:pt modelId="{B3CA9230-152F-41A8-8994-E08ECCA8A5A6}" type="sibTrans" cxnId="{F2F879E0-337E-466A-B9D2-78F490BB9499}">
      <dgm:prSet/>
      <dgm:spPr/>
      <dgm:t>
        <a:bodyPr/>
        <a:lstStyle/>
        <a:p>
          <a:endParaRPr lang="en-CA"/>
        </a:p>
      </dgm:t>
    </dgm:pt>
    <dgm:pt modelId="{6907E75D-8CAB-48B3-97E2-F1F31120DEA9}">
      <dgm:prSet phldrT="[Text]" custT="1"/>
      <dgm:spPr/>
      <dgm:t>
        <a:bodyPr/>
        <a:lstStyle/>
        <a:p>
          <a:pPr algn="ctr"/>
          <a:r>
            <a:rPr lang="en-CA" sz="1600" dirty="0" smtClean="0"/>
            <a:t>Ordinal</a:t>
          </a:r>
        </a:p>
        <a:p>
          <a:pPr algn="l"/>
          <a:r>
            <a:rPr lang="en-CA" sz="900" dirty="0" smtClean="0"/>
            <a:t>- Quality of house</a:t>
          </a:r>
        </a:p>
        <a:p>
          <a:pPr algn="l"/>
          <a:r>
            <a:rPr lang="en-CA" sz="900" dirty="0" smtClean="0"/>
            <a:t>- Quality of finish</a:t>
          </a:r>
          <a:endParaRPr lang="en-CA" sz="900" dirty="0"/>
        </a:p>
      </dgm:t>
    </dgm:pt>
    <dgm:pt modelId="{63B7D5E4-1E68-487D-8BEB-8CB64F4255F3}" type="parTrans" cxnId="{8F9FAB39-7E1C-49D1-AEF9-94CF8D5F51FA}">
      <dgm:prSet/>
      <dgm:spPr/>
      <dgm:t>
        <a:bodyPr/>
        <a:lstStyle/>
        <a:p>
          <a:endParaRPr lang="en-CA"/>
        </a:p>
      </dgm:t>
    </dgm:pt>
    <dgm:pt modelId="{FBAE290B-9B88-4624-AB0D-B3A14F81D93C}" type="sibTrans" cxnId="{8F9FAB39-7E1C-49D1-AEF9-94CF8D5F51FA}">
      <dgm:prSet/>
      <dgm:spPr/>
      <dgm:t>
        <a:bodyPr/>
        <a:lstStyle/>
        <a:p>
          <a:endParaRPr lang="en-CA"/>
        </a:p>
      </dgm:t>
    </dgm:pt>
    <dgm:pt modelId="{FB7FDDDD-3515-4ED8-8258-A949A146E0B6}">
      <dgm:prSet phldrT="[Text]"/>
      <dgm:spPr/>
      <dgm:t>
        <a:bodyPr/>
        <a:lstStyle/>
        <a:p>
          <a:r>
            <a:rPr lang="en-CA" dirty="0" smtClean="0"/>
            <a:t>Numerical</a:t>
          </a:r>
          <a:endParaRPr lang="en-CA" dirty="0"/>
        </a:p>
      </dgm:t>
    </dgm:pt>
    <dgm:pt modelId="{A8574533-0889-4FDF-9092-71C3EA6CB494}" type="parTrans" cxnId="{A50FB7E5-F15B-4E82-90CE-3DC157B7E73E}">
      <dgm:prSet/>
      <dgm:spPr/>
      <dgm:t>
        <a:bodyPr/>
        <a:lstStyle/>
        <a:p>
          <a:endParaRPr lang="en-CA"/>
        </a:p>
      </dgm:t>
    </dgm:pt>
    <dgm:pt modelId="{8D453D54-A511-4AA7-B748-7976E780396B}" type="sibTrans" cxnId="{A50FB7E5-F15B-4E82-90CE-3DC157B7E73E}">
      <dgm:prSet/>
      <dgm:spPr/>
      <dgm:t>
        <a:bodyPr/>
        <a:lstStyle/>
        <a:p>
          <a:endParaRPr lang="en-CA"/>
        </a:p>
      </dgm:t>
    </dgm:pt>
    <dgm:pt modelId="{34251D77-E3B2-47F3-B4E2-940FE7BD1398}">
      <dgm:prSet phldrT="[Text]" custT="1"/>
      <dgm:spPr/>
      <dgm:t>
        <a:bodyPr/>
        <a:lstStyle/>
        <a:p>
          <a:pPr algn="l"/>
          <a:r>
            <a:rPr lang="en-CA" sz="900" dirty="0" smtClean="0"/>
            <a:t>- Size (area sq. </a:t>
          </a:r>
          <a:r>
            <a:rPr lang="en-CA" sz="900" dirty="0" err="1" smtClean="0"/>
            <a:t>ft</a:t>
          </a:r>
          <a:r>
            <a:rPr lang="en-CA" sz="900" dirty="0" smtClean="0"/>
            <a:t>)</a:t>
          </a:r>
        </a:p>
        <a:p>
          <a:pPr algn="l"/>
          <a:r>
            <a:rPr lang="en-CA" sz="900" dirty="0" smtClean="0"/>
            <a:t>- No. of rooms</a:t>
          </a:r>
          <a:endParaRPr lang="en-CA" sz="900" dirty="0"/>
        </a:p>
      </dgm:t>
    </dgm:pt>
    <dgm:pt modelId="{6D905B6C-F6D2-4FAA-A4D9-3F88E695A40D}" type="parTrans" cxnId="{259D6836-5279-4064-83FF-9B0C8279D88F}">
      <dgm:prSet/>
      <dgm:spPr/>
      <dgm:t>
        <a:bodyPr/>
        <a:lstStyle/>
        <a:p>
          <a:endParaRPr lang="en-CA"/>
        </a:p>
      </dgm:t>
    </dgm:pt>
    <dgm:pt modelId="{A9F1A056-1C37-479B-AB43-1806D843983F}" type="sibTrans" cxnId="{259D6836-5279-4064-83FF-9B0C8279D88F}">
      <dgm:prSet/>
      <dgm:spPr/>
      <dgm:t>
        <a:bodyPr/>
        <a:lstStyle/>
        <a:p>
          <a:endParaRPr lang="en-CA"/>
        </a:p>
      </dgm:t>
    </dgm:pt>
    <dgm:pt modelId="{561449F8-2F57-4CB9-B1AC-AD425754BA60}" type="pres">
      <dgm:prSet presAssocID="{7BADF68B-A700-42ED-B923-C957C3225842}" presName="Name0" presStyleCnt="0">
        <dgm:presLayoutVars>
          <dgm:chPref val="1"/>
          <dgm:dir/>
          <dgm:animOne val="branch"/>
          <dgm:animLvl val="lvl"/>
          <dgm:resizeHandles/>
        </dgm:presLayoutVars>
      </dgm:prSet>
      <dgm:spPr/>
      <dgm:t>
        <a:bodyPr/>
        <a:lstStyle/>
        <a:p>
          <a:endParaRPr lang="en-CA"/>
        </a:p>
      </dgm:t>
    </dgm:pt>
    <dgm:pt modelId="{DCD1F810-BE58-4761-99A7-BE8E0296FB08}" type="pres">
      <dgm:prSet presAssocID="{FF518B5C-3133-46DB-BB57-DF2AC4F6AB9D}" presName="vertOne" presStyleCnt="0"/>
      <dgm:spPr/>
    </dgm:pt>
    <dgm:pt modelId="{9FFD37BA-2994-4A86-B6D7-A3991E8AE389}" type="pres">
      <dgm:prSet presAssocID="{FF518B5C-3133-46DB-BB57-DF2AC4F6AB9D}" presName="txOne" presStyleLbl="node0" presStyleIdx="0" presStyleCnt="1" custLinFactNeighborX="-242" custLinFactNeighborY="-1583">
        <dgm:presLayoutVars>
          <dgm:chPref val="3"/>
        </dgm:presLayoutVars>
      </dgm:prSet>
      <dgm:spPr/>
      <dgm:t>
        <a:bodyPr/>
        <a:lstStyle/>
        <a:p>
          <a:endParaRPr lang="en-CA"/>
        </a:p>
      </dgm:t>
    </dgm:pt>
    <dgm:pt modelId="{7F5ECFFE-BBDF-4235-824C-AE6542A74384}" type="pres">
      <dgm:prSet presAssocID="{FF518B5C-3133-46DB-BB57-DF2AC4F6AB9D}" presName="parTransOne" presStyleCnt="0"/>
      <dgm:spPr/>
    </dgm:pt>
    <dgm:pt modelId="{5946E9A6-E7B5-442B-8B19-F513D7F4820E}" type="pres">
      <dgm:prSet presAssocID="{FF518B5C-3133-46DB-BB57-DF2AC4F6AB9D}" presName="horzOne" presStyleCnt="0"/>
      <dgm:spPr/>
    </dgm:pt>
    <dgm:pt modelId="{B3B0EA47-332C-4AAB-BF33-D721D97754FB}" type="pres">
      <dgm:prSet presAssocID="{1BDAB946-F810-4758-8F52-4F40A2CEEC4B}" presName="vertTwo" presStyleCnt="0"/>
      <dgm:spPr/>
    </dgm:pt>
    <dgm:pt modelId="{3723BABC-A9F1-4776-9696-691F4C8BFA29}" type="pres">
      <dgm:prSet presAssocID="{1BDAB946-F810-4758-8F52-4F40A2CEEC4B}" presName="txTwo" presStyleLbl="node2" presStyleIdx="0" presStyleCnt="2">
        <dgm:presLayoutVars>
          <dgm:chPref val="3"/>
        </dgm:presLayoutVars>
      </dgm:prSet>
      <dgm:spPr/>
      <dgm:t>
        <a:bodyPr/>
        <a:lstStyle/>
        <a:p>
          <a:endParaRPr lang="en-CA"/>
        </a:p>
      </dgm:t>
    </dgm:pt>
    <dgm:pt modelId="{7785C1A8-19F9-4A97-9FE5-525B94965BB0}" type="pres">
      <dgm:prSet presAssocID="{1BDAB946-F810-4758-8F52-4F40A2CEEC4B}" presName="parTransTwo" presStyleCnt="0"/>
      <dgm:spPr/>
    </dgm:pt>
    <dgm:pt modelId="{A5F157AB-4D0B-417C-A187-405BDDA4503A}" type="pres">
      <dgm:prSet presAssocID="{1BDAB946-F810-4758-8F52-4F40A2CEEC4B}" presName="horzTwo" presStyleCnt="0"/>
      <dgm:spPr/>
    </dgm:pt>
    <dgm:pt modelId="{8064803D-E9EC-4164-9DDD-46ED3499B160}" type="pres">
      <dgm:prSet presAssocID="{65269DC8-0936-4869-AC12-842B73AD9194}" presName="vertThree" presStyleCnt="0"/>
      <dgm:spPr/>
    </dgm:pt>
    <dgm:pt modelId="{8571AC9D-0F75-4D7B-8FED-38D8273C70EE}" type="pres">
      <dgm:prSet presAssocID="{65269DC8-0936-4869-AC12-842B73AD9194}" presName="txThree" presStyleLbl="node3" presStyleIdx="0" presStyleCnt="3">
        <dgm:presLayoutVars>
          <dgm:chPref val="3"/>
        </dgm:presLayoutVars>
      </dgm:prSet>
      <dgm:spPr/>
      <dgm:t>
        <a:bodyPr/>
        <a:lstStyle/>
        <a:p>
          <a:endParaRPr lang="en-CA"/>
        </a:p>
      </dgm:t>
    </dgm:pt>
    <dgm:pt modelId="{DBD26BBF-2411-4CC3-9BD8-6989B53022E7}" type="pres">
      <dgm:prSet presAssocID="{65269DC8-0936-4869-AC12-842B73AD9194}" presName="horzThree" presStyleCnt="0"/>
      <dgm:spPr/>
    </dgm:pt>
    <dgm:pt modelId="{CF9AE037-9A0B-4DF1-9EC4-E3BF641C8674}" type="pres">
      <dgm:prSet presAssocID="{B3CA9230-152F-41A8-8994-E08ECCA8A5A6}" presName="sibSpaceThree" presStyleCnt="0"/>
      <dgm:spPr/>
    </dgm:pt>
    <dgm:pt modelId="{56625F5A-3B8D-466E-B5EC-24BA314B8D27}" type="pres">
      <dgm:prSet presAssocID="{6907E75D-8CAB-48B3-97E2-F1F31120DEA9}" presName="vertThree" presStyleCnt="0"/>
      <dgm:spPr/>
    </dgm:pt>
    <dgm:pt modelId="{B76BE13C-0B7C-4D3B-9C1E-F77A1AB439D5}" type="pres">
      <dgm:prSet presAssocID="{6907E75D-8CAB-48B3-97E2-F1F31120DEA9}" presName="txThree" presStyleLbl="node3" presStyleIdx="1" presStyleCnt="3">
        <dgm:presLayoutVars>
          <dgm:chPref val="3"/>
        </dgm:presLayoutVars>
      </dgm:prSet>
      <dgm:spPr/>
      <dgm:t>
        <a:bodyPr/>
        <a:lstStyle/>
        <a:p>
          <a:endParaRPr lang="en-CA"/>
        </a:p>
      </dgm:t>
    </dgm:pt>
    <dgm:pt modelId="{0DBADDFF-E019-4846-9C73-8C22C1C48300}" type="pres">
      <dgm:prSet presAssocID="{6907E75D-8CAB-48B3-97E2-F1F31120DEA9}" presName="horzThree" presStyleCnt="0"/>
      <dgm:spPr/>
    </dgm:pt>
    <dgm:pt modelId="{8F3134D4-9EDF-4EB0-BCB8-04E69F397211}" type="pres">
      <dgm:prSet presAssocID="{4FAD4BC1-05C2-46F4-A367-CDD984F6F643}" presName="sibSpaceTwo" presStyleCnt="0"/>
      <dgm:spPr/>
    </dgm:pt>
    <dgm:pt modelId="{A7FBD58A-2754-43D6-BDF6-C4EE074D4379}" type="pres">
      <dgm:prSet presAssocID="{FB7FDDDD-3515-4ED8-8258-A949A146E0B6}" presName="vertTwo" presStyleCnt="0"/>
      <dgm:spPr/>
    </dgm:pt>
    <dgm:pt modelId="{CD79E9DF-A7D0-48D1-8391-A9D6FE6A34CD}" type="pres">
      <dgm:prSet presAssocID="{FB7FDDDD-3515-4ED8-8258-A949A146E0B6}" presName="txTwo" presStyleLbl="node2" presStyleIdx="1" presStyleCnt="2">
        <dgm:presLayoutVars>
          <dgm:chPref val="3"/>
        </dgm:presLayoutVars>
      </dgm:prSet>
      <dgm:spPr/>
      <dgm:t>
        <a:bodyPr/>
        <a:lstStyle/>
        <a:p>
          <a:endParaRPr lang="en-CA"/>
        </a:p>
      </dgm:t>
    </dgm:pt>
    <dgm:pt modelId="{4AA26513-6FCA-470F-89F0-4C2D1712AF14}" type="pres">
      <dgm:prSet presAssocID="{FB7FDDDD-3515-4ED8-8258-A949A146E0B6}" presName="parTransTwo" presStyleCnt="0"/>
      <dgm:spPr/>
    </dgm:pt>
    <dgm:pt modelId="{8EB114D4-FDE2-4FA4-A8A1-1199294774D4}" type="pres">
      <dgm:prSet presAssocID="{FB7FDDDD-3515-4ED8-8258-A949A146E0B6}" presName="horzTwo" presStyleCnt="0"/>
      <dgm:spPr/>
    </dgm:pt>
    <dgm:pt modelId="{0C5DBFF4-5E72-4121-8293-69A0BC463BFD}" type="pres">
      <dgm:prSet presAssocID="{34251D77-E3B2-47F3-B4E2-940FE7BD1398}" presName="vertThree" presStyleCnt="0"/>
      <dgm:spPr/>
    </dgm:pt>
    <dgm:pt modelId="{7A581F9E-F6E5-4DE9-8941-FB3DCA8B4121}" type="pres">
      <dgm:prSet presAssocID="{34251D77-E3B2-47F3-B4E2-940FE7BD1398}" presName="txThree" presStyleLbl="node3" presStyleIdx="2" presStyleCnt="3">
        <dgm:presLayoutVars>
          <dgm:chPref val="3"/>
        </dgm:presLayoutVars>
      </dgm:prSet>
      <dgm:spPr/>
      <dgm:t>
        <a:bodyPr/>
        <a:lstStyle/>
        <a:p>
          <a:endParaRPr lang="en-CA"/>
        </a:p>
      </dgm:t>
    </dgm:pt>
    <dgm:pt modelId="{68B81BF4-3B74-447E-B977-AC9EAECBD011}" type="pres">
      <dgm:prSet presAssocID="{34251D77-E3B2-47F3-B4E2-940FE7BD1398}" presName="horzThree" presStyleCnt="0"/>
      <dgm:spPr/>
    </dgm:pt>
  </dgm:ptLst>
  <dgm:cxnLst>
    <dgm:cxn modelId="{9F0DF478-BE73-4D85-99AE-178A2B34C428}" type="presOf" srcId="{65269DC8-0936-4869-AC12-842B73AD9194}" destId="{8571AC9D-0F75-4D7B-8FED-38D8273C70EE}" srcOrd="0" destOrd="0" presId="urn:microsoft.com/office/officeart/2005/8/layout/hierarchy4"/>
    <dgm:cxn modelId="{885F6913-8F73-4E03-981C-F3F1F3C9B1B3}" type="presOf" srcId="{1BDAB946-F810-4758-8F52-4F40A2CEEC4B}" destId="{3723BABC-A9F1-4776-9696-691F4C8BFA29}" srcOrd="0" destOrd="0" presId="urn:microsoft.com/office/officeart/2005/8/layout/hierarchy4"/>
    <dgm:cxn modelId="{259D6836-5279-4064-83FF-9B0C8279D88F}" srcId="{FB7FDDDD-3515-4ED8-8258-A949A146E0B6}" destId="{34251D77-E3B2-47F3-B4E2-940FE7BD1398}" srcOrd="0" destOrd="0" parTransId="{6D905B6C-F6D2-4FAA-A4D9-3F88E695A40D}" sibTransId="{A9F1A056-1C37-479B-AB43-1806D843983F}"/>
    <dgm:cxn modelId="{CB0DCBE0-0EB9-4F45-9E2A-93CDC5597BA4}" type="presOf" srcId="{34251D77-E3B2-47F3-B4E2-940FE7BD1398}" destId="{7A581F9E-F6E5-4DE9-8941-FB3DCA8B4121}" srcOrd="0" destOrd="0" presId="urn:microsoft.com/office/officeart/2005/8/layout/hierarchy4"/>
    <dgm:cxn modelId="{A67FD73C-E29A-410E-99B2-85E1DDDFA128}" type="presOf" srcId="{7BADF68B-A700-42ED-B923-C957C3225842}" destId="{561449F8-2F57-4CB9-B1AC-AD425754BA60}" srcOrd="0" destOrd="0" presId="urn:microsoft.com/office/officeart/2005/8/layout/hierarchy4"/>
    <dgm:cxn modelId="{C2E87CA0-1192-42B4-A30D-FF6176B6E2DC}" srcId="{FF518B5C-3133-46DB-BB57-DF2AC4F6AB9D}" destId="{1BDAB946-F810-4758-8F52-4F40A2CEEC4B}" srcOrd="0" destOrd="0" parTransId="{F1878849-2E97-432C-8223-1CCAB3670EA1}" sibTransId="{4FAD4BC1-05C2-46F4-A367-CDD984F6F643}"/>
    <dgm:cxn modelId="{A50FB7E5-F15B-4E82-90CE-3DC157B7E73E}" srcId="{FF518B5C-3133-46DB-BB57-DF2AC4F6AB9D}" destId="{FB7FDDDD-3515-4ED8-8258-A949A146E0B6}" srcOrd="1" destOrd="0" parTransId="{A8574533-0889-4FDF-9092-71C3EA6CB494}" sibTransId="{8D453D54-A511-4AA7-B748-7976E780396B}"/>
    <dgm:cxn modelId="{6FB9547B-C359-462E-B7D4-413C81A443D8}" type="presOf" srcId="{FB7FDDDD-3515-4ED8-8258-A949A146E0B6}" destId="{CD79E9DF-A7D0-48D1-8391-A9D6FE6A34CD}" srcOrd="0" destOrd="0" presId="urn:microsoft.com/office/officeart/2005/8/layout/hierarchy4"/>
    <dgm:cxn modelId="{8F9FAB39-7E1C-49D1-AEF9-94CF8D5F51FA}" srcId="{1BDAB946-F810-4758-8F52-4F40A2CEEC4B}" destId="{6907E75D-8CAB-48B3-97E2-F1F31120DEA9}" srcOrd="1" destOrd="0" parTransId="{63B7D5E4-1E68-487D-8BEB-8CB64F4255F3}" sibTransId="{FBAE290B-9B88-4624-AB0D-B3A14F81D93C}"/>
    <dgm:cxn modelId="{F2F879E0-337E-466A-B9D2-78F490BB9499}" srcId="{1BDAB946-F810-4758-8F52-4F40A2CEEC4B}" destId="{65269DC8-0936-4869-AC12-842B73AD9194}" srcOrd="0" destOrd="0" parTransId="{4A2C4377-5A41-49EF-BFC9-FCB74D82A030}" sibTransId="{B3CA9230-152F-41A8-8994-E08ECCA8A5A6}"/>
    <dgm:cxn modelId="{865D5EE6-C4C0-41B7-956E-37FB815462D8}" type="presOf" srcId="{FF518B5C-3133-46DB-BB57-DF2AC4F6AB9D}" destId="{9FFD37BA-2994-4A86-B6D7-A3991E8AE389}" srcOrd="0" destOrd="0" presId="urn:microsoft.com/office/officeart/2005/8/layout/hierarchy4"/>
    <dgm:cxn modelId="{042F0A6E-0498-4AEE-AB44-BC9CEEC9234E}" type="presOf" srcId="{6907E75D-8CAB-48B3-97E2-F1F31120DEA9}" destId="{B76BE13C-0B7C-4D3B-9C1E-F77A1AB439D5}" srcOrd="0" destOrd="0" presId="urn:microsoft.com/office/officeart/2005/8/layout/hierarchy4"/>
    <dgm:cxn modelId="{0737EA7A-D0E9-4521-8DA8-B49C20D22ECF}" srcId="{7BADF68B-A700-42ED-B923-C957C3225842}" destId="{FF518B5C-3133-46DB-BB57-DF2AC4F6AB9D}" srcOrd="0" destOrd="0" parTransId="{D7F9DFEA-B54B-4FA2-87D7-1ACA065E00FF}" sibTransId="{E4741CC1-D5A2-4240-822C-FC2E2C0EE0B7}"/>
    <dgm:cxn modelId="{85EF3B36-FF9B-4BC4-A768-DC4FD4A1CFD9}" type="presParOf" srcId="{561449F8-2F57-4CB9-B1AC-AD425754BA60}" destId="{DCD1F810-BE58-4761-99A7-BE8E0296FB08}" srcOrd="0" destOrd="0" presId="urn:microsoft.com/office/officeart/2005/8/layout/hierarchy4"/>
    <dgm:cxn modelId="{6438BC93-547D-4FAA-9328-C4DFB3A0C4C8}" type="presParOf" srcId="{DCD1F810-BE58-4761-99A7-BE8E0296FB08}" destId="{9FFD37BA-2994-4A86-B6D7-A3991E8AE389}" srcOrd="0" destOrd="0" presId="urn:microsoft.com/office/officeart/2005/8/layout/hierarchy4"/>
    <dgm:cxn modelId="{CDB507CA-33CA-45CC-B95E-1F5B8495FF4A}" type="presParOf" srcId="{DCD1F810-BE58-4761-99A7-BE8E0296FB08}" destId="{7F5ECFFE-BBDF-4235-824C-AE6542A74384}" srcOrd="1" destOrd="0" presId="urn:microsoft.com/office/officeart/2005/8/layout/hierarchy4"/>
    <dgm:cxn modelId="{FC1CE6AF-14C6-44DD-A7F5-19444481207D}" type="presParOf" srcId="{DCD1F810-BE58-4761-99A7-BE8E0296FB08}" destId="{5946E9A6-E7B5-442B-8B19-F513D7F4820E}" srcOrd="2" destOrd="0" presId="urn:microsoft.com/office/officeart/2005/8/layout/hierarchy4"/>
    <dgm:cxn modelId="{AE784F7A-9A5A-44F7-82C0-8A5D9D9290EF}" type="presParOf" srcId="{5946E9A6-E7B5-442B-8B19-F513D7F4820E}" destId="{B3B0EA47-332C-4AAB-BF33-D721D97754FB}" srcOrd="0" destOrd="0" presId="urn:microsoft.com/office/officeart/2005/8/layout/hierarchy4"/>
    <dgm:cxn modelId="{5BD24813-F3CF-48C9-9708-E455EB163E0E}" type="presParOf" srcId="{B3B0EA47-332C-4AAB-BF33-D721D97754FB}" destId="{3723BABC-A9F1-4776-9696-691F4C8BFA29}" srcOrd="0" destOrd="0" presId="urn:microsoft.com/office/officeart/2005/8/layout/hierarchy4"/>
    <dgm:cxn modelId="{C076AD1A-5678-4D4B-80CE-A8A3971C43CC}" type="presParOf" srcId="{B3B0EA47-332C-4AAB-BF33-D721D97754FB}" destId="{7785C1A8-19F9-4A97-9FE5-525B94965BB0}" srcOrd="1" destOrd="0" presId="urn:microsoft.com/office/officeart/2005/8/layout/hierarchy4"/>
    <dgm:cxn modelId="{D086E213-DE46-434D-BE48-9593684A5D35}" type="presParOf" srcId="{B3B0EA47-332C-4AAB-BF33-D721D97754FB}" destId="{A5F157AB-4D0B-417C-A187-405BDDA4503A}" srcOrd="2" destOrd="0" presId="urn:microsoft.com/office/officeart/2005/8/layout/hierarchy4"/>
    <dgm:cxn modelId="{31088842-AF87-4A64-B31A-028ABDD17F9F}" type="presParOf" srcId="{A5F157AB-4D0B-417C-A187-405BDDA4503A}" destId="{8064803D-E9EC-4164-9DDD-46ED3499B160}" srcOrd="0" destOrd="0" presId="urn:microsoft.com/office/officeart/2005/8/layout/hierarchy4"/>
    <dgm:cxn modelId="{87C5372D-BBA3-4BF9-B7B9-AFF2745F30B7}" type="presParOf" srcId="{8064803D-E9EC-4164-9DDD-46ED3499B160}" destId="{8571AC9D-0F75-4D7B-8FED-38D8273C70EE}" srcOrd="0" destOrd="0" presId="urn:microsoft.com/office/officeart/2005/8/layout/hierarchy4"/>
    <dgm:cxn modelId="{02B919F8-42D0-4204-9BC8-D8BBDE0109E1}" type="presParOf" srcId="{8064803D-E9EC-4164-9DDD-46ED3499B160}" destId="{DBD26BBF-2411-4CC3-9BD8-6989B53022E7}" srcOrd="1" destOrd="0" presId="urn:microsoft.com/office/officeart/2005/8/layout/hierarchy4"/>
    <dgm:cxn modelId="{1F3A96D9-BEE9-4548-962F-253E36471B3E}" type="presParOf" srcId="{A5F157AB-4D0B-417C-A187-405BDDA4503A}" destId="{CF9AE037-9A0B-4DF1-9EC4-E3BF641C8674}" srcOrd="1" destOrd="0" presId="urn:microsoft.com/office/officeart/2005/8/layout/hierarchy4"/>
    <dgm:cxn modelId="{6337858A-EF44-4D52-83A7-A3644BC4369C}" type="presParOf" srcId="{A5F157AB-4D0B-417C-A187-405BDDA4503A}" destId="{56625F5A-3B8D-466E-B5EC-24BA314B8D27}" srcOrd="2" destOrd="0" presId="urn:microsoft.com/office/officeart/2005/8/layout/hierarchy4"/>
    <dgm:cxn modelId="{DAE25771-242B-401D-8839-F075332C3BA8}" type="presParOf" srcId="{56625F5A-3B8D-466E-B5EC-24BA314B8D27}" destId="{B76BE13C-0B7C-4D3B-9C1E-F77A1AB439D5}" srcOrd="0" destOrd="0" presId="urn:microsoft.com/office/officeart/2005/8/layout/hierarchy4"/>
    <dgm:cxn modelId="{DB784EB8-7CFD-425C-AA74-EA077302969F}" type="presParOf" srcId="{56625F5A-3B8D-466E-B5EC-24BA314B8D27}" destId="{0DBADDFF-E019-4846-9C73-8C22C1C48300}" srcOrd="1" destOrd="0" presId="urn:microsoft.com/office/officeart/2005/8/layout/hierarchy4"/>
    <dgm:cxn modelId="{21DC5073-65C5-487F-9F47-A25EABEA7B86}" type="presParOf" srcId="{5946E9A6-E7B5-442B-8B19-F513D7F4820E}" destId="{8F3134D4-9EDF-4EB0-BCB8-04E69F397211}" srcOrd="1" destOrd="0" presId="urn:microsoft.com/office/officeart/2005/8/layout/hierarchy4"/>
    <dgm:cxn modelId="{CBC97922-B070-43E6-A5EC-89C5B5BFF234}" type="presParOf" srcId="{5946E9A6-E7B5-442B-8B19-F513D7F4820E}" destId="{A7FBD58A-2754-43D6-BDF6-C4EE074D4379}" srcOrd="2" destOrd="0" presId="urn:microsoft.com/office/officeart/2005/8/layout/hierarchy4"/>
    <dgm:cxn modelId="{5018453A-CD42-48B1-A4AE-8F257A688F1F}" type="presParOf" srcId="{A7FBD58A-2754-43D6-BDF6-C4EE074D4379}" destId="{CD79E9DF-A7D0-48D1-8391-A9D6FE6A34CD}" srcOrd="0" destOrd="0" presId="urn:microsoft.com/office/officeart/2005/8/layout/hierarchy4"/>
    <dgm:cxn modelId="{A981990E-B3CB-4DA0-9FAB-15B83A06C79F}" type="presParOf" srcId="{A7FBD58A-2754-43D6-BDF6-C4EE074D4379}" destId="{4AA26513-6FCA-470F-89F0-4C2D1712AF14}" srcOrd="1" destOrd="0" presId="urn:microsoft.com/office/officeart/2005/8/layout/hierarchy4"/>
    <dgm:cxn modelId="{1808A3A5-0395-410C-A9E2-1E1363C4BCA6}" type="presParOf" srcId="{A7FBD58A-2754-43D6-BDF6-C4EE074D4379}" destId="{8EB114D4-FDE2-4FA4-A8A1-1199294774D4}" srcOrd="2" destOrd="0" presId="urn:microsoft.com/office/officeart/2005/8/layout/hierarchy4"/>
    <dgm:cxn modelId="{D6816E33-5CEA-4779-9467-6ECA42611895}" type="presParOf" srcId="{8EB114D4-FDE2-4FA4-A8A1-1199294774D4}" destId="{0C5DBFF4-5E72-4121-8293-69A0BC463BFD}" srcOrd="0" destOrd="0" presId="urn:microsoft.com/office/officeart/2005/8/layout/hierarchy4"/>
    <dgm:cxn modelId="{0CF5EC5D-E5C5-409E-8681-41F0A0CD3B61}" type="presParOf" srcId="{0C5DBFF4-5E72-4121-8293-69A0BC463BFD}" destId="{7A581F9E-F6E5-4DE9-8941-FB3DCA8B4121}" srcOrd="0" destOrd="0" presId="urn:microsoft.com/office/officeart/2005/8/layout/hierarchy4"/>
    <dgm:cxn modelId="{712EF338-1A57-4A6A-89B7-3FE52A20A80B}" type="presParOf" srcId="{0C5DBFF4-5E72-4121-8293-69A0BC463BFD}" destId="{68B81BF4-3B74-447E-B977-AC9EAECBD01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AB5E36-A7F2-4C4F-9E5E-C2F5C29A73A2}"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CA"/>
        </a:p>
      </dgm:t>
    </dgm:pt>
    <dgm:pt modelId="{36D0E4AF-06F8-4E86-841B-AF1F3DF3DFEC}">
      <dgm:prSet phldrT="[Text]" custT="1"/>
      <dgm:spPr/>
      <dgm:t>
        <a:bodyPr/>
        <a:lstStyle/>
        <a:p>
          <a:r>
            <a:rPr lang="en-CA" sz="1200" dirty="0" smtClean="0"/>
            <a:t>Supervised Learning</a:t>
          </a:r>
          <a:endParaRPr lang="en-CA" sz="1200" dirty="0"/>
        </a:p>
      </dgm:t>
    </dgm:pt>
    <dgm:pt modelId="{726068CD-809F-4969-8BDD-DE3B6DF32D43}" type="parTrans" cxnId="{5F8D362E-4BA6-4114-B9BD-611C158E0E0D}">
      <dgm:prSet/>
      <dgm:spPr/>
      <dgm:t>
        <a:bodyPr/>
        <a:lstStyle/>
        <a:p>
          <a:endParaRPr lang="en-CA" sz="1200"/>
        </a:p>
      </dgm:t>
    </dgm:pt>
    <dgm:pt modelId="{B553CE0E-9086-4686-BA66-B6E7A110848B}" type="sibTrans" cxnId="{5F8D362E-4BA6-4114-B9BD-611C158E0E0D}">
      <dgm:prSet/>
      <dgm:spPr/>
      <dgm:t>
        <a:bodyPr/>
        <a:lstStyle/>
        <a:p>
          <a:endParaRPr lang="en-CA" sz="1200"/>
        </a:p>
      </dgm:t>
    </dgm:pt>
    <dgm:pt modelId="{2A248EB2-7822-457F-B790-B460F4EF5A3F}">
      <dgm:prSet phldrT="[Text]" custT="1"/>
      <dgm:spPr>
        <a:solidFill>
          <a:schemeClr val="accent1"/>
        </a:solidFill>
      </dgm:spPr>
      <dgm:t>
        <a:bodyPr/>
        <a:lstStyle/>
        <a:p>
          <a:r>
            <a:rPr lang="en-CA" sz="1200" dirty="0" smtClean="0"/>
            <a:t>Regression</a:t>
          </a:r>
          <a:endParaRPr lang="en-CA" sz="1200" dirty="0"/>
        </a:p>
      </dgm:t>
    </dgm:pt>
    <dgm:pt modelId="{BD8F92AD-5236-4432-8081-419A146656F8}" type="parTrans" cxnId="{C30B5A2C-679D-4377-9E96-A4C814D5EEBF}">
      <dgm:prSet/>
      <dgm:spPr/>
      <dgm:t>
        <a:bodyPr/>
        <a:lstStyle/>
        <a:p>
          <a:endParaRPr lang="en-CA" sz="1200"/>
        </a:p>
      </dgm:t>
    </dgm:pt>
    <dgm:pt modelId="{616F849C-B9BE-4850-B62D-4D40006267B9}" type="sibTrans" cxnId="{C30B5A2C-679D-4377-9E96-A4C814D5EEBF}">
      <dgm:prSet/>
      <dgm:spPr/>
      <dgm:t>
        <a:bodyPr/>
        <a:lstStyle/>
        <a:p>
          <a:endParaRPr lang="en-CA" sz="1200"/>
        </a:p>
      </dgm:t>
    </dgm:pt>
    <dgm:pt modelId="{AD0E4685-D022-4134-96FD-3A6827729865}">
      <dgm:prSet phldrT="[Text]" custT="1"/>
      <dgm:spPr>
        <a:solidFill>
          <a:schemeClr val="accent2"/>
        </a:solidFill>
      </dgm:spPr>
      <dgm:t>
        <a:bodyPr/>
        <a:lstStyle/>
        <a:p>
          <a:r>
            <a:rPr lang="en-CA" sz="1200" dirty="0" smtClean="0"/>
            <a:t>Regularization</a:t>
          </a:r>
          <a:endParaRPr lang="en-CA" sz="1200" dirty="0"/>
        </a:p>
      </dgm:t>
    </dgm:pt>
    <dgm:pt modelId="{9FDF2D9B-B0C1-4349-8FB9-BFF18482E8C0}" type="parTrans" cxnId="{1D79897E-4B2A-4C56-85B4-93EBA08D4C1C}">
      <dgm:prSet/>
      <dgm:spPr/>
      <dgm:t>
        <a:bodyPr/>
        <a:lstStyle/>
        <a:p>
          <a:endParaRPr lang="en-CA" sz="1200"/>
        </a:p>
      </dgm:t>
    </dgm:pt>
    <dgm:pt modelId="{719D2198-F49B-482C-B2B4-69EF5A50F0E5}" type="sibTrans" cxnId="{1D79897E-4B2A-4C56-85B4-93EBA08D4C1C}">
      <dgm:prSet/>
      <dgm:spPr/>
      <dgm:t>
        <a:bodyPr/>
        <a:lstStyle/>
        <a:p>
          <a:endParaRPr lang="en-CA" sz="1200"/>
        </a:p>
      </dgm:t>
    </dgm:pt>
    <dgm:pt modelId="{C56DAF49-58AA-427A-BD9E-021A0025E8D6}">
      <dgm:prSet phldrT="[Text]" custT="1"/>
      <dgm:spPr>
        <a:solidFill>
          <a:schemeClr val="accent4"/>
        </a:solidFill>
      </dgm:spPr>
      <dgm:t>
        <a:bodyPr/>
        <a:lstStyle/>
        <a:p>
          <a:r>
            <a:rPr lang="en-CA" sz="1200" dirty="0" smtClean="0">
              <a:solidFill>
                <a:schemeClr val="bg1"/>
              </a:solidFill>
            </a:rPr>
            <a:t>Instance-based</a:t>
          </a:r>
          <a:endParaRPr lang="en-CA" sz="1200" dirty="0">
            <a:solidFill>
              <a:schemeClr val="bg1"/>
            </a:solidFill>
          </a:endParaRPr>
        </a:p>
      </dgm:t>
    </dgm:pt>
    <dgm:pt modelId="{40AC25DD-A58F-4AAA-B7AD-09A2A6989326}" type="parTrans" cxnId="{B96242B3-576B-40CC-971E-99703A410C64}">
      <dgm:prSet/>
      <dgm:spPr/>
      <dgm:t>
        <a:bodyPr/>
        <a:lstStyle/>
        <a:p>
          <a:endParaRPr lang="en-CA" sz="1200"/>
        </a:p>
      </dgm:t>
    </dgm:pt>
    <dgm:pt modelId="{36B1315F-770B-48CC-A263-58C80D9B44F6}" type="sibTrans" cxnId="{B96242B3-576B-40CC-971E-99703A410C64}">
      <dgm:prSet/>
      <dgm:spPr/>
      <dgm:t>
        <a:bodyPr/>
        <a:lstStyle/>
        <a:p>
          <a:endParaRPr lang="en-CA" sz="1200"/>
        </a:p>
      </dgm:t>
    </dgm:pt>
    <dgm:pt modelId="{63F77EDD-7B57-42A4-97D9-857E0FBF4C9D}">
      <dgm:prSet custT="1"/>
      <dgm:spPr>
        <a:solidFill>
          <a:schemeClr val="accent6">
            <a:lumMod val="75000"/>
          </a:schemeClr>
        </a:solidFill>
      </dgm:spPr>
      <dgm:t>
        <a:bodyPr/>
        <a:lstStyle/>
        <a:p>
          <a:r>
            <a:rPr lang="en-CA" sz="1200" dirty="0" smtClean="0"/>
            <a:t>Ensemble</a:t>
          </a:r>
          <a:endParaRPr lang="en-CA" sz="1200" dirty="0"/>
        </a:p>
      </dgm:t>
    </dgm:pt>
    <dgm:pt modelId="{DCB2EBBD-C0CE-45E9-81E2-CB751C8C64FA}" type="parTrans" cxnId="{292BCD83-3F23-465B-AE78-2AB54E1F909E}">
      <dgm:prSet/>
      <dgm:spPr/>
      <dgm:t>
        <a:bodyPr/>
        <a:lstStyle/>
        <a:p>
          <a:endParaRPr lang="en-CA" sz="1200"/>
        </a:p>
      </dgm:t>
    </dgm:pt>
    <dgm:pt modelId="{1AE611DB-6BFF-4805-8A8A-ED9F6E5FE197}" type="sibTrans" cxnId="{292BCD83-3F23-465B-AE78-2AB54E1F909E}">
      <dgm:prSet/>
      <dgm:spPr/>
      <dgm:t>
        <a:bodyPr/>
        <a:lstStyle/>
        <a:p>
          <a:endParaRPr lang="en-CA" sz="1200"/>
        </a:p>
      </dgm:t>
    </dgm:pt>
    <dgm:pt modelId="{9594AB1B-9B41-443B-82F7-1D9FD00D5948}">
      <dgm:prSet phldrT="[Text]" custT="1"/>
      <dgm:spPr>
        <a:solidFill>
          <a:schemeClr val="accent1">
            <a:lumMod val="60000"/>
            <a:lumOff val="40000"/>
          </a:schemeClr>
        </a:solidFill>
      </dgm:spPr>
      <dgm:t>
        <a:bodyPr/>
        <a:lstStyle/>
        <a:p>
          <a:r>
            <a:rPr lang="en-CA" sz="1200" dirty="0" smtClean="0"/>
            <a:t>Ordinary Least Squares</a:t>
          </a:r>
          <a:endParaRPr lang="en-CA" sz="1200" dirty="0"/>
        </a:p>
      </dgm:t>
    </dgm:pt>
    <dgm:pt modelId="{07C202ED-3996-4704-BF4F-B0B001218A60}" type="parTrans" cxnId="{2195F2C7-2254-4AC9-AEE0-7CFB4DF54B19}">
      <dgm:prSet/>
      <dgm:spPr/>
      <dgm:t>
        <a:bodyPr/>
        <a:lstStyle/>
        <a:p>
          <a:endParaRPr lang="en-CA" sz="1200"/>
        </a:p>
      </dgm:t>
    </dgm:pt>
    <dgm:pt modelId="{B600EC7E-2A2B-4257-975A-44501E4B46A7}" type="sibTrans" cxnId="{2195F2C7-2254-4AC9-AEE0-7CFB4DF54B19}">
      <dgm:prSet/>
      <dgm:spPr/>
      <dgm:t>
        <a:bodyPr/>
        <a:lstStyle/>
        <a:p>
          <a:endParaRPr lang="en-CA" sz="1200"/>
        </a:p>
      </dgm:t>
    </dgm:pt>
    <dgm:pt modelId="{ED0B5565-9111-4F90-9F2C-DDD64D5BC758}">
      <dgm:prSet phldrT="[Text]" custT="1"/>
      <dgm:spPr>
        <a:solidFill>
          <a:schemeClr val="accent2">
            <a:lumMod val="60000"/>
            <a:lumOff val="40000"/>
          </a:schemeClr>
        </a:solidFill>
      </dgm:spPr>
      <dgm:t>
        <a:bodyPr/>
        <a:lstStyle/>
        <a:p>
          <a:r>
            <a:rPr lang="en-CA" sz="1200" dirty="0" smtClean="0"/>
            <a:t>Ridge</a:t>
          </a:r>
          <a:endParaRPr lang="en-CA" sz="1200" dirty="0"/>
        </a:p>
      </dgm:t>
    </dgm:pt>
    <dgm:pt modelId="{116A1645-12AA-4964-9F1F-74483DF45F6F}" type="parTrans" cxnId="{E2EFFB5C-2758-4847-9EBD-0E9A4A8A5814}">
      <dgm:prSet/>
      <dgm:spPr/>
      <dgm:t>
        <a:bodyPr/>
        <a:lstStyle/>
        <a:p>
          <a:endParaRPr lang="en-CA" sz="1200"/>
        </a:p>
      </dgm:t>
    </dgm:pt>
    <dgm:pt modelId="{7ED635F9-1B97-4ACF-BAD5-B31B306E1D4D}" type="sibTrans" cxnId="{E2EFFB5C-2758-4847-9EBD-0E9A4A8A5814}">
      <dgm:prSet/>
      <dgm:spPr/>
      <dgm:t>
        <a:bodyPr/>
        <a:lstStyle/>
        <a:p>
          <a:endParaRPr lang="en-CA" sz="1200"/>
        </a:p>
      </dgm:t>
    </dgm:pt>
    <dgm:pt modelId="{60061488-D01E-4444-9605-8F0637B75E1C}">
      <dgm:prSet phldrT="[Text]" custT="1"/>
      <dgm:spPr>
        <a:solidFill>
          <a:schemeClr val="accent2">
            <a:lumMod val="60000"/>
            <a:lumOff val="40000"/>
          </a:schemeClr>
        </a:solidFill>
      </dgm:spPr>
      <dgm:t>
        <a:bodyPr/>
        <a:lstStyle/>
        <a:p>
          <a:r>
            <a:rPr lang="en-CA" sz="1200" dirty="0" smtClean="0"/>
            <a:t>Lasso</a:t>
          </a:r>
          <a:endParaRPr lang="en-CA" sz="1200" dirty="0"/>
        </a:p>
      </dgm:t>
    </dgm:pt>
    <dgm:pt modelId="{57C3F10A-27A6-4920-90FB-6B44DB447934}" type="parTrans" cxnId="{725BC944-31A0-497E-B746-CD2761D05DD8}">
      <dgm:prSet/>
      <dgm:spPr/>
      <dgm:t>
        <a:bodyPr/>
        <a:lstStyle/>
        <a:p>
          <a:endParaRPr lang="en-CA" sz="1200"/>
        </a:p>
      </dgm:t>
    </dgm:pt>
    <dgm:pt modelId="{D112B6F8-68D2-4336-9BC9-1982D4AEB520}" type="sibTrans" cxnId="{725BC944-31A0-497E-B746-CD2761D05DD8}">
      <dgm:prSet/>
      <dgm:spPr/>
      <dgm:t>
        <a:bodyPr/>
        <a:lstStyle/>
        <a:p>
          <a:endParaRPr lang="en-CA" sz="1200"/>
        </a:p>
      </dgm:t>
    </dgm:pt>
    <dgm:pt modelId="{331A71AB-3F8C-47FA-B87B-D8FD94A0F037}">
      <dgm:prSet phldrT="[Text]" custT="1"/>
      <dgm:spPr>
        <a:solidFill>
          <a:schemeClr val="accent4">
            <a:lumMod val="60000"/>
            <a:lumOff val="40000"/>
          </a:schemeClr>
        </a:solidFill>
      </dgm:spPr>
      <dgm:t>
        <a:bodyPr/>
        <a:lstStyle/>
        <a:p>
          <a:r>
            <a:rPr lang="en-CA" sz="1200" dirty="0" smtClean="0">
              <a:solidFill>
                <a:schemeClr val="tx1">
                  <a:lumMod val="50000"/>
                  <a:lumOff val="50000"/>
                </a:schemeClr>
              </a:solidFill>
            </a:rPr>
            <a:t>Support Vector Regression</a:t>
          </a:r>
          <a:endParaRPr lang="en-CA" sz="1200" dirty="0">
            <a:solidFill>
              <a:schemeClr val="tx1">
                <a:lumMod val="50000"/>
                <a:lumOff val="50000"/>
              </a:schemeClr>
            </a:solidFill>
          </a:endParaRPr>
        </a:p>
      </dgm:t>
    </dgm:pt>
    <dgm:pt modelId="{47C36F6E-C4E4-4D89-BE48-92F6EFD19325}" type="parTrans" cxnId="{E9FC7E2D-F28A-4BED-BA0F-6F8D9F150A05}">
      <dgm:prSet/>
      <dgm:spPr/>
      <dgm:t>
        <a:bodyPr/>
        <a:lstStyle/>
        <a:p>
          <a:endParaRPr lang="en-CA" sz="1200"/>
        </a:p>
      </dgm:t>
    </dgm:pt>
    <dgm:pt modelId="{FFB2CB4C-6EC7-4E64-94F2-63D17C244D9D}" type="sibTrans" cxnId="{E9FC7E2D-F28A-4BED-BA0F-6F8D9F150A05}">
      <dgm:prSet/>
      <dgm:spPr/>
      <dgm:t>
        <a:bodyPr/>
        <a:lstStyle/>
        <a:p>
          <a:endParaRPr lang="en-CA" sz="1200"/>
        </a:p>
      </dgm:t>
    </dgm:pt>
    <dgm:pt modelId="{BA98FFF3-C4D3-4113-90DE-EFEFDC9BDBD8}">
      <dgm:prSet custT="1"/>
      <dgm:spPr>
        <a:solidFill>
          <a:schemeClr val="accent6"/>
        </a:solidFill>
      </dgm:spPr>
      <dgm:t>
        <a:bodyPr/>
        <a:lstStyle/>
        <a:p>
          <a:r>
            <a:rPr lang="en-CA" sz="1200" dirty="0" smtClean="0"/>
            <a:t>Random Forest</a:t>
          </a:r>
          <a:endParaRPr lang="en-CA" sz="1200" dirty="0"/>
        </a:p>
      </dgm:t>
    </dgm:pt>
    <dgm:pt modelId="{ACC50706-F9CE-4DA8-9B8B-80DB9A86B77A}" type="parTrans" cxnId="{C1AC79AF-CCB5-467F-B893-3A2DE6235175}">
      <dgm:prSet/>
      <dgm:spPr/>
      <dgm:t>
        <a:bodyPr/>
        <a:lstStyle/>
        <a:p>
          <a:endParaRPr lang="en-CA" sz="1200"/>
        </a:p>
      </dgm:t>
    </dgm:pt>
    <dgm:pt modelId="{E8FED4D5-387E-4F97-BFA1-5647802D0E08}" type="sibTrans" cxnId="{C1AC79AF-CCB5-467F-B893-3A2DE6235175}">
      <dgm:prSet/>
      <dgm:spPr/>
      <dgm:t>
        <a:bodyPr/>
        <a:lstStyle/>
        <a:p>
          <a:endParaRPr lang="en-CA" sz="1200"/>
        </a:p>
      </dgm:t>
    </dgm:pt>
    <dgm:pt modelId="{545D0161-1597-4CE3-8CB4-62BD3BE74EDC}">
      <dgm:prSet custT="1"/>
      <dgm:spPr>
        <a:solidFill>
          <a:schemeClr val="accent6"/>
        </a:solidFill>
      </dgm:spPr>
      <dgm:t>
        <a:bodyPr/>
        <a:lstStyle/>
        <a:p>
          <a:r>
            <a:rPr lang="en-CA" sz="1200" dirty="0" smtClean="0"/>
            <a:t>Gradient Boosting Machine</a:t>
          </a:r>
          <a:endParaRPr lang="en-CA" sz="1200" dirty="0"/>
        </a:p>
      </dgm:t>
    </dgm:pt>
    <dgm:pt modelId="{779088E4-8C05-446C-920A-4652EB2A602F}" type="parTrans" cxnId="{A0DEA650-7808-4080-8B00-8854954750C8}">
      <dgm:prSet/>
      <dgm:spPr/>
      <dgm:t>
        <a:bodyPr/>
        <a:lstStyle/>
        <a:p>
          <a:endParaRPr lang="en-CA" sz="1200"/>
        </a:p>
      </dgm:t>
    </dgm:pt>
    <dgm:pt modelId="{A9370A70-0E7F-448D-AAEA-AA75EF602609}" type="sibTrans" cxnId="{A0DEA650-7808-4080-8B00-8854954750C8}">
      <dgm:prSet/>
      <dgm:spPr/>
      <dgm:t>
        <a:bodyPr/>
        <a:lstStyle/>
        <a:p>
          <a:endParaRPr lang="en-CA" sz="1200"/>
        </a:p>
      </dgm:t>
    </dgm:pt>
    <dgm:pt modelId="{BCD7FDEF-FA4C-495A-994E-DB2DBF6E0B6F}">
      <dgm:prSet custT="1"/>
      <dgm:spPr>
        <a:solidFill>
          <a:schemeClr val="accent6">
            <a:lumMod val="60000"/>
            <a:lumOff val="40000"/>
          </a:schemeClr>
        </a:solidFill>
      </dgm:spPr>
      <dgm:t>
        <a:bodyPr/>
        <a:lstStyle/>
        <a:p>
          <a:r>
            <a:rPr lang="en-CA" sz="1200" dirty="0" err="1" smtClean="0"/>
            <a:t>AdaBoost</a:t>
          </a:r>
          <a:endParaRPr lang="en-CA" sz="1200" dirty="0"/>
        </a:p>
      </dgm:t>
    </dgm:pt>
    <dgm:pt modelId="{A30205FC-78CA-4D12-A06C-C28C95578457}" type="parTrans" cxnId="{A5800A12-9599-4D3B-A967-F74B1CD6D2D4}">
      <dgm:prSet/>
      <dgm:spPr/>
      <dgm:t>
        <a:bodyPr/>
        <a:lstStyle/>
        <a:p>
          <a:endParaRPr lang="en-CA" sz="1200"/>
        </a:p>
      </dgm:t>
    </dgm:pt>
    <dgm:pt modelId="{B14E25D9-096E-48F3-824A-16EEFE93A381}" type="sibTrans" cxnId="{A5800A12-9599-4D3B-A967-F74B1CD6D2D4}">
      <dgm:prSet/>
      <dgm:spPr/>
      <dgm:t>
        <a:bodyPr/>
        <a:lstStyle/>
        <a:p>
          <a:endParaRPr lang="en-CA" sz="1200"/>
        </a:p>
      </dgm:t>
    </dgm:pt>
    <dgm:pt modelId="{53B5E377-C5B9-406B-B8BE-2817D5357B18}">
      <dgm:prSet custT="1"/>
      <dgm:spPr>
        <a:solidFill>
          <a:schemeClr val="accent6">
            <a:lumMod val="60000"/>
            <a:lumOff val="40000"/>
          </a:schemeClr>
        </a:solidFill>
      </dgm:spPr>
      <dgm:t>
        <a:bodyPr/>
        <a:lstStyle/>
        <a:p>
          <a:r>
            <a:rPr lang="en-CA" sz="1200" dirty="0" err="1" smtClean="0"/>
            <a:t>XGBoost</a:t>
          </a:r>
          <a:endParaRPr lang="en-CA" sz="1200" dirty="0"/>
        </a:p>
      </dgm:t>
    </dgm:pt>
    <dgm:pt modelId="{E84E7F33-C897-44A2-AF6D-0BA0912C2DA0}" type="parTrans" cxnId="{640F07EE-E681-4F18-A8D8-1169717DD680}">
      <dgm:prSet/>
      <dgm:spPr/>
      <dgm:t>
        <a:bodyPr/>
        <a:lstStyle/>
        <a:p>
          <a:endParaRPr lang="en-CA" sz="1200"/>
        </a:p>
      </dgm:t>
    </dgm:pt>
    <dgm:pt modelId="{37E065D5-D4BC-41D7-8A00-1E1AA2EBD2FF}" type="sibTrans" cxnId="{640F07EE-E681-4F18-A8D8-1169717DD680}">
      <dgm:prSet/>
      <dgm:spPr/>
      <dgm:t>
        <a:bodyPr/>
        <a:lstStyle/>
        <a:p>
          <a:endParaRPr lang="en-CA" sz="1200"/>
        </a:p>
      </dgm:t>
    </dgm:pt>
    <dgm:pt modelId="{F1B6E194-39E9-464A-B4C3-EACD61982EC1}">
      <dgm:prSet custT="1"/>
      <dgm:spPr>
        <a:solidFill>
          <a:schemeClr val="accent6">
            <a:lumMod val="60000"/>
            <a:lumOff val="40000"/>
          </a:schemeClr>
        </a:solidFill>
      </dgm:spPr>
      <dgm:t>
        <a:bodyPr/>
        <a:lstStyle/>
        <a:p>
          <a:r>
            <a:rPr lang="en-CA" sz="1200" dirty="0" smtClean="0"/>
            <a:t>Stochastic Gradient Boost</a:t>
          </a:r>
          <a:endParaRPr lang="en-CA" sz="1200" dirty="0"/>
        </a:p>
      </dgm:t>
    </dgm:pt>
    <dgm:pt modelId="{C27E8F3C-1EEB-402D-BCBD-151CA0C0B04B}" type="parTrans" cxnId="{3C3BE6C3-EFB2-4640-9CDD-BDB6078803A2}">
      <dgm:prSet/>
      <dgm:spPr/>
      <dgm:t>
        <a:bodyPr/>
        <a:lstStyle/>
        <a:p>
          <a:endParaRPr lang="en-CA" sz="1200"/>
        </a:p>
      </dgm:t>
    </dgm:pt>
    <dgm:pt modelId="{2CF7AE5E-C80F-4279-966B-5201E555A080}" type="sibTrans" cxnId="{3C3BE6C3-EFB2-4640-9CDD-BDB6078803A2}">
      <dgm:prSet/>
      <dgm:spPr/>
      <dgm:t>
        <a:bodyPr/>
        <a:lstStyle/>
        <a:p>
          <a:endParaRPr lang="en-CA" sz="1200"/>
        </a:p>
      </dgm:t>
    </dgm:pt>
    <dgm:pt modelId="{83D76CCA-ADA8-492D-AB82-B40321AFC9AE}" type="pres">
      <dgm:prSet presAssocID="{31AB5E36-A7F2-4C4F-9E5E-C2F5C29A73A2}" presName="diagram" presStyleCnt="0">
        <dgm:presLayoutVars>
          <dgm:chPref val="1"/>
          <dgm:dir/>
          <dgm:animOne val="branch"/>
          <dgm:animLvl val="lvl"/>
          <dgm:resizeHandles val="exact"/>
        </dgm:presLayoutVars>
      </dgm:prSet>
      <dgm:spPr/>
      <dgm:t>
        <a:bodyPr/>
        <a:lstStyle/>
        <a:p>
          <a:endParaRPr lang="en-CA"/>
        </a:p>
      </dgm:t>
    </dgm:pt>
    <dgm:pt modelId="{56D31990-B646-43E0-8F28-D29E13BC398A}" type="pres">
      <dgm:prSet presAssocID="{36D0E4AF-06F8-4E86-841B-AF1F3DF3DFEC}" presName="root1" presStyleCnt="0"/>
      <dgm:spPr/>
    </dgm:pt>
    <dgm:pt modelId="{5D568DA7-9E7B-4D25-AF5F-8BFB5D10BF8C}" type="pres">
      <dgm:prSet presAssocID="{36D0E4AF-06F8-4E86-841B-AF1F3DF3DFEC}" presName="LevelOneTextNode" presStyleLbl="node0" presStyleIdx="0" presStyleCnt="1">
        <dgm:presLayoutVars>
          <dgm:chPref val="3"/>
        </dgm:presLayoutVars>
      </dgm:prSet>
      <dgm:spPr/>
      <dgm:t>
        <a:bodyPr/>
        <a:lstStyle/>
        <a:p>
          <a:endParaRPr lang="en-CA"/>
        </a:p>
      </dgm:t>
    </dgm:pt>
    <dgm:pt modelId="{05A409C2-0673-4899-BAA1-993AA9BB16B4}" type="pres">
      <dgm:prSet presAssocID="{36D0E4AF-06F8-4E86-841B-AF1F3DF3DFEC}" presName="level2hierChild" presStyleCnt="0"/>
      <dgm:spPr/>
    </dgm:pt>
    <dgm:pt modelId="{BC632E37-F790-4DF3-9093-81959B7564E4}" type="pres">
      <dgm:prSet presAssocID="{BD8F92AD-5236-4432-8081-419A146656F8}" presName="conn2-1" presStyleLbl="parChTrans1D2" presStyleIdx="0" presStyleCnt="4"/>
      <dgm:spPr/>
      <dgm:t>
        <a:bodyPr/>
        <a:lstStyle/>
        <a:p>
          <a:endParaRPr lang="en-CA"/>
        </a:p>
      </dgm:t>
    </dgm:pt>
    <dgm:pt modelId="{8540A6C7-9E6D-46E8-B92F-5F5FD27B21C8}" type="pres">
      <dgm:prSet presAssocID="{BD8F92AD-5236-4432-8081-419A146656F8}" presName="connTx" presStyleLbl="parChTrans1D2" presStyleIdx="0" presStyleCnt="4"/>
      <dgm:spPr/>
      <dgm:t>
        <a:bodyPr/>
        <a:lstStyle/>
        <a:p>
          <a:endParaRPr lang="en-CA"/>
        </a:p>
      </dgm:t>
    </dgm:pt>
    <dgm:pt modelId="{97A0C931-9A8F-47F6-A6AD-C1904940B7C4}" type="pres">
      <dgm:prSet presAssocID="{2A248EB2-7822-457F-B790-B460F4EF5A3F}" presName="root2" presStyleCnt="0"/>
      <dgm:spPr/>
    </dgm:pt>
    <dgm:pt modelId="{7B12A0AB-B599-449C-ADC2-83BDAD68E0D8}" type="pres">
      <dgm:prSet presAssocID="{2A248EB2-7822-457F-B790-B460F4EF5A3F}" presName="LevelTwoTextNode" presStyleLbl="node2" presStyleIdx="0" presStyleCnt="4">
        <dgm:presLayoutVars>
          <dgm:chPref val="3"/>
        </dgm:presLayoutVars>
      </dgm:prSet>
      <dgm:spPr/>
      <dgm:t>
        <a:bodyPr/>
        <a:lstStyle/>
        <a:p>
          <a:endParaRPr lang="en-CA"/>
        </a:p>
      </dgm:t>
    </dgm:pt>
    <dgm:pt modelId="{30B56ADB-779E-4D52-93F7-2B13820CE981}" type="pres">
      <dgm:prSet presAssocID="{2A248EB2-7822-457F-B790-B460F4EF5A3F}" presName="level3hierChild" presStyleCnt="0"/>
      <dgm:spPr/>
    </dgm:pt>
    <dgm:pt modelId="{D8FD89C0-86C8-48D4-9839-1448D2CAE11E}" type="pres">
      <dgm:prSet presAssocID="{07C202ED-3996-4704-BF4F-B0B001218A60}" presName="conn2-1" presStyleLbl="parChTrans1D3" presStyleIdx="0" presStyleCnt="6"/>
      <dgm:spPr/>
      <dgm:t>
        <a:bodyPr/>
        <a:lstStyle/>
        <a:p>
          <a:endParaRPr lang="en-CA"/>
        </a:p>
      </dgm:t>
    </dgm:pt>
    <dgm:pt modelId="{1F607682-DDCE-41AE-8729-A9D8417E1B45}" type="pres">
      <dgm:prSet presAssocID="{07C202ED-3996-4704-BF4F-B0B001218A60}" presName="connTx" presStyleLbl="parChTrans1D3" presStyleIdx="0" presStyleCnt="6"/>
      <dgm:spPr/>
      <dgm:t>
        <a:bodyPr/>
        <a:lstStyle/>
        <a:p>
          <a:endParaRPr lang="en-CA"/>
        </a:p>
      </dgm:t>
    </dgm:pt>
    <dgm:pt modelId="{BC70794E-1DF8-4DE4-87E1-3E0082903888}" type="pres">
      <dgm:prSet presAssocID="{9594AB1B-9B41-443B-82F7-1D9FD00D5948}" presName="root2" presStyleCnt="0"/>
      <dgm:spPr/>
    </dgm:pt>
    <dgm:pt modelId="{530FDCDB-D132-4387-B75D-5CBDA21CB1B2}" type="pres">
      <dgm:prSet presAssocID="{9594AB1B-9B41-443B-82F7-1D9FD00D5948}" presName="LevelTwoTextNode" presStyleLbl="node3" presStyleIdx="0" presStyleCnt="6">
        <dgm:presLayoutVars>
          <dgm:chPref val="3"/>
        </dgm:presLayoutVars>
      </dgm:prSet>
      <dgm:spPr/>
      <dgm:t>
        <a:bodyPr/>
        <a:lstStyle/>
        <a:p>
          <a:endParaRPr lang="en-CA"/>
        </a:p>
      </dgm:t>
    </dgm:pt>
    <dgm:pt modelId="{CFE05B7A-B940-4607-80C5-52B8DF642225}" type="pres">
      <dgm:prSet presAssocID="{9594AB1B-9B41-443B-82F7-1D9FD00D5948}" presName="level3hierChild" presStyleCnt="0"/>
      <dgm:spPr/>
    </dgm:pt>
    <dgm:pt modelId="{6345C3D5-9B51-4508-9879-34D09B76B974}" type="pres">
      <dgm:prSet presAssocID="{9FDF2D9B-B0C1-4349-8FB9-BFF18482E8C0}" presName="conn2-1" presStyleLbl="parChTrans1D2" presStyleIdx="1" presStyleCnt="4"/>
      <dgm:spPr/>
      <dgm:t>
        <a:bodyPr/>
        <a:lstStyle/>
        <a:p>
          <a:endParaRPr lang="en-CA"/>
        </a:p>
      </dgm:t>
    </dgm:pt>
    <dgm:pt modelId="{49211D13-640E-49EE-BB6D-3499B7FDD516}" type="pres">
      <dgm:prSet presAssocID="{9FDF2D9B-B0C1-4349-8FB9-BFF18482E8C0}" presName="connTx" presStyleLbl="parChTrans1D2" presStyleIdx="1" presStyleCnt="4"/>
      <dgm:spPr/>
      <dgm:t>
        <a:bodyPr/>
        <a:lstStyle/>
        <a:p>
          <a:endParaRPr lang="en-CA"/>
        </a:p>
      </dgm:t>
    </dgm:pt>
    <dgm:pt modelId="{6DBD38A0-5DB6-4F68-A8DB-1B22CB96DD20}" type="pres">
      <dgm:prSet presAssocID="{AD0E4685-D022-4134-96FD-3A6827729865}" presName="root2" presStyleCnt="0"/>
      <dgm:spPr/>
    </dgm:pt>
    <dgm:pt modelId="{D80CE257-3FDA-4704-B626-1A127FDCA55E}" type="pres">
      <dgm:prSet presAssocID="{AD0E4685-D022-4134-96FD-3A6827729865}" presName="LevelTwoTextNode" presStyleLbl="node2" presStyleIdx="1" presStyleCnt="4">
        <dgm:presLayoutVars>
          <dgm:chPref val="3"/>
        </dgm:presLayoutVars>
      </dgm:prSet>
      <dgm:spPr/>
      <dgm:t>
        <a:bodyPr/>
        <a:lstStyle/>
        <a:p>
          <a:endParaRPr lang="en-CA"/>
        </a:p>
      </dgm:t>
    </dgm:pt>
    <dgm:pt modelId="{54F47971-7B21-4E89-96EB-077375F35DC4}" type="pres">
      <dgm:prSet presAssocID="{AD0E4685-D022-4134-96FD-3A6827729865}" presName="level3hierChild" presStyleCnt="0"/>
      <dgm:spPr/>
    </dgm:pt>
    <dgm:pt modelId="{148EEECB-6DB0-4702-9729-AB7F5B72FACC}" type="pres">
      <dgm:prSet presAssocID="{116A1645-12AA-4964-9F1F-74483DF45F6F}" presName="conn2-1" presStyleLbl="parChTrans1D3" presStyleIdx="1" presStyleCnt="6"/>
      <dgm:spPr/>
      <dgm:t>
        <a:bodyPr/>
        <a:lstStyle/>
        <a:p>
          <a:endParaRPr lang="en-CA"/>
        </a:p>
      </dgm:t>
    </dgm:pt>
    <dgm:pt modelId="{0A93A3E3-42BA-4309-9884-ADFFE9BC60DE}" type="pres">
      <dgm:prSet presAssocID="{116A1645-12AA-4964-9F1F-74483DF45F6F}" presName="connTx" presStyleLbl="parChTrans1D3" presStyleIdx="1" presStyleCnt="6"/>
      <dgm:spPr/>
      <dgm:t>
        <a:bodyPr/>
        <a:lstStyle/>
        <a:p>
          <a:endParaRPr lang="en-CA"/>
        </a:p>
      </dgm:t>
    </dgm:pt>
    <dgm:pt modelId="{F5565B18-F076-405C-A025-671F323911AA}" type="pres">
      <dgm:prSet presAssocID="{ED0B5565-9111-4F90-9F2C-DDD64D5BC758}" presName="root2" presStyleCnt="0"/>
      <dgm:spPr/>
    </dgm:pt>
    <dgm:pt modelId="{5AA2DDB1-FF75-489D-BB10-FF6FE6B0C789}" type="pres">
      <dgm:prSet presAssocID="{ED0B5565-9111-4F90-9F2C-DDD64D5BC758}" presName="LevelTwoTextNode" presStyleLbl="node3" presStyleIdx="1" presStyleCnt="6">
        <dgm:presLayoutVars>
          <dgm:chPref val="3"/>
        </dgm:presLayoutVars>
      </dgm:prSet>
      <dgm:spPr/>
      <dgm:t>
        <a:bodyPr/>
        <a:lstStyle/>
        <a:p>
          <a:endParaRPr lang="en-CA"/>
        </a:p>
      </dgm:t>
    </dgm:pt>
    <dgm:pt modelId="{9E6E028B-1E5D-4572-9A03-47CCCBAA655D}" type="pres">
      <dgm:prSet presAssocID="{ED0B5565-9111-4F90-9F2C-DDD64D5BC758}" presName="level3hierChild" presStyleCnt="0"/>
      <dgm:spPr/>
    </dgm:pt>
    <dgm:pt modelId="{67735902-FFEE-4FE5-BF4E-67C934155F05}" type="pres">
      <dgm:prSet presAssocID="{57C3F10A-27A6-4920-90FB-6B44DB447934}" presName="conn2-1" presStyleLbl="parChTrans1D3" presStyleIdx="2" presStyleCnt="6"/>
      <dgm:spPr/>
      <dgm:t>
        <a:bodyPr/>
        <a:lstStyle/>
        <a:p>
          <a:endParaRPr lang="en-CA"/>
        </a:p>
      </dgm:t>
    </dgm:pt>
    <dgm:pt modelId="{62DFDDE4-3669-4C9F-8960-7CCDFBC3A594}" type="pres">
      <dgm:prSet presAssocID="{57C3F10A-27A6-4920-90FB-6B44DB447934}" presName="connTx" presStyleLbl="parChTrans1D3" presStyleIdx="2" presStyleCnt="6"/>
      <dgm:spPr/>
      <dgm:t>
        <a:bodyPr/>
        <a:lstStyle/>
        <a:p>
          <a:endParaRPr lang="en-CA"/>
        </a:p>
      </dgm:t>
    </dgm:pt>
    <dgm:pt modelId="{3E811409-2025-4058-8956-14C591532349}" type="pres">
      <dgm:prSet presAssocID="{60061488-D01E-4444-9605-8F0637B75E1C}" presName="root2" presStyleCnt="0"/>
      <dgm:spPr/>
    </dgm:pt>
    <dgm:pt modelId="{D2ACDBB5-6585-4CB4-B023-D3BD74041B85}" type="pres">
      <dgm:prSet presAssocID="{60061488-D01E-4444-9605-8F0637B75E1C}" presName="LevelTwoTextNode" presStyleLbl="node3" presStyleIdx="2" presStyleCnt="6">
        <dgm:presLayoutVars>
          <dgm:chPref val="3"/>
        </dgm:presLayoutVars>
      </dgm:prSet>
      <dgm:spPr/>
      <dgm:t>
        <a:bodyPr/>
        <a:lstStyle/>
        <a:p>
          <a:endParaRPr lang="en-CA"/>
        </a:p>
      </dgm:t>
    </dgm:pt>
    <dgm:pt modelId="{D1EC31F8-268A-416C-9929-69FB40785297}" type="pres">
      <dgm:prSet presAssocID="{60061488-D01E-4444-9605-8F0637B75E1C}" presName="level3hierChild" presStyleCnt="0"/>
      <dgm:spPr/>
    </dgm:pt>
    <dgm:pt modelId="{756399B0-67FE-4C76-A662-B7569159B24F}" type="pres">
      <dgm:prSet presAssocID="{40AC25DD-A58F-4AAA-B7AD-09A2A6989326}" presName="conn2-1" presStyleLbl="parChTrans1D2" presStyleIdx="2" presStyleCnt="4"/>
      <dgm:spPr/>
      <dgm:t>
        <a:bodyPr/>
        <a:lstStyle/>
        <a:p>
          <a:endParaRPr lang="en-CA"/>
        </a:p>
      </dgm:t>
    </dgm:pt>
    <dgm:pt modelId="{8A998E6D-59B2-4A35-982C-290028DD3DC4}" type="pres">
      <dgm:prSet presAssocID="{40AC25DD-A58F-4AAA-B7AD-09A2A6989326}" presName="connTx" presStyleLbl="parChTrans1D2" presStyleIdx="2" presStyleCnt="4"/>
      <dgm:spPr/>
      <dgm:t>
        <a:bodyPr/>
        <a:lstStyle/>
        <a:p>
          <a:endParaRPr lang="en-CA"/>
        </a:p>
      </dgm:t>
    </dgm:pt>
    <dgm:pt modelId="{416A9793-977D-43D7-9828-09961402DCBA}" type="pres">
      <dgm:prSet presAssocID="{C56DAF49-58AA-427A-BD9E-021A0025E8D6}" presName="root2" presStyleCnt="0"/>
      <dgm:spPr/>
    </dgm:pt>
    <dgm:pt modelId="{292C159B-5F99-45C4-B983-B43CB8DC3902}" type="pres">
      <dgm:prSet presAssocID="{C56DAF49-58AA-427A-BD9E-021A0025E8D6}" presName="LevelTwoTextNode" presStyleLbl="node2" presStyleIdx="2" presStyleCnt="4">
        <dgm:presLayoutVars>
          <dgm:chPref val="3"/>
        </dgm:presLayoutVars>
      </dgm:prSet>
      <dgm:spPr/>
      <dgm:t>
        <a:bodyPr/>
        <a:lstStyle/>
        <a:p>
          <a:endParaRPr lang="en-CA"/>
        </a:p>
      </dgm:t>
    </dgm:pt>
    <dgm:pt modelId="{345BEDB1-ADFD-4D1C-9E14-CFF9C6A8F76D}" type="pres">
      <dgm:prSet presAssocID="{C56DAF49-58AA-427A-BD9E-021A0025E8D6}" presName="level3hierChild" presStyleCnt="0"/>
      <dgm:spPr/>
    </dgm:pt>
    <dgm:pt modelId="{4AA4FB94-A87B-4579-ACE3-B1653943A6EE}" type="pres">
      <dgm:prSet presAssocID="{47C36F6E-C4E4-4D89-BE48-92F6EFD19325}" presName="conn2-1" presStyleLbl="parChTrans1D3" presStyleIdx="3" presStyleCnt="6"/>
      <dgm:spPr/>
      <dgm:t>
        <a:bodyPr/>
        <a:lstStyle/>
        <a:p>
          <a:endParaRPr lang="en-CA"/>
        </a:p>
      </dgm:t>
    </dgm:pt>
    <dgm:pt modelId="{459F1426-F0F0-4BEA-A346-896967B181BA}" type="pres">
      <dgm:prSet presAssocID="{47C36F6E-C4E4-4D89-BE48-92F6EFD19325}" presName="connTx" presStyleLbl="parChTrans1D3" presStyleIdx="3" presStyleCnt="6"/>
      <dgm:spPr/>
      <dgm:t>
        <a:bodyPr/>
        <a:lstStyle/>
        <a:p>
          <a:endParaRPr lang="en-CA"/>
        </a:p>
      </dgm:t>
    </dgm:pt>
    <dgm:pt modelId="{6C7EB433-A447-4952-9BAC-63C7FCE841B9}" type="pres">
      <dgm:prSet presAssocID="{331A71AB-3F8C-47FA-B87B-D8FD94A0F037}" presName="root2" presStyleCnt="0"/>
      <dgm:spPr/>
    </dgm:pt>
    <dgm:pt modelId="{ECF3326B-20F9-4256-8E40-F5AB36181168}" type="pres">
      <dgm:prSet presAssocID="{331A71AB-3F8C-47FA-B87B-D8FD94A0F037}" presName="LevelTwoTextNode" presStyleLbl="node3" presStyleIdx="3" presStyleCnt="6">
        <dgm:presLayoutVars>
          <dgm:chPref val="3"/>
        </dgm:presLayoutVars>
      </dgm:prSet>
      <dgm:spPr/>
      <dgm:t>
        <a:bodyPr/>
        <a:lstStyle/>
        <a:p>
          <a:endParaRPr lang="en-CA"/>
        </a:p>
      </dgm:t>
    </dgm:pt>
    <dgm:pt modelId="{EC2999A9-20BE-4EB3-BFD2-46D38D8D55AF}" type="pres">
      <dgm:prSet presAssocID="{331A71AB-3F8C-47FA-B87B-D8FD94A0F037}" presName="level3hierChild" presStyleCnt="0"/>
      <dgm:spPr/>
    </dgm:pt>
    <dgm:pt modelId="{E38626F4-0339-469A-8C8C-30B641DF85A9}" type="pres">
      <dgm:prSet presAssocID="{DCB2EBBD-C0CE-45E9-81E2-CB751C8C64FA}" presName="conn2-1" presStyleLbl="parChTrans1D2" presStyleIdx="3" presStyleCnt="4"/>
      <dgm:spPr/>
      <dgm:t>
        <a:bodyPr/>
        <a:lstStyle/>
        <a:p>
          <a:endParaRPr lang="en-CA"/>
        </a:p>
      </dgm:t>
    </dgm:pt>
    <dgm:pt modelId="{3FE3F7C3-FA8F-4D22-AB1B-0CBD0F6A6B9F}" type="pres">
      <dgm:prSet presAssocID="{DCB2EBBD-C0CE-45E9-81E2-CB751C8C64FA}" presName="connTx" presStyleLbl="parChTrans1D2" presStyleIdx="3" presStyleCnt="4"/>
      <dgm:spPr/>
      <dgm:t>
        <a:bodyPr/>
        <a:lstStyle/>
        <a:p>
          <a:endParaRPr lang="en-CA"/>
        </a:p>
      </dgm:t>
    </dgm:pt>
    <dgm:pt modelId="{F612865E-CEE6-4785-ABC5-3C3E7F22CB61}" type="pres">
      <dgm:prSet presAssocID="{63F77EDD-7B57-42A4-97D9-857E0FBF4C9D}" presName="root2" presStyleCnt="0"/>
      <dgm:spPr/>
    </dgm:pt>
    <dgm:pt modelId="{0A90824B-5B29-4BE5-BE09-EB2FF3C45C4B}" type="pres">
      <dgm:prSet presAssocID="{63F77EDD-7B57-42A4-97D9-857E0FBF4C9D}" presName="LevelTwoTextNode" presStyleLbl="node2" presStyleIdx="3" presStyleCnt="4">
        <dgm:presLayoutVars>
          <dgm:chPref val="3"/>
        </dgm:presLayoutVars>
      </dgm:prSet>
      <dgm:spPr/>
      <dgm:t>
        <a:bodyPr/>
        <a:lstStyle/>
        <a:p>
          <a:endParaRPr lang="en-CA"/>
        </a:p>
      </dgm:t>
    </dgm:pt>
    <dgm:pt modelId="{B4D61E0B-5614-430D-AEF8-3BFF3D732CF1}" type="pres">
      <dgm:prSet presAssocID="{63F77EDD-7B57-42A4-97D9-857E0FBF4C9D}" presName="level3hierChild" presStyleCnt="0"/>
      <dgm:spPr/>
    </dgm:pt>
    <dgm:pt modelId="{3B3FBF75-DF7B-408F-BC4E-28D9A408477B}" type="pres">
      <dgm:prSet presAssocID="{ACC50706-F9CE-4DA8-9B8B-80DB9A86B77A}" presName="conn2-1" presStyleLbl="parChTrans1D3" presStyleIdx="4" presStyleCnt="6"/>
      <dgm:spPr/>
      <dgm:t>
        <a:bodyPr/>
        <a:lstStyle/>
        <a:p>
          <a:endParaRPr lang="en-CA"/>
        </a:p>
      </dgm:t>
    </dgm:pt>
    <dgm:pt modelId="{302DC1B4-9120-49E2-B8BE-7BACDC7A35D3}" type="pres">
      <dgm:prSet presAssocID="{ACC50706-F9CE-4DA8-9B8B-80DB9A86B77A}" presName="connTx" presStyleLbl="parChTrans1D3" presStyleIdx="4" presStyleCnt="6"/>
      <dgm:spPr/>
      <dgm:t>
        <a:bodyPr/>
        <a:lstStyle/>
        <a:p>
          <a:endParaRPr lang="en-CA"/>
        </a:p>
      </dgm:t>
    </dgm:pt>
    <dgm:pt modelId="{8A4A6F80-2177-4B6A-996F-55D4F0CA1C48}" type="pres">
      <dgm:prSet presAssocID="{BA98FFF3-C4D3-4113-90DE-EFEFDC9BDBD8}" presName="root2" presStyleCnt="0"/>
      <dgm:spPr/>
    </dgm:pt>
    <dgm:pt modelId="{F8A06EBE-3671-4B71-8704-1E967687899B}" type="pres">
      <dgm:prSet presAssocID="{BA98FFF3-C4D3-4113-90DE-EFEFDC9BDBD8}" presName="LevelTwoTextNode" presStyleLbl="node3" presStyleIdx="4" presStyleCnt="6">
        <dgm:presLayoutVars>
          <dgm:chPref val="3"/>
        </dgm:presLayoutVars>
      </dgm:prSet>
      <dgm:spPr/>
      <dgm:t>
        <a:bodyPr/>
        <a:lstStyle/>
        <a:p>
          <a:endParaRPr lang="en-CA"/>
        </a:p>
      </dgm:t>
    </dgm:pt>
    <dgm:pt modelId="{0CC890E9-FC8F-4241-8C13-EA4B2F50439B}" type="pres">
      <dgm:prSet presAssocID="{BA98FFF3-C4D3-4113-90DE-EFEFDC9BDBD8}" presName="level3hierChild" presStyleCnt="0"/>
      <dgm:spPr/>
    </dgm:pt>
    <dgm:pt modelId="{9C502EC2-8082-4292-A47A-D73F5036E982}" type="pres">
      <dgm:prSet presAssocID="{779088E4-8C05-446C-920A-4652EB2A602F}" presName="conn2-1" presStyleLbl="parChTrans1D3" presStyleIdx="5" presStyleCnt="6"/>
      <dgm:spPr/>
      <dgm:t>
        <a:bodyPr/>
        <a:lstStyle/>
        <a:p>
          <a:endParaRPr lang="en-CA"/>
        </a:p>
      </dgm:t>
    </dgm:pt>
    <dgm:pt modelId="{0F2ED327-0FEC-455A-9E3E-C460A87D0626}" type="pres">
      <dgm:prSet presAssocID="{779088E4-8C05-446C-920A-4652EB2A602F}" presName="connTx" presStyleLbl="parChTrans1D3" presStyleIdx="5" presStyleCnt="6"/>
      <dgm:spPr/>
      <dgm:t>
        <a:bodyPr/>
        <a:lstStyle/>
        <a:p>
          <a:endParaRPr lang="en-CA"/>
        </a:p>
      </dgm:t>
    </dgm:pt>
    <dgm:pt modelId="{059AE372-746F-4559-B702-4D012FBFF3E7}" type="pres">
      <dgm:prSet presAssocID="{545D0161-1597-4CE3-8CB4-62BD3BE74EDC}" presName="root2" presStyleCnt="0"/>
      <dgm:spPr/>
    </dgm:pt>
    <dgm:pt modelId="{9ECC83B8-D12E-45C3-A7D4-E156A7B1E6BB}" type="pres">
      <dgm:prSet presAssocID="{545D0161-1597-4CE3-8CB4-62BD3BE74EDC}" presName="LevelTwoTextNode" presStyleLbl="node3" presStyleIdx="5" presStyleCnt="6">
        <dgm:presLayoutVars>
          <dgm:chPref val="3"/>
        </dgm:presLayoutVars>
      </dgm:prSet>
      <dgm:spPr/>
      <dgm:t>
        <a:bodyPr/>
        <a:lstStyle/>
        <a:p>
          <a:endParaRPr lang="en-CA"/>
        </a:p>
      </dgm:t>
    </dgm:pt>
    <dgm:pt modelId="{068F3CB6-7D87-4C7A-8639-F11889A424A8}" type="pres">
      <dgm:prSet presAssocID="{545D0161-1597-4CE3-8CB4-62BD3BE74EDC}" presName="level3hierChild" presStyleCnt="0"/>
      <dgm:spPr/>
    </dgm:pt>
    <dgm:pt modelId="{0686338D-9DD4-4126-9763-DA4E04A6AD3B}" type="pres">
      <dgm:prSet presAssocID="{C27E8F3C-1EEB-402D-BCBD-151CA0C0B04B}" presName="conn2-1" presStyleLbl="parChTrans1D4" presStyleIdx="0" presStyleCnt="3"/>
      <dgm:spPr/>
      <dgm:t>
        <a:bodyPr/>
        <a:lstStyle/>
        <a:p>
          <a:endParaRPr lang="en-CA"/>
        </a:p>
      </dgm:t>
    </dgm:pt>
    <dgm:pt modelId="{FBB2E9C8-8141-42B9-ADAA-EB3261769CE9}" type="pres">
      <dgm:prSet presAssocID="{C27E8F3C-1EEB-402D-BCBD-151CA0C0B04B}" presName="connTx" presStyleLbl="parChTrans1D4" presStyleIdx="0" presStyleCnt="3"/>
      <dgm:spPr/>
      <dgm:t>
        <a:bodyPr/>
        <a:lstStyle/>
        <a:p>
          <a:endParaRPr lang="en-CA"/>
        </a:p>
      </dgm:t>
    </dgm:pt>
    <dgm:pt modelId="{E0C85CA9-3216-41B2-BFB3-E51F6864BD65}" type="pres">
      <dgm:prSet presAssocID="{F1B6E194-39E9-464A-B4C3-EACD61982EC1}" presName="root2" presStyleCnt="0"/>
      <dgm:spPr/>
    </dgm:pt>
    <dgm:pt modelId="{20CE3761-371B-496F-A18E-64269AC17846}" type="pres">
      <dgm:prSet presAssocID="{F1B6E194-39E9-464A-B4C3-EACD61982EC1}" presName="LevelTwoTextNode" presStyleLbl="node4" presStyleIdx="0" presStyleCnt="3">
        <dgm:presLayoutVars>
          <dgm:chPref val="3"/>
        </dgm:presLayoutVars>
      </dgm:prSet>
      <dgm:spPr/>
      <dgm:t>
        <a:bodyPr/>
        <a:lstStyle/>
        <a:p>
          <a:endParaRPr lang="en-CA"/>
        </a:p>
      </dgm:t>
    </dgm:pt>
    <dgm:pt modelId="{6F7692DC-32E8-4335-B60B-53AA3B246E05}" type="pres">
      <dgm:prSet presAssocID="{F1B6E194-39E9-464A-B4C3-EACD61982EC1}" presName="level3hierChild" presStyleCnt="0"/>
      <dgm:spPr/>
    </dgm:pt>
    <dgm:pt modelId="{945F0384-ECE6-4297-9325-2806E7320B74}" type="pres">
      <dgm:prSet presAssocID="{A30205FC-78CA-4D12-A06C-C28C95578457}" presName="conn2-1" presStyleLbl="parChTrans1D4" presStyleIdx="1" presStyleCnt="3"/>
      <dgm:spPr/>
      <dgm:t>
        <a:bodyPr/>
        <a:lstStyle/>
        <a:p>
          <a:endParaRPr lang="en-CA"/>
        </a:p>
      </dgm:t>
    </dgm:pt>
    <dgm:pt modelId="{B1A0EFF8-EA51-4C0F-B8FD-D2623E6D66D2}" type="pres">
      <dgm:prSet presAssocID="{A30205FC-78CA-4D12-A06C-C28C95578457}" presName="connTx" presStyleLbl="parChTrans1D4" presStyleIdx="1" presStyleCnt="3"/>
      <dgm:spPr/>
      <dgm:t>
        <a:bodyPr/>
        <a:lstStyle/>
        <a:p>
          <a:endParaRPr lang="en-CA"/>
        </a:p>
      </dgm:t>
    </dgm:pt>
    <dgm:pt modelId="{4FF490BC-810C-4F6A-B69B-E63A5187E960}" type="pres">
      <dgm:prSet presAssocID="{BCD7FDEF-FA4C-495A-994E-DB2DBF6E0B6F}" presName="root2" presStyleCnt="0"/>
      <dgm:spPr/>
    </dgm:pt>
    <dgm:pt modelId="{F5D86308-CA9F-4183-8A19-3A2FC3C7D512}" type="pres">
      <dgm:prSet presAssocID="{BCD7FDEF-FA4C-495A-994E-DB2DBF6E0B6F}" presName="LevelTwoTextNode" presStyleLbl="node4" presStyleIdx="1" presStyleCnt="3">
        <dgm:presLayoutVars>
          <dgm:chPref val="3"/>
        </dgm:presLayoutVars>
      </dgm:prSet>
      <dgm:spPr/>
      <dgm:t>
        <a:bodyPr/>
        <a:lstStyle/>
        <a:p>
          <a:endParaRPr lang="en-CA"/>
        </a:p>
      </dgm:t>
    </dgm:pt>
    <dgm:pt modelId="{1937243A-E67A-41E9-9DD8-3E8C69E88451}" type="pres">
      <dgm:prSet presAssocID="{BCD7FDEF-FA4C-495A-994E-DB2DBF6E0B6F}" presName="level3hierChild" presStyleCnt="0"/>
      <dgm:spPr/>
    </dgm:pt>
    <dgm:pt modelId="{B3ABA145-A6EF-4F76-9622-983494148E96}" type="pres">
      <dgm:prSet presAssocID="{E84E7F33-C897-44A2-AF6D-0BA0912C2DA0}" presName="conn2-1" presStyleLbl="parChTrans1D4" presStyleIdx="2" presStyleCnt="3"/>
      <dgm:spPr/>
      <dgm:t>
        <a:bodyPr/>
        <a:lstStyle/>
        <a:p>
          <a:endParaRPr lang="en-CA"/>
        </a:p>
      </dgm:t>
    </dgm:pt>
    <dgm:pt modelId="{538AF2CE-2D30-4C7F-AB72-7B54F6614F7B}" type="pres">
      <dgm:prSet presAssocID="{E84E7F33-C897-44A2-AF6D-0BA0912C2DA0}" presName="connTx" presStyleLbl="parChTrans1D4" presStyleIdx="2" presStyleCnt="3"/>
      <dgm:spPr/>
      <dgm:t>
        <a:bodyPr/>
        <a:lstStyle/>
        <a:p>
          <a:endParaRPr lang="en-CA"/>
        </a:p>
      </dgm:t>
    </dgm:pt>
    <dgm:pt modelId="{77888E6D-8BE1-400F-AA96-99B80CEAE878}" type="pres">
      <dgm:prSet presAssocID="{53B5E377-C5B9-406B-B8BE-2817D5357B18}" presName="root2" presStyleCnt="0"/>
      <dgm:spPr/>
    </dgm:pt>
    <dgm:pt modelId="{C47203D2-3E9F-4F7C-9629-5FF6E82B0E57}" type="pres">
      <dgm:prSet presAssocID="{53B5E377-C5B9-406B-B8BE-2817D5357B18}" presName="LevelTwoTextNode" presStyleLbl="node4" presStyleIdx="2" presStyleCnt="3">
        <dgm:presLayoutVars>
          <dgm:chPref val="3"/>
        </dgm:presLayoutVars>
      </dgm:prSet>
      <dgm:spPr/>
      <dgm:t>
        <a:bodyPr/>
        <a:lstStyle/>
        <a:p>
          <a:endParaRPr lang="en-CA"/>
        </a:p>
      </dgm:t>
    </dgm:pt>
    <dgm:pt modelId="{A20E08A6-D085-42DE-848F-1F58BD21715C}" type="pres">
      <dgm:prSet presAssocID="{53B5E377-C5B9-406B-B8BE-2817D5357B18}" presName="level3hierChild" presStyleCnt="0"/>
      <dgm:spPr/>
    </dgm:pt>
  </dgm:ptLst>
  <dgm:cxnLst>
    <dgm:cxn modelId="{292BCD83-3F23-465B-AE78-2AB54E1F909E}" srcId="{36D0E4AF-06F8-4E86-841B-AF1F3DF3DFEC}" destId="{63F77EDD-7B57-42A4-97D9-857E0FBF4C9D}" srcOrd="3" destOrd="0" parTransId="{DCB2EBBD-C0CE-45E9-81E2-CB751C8C64FA}" sibTransId="{1AE611DB-6BFF-4805-8A8A-ED9F6E5FE197}"/>
    <dgm:cxn modelId="{1D79897E-4B2A-4C56-85B4-93EBA08D4C1C}" srcId="{36D0E4AF-06F8-4E86-841B-AF1F3DF3DFEC}" destId="{AD0E4685-D022-4134-96FD-3A6827729865}" srcOrd="1" destOrd="0" parTransId="{9FDF2D9B-B0C1-4349-8FB9-BFF18482E8C0}" sibTransId="{719D2198-F49B-482C-B2B4-69EF5A50F0E5}"/>
    <dgm:cxn modelId="{176B4D0E-A214-4AAB-B862-98DAEE7AE718}" type="presOf" srcId="{60061488-D01E-4444-9605-8F0637B75E1C}" destId="{D2ACDBB5-6585-4CB4-B023-D3BD74041B85}" srcOrd="0" destOrd="0" presId="urn:microsoft.com/office/officeart/2005/8/layout/hierarchy2"/>
    <dgm:cxn modelId="{BEC95D47-46BA-4DBA-859E-333BC1030F66}" type="presOf" srcId="{47C36F6E-C4E4-4D89-BE48-92F6EFD19325}" destId="{4AA4FB94-A87B-4579-ACE3-B1653943A6EE}" srcOrd="0" destOrd="0" presId="urn:microsoft.com/office/officeart/2005/8/layout/hierarchy2"/>
    <dgm:cxn modelId="{B40CFA77-C394-472F-9C66-F1C920B24AA7}" type="presOf" srcId="{545D0161-1597-4CE3-8CB4-62BD3BE74EDC}" destId="{9ECC83B8-D12E-45C3-A7D4-E156A7B1E6BB}" srcOrd="0" destOrd="0" presId="urn:microsoft.com/office/officeart/2005/8/layout/hierarchy2"/>
    <dgm:cxn modelId="{A62B835C-7915-4E5B-84B6-8C530C93E9EA}" type="presOf" srcId="{57C3F10A-27A6-4920-90FB-6B44DB447934}" destId="{62DFDDE4-3669-4C9F-8960-7CCDFBC3A594}" srcOrd="1" destOrd="0" presId="urn:microsoft.com/office/officeart/2005/8/layout/hierarchy2"/>
    <dgm:cxn modelId="{45022D83-36B3-4B0A-92D0-FA61D3EC727D}" type="presOf" srcId="{C27E8F3C-1EEB-402D-BCBD-151CA0C0B04B}" destId="{FBB2E9C8-8141-42B9-ADAA-EB3261769CE9}" srcOrd="1" destOrd="0" presId="urn:microsoft.com/office/officeart/2005/8/layout/hierarchy2"/>
    <dgm:cxn modelId="{A9257071-E1B7-4F80-9D1C-8FABBAF76CFC}" type="presOf" srcId="{BD8F92AD-5236-4432-8081-419A146656F8}" destId="{8540A6C7-9E6D-46E8-B92F-5F5FD27B21C8}" srcOrd="1" destOrd="0" presId="urn:microsoft.com/office/officeart/2005/8/layout/hierarchy2"/>
    <dgm:cxn modelId="{F4356C9F-9420-4468-B08A-0AAFD2191C3E}" type="presOf" srcId="{C56DAF49-58AA-427A-BD9E-021A0025E8D6}" destId="{292C159B-5F99-45C4-B983-B43CB8DC3902}" srcOrd="0" destOrd="0" presId="urn:microsoft.com/office/officeart/2005/8/layout/hierarchy2"/>
    <dgm:cxn modelId="{C30B5A2C-679D-4377-9E96-A4C814D5EEBF}" srcId="{36D0E4AF-06F8-4E86-841B-AF1F3DF3DFEC}" destId="{2A248EB2-7822-457F-B790-B460F4EF5A3F}" srcOrd="0" destOrd="0" parTransId="{BD8F92AD-5236-4432-8081-419A146656F8}" sibTransId="{616F849C-B9BE-4850-B62D-4D40006267B9}"/>
    <dgm:cxn modelId="{A5800A12-9599-4D3B-A967-F74B1CD6D2D4}" srcId="{545D0161-1597-4CE3-8CB4-62BD3BE74EDC}" destId="{BCD7FDEF-FA4C-495A-994E-DB2DBF6E0B6F}" srcOrd="1" destOrd="0" parTransId="{A30205FC-78CA-4D12-A06C-C28C95578457}" sibTransId="{B14E25D9-096E-48F3-824A-16EEFE93A381}"/>
    <dgm:cxn modelId="{E9FC7E2D-F28A-4BED-BA0F-6F8D9F150A05}" srcId="{C56DAF49-58AA-427A-BD9E-021A0025E8D6}" destId="{331A71AB-3F8C-47FA-B87B-D8FD94A0F037}" srcOrd="0" destOrd="0" parTransId="{47C36F6E-C4E4-4D89-BE48-92F6EFD19325}" sibTransId="{FFB2CB4C-6EC7-4E64-94F2-63D17C244D9D}"/>
    <dgm:cxn modelId="{9F9F908C-2420-4903-96C4-D5A81E9F6F67}" type="presOf" srcId="{2A248EB2-7822-457F-B790-B460F4EF5A3F}" destId="{7B12A0AB-B599-449C-ADC2-83BDAD68E0D8}" srcOrd="0" destOrd="0" presId="urn:microsoft.com/office/officeart/2005/8/layout/hierarchy2"/>
    <dgm:cxn modelId="{14E9F505-427B-4DFE-84C2-7F6206E57013}" type="presOf" srcId="{9594AB1B-9B41-443B-82F7-1D9FD00D5948}" destId="{530FDCDB-D132-4387-B75D-5CBDA21CB1B2}" srcOrd="0" destOrd="0" presId="urn:microsoft.com/office/officeart/2005/8/layout/hierarchy2"/>
    <dgm:cxn modelId="{3DD49C28-A527-4016-B3CA-1FBEAE8C85EF}" type="presOf" srcId="{DCB2EBBD-C0CE-45E9-81E2-CB751C8C64FA}" destId="{3FE3F7C3-FA8F-4D22-AB1B-0CBD0F6A6B9F}" srcOrd="1" destOrd="0" presId="urn:microsoft.com/office/officeart/2005/8/layout/hierarchy2"/>
    <dgm:cxn modelId="{BECCF6D3-20F2-452F-A78F-BA660207C9D5}" type="presOf" srcId="{40AC25DD-A58F-4AAA-B7AD-09A2A6989326}" destId="{756399B0-67FE-4C76-A662-B7569159B24F}" srcOrd="0" destOrd="0" presId="urn:microsoft.com/office/officeart/2005/8/layout/hierarchy2"/>
    <dgm:cxn modelId="{A0DEA650-7808-4080-8B00-8854954750C8}" srcId="{63F77EDD-7B57-42A4-97D9-857E0FBF4C9D}" destId="{545D0161-1597-4CE3-8CB4-62BD3BE74EDC}" srcOrd="1" destOrd="0" parTransId="{779088E4-8C05-446C-920A-4652EB2A602F}" sibTransId="{A9370A70-0E7F-448D-AAEA-AA75EF602609}"/>
    <dgm:cxn modelId="{E08F40E2-96DD-4E81-99EE-806797060F5E}" type="presOf" srcId="{F1B6E194-39E9-464A-B4C3-EACD61982EC1}" destId="{20CE3761-371B-496F-A18E-64269AC17846}" srcOrd="0" destOrd="0" presId="urn:microsoft.com/office/officeart/2005/8/layout/hierarchy2"/>
    <dgm:cxn modelId="{7E6C55FB-9847-4067-8CE6-6B4A889C004B}" type="presOf" srcId="{40AC25DD-A58F-4AAA-B7AD-09A2A6989326}" destId="{8A998E6D-59B2-4A35-982C-290028DD3DC4}" srcOrd="1" destOrd="0" presId="urn:microsoft.com/office/officeart/2005/8/layout/hierarchy2"/>
    <dgm:cxn modelId="{D17FD9B4-D748-44E8-BA1F-7B26775537BC}" type="presOf" srcId="{07C202ED-3996-4704-BF4F-B0B001218A60}" destId="{D8FD89C0-86C8-48D4-9839-1448D2CAE11E}" srcOrd="0" destOrd="0" presId="urn:microsoft.com/office/officeart/2005/8/layout/hierarchy2"/>
    <dgm:cxn modelId="{4BE832C2-512F-4B7A-B669-14CA47F395A0}" type="presOf" srcId="{116A1645-12AA-4964-9F1F-74483DF45F6F}" destId="{148EEECB-6DB0-4702-9729-AB7F5B72FACC}" srcOrd="0" destOrd="0" presId="urn:microsoft.com/office/officeart/2005/8/layout/hierarchy2"/>
    <dgm:cxn modelId="{3C3BE6C3-EFB2-4640-9CDD-BDB6078803A2}" srcId="{545D0161-1597-4CE3-8CB4-62BD3BE74EDC}" destId="{F1B6E194-39E9-464A-B4C3-EACD61982EC1}" srcOrd="0" destOrd="0" parTransId="{C27E8F3C-1EEB-402D-BCBD-151CA0C0B04B}" sibTransId="{2CF7AE5E-C80F-4279-966B-5201E555A080}"/>
    <dgm:cxn modelId="{2195F2C7-2254-4AC9-AEE0-7CFB4DF54B19}" srcId="{2A248EB2-7822-457F-B790-B460F4EF5A3F}" destId="{9594AB1B-9B41-443B-82F7-1D9FD00D5948}" srcOrd="0" destOrd="0" parTransId="{07C202ED-3996-4704-BF4F-B0B001218A60}" sibTransId="{B600EC7E-2A2B-4257-975A-44501E4B46A7}"/>
    <dgm:cxn modelId="{28834770-8A5D-4C8C-A40C-6FD5DCDC518D}" type="presOf" srcId="{A30205FC-78CA-4D12-A06C-C28C95578457}" destId="{B1A0EFF8-EA51-4C0F-B8FD-D2623E6D66D2}" srcOrd="1" destOrd="0" presId="urn:microsoft.com/office/officeart/2005/8/layout/hierarchy2"/>
    <dgm:cxn modelId="{9F97B8D4-635E-4C19-9556-8D18CE8663C1}" type="presOf" srcId="{AD0E4685-D022-4134-96FD-3A6827729865}" destId="{D80CE257-3FDA-4704-B626-1A127FDCA55E}" srcOrd="0" destOrd="0" presId="urn:microsoft.com/office/officeart/2005/8/layout/hierarchy2"/>
    <dgm:cxn modelId="{737457F0-EAF5-4C0C-B325-2A112047CC07}" type="presOf" srcId="{BA98FFF3-C4D3-4113-90DE-EFEFDC9BDBD8}" destId="{F8A06EBE-3671-4B71-8704-1E967687899B}" srcOrd="0" destOrd="0" presId="urn:microsoft.com/office/officeart/2005/8/layout/hierarchy2"/>
    <dgm:cxn modelId="{8BBFA20F-2E33-4A13-B1B0-FE3B4D0A6F4C}" type="presOf" srcId="{E84E7F33-C897-44A2-AF6D-0BA0912C2DA0}" destId="{B3ABA145-A6EF-4F76-9622-983494148E96}" srcOrd="0" destOrd="0" presId="urn:microsoft.com/office/officeart/2005/8/layout/hierarchy2"/>
    <dgm:cxn modelId="{8BD3E81A-7037-41BC-AEC4-56E9C76B2481}" type="presOf" srcId="{779088E4-8C05-446C-920A-4652EB2A602F}" destId="{9C502EC2-8082-4292-A47A-D73F5036E982}" srcOrd="0" destOrd="0" presId="urn:microsoft.com/office/officeart/2005/8/layout/hierarchy2"/>
    <dgm:cxn modelId="{64842765-A959-4249-B375-99D6A3AD2762}" type="presOf" srcId="{ACC50706-F9CE-4DA8-9B8B-80DB9A86B77A}" destId="{3B3FBF75-DF7B-408F-BC4E-28D9A408477B}" srcOrd="0" destOrd="0" presId="urn:microsoft.com/office/officeart/2005/8/layout/hierarchy2"/>
    <dgm:cxn modelId="{6A7C777A-B1E4-43FD-9DCD-8D2DDD179C10}" type="presOf" srcId="{331A71AB-3F8C-47FA-B87B-D8FD94A0F037}" destId="{ECF3326B-20F9-4256-8E40-F5AB36181168}" srcOrd="0" destOrd="0" presId="urn:microsoft.com/office/officeart/2005/8/layout/hierarchy2"/>
    <dgm:cxn modelId="{5C645CCF-9022-4912-858B-C54F81EEEFCA}" type="presOf" srcId="{ACC50706-F9CE-4DA8-9B8B-80DB9A86B77A}" destId="{302DC1B4-9120-49E2-B8BE-7BACDC7A35D3}" srcOrd="1" destOrd="0" presId="urn:microsoft.com/office/officeart/2005/8/layout/hierarchy2"/>
    <dgm:cxn modelId="{E2EFFB5C-2758-4847-9EBD-0E9A4A8A5814}" srcId="{AD0E4685-D022-4134-96FD-3A6827729865}" destId="{ED0B5565-9111-4F90-9F2C-DDD64D5BC758}" srcOrd="0" destOrd="0" parTransId="{116A1645-12AA-4964-9F1F-74483DF45F6F}" sibTransId="{7ED635F9-1B97-4ACF-BAD5-B31B306E1D4D}"/>
    <dgm:cxn modelId="{B96242B3-576B-40CC-971E-99703A410C64}" srcId="{36D0E4AF-06F8-4E86-841B-AF1F3DF3DFEC}" destId="{C56DAF49-58AA-427A-BD9E-021A0025E8D6}" srcOrd="2" destOrd="0" parTransId="{40AC25DD-A58F-4AAA-B7AD-09A2A6989326}" sibTransId="{36B1315F-770B-48CC-A263-58C80D9B44F6}"/>
    <dgm:cxn modelId="{C8DD40A4-C7D0-4701-BDDA-64376221AC82}" type="presOf" srcId="{BCD7FDEF-FA4C-495A-994E-DB2DBF6E0B6F}" destId="{F5D86308-CA9F-4183-8A19-3A2FC3C7D512}" srcOrd="0" destOrd="0" presId="urn:microsoft.com/office/officeart/2005/8/layout/hierarchy2"/>
    <dgm:cxn modelId="{660CC0B3-3DDB-46B0-8898-03CE91C56A23}" type="presOf" srcId="{A30205FC-78CA-4D12-A06C-C28C95578457}" destId="{945F0384-ECE6-4297-9325-2806E7320B74}" srcOrd="0" destOrd="0" presId="urn:microsoft.com/office/officeart/2005/8/layout/hierarchy2"/>
    <dgm:cxn modelId="{640F07EE-E681-4F18-A8D8-1169717DD680}" srcId="{545D0161-1597-4CE3-8CB4-62BD3BE74EDC}" destId="{53B5E377-C5B9-406B-B8BE-2817D5357B18}" srcOrd="2" destOrd="0" parTransId="{E84E7F33-C897-44A2-AF6D-0BA0912C2DA0}" sibTransId="{37E065D5-D4BC-41D7-8A00-1E1AA2EBD2FF}"/>
    <dgm:cxn modelId="{B349D156-2669-4DCA-AF4B-C833D6292985}" type="presOf" srcId="{57C3F10A-27A6-4920-90FB-6B44DB447934}" destId="{67735902-FFEE-4FE5-BF4E-67C934155F05}" srcOrd="0" destOrd="0" presId="urn:microsoft.com/office/officeart/2005/8/layout/hierarchy2"/>
    <dgm:cxn modelId="{88ABC11F-371F-4348-A7CD-44B97A27BE8D}" type="presOf" srcId="{779088E4-8C05-446C-920A-4652EB2A602F}" destId="{0F2ED327-0FEC-455A-9E3E-C460A87D0626}" srcOrd="1" destOrd="0" presId="urn:microsoft.com/office/officeart/2005/8/layout/hierarchy2"/>
    <dgm:cxn modelId="{A31BC73F-95DD-4423-ACAA-BCC89A9A6EC7}" type="presOf" srcId="{C27E8F3C-1EEB-402D-BCBD-151CA0C0B04B}" destId="{0686338D-9DD4-4126-9763-DA4E04A6AD3B}" srcOrd="0" destOrd="0" presId="urn:microsoft.com/office/officeart/2005/8/layout/hierarchy2"/>
    <dgm:cxn modelId="{5F8D362E-4BA6-4114-B9BD-611C158E0E0D}" srcId="{31AB5E36-A7F2-4C4F-9E5E-C2F5C29A73A2}" destId="{36D0E4AF-06F8-4E86-841B-AF1F3DF3DFEC}" srcOrd="0" destOrd="0" parTransId="{726068CD-809F-4969-8BDD-DE3B6DF32D43}" sibTransId="{B553CE0E-9086-4686-BA66-B6E7A110848B}"/>
    <dgm:cxn modelId="{256F4CA2-5D04-44AB-A03A-73F88C6BE01B}" type="presOf" srcId="{BD8F92AD-5236-4432-8081-419A146656F8}" destId="{BC632E37-F790-4DF3-9093-81959B7564E4}" srcOrd="0" destOrd="0" presId="urn:microsoft.com/office/officeart/2005/8/layout/hierarchy2"/>
    <dgm:cxn modelId="{18F114CF-EC12-41BE-85B1-6772AB615911}" type="presOf" srcId="{31AB5E36-A7F2-4C4F-9E5E-C2F5C29A73A2}" destId="{83D76CCA-ADA8-492D-AB82-B40321AFC9AE}" srcOrd="0" destOrd="0" presId="urn:microsoft.com/office/officeart/2005/8/layout/hierarchy2"/>
    <dgm:cxn modelId="{666A1FA1-6C49-46EF-AED5-F44968AC4E84}" type="presOf" srcId="{ED0B5565-9111-4F90-9F2C-DDD64D5BC758}" destId="{5AA2DDB1-FF75-489D-BB10-FF6FE6B0C789}" srcOrd="0" destOrd="0" presId="urn:microsoft.com/office/officeart/2005/8/layout/hierarchy2"/>
    <dgm:cxn modelId="{4081A24E-C383-4D82-A8D7-B380A1F57070}" type="presOf" srcId="{E84E7F33-C897-44A2-AF6D-0BA0912C2DA0}" destId="{538AF2CE-2D30-4C7F-AB72-7B54F6614F7B}" srcOrd="1" destOrd="0" presId="urn:microsoft.com/office/officeart/2005/8/layout/hierarchy2"/>
    <dgm:cxn modelId="{891B01C8-E60A-419D-8783-152873A7224A}" type="presOf" srcId="{9FDF2D9B-B0C1-4349-8FB9-BFF18482E8C0}" destId="{49211D13-640E-49EE-BB6D-3499B7FDD516}" srcOrd="1" destOrd="0" presId="urn:microsoft.com/office/officeart/2005/8/layout/hierarchy2"/>
    <dgm:cxn modelId="{D33B67A1-D5F8-4E7A-9B4B-F936BD17A914}" type="presOf" srcId="{9FDF2D9B-B0C1-4349-8FB9-BFF18482E8C0}" destId="{6345C3D5-9B51-4508-9879-34D09B76B974}" srcOrd="0" destOrd="0" presId="urn:microsoft.com/office/officeart/2005/8/layout/hierarchy2"/>
    <dgm:cxn modelId="{680077E9-EE81-468D-B6DC-E8A66AC9FD6A}" type="presOf" srcId="{07C202ED-3996-4704-BF4F-B0B001218A60}" destId="{1F607682-DDCE-41AE-8729-A9D8417E1B45}" srcOrd="1" destOrd="0" presId="urn:microsoft.com/office/officeart/2005/8/layout/hierarchy2"/>
    <dgm:cxn modelId="{B9868796-1E0E-4AEA-9B74-CA76B139F7F1}" type="presOf" srcId="{116A1645-12AA-4964-9F1F-74483DF45F6F}" destId="{0A93A3E3-42BA-4309-9884-ADFFE9BC60DE}" srcOrd="1" destOrd="0" presId="urn:microsoft.com/office/officeart/2005/8/layout/hierarchy2"/>
    <dgm:cxn modelId="{AE726488-0100-44AA-8597-BF73591D0AB9}" type="presOf" srcId="{36D0E4AF-06F8-4E86-841B-AF1F3DF3DFEC}" destId="{5D568DA7-9E7B-4D25-AF5F-8BFB5D10BF8C}" srcOrd="0" destOrd="0" presId="urn:microsoft.com/office/officeart/2005/8/layout/hierarchy2"/>
    <dgm:cxn modelId="{596C3C99-FB12-428E-8F0A-17D78CA126D3}" type="presOf" srcId="{53B5E377-C5B9-406B-B8BE-2817D5357B18}" destId="{C47203D2-3E9F-4F7C-9629-5FF6E82B0E57}" srcOrd="0" destOrd="0" presId="urn:microsoft.com/office/officeart/2005/8/layout/hierarchy2"/>
    <dgm:cxn modelId="{27E21479-2DE8-465F-A200-EB92E82E87C6}" type="presOf" srcId="{47C36F6E-C4E4-4D89-BE48-92F6EFD19325}" destId="{459F1426-F0F0-4BEA-A346-896967B181BA}" srcOrd="1" destOrd="0" presId="urn:microsoft.com/office/officeart/2005/8/layout/hierarchy2"/>
    <dgm:cxn modelId="{725BC944-31A0-497E-B746-CD2761D05DD8}" srcId="{AD0E4685-D022-4134-96FD-3A6827729865}" destId="{60061488-D01E-4444-9605-8F0637B75E1C}" srcOrd="1" destOrd="0" parTransId="{57C3F10A-27A6-4920-90FB-6B44DB447934}" sibTransId="{D112B6F8-68D2-4336-9BC9-1982D4AEB520}"/>
    <dgm:cxn modelId="{A7A882A5-D2A7-410D-ABFE-10E76794D623}" type="presOf" srcId="{DCB2EBBD-C0CE-45E9-81E2-CB751C8C64FA}" destId="{E38626F4-0339-469A-8C8C-30B641DF85A9}" srcOrd="0" destOrd="0" presId="urn:microsoft.com/office/officeart/2005/8/layout/hierarchy2"/>
    <dgm:cxn modelId="{082E3D7C-DF02-48CC-B694-E6D4A3F986A7}" type="presOf" srcId="{63F77EDD-7B57-42A4-97D9-857E0FBF4C9D}" destId="{0A90824B-5B29-4BE5-BE09-EB2FF3C45C4B}" srcOrd="0" destOrd="0" presId="urn:microsoft.com/office/officeart/2005/8/layout/hierarchy2"/>
    <dgm:cxn modelId="{C1AC79AF-CCB5-467F-B893-3A2DE6235175}" srcId="{63F77EDD-7B57-42A4-97D9-857E0FBF4C9D}" destId="{BA98FFF3-C4D3-4113-90DE-EFEFDC9BDBD8}" srcOrd="0" destOrd="0" parTransId="{ACC50706-F9CE-4DA8-9B8B-80DB9A86B77A}" sibTransId="{E8FED4D5-387E-4F97-BFA1-5647802D0E08}"/>
    <dgm:cxn modelId="{10E4DB38-88A7-40C7-8BFB-3C4F2A9EB3DD}" type="presParOf" srcId="{83D76CCA-ADA8-492D-AB82-B40321AFC9AE}" destId="{56D31990-B646-43E0-8F28-D29E13BC398A}" srcOrd="0" destOrd="0" presId="urn:microsoft.com/office/officeart/2005/8/layout/hierarchy2"/>
    <dgm:cxn modelId="{6A4146DC-69EF-41C0-BD9E-36A28F83541F}" type="presParOf" srcId="{56D31990-B646-43E0-8F28-D29E13BC398A}" destId="{5D568DA7-9E7B-4D25-AF5F-8BFB5D10BF8C}" srcOrd="0" destOrd="0" presId="urn:microsoft.com/office/officeart/2005/8/layout/hierarchy2"/>
    <dgm:cxn modelId="{6D8961D4-6DA3-48DE-B380-71A5E651F94B}" type="presParOf" srcId="{56D31990-B646-43E0-8F28-D29E13BC398A}" destId="{05A409C2-0673-4899-BAA1-993AA9BB16B4}" srcOrd="1" destOrd="0" presId="urn:microsoft.com/office/officeart/2005/8/layout/hierarchy2"/>
    <dgm:cxn modelId="{BD548EF1-B2E7-44D1-AEEC-DBC2FC44E3C5}" type="presParOf" srcId="{05A409C2-0673-4899-BAA1-993AA9BB16B4}" destId="{BC632E37-F790-4DF3-9093-81959B7564E4}" srcOrd="0" destOrd="0" presId="urn:microsoft.com/office/officeart/2005/8/layout/hierarchy2"/>
    <dgm:cxn modelId="{9D47C249-ABA0-43B8-AF2B-7F7AEB4B2D03}" type="presParOf" srcId="{BC632E37-F790-4DF3-9093-81959B7564E4}" destId="{8540A6C7-9E6D-46E8-B92F-5F5FD27B21C8}" srcOrd="0" destOrd="0" presId="urn:microsoft.com/office/officeart/2005/8/layout/hierarchy2"/>
    <dgm:cxn modelId="{FB8BAE12-64AF-4BE8-A156-90F188DB6035}" type="presParOf" srcId="{05A409C2-0673-4899-BAA1-993AA9BB16B4}" destId="{97A0C931-9A8F-47F6-A6AD-C1904940B7C4}" srcOrd="1" destOrd="0" presId="urn:microsoft.com/office/officeart/2005/8/layout/hierarchy2"/>
    <dgm:cxn modelId="{192D9924-3E82-4CE1-88E2-DD3C39E19E10}" type="presParOf" srcId="{97A0C931-9A8F-47F6-A6AD-C1904940B7C4}" destId="{7B12A0AB-B599-449C-ADC2-83BDAD68E0D8}" srcOrd="0" destOrd="0" presId="urn:microsoft.com/office/officeart/2005/8/layout/hierarchy2"/>
    <dgm:cxn modelId="{BF8B27D1-1264-4F28-9EFF-7A8D2ED26366}" type="presParOf" srcId="{97A0C931-9A8F-47F6-A6AD-C1904940B7C4}" destId="{30B56ADB-779E-4D52-93F7-2B13820CE981}" srcOrd="1" destOrd="0" presId="urn:microsoft.com/office/officeart/2005/8/layout/hierarchy2"/>
    <dgm:cxn modelId="{37A63D9D-E04C-4375-A404-A073B1E5F7CC}" type="presParOf" srcId="{30B56ADB-779E-4D52-93F7-2B13820CE981}" destId="{D8FD89C0-86C8-48D4-9839-1448D2CAE11E}" srcOrd="0" destOrd="0" presId="urn:microsoft.com/office/officeart/2005/8/layout/hierarchy2"/>
    <dgm:cxn modelId="{43911579-3C54-4300-8868-602FCF960BEF}" type="presParOf" srcId="{D8FD89C0-86C8-48D4-9839-1448D2CAE11E}" destId="{1F607682-DDCE-41AE-8729-A9D8417E1B45}" srcOrd="0" destOrd="0" presId="urn:microsoft.com/office/officeart/2005/8/layout/hierarchy2"/>
    <dgm:cxn modelId="{D7F53565-F0CD-428F-958D-9BA844C5FC4B}" type="presParOf" srcId="{30B56ADB-779E-4D52-93F7-2B13820CE981}" destId="{BC70794E-1DF8-4DE4-87E1-3E0082903888}" srcOrd="1" destOrd="0" presId="urn:microsoft.com/office/officeart/2005/8/layout/hierarchy2"/>
    <dgm:cxn modelId="{5A974DBC-D3B0-40F1-93B6-D046921DD500}" type="presParOf" srcId="{BC70794E-1DF8-4DE4-87E1-3E0082903888}" destId="{530FDCDB-D132-4387-B75D-5CBDA21CB1B2}" srcOrd="0" destOrd="0" presId="urn:microsoft.com/office/officeart/2005/8/layout/hierarchy2"/>
    <dgm:cxn modelId="{EE169929-37CD-4B44-8D22-797122460338}" type="presParOf" srcId="{BC70794E-1DF8-4DE4-87E1-3E0082903888}" destId="{CFE05B7A-B940-4607-80C5-52B8DF642225}" srcOrd="1" destOrd="0" presId="urn:microsoft.com/office/officeart/2005/8/layout/hierarchy2"/>
    <dgm:cxn modelId="{C3637771-0999-47BC-AEE9-530DA8EEEA93}" type="presParOf" srcId="{05A409C2-0673-4899-BAA1-993AA9BB16B4}" destId="{6345C3D5-9B51-4508-9879-34D09B76B974}" srcOrd="2" destOrd="0" presId="urn:microsoft.com/office/officeart/2005/8/layout/hierarchy2"/>
    <dgm:cxn modelId="{DFD4416D-AD16-4D4F-BC07-A92D659A1E7C}" type="presParOf" srcId="{6345C3D5-9B51-4508-9879-34D09B76B974}" destId="{49211D13-640E-49EE-BB6D-3499B7FDD516}" srcOrd="0" destOrd="0" presId="urn:microsoft.com/office/officeart/2005/8/layout/hierarchy2"/>
    <dgm:cxn modelId="{AA3334B6-709C-4A67-861E-660C63E3DD41}" type="presParOf" srcId="{05A409C2-0673-4899-BAA1-993AA9BB16B4}" destId="{6DBD38A0-5DB6-4F68-A8DB-1B22CB96DD20}" srcOrd="3" destOrd="0" presId="urn:microsoft.com/office/officeart/2005/8/layout/hierarchy2"/>
    <dgm:cxn modelId="{03B8EFCA-AD61-4841-BEDF-7403467998F7}" type="presParOf" srcId="{6DBD38A0-5DB6-4F68-A8DB-1B22CB96DD20}" destId="{D80CE257-3FDA-4704-B626-1A127FDCA55E}" srcOrd="0" destOrd="0" presId="urn:microsoft.com/office/officeart/2005/8/layout/hierarchy2"/>
    <dgm:cxn modelId="{F859D313-2E85-4C59-B1D7-3487FF5F7C64}" type="presParOf" srcId="{6DBD38A0-5DB6-4F68-A8DB-1B22CB96DD20}" destId="{54F47971-7B21-4E89-96EB-077375F35DC4}" srcOrd="1" destOrd="0" presId="urn:microsoft.com/office/officeart/2005/8/layout/hierarchy2"/>
    <dgm:cxn modelId="{5E41092F-8D9D-4C61-B0F7-8F239E853509}" type="presParOf" srcId="{54F47971-7B21-4E89-96EB-077375F35DC4}" destId="{148EEECB-6DB0-4702-9729-AB7F5B72FACC}" srcOrd="0" destOrd="0" presId="urn:microsoft.com/office/officeart/2005/8/layout/hierarchy2"/>
    <dgm:cxn modelId="{A89BA464-E266-42F7-9C15-EE272B3F8888}" type="presParOf" srcId="{148EEECB-6DB0-4702-9729-AB7F5B72FACC}" destId="{0A93A3E3-42BA-4309-9884-ADFFE9BC60DE}" srcOrd="0" destOrd="0" presId="urn:microsoft.com/office/officeart/2005/8/layout/hierarchy2"/>
    <dgm:cxn modelId="{062E25E4-B594-409E-A286-65524BFD640B}" type="presParOf" srcId="{54F47971-7B21-4E89-96EB-077375F35DC4}" destId="{F5565B18-F076-405C-A025-671F323911AA}" srcOrd="1" destOrd="0" presId="urn:microsoft.com/office/officeart/2005/8/layout/hierarchy2"/>
    <dgm:cxn modelId="{0B674A89-3F6F-42C2-A5B1-8B64F41F1F2B}" type="presParOf" srcId="{F5565B18-F076-405C-A025-671F323911AA}" destId="{5AA2DDB1-FF75-489D-BB10-FF6FE6B0C789}" srcOrd="0" destOrd="0" presId="urn:microsoft.com/office/officeart/2005/8/layout/hierarchy2"/>
    <dgm:cxn modelId="{F535466F-C6C8-4D7D-BF57-32130D861EE7}" type="presParOf" srcId="{F5565B18-F076-405C-A025-671F323911AA}" destId="{9E6E028B-1E5D-4572-9A03-47CCCBAA655D}" srcOrd="1" destOrd="0" presId="urn:microsoft.com/office/officeart/2005/8/layout/hierarchy2"/>
    <dgm:cxn modelId="{D14BA5DF-BEED-4551-B96C-9A3A8E8BD5F7}" type="presParOf" srcId="{54F47971-7B21-4E89-96EB-077375F35DC4}" destId="{67735902-FFEE-4FE5-BF4E-67C934155F05}" srcOrd="2" destOrd="0" presId="urn:microsoft.com/office/officeart/2005/8/layout/hierarchy2"/>
    <dgm:cxn modelId="{EC1C5283-40BB-4259-A709-9DD9A0B9EF70}" type="presParOf" srcId="{67735902-FFEE-4FE5-BF4E-67C934155F05}" destId="{62DFDDE4-3669-4C9F-8960-7CCDFBC3A594}" srcOrd="0" destOrd="0" presId="urn:microsoft.com/office/officeart/2005/8/layout/hierarchy2"/>
    <dgm:cxn modelId="{2750CDF1-A9FB-427F-9BB9-FA311EEE1D28}" type="presParOf" srcId="{54F47971-7B21-4E89-96EB-077375F35DC4}" destId="{3E811409-2025-4058-8956-14C591532349}" srcOrd="3" destOrd="0" presId="urn:microsoft.com/office/officeart/2005/8/layout/hierarchy2"/>
    <dgm:cxn modelId="{42DA196A-4D1F-4AC9-A567-ABFFADCAE219}" type="presParOf" srcId="{3E811409-2025-4058-8956-14C591532349}" destId="{D2ACDBB5-6585-4CB4-B023-D3BD74041B85}" srcOrd="0" destOrd="0" presId="urn:microsoft.com/office/officeart/2005/8/layout/hierarchy2"/>
    <dgm:cxn modelId="{0528AC33-A95E-49C0-B90A-23D49DB329EA}" type="presParOf" srcId="{3E811409-2025-4058-8956-14C591532349}" destId="{D1EC31F8-268A-416C-9929-69FB40785297}" srcOrd="1" destOrd="0" presId="urn:microsoft.com/office/officeart/2005/8/layout/hierarchy2"/>
    <dgm:cxn modelId="{89755DCB-C4B1-42C7-934E-314F1675415C}" type="presParOf" srcId="{05A409C2-0673-4899-BAA1-993AA9BB16B4}" destId="{756399B0-67FE-4C76-A662-B7569159B24F}" srcOrd="4" destOrd="0" presId="urn:microsoft.com/office/officeart/2005/8/layout/hierarchy2"/>
    <dgm:cxn modelId="{155827C4-EE4B-4DEC-9DE0-9343A25E237F}" type="presParOf" srcId="{756399B0-67FE-4C76-A662-B7569159B24F}" destId="{8A998E6D-59B2-4A35-982C-290028DD3DC4}" srcOrd="0" destOrd="0" presId="urn:microsoft.com/office/officeart/2005/8/layout/hierarchy2"/>
    <dgm:cxn modelId="{9C4A062A-AE17-490B-A5EB-7D2CD285A4CD}" type="presParOf" srcId="{05A409C2-0673-4899-BAA1-993AA9BB16B4}" destId="{416A9793-977D-43D7-9828-09961402DCBA}" srcOrd="5" destOrd="0" presId="urn:microsoft.com/office/officeart/2005/8/layout/hierarchy2"/>
    <dgm:cxn modelId="{443E3313-5BFB-4418-B684-795B78418118}" type="presParOf" srcId="{416A9793-977D-43D7-9828-09961402DCBA}" destId="{292C159B-5F99-45C4-B983-B43CB8DC3902}" srcOrd="0" destOrd="0" presId="urn:microsoft.com/office/officeart/2005/8/layout/hierarchy2"/>
    <dgm:cxn modelId="{42F944BC-D15C-45D7-81E5-C30D9D87C96A}" type="presParOf" srcId="{416A9793-977D-43D7-9828-09961402DCBA}" destId="{345BEDB1-ADFD-4D1C-9E14-CFF9C6A8F76D}" srcOrd="1" destOrd="0" presId="urn:microsoft.com/office/officeart/2005/8/layout/hierarchy2"/>
    <dgm:cxn modelId="{00DD6F48-1E88-4D1E-B201-03D00B5DA915}" type="presParOf" srcId="{345BEDB1-ADFD-4D1C-9E14-CFF9C6A8F76D}" destId="{4AA4FB94-A87B-4579-ACE3-B1653943A6EE}" srcOrd="0" destOrd="0" presId="urn:microsoft.com/office/officeart/2005/8/layout/hierarchy2"/>
    <dgm:cxn modelId="{529839AC-59AC-46A2-83C2-8E293319E3C0}" type="presParOf" srcId="{4AA4FB94-A87B-4579-ACE3-B1653943A6EE}" destId="{459F1426-F0F0-4BEA-A346-896967B181BA}" srcOrd="0" destOrd="0" presId="urn:microsoft.com/office/officeart/2005/8/layout/hierarchy2"/>
    <dgm:cxn modelId="{49301E5A-7A56-4037-A515-575FB9DA21F5}" type="presParOf" srcId="{345BEDB1-ADFD-4D1C-9E14-CFF9C6A8F76D}" destId="{6C7EB433-A447-4952-9BAC-63C7FCE841B9}" srcOrd="1" destOrd="0" presId="urn:microsoft.com/office/officeart/2005/8/layout/hierarchy2"/>
    <dgm:cxn modelId="{982F2976-0DC1-47FD-9B54-F29BE461B5D8}" type="presParOf" srcId="{6C7EB433-A447-4952-9BAC-63C7FCE841B9}" destId="{ECF3326B-20F9-4256-8E40-F5AB36181168}" srcOrd="0" destOrd="0" presId="urn:microsoft.com/office/officeart/2005/8/layout/hierarchy2"/>
    <dgm:cxn modelId="{8D59E2E5-4AA2-4335-8D32-CE15EDBEFF75}" type="presParOf" srcId="{6C7EB433-A447-4952-9BAC-63C7FCE841B9}" destId="{EC2999A9-20BE-4EB3-BFD2-46D38D8D55AF}" srcOrd="1" destOrd="0" presId="urn:microsoft.com/office/officeart/2005/8/layout/hierarchy2"/>
    <dgm:cxn modelId="{69D5E794-F6A7-44C5-8ABD-0E086AE84050}" type="presParOf" srcId="{05A409C2-0673-4899-BAA1-993AA9BB16B4}" destId="{E38626F4-0339-469A-8C8C-30B641DF85A9}" srcOrd="6" destOrd="0" presId="urn:microsoft.com/office/officeart/2005/8/layout/hierarchy2"/>
    <dgm:cxn modelId="{A5C72A6A-A86C-4BD6-B192-3E8CE7F68E97}" type="presParOf" srcId="{E38626F4-0339-469A-8C8C-30B641DF85A9}" destId="{3FE3F7C3-FA8F-4D22-AB1B-0CBD0F6A6B9F}" srcOrd="0" destOrd="0" presId="urn:microsoft.com/office/officeart/2005/8/layout/hierarchy2"/>
    <dgm:cxn modelId="{5AAB0A91-7C98-4304-8746-493BB57F4099}" type="presParOf" srcId="{05A409C2-0673-4899-BAA1-993AA9BB16B4}" destId="{F612865E-CEE6-4785-ABC5-3C3E7F22CB61}" srcOrd="7" destOrd="0" presId="urn:microsoft.com/office/officeart/2005/8/layout/hierarchy2"/>
    <dgm:cxn modelId="{8DB7116D-0556-42D6-B9C8-8203D3666130}" type="presParOf" srcId="{F612865E-CEE6-4785-ABC5-3C3E7F22CB61}" destId="{0A90824B-5B29-4BE5-BE09-EB2FF3C45C4B}" srcOrd="0" destOrd="0" presId="urn:microsoft.com/office/officeart/2005/8/layout/hierarchy2"/>
    <dgm:cxn modelId="{442A58DE-75AE-4B97-BC23-7D7A63A82AFA}" type="presParOf" srcId="{F612865E-CEE6-4785-ABC5-3C3E7F22CB61}" destId="{B4D61E0B-5614-430D-AEF8-3BFF3D732CF1}" srcOrd="1" destOrd="0" presId="urn:microsoft.com/office/officeart/2005/8/layout/hierarchy2"/>
    <dgm:cxn modelId="{AB5BCB25-997F-4669-9F14-A1B32BCA0C57}" type="presParOf" srcId="{B4D61E0B-5614-430D-AEF8-3BFF3D732CF1}" destId="{3B3FBF75-DF7B-408F-BC4E-28D9A408477B}" srcOrd="0" destOrd="0" presId="urn:microsoft.com/office/officeart/2005/8/layout/hierarchy2"/>
    <dgm:cxn modelId="{F118C223-72FD-4654-88D6-D9C75B3E1546}" type="presParOf" srcId="{3B3FBF75-DF7B-408F-BC4E-28D9A408477B}" destId="{302DC1B4-9120-49E2-B8BE-7BACDC7A35D3}" srcOrd="0" destOrd="0" presId="urn:microsoft.com/office/officeart/2005/8/layout/hierarchy2"/>
    <dgm:cxn modelId="{753FF3A3-84B8-47F2-A1F2-32BF2DADA84D}" type="presParOf" srcId="{B4D61E0B-5614-430D-AEF8-3BFF3D732CF1}" destId="{8A4A6F80-2177-4B6A-996F-55D4F0CA1C48}" srcOrd="1" destOrd="0" presId="urn:microsoft.com/office/officeart/2005/8/layout/hierarchy2"/>
    <dgm:cxn modelId="{652D5174-DA9F-43F5-BFA3-EF933606A74B}" type="presParOf" srcId="{8A4A6F80-2177-4B6A-996F-55D4F0CA1C48}" destId="{F8A06EBE-3671-4B71-8704-1E967687899B}" srcOrd="0" destOrd="0" presId="urn:microsoft.com/office/officeart/2005/8/layout/hierarchy2"/>
    <dgm:cxn modelId="{B54D9701-9998-49AD-B4B1-71B3F8758731}" type="presParOf" srcId="{8A4A6F80-2177-4B6A-996F-55D4F0CA1C48}" destId="{0CC890E9-FC8F-4241-8C13-EA4B2F50439B}" srcOrd="1" destOrd="0" presId="urn:microsoft.com/office/officeart/2005/8/layout/hierarchy2"/>
    <dgm:cxn modelId="{D4C79329-A601-4A64-B2B8-40147602D217}" type="presParOf" srcId="{B4D61E0B-5614-430D-AEF8-3BFF3D732CF1}" destId="{9C502EC2-8082-4292-A47A-D73F5036E982}" srcOrd="2" destOrd="0" presId="urn:microsoft.com/office/officeart/2005/8/layout/hierarchy2"/>
    <dgm:cxn modelId="{A048B96C-54DB-4EA5-9786-86FD5E81C87F}" type="presParOf" srcId="{9C502EC2-8082-4292-A47A-D73F5036E982}" destId="{0F2ED327-0FEC-455A-9E3E-C460A87D0626}" srcOrd="0" destOrd="0" presId="urn:microsoft.com/office/officeart/2005/8/layout/hierarchy2"/>
    <dgm:cxn modelId="{DB7F4717-E3ED-4F21-9CB8-FB0655E6C319}" type="presParOf" srcId="{B4D61E0B-5614-430D-AEF8-3BFF3D732CF1}" destId="{059AE372-746F-4559-B702-4D012FBFF3E7}" srcOrd="3" destOrd="0" presId="urn:microsoft.com/office/officeart/2005/8/layout/hierarchy2"/>
    <dgm:cxn modelId="{5C3C88A8-85AB-4950-BCD0-C431B67C6D75}" type="presParOf" srcId="{059AE372-746F-4559-B702-4D012FBFF3E7}" destId="{9ECC83B8-D12E-45C3-A7D4-E156A7B1E6BB}" srcOrd="0" destOrd="0" presId="urn:microsoft.com/office/officeart/2005/8/layout/hierarchy2"/>
    <dgm:cxn modelId="{0318DD17-9258-422F-A2CB-2A3259A40A6A}" type="presParOf" srcId="{059AE372-746F-4559-B702-4D012FBFF3E7}" destId="{068F3CB6-7D87-4C7A-8639-F11889A424A8}" srcOrd="1" destOrd="0" presId="urn:microsoft.com/office/officeart/2005/8/layout/hierarchy2"/>
    <dgm:cxn modelId="{087CBA80-ABFD-4084-B4EC-8DDB5FF3533F}" type="presParOf" srcId="{068F3CB6-7D87-4C7A-8639-F11889A424A8}" destId="{0686338D-9DD4-4126-9763-DA4E04A6AD3B}" srcOrd="0" destOrd="0" presId="urn:microsoft.com/office/officeart/2005/8/layout/hierarchy2"/>
    <dgm:cxn modelId="{C7E31C9A-BFD5-48A2-A751-F700A02A2C40}" type="presParOf" srcId="{0686338D-9DD4-4126-9763-DA4E04A6AD3B}" destId="{FBB2E9C8-8141-42B9-ADAA-EB3261769CE9}" srcOrd="0" destOrd="0" presId="urn:microsoft.com/office/officeart/2005/8/layout/hierarchy2"/>
    <dgm:cxn modelId="{B8564584-2671-46A0-8A07-F573F5F99757}" type="presParOf" srcId="{068F3CB6-7D87-4C7A-8639-F11889A424A8}" destId="{E0C85CA9-3216-41B2-BFB3-E51F6864BD65}" srcOrd="1" destOrd="0" presId="urn:microsoft.com/office/officeart/2005/8/layout/hierarchy2"/>
    <dgm:cxn modelId="{264DE5E6-9BE0-4FCB-AA2B-9197F55B55BA}" type="presParOf" srcId="{E0C85CA9-3216-41B2-BFB3-E51F6864BD65}" destId="{20CE3761-371B-496F-A18E-64269AC17846}" srcOrd="0" destOrd="0" presId="urn:microsoft.com/office/officeart/2005/8/layout/hierarchy2"/>
    <dgm:cxn modelId="{791DFF0A-A1F3-4B3B-AA0D-3A8CECB5A88C}" type="presParOf" srcId="{E0C85CA9-3216-41B2-BFB3-E51F6864BD65}" destId="{6F7692DC-32E8-4335-B60B-53AA3B246E05}" srcOrd="1" destOrd="0" presId="urn:microsoft.com/office/officeart/2005/8/layout/hierarchy2"/>
    <dgm:cxn modelId="{66D666F8-AA2B-4D6A-855C-53695635C643}" type="presParOf" srcId="{068F3CB6-7D87-4C7A-8639-F11889A424A8}" destId="{945F0384-ECE6-4297-9325-2806E7320B74}" srcOrd="2" destOrd="0" presId="urn:microsoft.com/office/officeart/2005/8/layout/hierarchy2"/>
    <dgm:cxn modelId="{AD17BB48-C28D-467A-865D-3CA168E96D1D}" type="presParOf" srcId="{945F0384-ECE6-4297-9325-2806E7320B74}" destId="{B1A0EFF8-EA51-4C0F-B8FD-D2623E6D66D2}" srcOrd="0" destOrd="0" presId="urn:microsoft.com/office/officeart/2005/8/layout/hierarchy2"/>
    <dgm:cxn modelId="{270F5215-ECC2-4557-BC3D-4E494FF1B7EA}" type="presParOf" srcId="{068F3CB6-7D87-4C7A-8639-F11889A424A8}" destId="{4FF490BC-810C-4F6A-B69B-E63A5187E960}" srcOrd="3" destOrd="0" presId="urn:microsoft.com/office/officeart/2005/8/layout/hierarchy2"/>
    <dgm:cxn modelId="{E3D34D48-490E-4268-9D3E-E1D5CD97FCA3}" type="presParOf" srcId="{4FF490BC-810C-4F6A-B69B-E63A5187E960}" destId="{F5D86308-CA9F-4183-8A19-3A2FC3C7D512}" srcOrd="0" destOrd="0" presId="urn:microsoft.com/office/officeart/2005/8/layout/hierarchy2"/>
    <dgm:cxn modelId="{BF151C36-0AB6-460C-A091-09025DA70B8A}" type="presParOf" srcId="{4FF490BC-810C-4F6A-B69B-E63A5187E960}" destId="{1937243A-E67A-41E9-9DD8-3E8C69E88451}" srcOrd="1" destOrd="0" presId="urn:microsoft.com/office/officeart/2005/8/layout/hierarchy2"/>
    <dgm:cxn modelId="{ACD8B380-0BAA-40C8-8359-7E8CC9448814}" type="presParOf" srcId="{068F3CB6-7D87-4C7A-8639-F11889A424A8}" destId="{B3ABA145-A6EF-4F76-9622-983494148E96}" srcOrd="4" destOrd="0" presId="urn:microsoft.com/office/officeart/2005/8/layout/hierarchy2"/>
    <dgm:cxn modelId="{683BEBA4-3AC2-4FF7-99E9-E38D46288548}" type="presParOf" srcId="{B3ABA145-A6EF-4F76-9622-983494148E96}" destId="{538AF2CE-2D30-4C7F-AB72-7B54F6614F7B}" srcOrd="0" destOrd="0" presId="urn:microsoft.com/office/officeart/2005/8/layout/hierarchy2"/>
    <dgm:cxn modelId="{40A01F7C-5267-4862-833D-09120DA5FB04}" type="presParOf" srcId="{068F3CB6-7D87-4C7A-8639-F11889A424A8}" destId="{77888E6D-8BE1-400F-AA96-99B80CEAE878}" srcOrd="5" destOrd="0" presId="urn:microsoft.com/office/officeart/2005/8/layout/hierarchy2"/>
    <dgm:cxn modelId="{5F056D77-E507-48BA-A64C-D7637358B53F}" type="presParOf" srcId="{77888E6D-8BE1-400F-AA96-99B80CEAE878}" destId="{C47203D2-3E9F-4F7C-9629-5FF6E82B0E57}" srcOrd="0" destOrd="0" presId="urn:microsoft.com/office/officeart/2005/8/layout/hierarchy2"/>
    <dgm:cxn modelId="{7E9161A5-EBE6-4F2D-936C-AA376365F2A4}" type="presParOf" srcId="{77888E6D-8BE1-400F-AA96-99B80CEAE878}" destId="{A20E08A6-D085-42DE-848F-1F58BD21715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EF66DF-2FF9-4CC4-9C08-861659C4A6E8}"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CA"/>
        </a:p>
      </dgm:t>
    </dgm:pt>
    <dgm:pt modelId="{FBB85985-EB96-4A13-B003-80DB2AAD6578}">
      <dgm:prSet phldrT="[Text]" custT="1"/>
      <dgm:spPr/>
      <dgm:t>
        <a:bodyPr/>
        <a:lstStyle/>
        <a:p>
          <a:endParaRPr lang="en-CA" sz="1200" b="1" dirty="0" smtClean="0">
            <a:solidFill>
              <a:schemeClr val="bg1"/>
            </a:solidFill>
          </a:endParaRPr>
        </a:p>
        <a:p>
          <a:r>
            <a:rPr lang="en-CA" sz="1200" b="1" dirty="0" smtClean="0">
              <a:solidFill>
                <a:schemeClr val="bg1"/>
              </a:solidFill>
            </a:rPr>
            <a:t>Train-Test split</a:t>
          </a:r>
          <a:endParaRPr lang="en-CA" sz="1200" b="1" dirty="0">
            <a:solidFill>
              <a:schemeClr val="bg1"/>
            </a:solidFill>
          </a:endParaRPr>
        </a:p>
      </dgm:t>
    </dgm:pt>
    <dgm:pt modelId="{59427D4F-2347-4AE3-94A3-7EDC7F55A478}" type="parTrans" cxnId="{EF20EA75-4762-4B26-9273-0081664B974D}">
      <dgm:prSet/>
      <dgm:spPr/>
      <dgm:t>
        <a:bodyPr/>
        <a:lstStyle/>
        <a:p>
          <a:endParaRPr lang="en-CA"/>
        </a:p>
      </dgm:t>
    </dgm:pt>
    <dgm:pt modelId="{F4B416DB-40F8-40DC-90D9-6DFFC2B994D4}" type="sibTrans" cxnId="{EF20EA75-4762-4B26-9273-0081664B974D}">
      <dgm:prSet/>
      <dgm:spPr/>
      <dgm:t>
        <a:bodyPr/>
        <a:lstStyle/>
        <a:p>
          <a:endParaRPr lang="en-CA"/>
        </a:p>
      </dgm:t>
    </dgm:pt>
    <dgm:pt modelId="{8EB89397-05E8-4BB5-9894-286A239E66B8}">
      <dgm:prSet phldrT="[Text]"/>
      <dgm:spPr/>
      <dgm:t>
        <a:bodyPr/>
        <a:lstStyle/>
        <a:p>
          <a:r>
            <a:rPr lang="en-CA" dirty="0" smtClean="0"/>
            <a:t>Hold-out 30%</a:t>
          </a:r>
          <a:endParaRPr lang="en-CA" dirty="0"/>
        </a:p>
      </dgm:t>
    </dgm:pt>
    <dgm:pt modelId="{88EB54A0-6593-4480-A60F-EDF8D2455C13}" type="parTrans" cxnId="{9902EEFE-7879-4F40-B5B5-FDC8F99D6C7B}">
      <dgm:prSet/>
      <dgm:spPr/>
      <dgm:t>
        <a:bodyPr/>
        <a:lstStyle/>
        <a:p>
          <a:endParaRPr lang="en-CA"/>
        </a:p>
      </dgm:t>
    </dgm:pt>
    <dgm:pt modelId="{0FDE38FF-D869-4D0E-ABA0-359AA3179BD8}" type="sibTrans" cxnId="{9902EEFE-7879-4F40-B5B5-FDC8F99D6C7B}">
      <dgm:prSet/>
      <dgm:spPr/>
      <dgm:t>
        <a:bodyPr/>
        <a:lstStyle/>
        <a:p>
          <a:endParaRPr lang="en-CA"/>
        </a:p>
      </dgm:t>
    </dgm:pt>
    <dgm:pt modelId="{9E97E80F-EE46-4967-BF5A-E6D9CDD818F3}">
      <dgm:prSet phldrT="[Text]"/>
      <dgm:spPr/>
      <dgm:t>
        <a:bodyPr/>
        <a:lstStyle/>
        <a:p>
          <a:r>
            <a:rPr lang="en-CA" dirty="0" smtClean="0"/>
            <a:t>Use 70% for training</a:t>
          </a:r>
          <a:endParaRPr lang="en-CA" dirty="0"/>
        </a:p>
      </dgm:t>
    </dgm:pt>
    <dgm:pt modelId="{D0DBB2D0-3DC0-4F16-94A5-56433DDF1E42}" type="parTrans" cxnId="{F867B779-F360-4F46-A85B-F7F7FA82DAF8}">
      <dgm:prSet/>
      <dgm:spPr/>
      <dgm:t>
        <a:bodyPr/>
        <a:lstStyle/>
        <a:p>
          <a:endParaRPr lang="en-CA"/>
        </a:p>
      </dgm:t>
    </dgm:pt>
    <dgm:pt modelId="{DB3F884D-554B-49DF-9875-01DEF19E16B9}" type="sibTrans" cxnId="{F867B779-F360-4F46-A85B-F7F7FA82DAF8}">
      <dgm:prSet/>
      <dgm:spPr/>
      <dgm:t>
        <a:bodyPr/>
        <a:lstStyle/>
        <a:p>
          <a:endParaRPr lang="en-CA"/>
        </a:p>
      </dgm:t>
    </dgm:pt>
    <dgm:pt modelId="{8D1B4B7D-2DBB-4745-84ED-F9E25DB00F9E}">
      <dgm:prSet phldrT="[Text]" custT="1"/>
      <dgm:spPr/>
      <dgm:t>
        <a:bodyPr/>
        <a:lstStyle/>
        <a:p>
          <a:endParaRPr lang="en-CA" sz="1200" b="1" dirty="0" smtClean="0">
            <a:solidFill>
              <a:schemeClr val="bg1"/>
            </a:solidFill>
          </a:endParaRPr>
        </a:p>
        <a:p>
          <a:r>
            <a:rPr lang="en-CA" sz="1200" b="1" dirty="0" smtClean="0">
              <a:solidFill>
                <a:schemeClr val="bg1"/>
              </a:solidFill>
            </a:rPr>
            <a:t>Hyper-parameter tuning</a:t>
          </a:r>
          <a:endParaRPr lang="en-CA" sz="1200" b="1" dirty="0">
            <a:solidFill>
              <a:schemeClr val="bg1"/>
            </a:solidFill>
          </a:endParaRPr>
        </a:p>
      </dgm:t>
    </dgm:pt>
    <dgm:pt modelId="{BA583E90-5FF2-4E90-B8F4-39C033F473F5}" type="parTrans" cxnId="{5380A1B5-B6FA-4C05-93A7-34698543ABE6}">
      <dgm:prSet/>
      <dgm:spPr/>
      <dgm:t>
        <a:bodyPr/>
        <a:lstStyle/>
        <a:p>
          <a:endParaRPr lang="en-CA"/>
        </a:p>
      </dgm:t>
    </dgm:pt>
    <dgm:pt modelId="{4E5DEEBE-19AE-44B5-9303-F010B3216A2E}" type="sibTrans" cxnId="{5380A1B5-B6FA-4C05-93A7-34698543ABE6}">
      <dgm:prSet/>
      <dgm:spPr/>
      <dgm:t>
        <a:bodyPr/>
        <a:lstStyle/>
        <a:p>
          <a:endParaRPr lang="en-CA"/>
        </a:p>
      </dgm:t>
    </dgm:pt>
    <dgm:pt modelId="{E46AD9EE-FB03-4084-88EB-BECE9D26E774}">
      <dgm:prSet phldrT="[Text]"/>
      <dgm:spPr/>
      <dgm:t>
        <a:bodyPr/>
        <a:lstStyle/>
        <a:p>
          <a:r>
            <a:rPr lang="en-CA" dirty="0" smtClean="0"/>
            <a:t>Grid-search</a:t>
          </a:r>
          <a:endParaRPr lang="en-CA" dirty="0"/>
        </a:p>
      </dgm:t>
    </dgm:pt>
    <dgm:pt modelId="{9D4B6168-37C2-4166-9738-53B39C1463AA}" type="parTrans" cxnId="{58E582BA-935A-4978-BC13-FA1B61AB4126}">
      <dgm:prSet/>
      <dgm:spPr/>
      <dgm:t>
        <a:bodyPr/>
        <a:lstStyle/>
        <a:p>
          <a:endParaRPr lang="en-CA"/>
        </a:p>
      </dgm:t>
    </dgm:pt>
    <dgm:pt modelId="{3FC9A8EA-28F8-4EBB-85F0-836D0DDAE93B}" type="sibTrans" cxnId="{58E582BA-935A-4978-BC13-FA1B61AB4126}">
      <dgm:prSet/>
      <dgm:spPr/>
      <dgm:t>
        <a:bodyPr/>
        <a:lstStyle/>
        <a:p>
          <a:endParaRPr lang="en-CA"/>
        </a:p>
      </dgm:t>
    </dgm:pt>
    <dgm:pt modelId="{9A1B4CF2-4566-4A9A-9FA7-CDB375F804D3}">
      <dgm:prSet phldrT="[Text]"/>
      <dgm:spPr/>
      <dgm:t>
        <a:bodyPr/>
        <a:lstStyle/>
        <a:p>
          <a:r>
            <a:rPr lang="en-CA" dirty="0" smtClean="0"/>
            <a:t>Stratified K-fold cross-validation with K=10</a:t>
          </a:r>
          <a:endParaRPr lang="en-CA" dirty="0"/>
        </a:p>
      </dgm:t>
    </dgm:pt>
    <dgm:pt modelId="{1130AE42-891A-4C08-A8E5-367D20710158}" type="parTrans" cxnId="{2BE2E0E4-248F-4647-93A6-04D8A2F5C09B}">
      <dgm:prSet/>
      <dgm:spPr/>
      <dgm:t>
        <a:bodyPr/>
        <a:lstStyle/>
        <a:p>
          <a:endParaRPr lang="en-CA"/>
        </a:p>
      </dgm:t>
    </dgm:pt>
    <dgm:pt modelId="{37B830C7-C2B3-4D40-9CDA-B5D973997111}" type="sibTrans" cxnId="{2BE2E0E4-248F-4647-93A6-04D8A2F5C09B}">
      <dgm:prSet/>
      <dgm:spPr/>
      <dgm:t>
        <a:bodyPr/>
        <a:lstStyle/>
        <a:p>
          <a:endParaRPr lang="en-CA"/>
        </a:p>
      </dgm:t>
    </dgm:pt>
    <dgm:pt modelId="{1C2F00F7-304C-43B0-A09E-DFB6F0209B1E}">
      <dgm:prSet phldrT="[Text]" custT="1"/>
      <dgm:spPr/>
      <dgm:t>
        <a:bodyPr/>
        <a:lstStyle/>
        <a:p>
          <a:endParaRPr lang="en-CA" sz="1200" b="1" dirty="0" smtClean="0">
            <a:solidFill>
              <a:schemeClr val="bg1"/>
            </a:solidFill>
          </a:endParaRPr>
        </a:p>
        <a:p>
          <a:r>
            <a:rPr lang="en-CA" sz="1200" b="1" dirty="0" smtClean="0">
              <a:solidFill>
                <a:schemeClr val="bg1"/>
              </a:solidFill>
            </a:rPr>
            <a:t>Root Mean Square Error (RMSE)</a:t>
          </a:r>
          <a:endParaRPr lang="en-CA" sz="1200" b="1" dirty="0">
            <a:solidFill>
              <a:schemeClr val="bg1"/>
            </a:solidFill>
          </a:endParaRPr>
        </a:p>
      </dgm:t>
    </dgm:pt>
    <dgm:pt modelId="{EF015B20-DE2B-4A38-9B70-36122F9F595C}" type="parTrans" cxnId="{36468D39-DCB9-4AC4-8F04-AEABFC9CCCD8}">
      <dgm:prSet/>
      <dgm:spPr/>
      <dgm:t>
        <a:bodyPr/>
        <a:lstStyle/>
        <a:p>
          <a:endParaRPr lang="en-CA"/>
        </a:p>
      </dgm:t>
    </dgm:pt>
    <dgm:pt modelId="{2CDD99C0-0218-41B0-B8C3-13F91719C69B}" type="sibTrans" cxnId="{36468D39-DCB9-4AC4-8F04-AEABFC9CCCD8}">
      <dgm:prSet/>
      <dgm:spPr/>
      <dgm:t>
        <a:bodyPr/>
        <a:lstStyle/>
        <a:p>
          <a:endParaRPr lang="en-CA"/>
        </a:p>
      </dgm:t>
    </dgm:pt>
    <dgm:pt modelId="{8910CC94-9AB1-4553-864F-A8FF52AC32E6}">
      <dgm:prSet phldrT="[Text]"/>
      <dgm:spPr/>
      <dgm:t>
        <a:bodyPr/>
        <a:lstStyle/>
        <a:p>
          <a:r>
            <a:rPr lang="en-CA" dirty="0" smtClean="0"/>
            <a:t>Gives error in units of </a:t>
          </a:r>
          <a:r>
            <a:rPr lang="en-CA" dirty="0" err="1" smtClean="0"/>
            <a:t>Pricepersqft</a:t>
          </a:r>
          <a:r>
            <a:rPr lang="en-CA" dirty="0" smtClean="0"/>
            <a:t> ($)</a:t>
          </a:r>
          <a:endParaRPr lang="en-CA" dirty="0"/>
        </a:p>
      </dgm:t>
    </dgm:pt>
    <dgm:pt modelId="{603250CD-C43E-4F3D-9C45-3B1234678CCC}" type="parTrans" cxnId="{4E94D781-4C0F-4D26-AEFD-E7ED50B502DF}">
      <dgm:prSet/>
      <dgm:spPr/>
      <dgm:t>
        <a:bodyPr/>
        <a:lstStyle/>
        <a:p>
          <a:endParaRPr lang="en-CA"/>
        </a:p>
      </dgm:t>
    </dgm:pt>
    <dgm:pt modelId="{86FF632A-25BA-484B-9704-3724E1C6DFA4}" type="sibTrans" cxnId="{4E94D781-4C0F-4D26-AEFD-E7ED50B502DF}">
      <dgm:prSet/>
      <dgm:spPr/>
      <dgm:t>
        <a:bodyPr/>
        <a:lstStyle/>
        <a:p>
          <a:endParaRPr lang="en-CA"/>
        </a:p>
      </dgm:t>
    </dgm:pt>
    <dgm:pt modelId="{37594BF8-FB02-4A7E-890C-3B59C8FC3CAE}">
      <dgm:prSet phldrT="[Text]" custT="1"/>
      <dgm:spPr/>
      <dgm:t>
        <a:bodyPr/>
        <a:lstStyle/>
        <a:p>
          <a:endParaRPr lang="en-CA" sz="1200" b="1" dirty="0" smtClean="0">
            <a:solidFill>
              <a:schemeClr val="bg1"/>
            </a:solidFill>
          </a:endParaRPr>
        </a:p>
        <a:p>
          <a:r>
            <a:rPr lang="en-CA" sz="1200" b="1" dirty="0" smtClean="0">
              <a:solidFill>
                <a:schemeClr val="bg1"/>
              </a:solidFill>
            </a:rPr>
            <a:t>Feature Importance	</a:t>
          </a:r>
          <a:endParaRPr lang="en-CA" sz="1200" b="1" dirty="0">
            <a:solidFill>
              <a:schemeClr val="bg1"/>
            </a:solidFill>
          </a:endParaRPr>
        </a:p>
      </dgm:t>
    </dgm:pt>
    <dgm:pt modelId="{AAE4C707-B0C5-47AA-A4C8-5170C7FF1E8E}" type="parTrans" cxnId="{E3B83B2C-F457-49B1-993A-A5260D817019}">
      <dgm:prSet/>
      <dgm:spPr/>
      <dgm:t>
        <a:bodyPr/>
        <a:lstStyle/>
        <a:p>
          <a:endParaRPr lang="en-CA"/>
        </a:p>
      </dgm:t>
    </dgm:pt>
    <dgm:pt modelId="{3196967A-04F0-4E40-8400-59DF2B14B48C}" type="sibTrans" cxnId="{E3B83B2C-F457-49B1-993A-A5260D817019}">
      <dgm:prSet/>
      <dgm:spPr/>
      <dgm:t>
        <a:bodyPr/>
        <a:lstStyle/>
        <a:p>
          <a:endParaRPr lang="en-CA"/>
        </a:p>
      </dgm:t>
    </dgm:pt>
    <dgm:pt modelId="{CDF68B96-76E4-4C2F-917F-BCE7F414402E}">
      <dgm:prSet/>
      <dgm:spPr/>
      <dgm:t>
        <a:bodyPr/>
        <a:lstStyle/>
        <a:p>
          <a:r>
            <a:rPr lang="en-CA" dirty="0" smtClean="0"/>
            <a:t>Understand which features are important</a:t>
          </a:r>
          <a:endParaRPr lang="en-CA" dirty="0"/>
        </a:p>
      </dgm:t>
    </dgm:pt>
    <dgm:pt modelId="{63416A6D-ADD9-496D-A2CB-B20EF8D0A7FB}" type="parTrans" cxnId="{3CA2C28E-D4C9-4535-BB20-8E47856C2DA7}">
      <dgm:prSet/>
      <dgm:spPr/>
      <dgm:t>
        <a:bodyPr/>
        <a:lstStyle/>
        <a:p>
          <a:endParaRPr lang="en-CA"/>
        </a:p>
      </dgm:t>
    </dgm:pt>
    <dgm:pt modelId="{7AA908D9-7EA9-4945-B71F-CA4C0B95FCA0}" type="sibTrans" cxnId="{3CA2C28E-D4C9-4535-BB20-8E47856C2DA7}">
      <dgm:prSet/>
      <dgm:spPr/>
      <dgm:t>
        <a:bodyPr/>
        <a:lstStyle/>
        <a:p>
          <a:endParaRPr lang="en-CA"/>
        </a:p>
      </dgm:t>
    </dgm:pt>
    <dgm:pt modelId="{DF6F7425-FCCE-4BDD-9D69-39FB173743E1}">
      <dgm:prSet phldrT="[Text]" custT="1"/>
      <dgm:spPr/>
      <dgm:t>
        <a:bodyPr/>
        <a:lstStyle/>
        <a:p>
          <a:endParaRPr lang="en-CA" sz="1200" b="1" dirty="0" smtClean="0">
            <a:solidFill>
              <a:schemeClr val="bg1"/>
            </a:solidFill>
          </a:endParaRPr>
        </a:p>
        <a:p>
          <a:r>
            <a:rPr lang="en-CA" sz="1200" b="1" dirty="0" smtClean="0">
              <a:solidFill>
                <a:schemeClr val="bg1"/>
              </a:solidFill>
            </a:rPr>
            <a:t>Standard Scaling</a:t>
          </a:r>
          <a:endParaRPr lang="en-CA" sz="1200" b="1" dirty="0">
            <a:solidFill>
              <a:schemeClr val="bg1"/>
            </a:solidFill>
          </a:endParaRPr>
        </a:p>
      </dgm:t>
    </dgm:pt>
    <dgm:pt modelId="{1945216D-E60D-4E1B-9CA0-3F3E15E5D88E}" type="parTrans" cxnId="{A7C47C1B-157F-4929-88AF-7ED77258E6AA}">
      <dgm:prSet/>
      <dgm:spPr/>
      <dgm:t>
        <a:bodyPr/>
        <a:lstStyle/>
        <a:p>
          <a:endParaRPr lang="en-CA"/>
        </a:p>
      </dgm:t>
    </dgm:pt>
    <dgm:pt modelId="{931AB2CD-D91C-417A-8DBA-297E68F011EA}" type="sibTrans" cxnId="{A7C47C1B-157F-4929-88AF-7ED77258E6AA}">
      <dgm:prSet/>
      <dgm:spPr/>
      <dgm:t>
        <a:bodyPr/>
        <a:lstStyle/>
        <a:p>
          <a:endParaRPr lang="en-CA"/>
        </a:p>
      </dgm:t>
    </dgm:pt>
    <dgm:pt modelId="{F3E44547-2D9C-4C47-99A6-26F78CFEDAFA}">
      <dgm:prSet phldrT="[Text]"/>
      <dgm:spPr/>
      <dgm:t>
        <a:bodyPr/>
        <a:lstStyle/>
        <a:p>
          <a:r>
            <a:rPr lang="en-CA" dirty="0" smtClean="0"/>
            <a:t>Normalise </a:t>
          </a:r>
          <a:r>
            <a:rPr lang="en-CA" dirty="0" smtClean="0"/>
            <a:t>features by subtracting mean and dividing by std. dev</a:t>
          </a:r>
          <a:endParaRPr lang="en-CA" dirty="0"/>
        </a:p>
      </dgm:t>
    </dgm:pt>
    <dgm:pt modelId="{5428313C-D766-483B-8269-ABF870C897EF}" type="parTrans" cxnId="{82896B95-43A6-4EDA-9466-C95321882C9E}">
      <dgm:prSet/>
      <dgm:spPr/>
      <dgm:t>
        <a:bodyPr/>
        <a:lstStyle/>
        <a:p>
          <a:endParaRPr lang="en-CA"/>
        </a:p>
      </dgm:t>
    </dgm:pt>
    <dgm:pt modelId="{D42CE46C-E7BD-4CB1-AFE9-AB8796087349}" type="sibTrans" cxnId="{82896B95-43A6-4EDA-9466-C95321882C9E}">
      <dgm:prSet/>
      <dgm:spPr/>
      <dgm:t>
        <a:bodyPr/>
        <a:lstStyle/>
        <a:p>
          <a:endParaRPr lang="en-CA"/>
        </a:p>
      </dgm:t>
    </dgm:pt>
    <dgm:pt modelId="{04EDE57E-2FF8-4274-8FCC-1C05FD94A273}" type="pres">
      <dgm:prSet presAssocID="{96EF66DF-2FF9-4CC4-9C08-861659C4A6E8}" presName="linearFlow" presStyleCnt="0">
        <dgm:presLayoutVars>
          <dgm:dir/>
          <dgm:animLvl val="lvl"/>
          <dgm:resizeHandles val="exact"/>
        </dgm:presLayoutVars>
      </dgm:prSet>
      <dgm:spPr/>
      <dgm:t>
        <a:bodyPr/>
        <a:lstStyle/>
        <a:p>
          <a:endParaRPr lang="en-CA"/>
        </a:p>
      </dgm:t>
    </dgm:pt>
    <dgm:pt modelId="{0134B242-0DDE-403F-A82A-918E11C04807}" type="pres">
      <dgm:prSet presAssocID="{DF6F7425-FCCE-4BDD-9D69-39FB173743E1}" presName="composite" presStyleCnt="0"/>
      <dgm:spPr/>
    </dgm:pt>
    <dgm:pt modelId="{CAF86B9A-E215-457F-95F2-CBE41879AE7A}" type="pres">
      <dgm:prSet presAssocID="{DF6F7425-FCCE-4BDD-9D69-39FB173743E1}" presName="parentText" presStyleLbl="alignNode1" presStyleIdx="0" presStyleCnt="5">
        <dgm:presLayoutVars>
          <dgm:chMax val="1"/>
          <dgm:bulletEnabled val="1"/>
        </dgm:presLayoutVars>
      </dgm:prSet>
      <dgm:spPr/>
      <dgm:t>
        <a:bodyPr/>
        <a:lstStyle/>
        <a:p>
          <a:endParaRPr lang="en-CA"/>
        </a:p>
      </dgm:t>
    </dgm:pt>
    <dgm:pt modelId="{DB8BED4E-502E-42AD-A970-5557BAB7B4B5}" type="pres">
      <dgm:prSet presAssocID="{DF6F7425-FCCE-4BDD-9D69-39FB173743E1}" presName="descendantText" presStyleLbl="alignAcc1" presStyleIdx="0" presStyleCnt="5">
        <dgm:presLayoutVars>
          <dgm:bulletEnabled val="1"/>
        </dgm:presLayoutVars>
      </dgm:prSet>
      <dgm:spPr/>
      <dgm:t>
        <a:bodyPr/>
        <a:lstStyle/>
        <a:p>
          <a:endParaRPr lang="en-CA"/>
        </a:p>
      </dgm:t>
    </dgm:pt>
    <dgm:pt modelId="{C69BB353-6EC0-4A35-A8D0-F8DDE9FA9341}" type="pres">
      <dgm:prSet presAssocID="{931AB2CD-D91C-417A-8DBA-297E68F011EA}" presName="sp" presStyleCnt="0"/>
      <dgm:spPr/>
    </dgm:pt>
    <dgm:pt modelId="{C70AA861-0D23-402E-BA2E-D56A9AA6DA29}" type="pres">
      <dgm:prSet presAssocID="{FBB85985-EB96-4A13-B003-80DB2AAD6578}" presName="composite" presStyleCnt="0"/>
      <dgm:spPr/>
    </dgm:pt>
    <dgm:pt modelId="{7D9A2879-6EF7-4677-9115-17B2B0D9282F}" type="pres">
      <dgm:prSet presAssocID="{FBB85985-EB96-4A13-B003-80DB2AAD6578}" presName="parentText" presStyleLbl="alignNode1" presStyleIdx="1" presStyleCnt="5" custLinFactNeighborX="3113" custLinFactNeighborY="-567">
        <dgm:presLayoutVars>
          <dgm:chMax val="1"/>
          <dgm:bulletEnabled val="1"/>
        </dgm:presLayoutVars>
      </dgm:prSet>
      <dgm:spPr/>
      <dgm:t>
        <a:bodyPr/>
        <a:lstStyle/>
        <a:p>
          <a:endParaRPr lang="en-CA"/>
        </a:p>
      </dgm:t>
    </dgm:pt>
    <dgm:pt modelId="{C8D385A0-0687-4EFA-92A1-E6FEF17C67BA}" type="pres">
      <dgm:prSet presAssocID="{FBB85985-EB96-4A13-B003-80DB2AAD6578}" presName="descendantText" presStyleLbl="alignAcc1" presStyleIdx="1" presStyleCnt="5">
        <dgm:presLayoutVars>
          <dgm:bulletEnabled val="1"/>
        </dgm:presLayoutVars>
      </dgm:prSet>
      <dgm:spPr/>
      <dgm:t>
        <a:bodyPr/>
        <a:lstStyle/>
        <a:p>
          <a:endParaRPr lang="en-CA"/>
        </a:p>
      </dgm:t>
    </dgm:pt>
    <dgm:pt modelId="{14DC1B49-F658-4F1B-A11E-0AA1C393AED7}" type="pres">
      <dgm:prSet presAssocID="{F4B416DB-40F8-40DC-90D9-6DFFC2B994D4}" presName="sp" presStyleCnt="0"/>
      <dgm:spPr/>
    </dgm:pt>
    <dgm:pt modelId="{64677988-978F-436F-A82C-11A937D8E862}" type="pres">
      <dgm:prSet presAssocID="{8D1B4B7D-2DBB-4745-84ED-F9E25DB00F9E}" presName="composite" presStyleCnt="0"/>
      <dgm:spPr/>
    </dgm:pt>
    <dgm:pt modelId="{2EACE624-D568-4E16-9952-BC075BE37071}" type="pres">
      <dgm:prSet presAssocID="{8D1B4B7D-2DBB-4745-84ED-F9E25DB00F9E}" presName="parentText" presStyleLbl="alignNode1" presStyleIdx="2" presStyleCnt="5">
        <dgm:presLayoutVars>
          <dgm:chMax val="1"/>
          <dgm:bulletEnabled val="1"/>
        </dgm:presLayoutVars>
      </dgm:prSet>
      <dgm:spPr/>
      <dgm:t>
        <a:bodyPr/>
        <a:lstStyle/>
        <a:p>
          <a:endParaRPr lang="en-CA"/>
        </a:p>
      </dgm:t>
    </dgm:pt>
    <dgm:pt modelId="{82D603AC-846A-4192-8E4B-B289B8E54DB9}" type="pres">
      <dgm:prSet presAssocID="{8D1B4B7D-2DBB-4745-84ED-F9E25DB00F9E}" presName="descendantText" presStyleLbl="alignAcc1" presStyleIdx="2" presStyleCnt="5">
        <dgm:presLayoutVars>
          <dgm:bulletEnabled val="1"/>
        </dgm:presLayoutVars>
      </dgm:prSet>
      <dgm:spPr/>
      <dgm:t>
        <a:bodyPr/>
        <a:lstStyle/>
        <a:p>
          <a:endParaRPr lang="en-CA"/>
        </a:p>
      </dgm:t>
    </dgm:pt>
    <dgm:pt modelId="{4F00CD6C-D299-4A8D-B815-FBC54194DDC8}" type="pres">
      <dgm:prSet presAssocID="{4E5DEEBE-19AE-44B5-9303-F010B3216A2E}" presName="sp" presStyleCnt="0"/>
      <dgm:spPr/>
    </dgm:pt>
    <dgm:pt modelId="{F7EAB1FC-3FE5-4B81-B974-E6233551E61A}" type="pres">
      <dgm:prSet presAssocID="{1C2F00F7-304C-43B0-A09E-DFB6F0209B1E}" presName="composite" presStyleCnt="0"/>
      <dgm:spPr/>
    </dgm:pt>
    <dgm:pt modelId="{3A7E75B1-34F2-46B9-AEC2-C44BDE3F72A0}" type="pres">
      <dgm:prSet presAssocID="{1C2F00F7-304C-43B0-A09E-DFB6F0209B1E}" presName="parentText" presStyleLbl="alignNode1" presStyleIdx="3" presStyleCnt="5">
        <dgm:presLayoutVars>
          <dgm:chMax val="1"/>
          <dgm:bulletEnabled val="1"/>
        </dgm:presLayoutVars>
      </dgm:prSet>
      <dgm:spPr/>
      <dgm:t>
        <a:bodyPr/>
        <a:lstStyle/>
        <a:p>
          <a:endParaRPr lang="en-CA"/>
        </a:p>
      </dgm:t>
    </dgm:pt>
    <dgm:pt modelId="{C0FD7DDE-7017-49E2-82E3-D6EB9ECEF1A2}" type="pres">
      <dgm:prSet presAssocID="{1C2F00F7-304C-43B0-A09E-DFB6F0209B1E}" presName="descendantText" presStyleLbl="alignAcc1" presStyleIdx="3" presStyleCnt="5">
        <dgm:presLayoutVars>
          <dgm:bulletEnabled val="1"/>
        </dgm:presLayoutVars>
      </dgm:prSet>
      <dgm:spPr/>
      <dgm:t>
        <a:bodyPr/>
        <a:lstStyle/>
        <a:p>
          <a:endParaRPr lang="en-CA"/>
        </a:p>
      </dgm:t>
    </dgm:pt>
    <dgm:pt modelId="{1FB2A869-5405-456A-B6BB-027630DB9C02}" type="pres">
      <dgm:prSet presAssocID="{2CDD99C0-0218-41B0-B8C3-13F91719C69B}" presName="sp" presStyleCnt="0"/>
      <dgm:spPr/>
    </dgm:pt>
    <dgm:pt modelId="{A8F61BA0-63A1-4A8E-9CFD-8B5987C72FBB}" type="pres">
      <dgm:prSet presAssocID="{37594BF8-FB02-4A7E-890C-3B59C8FC3CAE}" presName="composite" presStyleCnt="0"/>
      <dgm:spPr/>
    </dgm:pt>
    <dgm:pt modelId="{07752979-3AB6-44CB-B201-660222458C99}" type="pres">
      <dgm:prSet presAssocID="{37594BF8-FB02-4A7E-890C-3B59C8FC3CAE}" presName="parentText" presStyleLbl="alignNode1" presStyleIdx="4" presStyleCnt="5">
        <dgm:presLayoutVars>
          <dgm:chMax val="1"/>
          <dgm:bulletEnabled val="1"/>
        </dgm:presLayoutVars>
      </dgm:prSet>
      <dgm:spPr/>
      <dgm:t>
        <a:bodyPr/>
        <a:lstStyle/>
        <a:p>
          <a:endParaRPr lang="en-CA"/>
        </a:p>
      </dgm:t>
    </dgm:pt>
    <dgm:pt modelId="{D3705832-117F-474F-B2E0-3A09F95A980D}" type="pres">
      <dgm:prSet presAssocID="{37594BF8-FB02-4A7E-890C-3B59C8FC3CAE}" presName="descendantText" presStyleLbl="alignAcc1" presStyleIdx="4" presStyleCnt="5">
        <dgm:presLayoutVars>
          <dgm:bulletEnabled val="1"/>
        </dgm:presLayoutVars>
      </dgm:prSet>
      <dgm:spPr/>
      <dgm:t>
        <a:bodyPr/>
        <a:lstStyle/>
        <a:p>
          <a:endParaRPr lang="en-CA"/>
        </a:p>
      </dgm:t>
    </dgm:pt>
  </dgm:ptLst>
  <dgm:cxnLst>
    <dgm:cxn modelId="{4E94D781-4C0F-4D26-AEFD-E7ED50B502DF}" srcId="{1C2F00F7-304C-43B0-A09E-DFB6F0209B1E}" destId="{8910CC94-9AB1-4553-864F-A8FF52AC32E6}" srcOrd="0" destOrd="0" parTransId="{603250CD-C43E-4F3D-9C45-3B1234678CCC}" sibTransId="{86FF632A-25BA-484B-9704-3724E1C6DFA4}"/>
    <dgm:cxn modelId="{16AE477A-2930-4E79-9B0E-67BD48A7E43A}" type="presOf" srcId="{E46AD9EE-FB03-4084-88EB-BECE9D26E774}" destId="{82D603AC-846A-4192-8E4B-B289B8E54DB9}" srcOrd="0" destOrd="0" presId="urn:microsoft.com/office/officeart/2005/8/layout/chevron2"/>
    <dgm:cxn modelId="{2AE27A5E-57D9-42E4-B9C6-26D9F45D7C0E}" type="presOf" srcId="{F3E44547-2D9C-4C47-99A6-26F78CFEDAFA}" destId="{DB8BED4E-502E-42AD-A970-5557BAB7B4B5}" srcOrd="0" destOrd="0" presId="urn:microsoft.com/office/officeart/2005/8/layout/chevron2"/>
    <dgm:cxn modelId="{CEC66D24-B264-43D2-B6B6-7E62CF4A2847}" type="presOf" srcId="{37594BF8-FB02-4A7E-890C-3B59C8FC3CAE}" destId="{07752979-3AB6-44CB-B201-660222458C99}" srcOrd="0" destOrd="0" presId="urn:microsoft.com/office/officeart/2005/8/layout/chevron2"/>
    <dgm:cxn modelId="{A7C47C1B-157F-4929-88AF-7ED77258E6AA}" srcId="{96EF66DF-2FF9-4CC4-9C08-861659C4A6E8}" destId="{DF6F7425-FCCE-4BDD-9D69-39FB173743E1}" srcOrd="0" destOrd="0" parTransId="{1945216D-E60D-4E1B-9CA0-3F3E15E5D88E}" sibTransId="{931AB2CD-D91C-417A-8DBA-297E68F011EA}"/>
    <dgm:cxn modelId="{34B5E9D2-B5BB-44BD-95FD-742BC2B7D7E7}" type="presOf" srcId="{9A1B4CF2-4566-4A9A-9FA7-CDB375F804D3}" destId="{82D603AC-846A-4192-8E4B-B289B8E54DB9}" srcOrd="0" destOrd="1" presId="urn:microsoft.com/office/officeart/2005/8/layout/chevron2"/>
    <dgm:cxn modelId="{5380A1B5-B6FA-4C05-93A7-34698543ABE6}" srcId="{96EF66DF-2FF9-4CC4-9C08-861659C4A6E8}" destId="{8D1B4B7D-2DBB-4745-84ED-F9E25DB00F9E}" srcOrd="2" destOrd="0" parTransId="{BA583E90-5FF2-4E90-B8F4-39C033F473F5}" sibTransId="{4E5DEEBE-19AE-44B5-9303-F010B3216A2E}"/>
    <dgm:cxn modelId="{36468D39-DCB9-4AC4-8F04-AEABFC9CCCD8}" srcId="{96EF66DF-2FF9-4CC4-9C08-861659C4A6E8}" destId="{1C2F00F7-304C-43B0-A09E-DFB6F0209B1E}" srcOrd="3" destOrd="0" parTransId="{EF015B20-DE2B-4A38-9B70-36122F9F595C}" sibTransId="{2CDD99C0-0218-41B0-B8C3-13F91719C69B}"/>
    <dgm:cxn modelId="{57AF5755-B8A6-4E07-8483-8377DC8AE5EF}" type="presOf" srcId="{FBB85985-EB96-4A13-B003-80DB2AAD6578}" destId="{7D9A2879-6EF7-4677-9115-17B2B0D9282F}" srcOrd="0" destOrd="0" presId="urn:microsoft.com/office/officeart/2005/8/layout/chevron2"/>
    <dgm:cxn modelId="{3CA2C28E-D4C9-4535-BB20-8E47856C2DA7}" srcId="{37594BF8-FB02-4A7E-890C-3B59C8FC3CAE}" destId="{CDF68B96-76E4-4C2F-917F-BCE7F414402E}" srcOrd="0" destOrd="0" parTransId="{63416A6D-ADD9-496D-A2CB-B20EF8D0A7FB}" sibTransId="{7AA908D9-7EA9-4945-B71F-CA4C0B95FCA0}"/>
    <dgm:cxn modelId="{0B1D6F44-1CFE-41BE-9A17-D66BE5314538}" type="presOf" srcId="{8D1B4B7D-2DBB-4745-84ED-F9E25DB00F9E}" destId="{2EACE624-D568-4E16-9952-BC075BE37071}" srcOrd="0" destOrd="0" presId="urn:microsoft.com/office/officeart/2005/8/layout/chevron2"/>
    <dgm:cxn modelId="{9623605C-F448-479B-824A-C42E8EC9A97A}" type="presOf" srcId="{96EF66DF-2FF9-4CC4-9C08-861659C4A6E8}" destId="{04EDE57E-2FF8-4274-8FCC-1C05FD94A273}" srcOrd="0" destOrd="0" presId="urn:microsoft.com/office/officeart/2005/8/layout/chevron2"/>
    <dgm:cxn modelId="{F867B779-F360-4F46-A85B-F7F7FA82DAF8}" srcId="{FBB85985-EB96-4A13-B003-80DB2AAD6578}" destId="{9E97E80F-EE46-4967-BF5A-E6D9CDD818F3}" srcOrd="1" destOrd="0" parTransId="{D0DBB2D0-3DC0-4F16-94A5-56433DDF1E42}" sibTransId="{DB3F884D-554B-49DF-9875-01DEF19E16B9}"/>
    <dgm:cxn modelId="{831A09D0-8416-46FE-9764-474549244973}" type="presOf" srcId="{1C2F00F7-304C-43B0-A09E-DFB6F0209B1E}" destId="{3A7E75B1-34F2-46B9-AEC2-C44BDE3F72A0}" srcOrd="0" destOrd="0" presId="urn:microsoft.com/office/officeart/2005/8/layout/chevron2"/>
    <dgm:cxn modelId="{937E6C79-DBAC-455E-848D-691AF8C62AA9}" type="presOf" srcId="{9E97E80F-EE46-4967-BF5A-E6D9CDD818F3}" destId="{C8D385A0-0687-4EFA-92A1-E6FEF17C67BA}" srcOrd="0" destOrd="1" presId="urn:microsoft.com/office/officeart/2005/8/layout/chevron2"/>
    <dgm:cxn modelId="{B4E99F60-ED30-46F5-9C57-53A64B1313D6}" type="presOf" srcId="{8EB89397-05E8-4BB5-9894-286A239E66B8}" destId="{C8D385A0-0687-4EFA-92A1-E6FEF17C67BA}" srcOrd="0" destOrd="0" presId="urn:microsoft.com/office/officeart/2005/8/layout/chevron2"/>
    <dgm:cxn modelId="{2BE2E0E4-248F-4647-93A6-04D8A2F5C09B}" srcId="{8D1B4B7D-2DBB-4745-84ED-F9E25DB00F9E}" destId="{9A1B4CF2-4566-4A9A-9FA7-CDB375F804D3}" srcOrd="1" destOrd="0" parTransId="{1130AE42-891A-4C08-A8E5-367D20710158}" sibTransId="{37B830C7-C2B3-4D40-9CDA-B5D973997111}"/>
    <dgm:cxn modelId="{E3B83B2C-F457-49B1-993A-A5260D817019}" srcId="{96EF66DF-2FF9-4CC4-9C08-861659C4A6E8}" destId="{37594BF8-FB02-4A7E-890C-3B59C8FC3CAE}" srcOrd="4" destOrd="0" parTransId="{AAE4C707-B0C5-47AA-A4C8-5170C7FF1E8E}" sibTransId="{3196967A-04F0-4E40-8400-59DF2B14B48C}"/>
    <dgm:cxn modelId="{C776A0A4-09A3-4CBD-BD4D-970EAAB52D4F}" type="presOf" srcId="{CDF68B96-76E4-4C2F-917F-BCE7F414402E}" destId="{D3705832-117F-474F-B2E0-3A09F95A980D}" srcOrd="0" destOrd="0" presId="urn:microsoft.com/office/officeart/2005/8/layout/chevron2"/>
    <dgm:cxn modelId="{9902EEFE-7879-4F40-B5B5-FDC8F99D6C7B}" srcId="{FBB85985-EB96-4A13-B003-80DB2AAD6578}" destId="{8EB89397-05E8-4BB5-9894-286A239E66B8}" srcOrd="0" destOrd="0" parTransId="{88EB54A0-6593-4480-A60F-EDF8D2455C13}" sibTransId="{0FDE38FF-D869-4D0E-ABA0-359AA3179BD8}"/>
    <dgm:cxn modelId="{D7EA2EAF-A127-44D2-81E2-F409520FD31B}" type="presOf" srcId="{8910CC94-9AB1-4553-864F-A8FF52AC32E6}" destId="{C0FD7DDE-7017-49E2-82E3-D6EB9ECEF1A2}" srcOrd="0" destOrd="0" presId="urn:microsoft.com/office/officeart/2005/8/layout/chevron2"/>
    <dgm:cxn modelId="{AF07D7AB-B968-415A-890E-CE07B263D212}" type="presOf" srcId="{DF6F7425-FCCE-4BDD-9D69-39FB173743E1}" destId="{CAF86B9A-E215-457F-95F2-CBE41879AE7A}" srcOrd="0" destOrd="0" presId="urn:microsoft.com/office/officeart/2005/8/layout/chevron2"/>
    <dgm:cxn modelId="{82896B95-43A6-4EDA-9466-C95321882C9E}" srcId="{DF6F7425-FCCE-4BDD-9D69-39FB173743E1}" destId="{F3E44547-2D9C-4C47-99A6-26F78CFEDAFA}" srcOrd="0" destOrd="0" parTransId="{5428313C-D766-483B-8269-ABF870C897EF}" sibTransId="{D42CE46C-E7BD-4CB1-AFE9-AB8796087349}"/>
    <dgm:cxn modelId="{58E582BA-935A-4978-BC13-FA1B61AB4126}" srcId="{8D1B4B7D-2DBB-4745-84ED-F9E25DB00F9E}" destId="{E46AD9EE-FB03-4084-88EB-BECE9D26E774}" srcOrd="0" destOrd="0" parTransId="{9D4B6168-37C2-4166-9738-53B39C1463AA}" sibTransId="{3FC9A8EA-28F8-4EBB-85F0-836D0DDAE93B}"/>
    <dgm:cxn modelId="{EF20EA75-4762-4B26-9273-0081664B974D}" srcId="{96EF66DF-2FF9-4CC4-9C08-861659C4A6E8}" destId="{FBB85985-EB96-4A13-B003-80DB2AAD6578}" srcOrd="1" destOrd="0" parTransId="{59427D4F-2347-4AE3-94A3-7EDC7F55A478}" sibTransId="{F4B416DB-40F8-40DC-90D9-6DFFC2B994D4}"/>
    <dgm:cxn modelId="{BD1E0FA9-216A-4A5D-BC84-D519D999840B}" type="presParOf" srcId="{04EDE57E-2FF8-4274-8FCC-1C05FD94A273}" destId="{0134B242-0DDE-403F-A82A-918E11C04807}" srcOrd="0" destOrd="0" presId="urn:microsoft.com/office/officeart/2005/8/layout/chevron2"/>
    <dgm:cxn modelId="{4079F49E-A112-4576-B5CB-71FA4AF516E2}" type="presParOf" srcId="{0134B242-0DDE-403F-A82A-918E11C04807}" destId="{CAF86B9A-E215-457F-95F2-CBE41879AE7A}" srcOrd="0" destOrd="0" presId="urn:microsoft.com/office/officeart/2005/8/layout/chevron2"/>
    <dgm:cxn modelId="{BEF41794-72A7-43EC-AFED-39A3A4F4BC6C}" type="presParOf" srcId="{0134B242-0DDE-403F-A82A-918E11C04807}" destId="{DB8BED4E-502E-42AD-A970-5557BAB7B4B5}" srcOrd="1" destOrd="0" presId="urn:microsoft.com/office/officeart/2005/8/layout/chevron2"/>
    <dgm:cxn modelId="{38929C8E-ABA8-4541-92A2-5868166A19C3}" type="presParOf" srcId="{04EDE57E-2FF8-4274-8FCC-1C05FD94A273}" destId="{C69BB353-6EC0-4A35-A8D0-F8DDE9FA9341}" srcOrd="1" destOrd="0" presId="urn:microsoft.com/office/officeart/2005/8/layout/chevron2"/>
    <dgm:cxn modelId="{30BB088A-52DC-479A-A51C-31830CA07959}" type="presParOf" srcId="{04EDE57E-2FF8-4274-8FCC-1C05FD94A273}" destId="{C70AA861-0D23-402E-BA2E-D56A9AA6DA29}" srcOrd="2" destOrd="0" presId="urn:microsoft.com/office/officeart/2005/8/layout/chevron2"/>
    <dgm:cxn modelId="{976E4D96-604C-4564-BCF2-45DC410AF1AD}" type="presParOf" srcId="{C70AA861-0D23-402E-BA2E-D56A9AA6DA29}" destId="{7D9A2879-6EF7-4677-9115-17B2B0D9282F}" srcOrd="0" destOrd="0" presId="urn:microsoft.com/office/officeart/2005/8/layout/chevron2"/>
    <dgm:cxn modelId="{1C1FF8B8-6604-49D5-979A-A458AB902061}" type="presParOf" srcId="{C70AA861-0D23-402E-BA2E-D56A9AA6DA29}" destId="{C8D385A0-0687-4EFA-92A1-E6FEF17C67BA}" srcOrd="1" destOrd="0" presId="urn:microsoft.com/office/officeart/2005/8/layout/chevron2"/>
    <dgm:cxn modelId="{49D35697-32DB-4A97-9864-CEC65FBBA7C5}" type="presParOf" srcId="{04EDE57E-2FF8-4274-8FCC-1C05FD94A273}" destId="{14DC1B49-F658-4F1B-A11E-0AA1C393AED7}" srcOrd="3" destOrd="0" presId="urn:microsoft.com/office/officeart/2005/8/layout/chevron2"/>
    <dgm:cxn modelId="{93A41AA4-743C-4B56-9F05-6E14DF3761A1}" type="presParOf" srcId="{04EDE57E-2FF8-4274-8FCC-1C05FD94A273}" destId="{64677988-978F-436F-A82C-11A937D8E862}" srcOrd="4" destOrd="0" presId="urn:microsoft.com/office/officeart/2005/8/layout/chevron2"/>
    <dgm:cxn modelId="{9D93DC44-6064-4638-91D1-A61FEBC068A6}" type="presParOf" srcId="{64677988-978F-436F-A82C-11A937D8E862}" destId="{2EACE624-D568-4E16-9952-BC075BE37071}" srcOrd="0" destOrd="0" presId="urn:microsoft.com/office/officeart/2005/8/layout/chevron2"/>
    <dgm:cxn modelId="{5239CC91-3AEC-41B1-B336-ED24E5F7C69C}" type="presParOf" srcId="{64677988-978F-436F-A82C-11A937D8E862}" destId="{82D603AC-846A-4192-8E4B-B289B8E54DB9}" srcOrd="1" destOrd="0" presId="urn:microsoft.com/office/officeart/2005/8/layout/chevron2"/>
    <dgm:cxn modelId="{8EAFF6E4-4A55-45B8-A243-BAEB7E21B774}" type="presParOf" srcId="{04EDE57E-2FF8-4274-8FCC-1C05FD94A273}" destId="{4F00CD6C-D299-4A8D-B815-FBC54194DDC8}" srcOrd="5" destOrd="0" presId="urn:microsoft.com/office/officeart/2005/8/layout/chevron2"/>
    <dgm:cxn modelId="{CBF10E2C-4F80-4337-84AF-8611917EB9FF}" type="presParOf" srcId="{04EDE57E-2FF8-4274-8FCC-1C05FD94A273}" destId="{F7EAB1FC-3FE5-4B81-B974-E6233551E61A}" srcOrd="6" destOrd="0" presId="urn:microsoft.com/office/officeart/2005/8/layout/chevron2"/>
    <dgm:cxn modelId="{3A47EAB0-063D-4633-9AD1-19ED6185742F}" type="presParOf" srcId="{F7EAB1FC-3FE5-4B81-B974-E6233551E61A}" destId="{3A7E75B1-34F2-46B9-AEC2-C44BDE3F72A0}" srcOrd="0" destOrd="0" presId="urn:microsoft.com/office/officeart/2005/8/layout/chevron2"/>
    <dgm:cxn modelId="{AD8DBDB9-4871-414B-B533-CDDD1F02B699}" type="presParOf" srcId="{F7EAB1FC-3FE5-4B81-B974-E6233551E61A}" destId="{C0FD7DDE-7017-49E2-82E3-D6EB9ECEF1A2}" srcOrd="1" destOrd="0" presId="urn:microsoft.com/office/officeart/2005/8/layout/chevron2"/>
    <dgm:cxn modelId="{0FB4DF8A-5324-49E7-A989-7403E9325E8D}" type="presParOf" srcId="{04EDE57E-2FF8-4274-8FCC-1C05FD94A273}" destId="{1FB2A869-5405-456A-B6BB-027630DB9C02}" srcOrd="7" destOrd="0" presId="urn:microsoft.com/office/officeart/2005/8/layout/chevron2"/>
    <dgm:cxn modelId="{588563D9-875D-45DC-90F1-10A4F4C6DD95}" type="presParOf" srcId="{04EDE57E-2FF8-4274-8FCC-1C05FD94A273}" destId="{A8F61BA0-63A1-4A8E-9CFD-8B5987C72FBB}" srcOrd="8" destOrd="0" presId="urn:microsoft.com/office/officeart/2005/8/layout/chevron2"/>
    <dgm:cxn modelId="{37E1E747-1D04-4CAE-9550-F1FBFD772719}" type="presParOf" srcId="{A8F61BA0-63A1-4A8E-9CFD-8B5987C72FBB}" destId="{07752979-3AB6-44CB-B201-660222458C99}" srcOrd="0" destOrd="0" presId="urn:microsoft.com/office/officeart/2005/8/layout/chevron2"/>
    <dgm:cxn modelId="{6D9E895A-0C8C-4C8A-BCC3-C6DF7842F6C5}" type="presParOf" srcId="{A8F61BA0-63A1-4A8E-9CFD-8B5987C72FBB}" destId="{D3705832-117F-474F-B2E0-3A09F95A980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B339BE-87C6-4677-A6BE-AF7EF098826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CA"/>
        </a:p>
      </dgm:t>
    </dgm:pt>
    <dgm:pt modelId="{789A57C1-E3BA-445F-851D-AB87316DE8C4}">
      <dgm:prSet phldrT="[Text]"/>
      <dgm:spPr/>
      <dgm:t>
        <a:bodyPr/>
        <a:lstStyle/>
        <a:p>
          <a:r>
            <a:rPr lang="en-CA" dirty="0" smtClean="0"/>
            <a:t>Model Bias</a:t>
          </a:r>
          <a:endParaRPr lang="en-CA" dirty="0"/>
        </a:p>
      </dgm:t>
    </dgm:pt>
    <dgm:pt modelId="{407222F3-4B65-42A8-85D4-F0B5784903EB}" type="parTrans" cxnId="{A60675DA-F3B4-4130-9A26-B307BB8595DB}">
      <dgm:prSet/>
      <dgm:spPr/>
      <dgm:t>
        <a:bodyPr/>
        <a:lstStyle/>
        <a:p>
          <a:endParaRPr lang="en-CA"/>
        </a:p>
      </dgm:t>
    </dgm:pt>
    <dgm:pt modelId="{1E09D50F-A192-480A-8017-E9A2257ACEF8}" type="sibTrans" cxnId="{A60675DA-F3B4-4130-9A26-B307BB8595DB}">
      <dgm:prSet/>
      <dgm:spPr/>
      <dgm:t>
        <a:bodyPr/>
        <a:lstStyle/>
        <a:p>
          <a:endParaRPr lang="en-CA"/>
        </a:p>
      </dgm:t>
    </dgm:pt>
    <dgm:pt modelId="{D60D7B09-609A-46D5-8800-75ACF54E2A7C}">
      <dgm:prSet phldrT="[Text]"/>
      <dgm:spPr/>
      <dgm:t>
        <a:bodyPr/>
        <a:lstStyle/>
        <a:p>
          <a:r>
            <a:rPr lang="en-CA" dirty="0" smtClean="0"/>
            <a:t>Model Variance</a:t>
          </a:r>
          <a:endParaRPr lang="en-CA" dirty="0"/>
        </a:p>
      </dgm:t>
    </dgm:pt>
    <dgm:pt modelId="{1A41B8C9-5EDA-418A-B10B-B1926BEDFD06}" type="parTrans" cxnId="{16B85BC9-0DFF-4095-8875-BEBBD0C23674}">
      <dgm:prSet/>
      <dgm:spPr/>
      <dgm:t>
        <a:bodyPr/>
        <a:lstStyle/>
        <a:p>
          <a:endParaRPr lang="en-CA"/>
        </a:p>
      </dgm:t>
    </dgm:pt>
    <dgm:pt modelId="{E4758047-F574-43C7-925A-133B77B6E6CB}" type="sibTrans" cxnId="{16B85BC9-0DFF-4095-8875-BEBBD0C23674}">
      <dgm:prSet/>
      <dgm:spPr/>
      <dgm:t>
        <a:bodyPr/>
        <a:lstStyle/>
        <a:p>
          <a:endParaRPr lang="en-CA"/>
        </a:p>
      </dgm:t>
    </dgm:pt>
    <dgm:pt modelId="{AC3ADE59-5052-46AC-923F-5AD4AFF2C7C8}" type="pres">
      <dgm:prSet presAssocID="{23B339BE-87C6-4677-A6BE-AF7EF0988264}" presName="compositeShape" presStyleCnt="0">
        <dgm:presLayoutVars>
          <dgm:chMax val="2"/>
          <dgm:dir/>
          <dgm:resizeHandles val="exact"/>
        </dgm:presLayoutVars>
      </dgm:prSet>
      <dgm:spPr/>
      <dgm:t>
        <a:bodyPr/>
        <a:lstStyle/>
        <a:p>
          <a:endParaRPr lang="en-CA"/>
        </a:p>
      </dgm:t>
    </dgm:pt>
    <dgm:pt modelId="{9BE987F3-BE07-4E4E-A02D-90DB9871AE75}" type="pres">
      <dgm:prSet presAssocID="{23B339BE-87C6-4677-A6BE-AF7EF0988264}" presName="divider" presStyleLbl="fgShp" presStyleIdx="0" presStyleCnt="1"/>
      <dgm:spPr/>
    </dgm:pt>
    <dgm:pt modelId="{C0D296AF-5553-419D-BF04-5570B31A026C}" type="pres">
      <dgm:prSet presAssocID="{789A57C1-E3BA-445F-851D-AB87316DE8C4}" presName="downArrow" presStyleLbl="node1" presStyleIdx="0" presStyleCnt="2"/>
      <dgm:spPr/>
    </dgm:pt>
    <dgm:pt modelId="{766DA80A-5B11-4737-A014-DF8A0F6A6825}" type="pres">
      <dgm:prSet presAssocID="{789A57C1-E3BA-445F-851D-AB87316DE8C4}" presName="downArrowText" presStyleLbl="revTx" presStyleIdx="0" presStyleCnt="2">
        <dgm:presLayoutVars>
          <dgm:bulletEnabled val="1"/>
        </dgm:presLayoutVars>
      </dgm:prSet>
      <dgm:spPr/>
      <dgm:t>
        <a:bodyPr/>
        <a:lstStyle/>
        <a:p>
          <a:endParaRPr lang="en-CA"/>
        </a:p>
      </dgm:t>
    </dgm:pt>
    <dgm:pt modelId="{B0CD376D-65AC-4AB7-BA86-958642B11960}" type="pres">
      <dgm:prSet presAssocID="{D60D7B09-609A-46D5-8800-75ACF54E2A7C}" presName="upArrow" presStyleLbl="node1" presStyleIdx="1" presStyleCnt="2"/>
      <dgm:spPr/>
    </dgm:pt>
    <dgm:pt modelId="{EAEE4381-AC26-4EB1-9527-31413A8462EA}" type="pres">
      <dgm:prSet presAssocID="{D60D7B09-609A-46D5-8800-75ACF54E2A7C}" presName="upArrowText" presStyleLbl="revTx" presStyleIdx="1" presStyleCnt="2">
        <dgm:presLayoutVars>
          <dgm:bulletEnabled val="1"/>
        </dgm:presLayoutVars>
      </dgm:prSet>
      <dgm:spPr/>
      <dgm:t>
        <a:bodyPr/>
        <a:lstStyle/>
        <a:p>
          <a:endParaRPr lang="en-CA"/>
        </a:p>
      </dgm:t>
    </dgm:pt>
  </dgm:ptLst>
  <dgm:cxnLst>
    <dgm:cxn modelId="{A60675DA-F3B4-4130-9A26-B307BB8595DB}" srcId="{23B339BE-87C6-4677-A6BE-AF7EF0988264}" destId="{789A57C1-E3BA-445F-851D-AB87316DE8C4}" srcOrd="0" destOrd="0" parTransId="{407222F3-4B65-42A8-85D4-F0B5784903EB}" sibTransId="{1E09D50F-A192-480A-8017-E9A2257ACEF8}"/>
    <dgm:cxn modelId="{16B85BC9-0DFF-4095-8875-BEBBD0C23674}" srcId="{23B339BE-87C6-4677-A6BE-AF7EF0988264}" destId="{D60D7B09-609A-46D5-8800-75ACF54E2A7C}" srcOrd="1" destOrd="0" parTransId="{1A41B8C9-5EDA-418A-B10B-B1926BEDFD06}" sibTransId="{E4758047-F574-43C7-925A-133B77B6E6CB}"/>
    <dgm:cxn modelId="{8B1BAD2A-5F7F-4620-AA29-E75AEDE4EF77}" type="presOf" srcId="{D60D7B09-609A-46D5-8800-75ACF54E2A7C}" destId="{EAEE4381-AC26-4EB1-9527-31413A8462EA}" srcOrd="0" destOrd="0" presId="urn:microsoft.com/office/officeart/2005/8/layout/arrow3"/>
    <dgm:cxn modelId="{766C3D31-3AE8-4DF3-8E2B-838CA1C31FC6}" type="presOf" srcId="{23B339BE-87C6-4677-A6BE-AF7EF0988264}" destId="{AC3ADE59-5052-46AC-923F-5AD4AFF2C7C8}" srcOrd="0" destOrd="0" presId="urn:microsoft.com/office/officeart/2005/8/layout/arrow3"/>
    <dgm:cxn modelId="{CFB04C72-BB4B-428A-9528-0C7D2B5B50FF}" type="presOf" srcId="{789A57C1-E3BA-445F-851D-AB87316DE8C4}" destId="{766DA80A-5B11-4737-A014-DF8A0F6A6825}" srcOrd="0" destOrd="0" presId="urn:microsoft.com/office/officeart/2005/8/layout/arrow3"/>
    <dgm:cxn modelId="{5A365D04-6D9C-49D0-AB06-341A69EB5307}" type="presParOf" srcId="{AC3ADE59-5052-46AC-923F-5AD4AFF2C7C8}" destId="{9BE987F3-BE07-4E4E-A02D-90DB9871AE75}" srcOrd="0" destOrd="0" presId="urn:microsoft.com/office/officeart/2005/8/layout/arrow3"/>
    <dgm:cxn modelId="{76588065-7059-4F75-84BE-8A7F01C0C5D2}" type="presParOf" srcId="{AC3ADE59-5052-46AC-923F-5AD4AFF2C7C8}" destId="{C0D296AF-5553-419D-BF04-5570B31A026C}" srcOrd="1" destOrd="0" presId="urn:microsoft.com/office/officeart/2005/8/layout/arrow3"/>
    <dgm:cxn modelId="{2F0DF536-5121-42C9-AFDB-91CAC5D901A6}" type="presParOf" srcId="{AC3ADE59-5052-46AC-923F-5AD4AFF2C7C8}" destId="{766DA80A-5B11-4737-A014-DF8A0F6A6825}" srcOrd="2" destOrd="0" presId="urn:microsoft.com/office/officeart/2005/8/layout/arrow3"/>
    <dgm:cxn modelId="{42B304E2-0126-442A-AF14-B98A9B65BCA6}" type="presParOf" srcId="{AC3ADE59-5052-46AC-923F-5AD4AFF2C7C8}" destId="{B0CD376D-65AC-4AB7-BA86-958642B11960}" srcOrd="3" destOrd="0" presId="urn:microsoft.com/office/officeart/2005/8/layout/arrow3"/>
    <dgm:cxn modelId="{F230C5A0-E95C-4752-872F-86DBAB4895FF}" type="presParOf" srcId="{AC3ADE59-5052-46AC-923F-5AD4AFF2C7C8}" destId="{EAEE4381-AC26-4EB1-9527-31413A8462EA}" srcOrd="4" destOrd="0" presId="urn:microsoft.com/office/officeart/2005/8/layout/arrow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B0E9B-5BFD-4C6E-A45A-AE045EFEBC02}">
      <dsp:nvSpPr>
        <dsp:cNvPr id="0" name=""/>
        <dsp:cNvSpPr/>
      </dsp:nvSpPr>
      <dsp:spPr>
        <a:xfrm>
          <a:off x="4596083" y="1839"/>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1) Business </a:t>
          </a:r>
          <a:r>
            <a:rPr lang="en-CA" sz="1400" kern="1200" dirty="0" smtClean="0"/>
            <a:t>under-standing</a:t>
          </a:r>
          <a:endParaRPr lang="en-CA" sz="1400" kern="1200" dirty="0"/>
        </a:p>
      </dsp:txBody>
      <dsp:txXfrm>
        <a:off x="4596083" y="1839"/>
        <a:ext cx="921817" cy="921817"/>
      </dsp:txXfrm>
    </dsp:sp>
    <dsp:sp modelId="{BE4A2DF1-C45C-410C-8C58-3E3FEBB25579}">
      <dsp:nvSpPr>
        <dsp:cNvPr id="0" name=""/>
        <dsp:cNvSpPr/>
      </dsp:nvSpPr>
      <dsp:spPr>
        <a:xfrm>
          <a:off x="1713151" y="50521"/>
          <a:ext cx="4781883" cy="4781883"/>
        </a:xfrm>
        <a:prstGeom prst="circularArrow">
          <a:avLst>
            <a:gd name="adj1" fmla="val 3759"/>
            <a:gd name="adj2" fmla="val 234522"/>
            <a:gd name="adj3" fmla="val 19828331"/>
            <a:gd name="adj4" fmla="val 18604319"/>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8B414-4956-4E56-AC25-E9565AFA5DC4}">
      <dsp:nvSpPr>
        <dsp:cNvPr id="0" name=""/>
        <dsp:cNvSpPr/>
      </dsp:nvSpPr>
      <dsp:spPr>
        <a:xfrm>
          <a:off x="5784328" y="1491852"/>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2) Data mining</a:t>
          </a:r>
          <a:endParaRPr lang="en-CA" sz="1400" kern="1200" dirty="0"/>
        </a:p>
      </dsp:txBody>
      <dsp:txXfrm>
        <a:off x="5784328" y="1491852"/>
        <a:ext cx="921817" cy="921817"/>
      </dsp:txXfrm>
    </dsp:sp>
    <dsp:sp modelId="{F8364D97-717B-4EEA-91E7-E1004731CFBE}">
      <dsp:nvSpPr>
        <dsp:cNvPr id="0" name=""/>
        <dsp:cNvSpPr/>
      </dsp:nvSpPr>
      <dsp:spPr>
        <a:xfrm>
          <a:off x="1713151" y="50521"/>
          <a:ext cx="4781883" cy="4781883"/>
        </a:xfrm>
        <a:prstGeom prst="circularArrow">
          <a:avLst>
            <a:gd name="adj1" fmla="val 3759"/>
            <a:gd name="adj2" fmla="val 234522"/>
            <a:gd name="adj3" fmla="val 1231440"/>
            <a:gd name="adj4" fmla="val 21556494"/>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B294E-7BED-465D-9CB1-84601F1F51F4}">
      <dsp:nvSpPr>
        <dsp:cNvPr id="0" name=""/>
        <dsp:cNvSpPr/>
      </dsp:nvSpPr>
      <dsp:spPr>
        <a:xfrm>
          <a:off x="5360248" y="3349867"/>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3) Data cleaning</a:t>
          </a:r>
          <a:endParaRPr lang="en-CA" sz="1400" kern="1200" dirty="0"/>
        </a:p>
      </dsp:txBody>
      <dsp:txXfrm>
        <a:off x="5360248" y="3349867"/>
        <a:ext cx="921817" cy="921817"/>
      </dsp:txXfrm>
    </dsp:sp>
    <dsp:sp modelId="{329AC215-49E8-4E87-B68B-076CDA21C305}">
      <dsp:nvSpPr>
        <dsp:cNvPr id="0" name=""/>
        <dsp:cNvSpPr/>
      </dsp:nvSpPr>
      <dsp:spPr>
        <a:xfrm>
          <a:off x="1713151" y="50521"/>
          <a:ext cx="4781883" cy="4781883"/>
        </a:xfrm>
        <a:prstGeom prst="circularArrow">
          <a:avLst>
            <a:gd name="adj1" fmla="val 3759"/>
            <a:gd name="adj2" fmla="val 234522"/>
            <a:gd name="adj3" fmla="val 4438609"/>
            <a:gd name="adj4" fmla="val 3306755"/>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7D353-A544-4C19-B363-BEEB86EE9F66}">
      <dsp:nvSpPr>
        <dsp:cNvPr id="0" name=""/>
        <dsp:cNvSpPr/>
      </dsp:nvSpPr>
      <dsp:spPr>
        <a:xfrm>
          <a:off x="3643184" y="4176762"/>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4) Data </a:t>
          </a:r>
          <a:r>
            <a:rPr lang="en-CA" sz="1400" kern="1200" dirty="0" smtClean="0"/>
            <a:t>explor-ation</a:t>
          </a:r>
          <a:endParaRPr lang="en-CA" sz="1400" kern="1200" dirty="0"/>
        </a:p>
      </dsp:txBody>
      <dsp:txXfrm>
        <a:off x="3643184" y="4176762"/>
        <a:ext cx="921817" cy="921817"/>
      </dsp:txXfrm>
    </dsp:sp>
    <dsp:sp modelId="{C1B2F13E-A565-4A08-B565-9329ACB26D5B}">
      <dsp:nvSpPr>
        <dsp:cNvPr id="0" name=""/>
        <dsp:cNvSpPr/>
      </dsp:nvSpPr>
      <dsp:spPr>
        <a:xfrm>
          <a:off x="1713151" y="50521"/>
          <a:ext cx="4781883" cy="4781883"/>
        </a:xfrm>
        <a:prstGeom prst="circularArrow">
          <a:avLst>
            <a:gd name="adj1" fmla="val 3759"/>
            <a:gd name="adj2" fmla="val 234522"/>
            <a:gd name="adj3" fmla="val 7206959"/>
            <a:gd name="adj4" fmla="val 6126869"/>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C486F6-D096-4E65-A9B1-6DAC49DA1C2D}">
      <dsp:nvSpPr>
        <dsp:cNvPr id="0" name=""/>
        <dsp:cNvSpPr/>
      </dsp:nvSpPr>
      <dsp:spPr>
        <a:xfrm>
          <a:off x="1898852" y="3349867"/>
          <a:ext cx="976352"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5) Feature </a:t>
          </a:r>
          <a:r>
            <a:rPr lang="en-CA" sz="1400" kern="1200" dirty="0" smtClean="0"/>
            <a:t>engin-eering</a:t>
          </a:r>
          <a:endParaRPr lang="en-CA" sz="1400" kern="1200" dirty="0"/>
        </a:p>
      </dsp:txBody>
      <dsp:txXfrm>
        <a:off x="1898852" y="3349867"/>
        <a:ext cx="976352" cy="921817"/>
      </dsp:txXfrm>
    </dsp:sp>
    <dsp:sp modelId="{E66C82E6-58EC-4864-8346-D0AE12A8A549}">
      <dsp:nvSpPr>
        <dsp:cNvPr id="0" name=""/>
        <dsp:cNvSpPr/>
      </dsp:nvSpPr>
      <dsp:spPr>
        <a:xfrm>
          <a:off x="1713151" y="50521"/>
          <a:ext cx="4781883" cy="4781883"/>
        </a:xfrm>
        <a:prstGeom prst="circularArrow">
          <a:avLst>
            <a:gd name="adj1" fmla="val 3759"/>
            <a:gd name="adj2" fmla="val 234522"/>
            <a:gd name="adj3" fmla="val 10608985"/>
            <a:gd name="adj4" fmla="val 9334038"/>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20BDF-F901-4076-90B0-692C64AF1EA0}">
      <dsp:nvSpPr>
        <dsp:cNvPr id="0" name=""/>
        <dsp:cNvSpPr/>
      </dsp:nvSpPr>
      <dsp:spPr>
        <a:xfrm>
          <a:off x="1502039" y="1491852"/>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6) Predictive modelling</a:t>
          </a:r>
          <a:endParaRPr lang="en-CA" sz="1400" kern="1200" dirty="0"/>
        </a:p>
      </dsp:txBody>
      <dsp:txXfrm>
        <a:off x="1502039" y="1491852"/>
        <a:ext cx="921817" cy="921817"/>
      </dsp:txXfrm>
    </dsp:sp>
    <dsp:sp modelId="{ACC01D24-63E4-4680-B57C-576CA07C441B}">
      <dsp:nvSpPr>
        <dsp:cNvPr id="0" name=""/>
        <dsp:cNvSpPr/>
      </dsp:nvSpPr>
      <dsp:spPr>
        <a:xfrm>
          <a:off x="1713151" y="50521"/>
          <a:ext cx="4781883" cy="4781883"/>
        </a:xfrm>
        <a:prstGeom prst="circularArrow">
          <a:avLst>
            <a:gd name="adj1" fmla="val 3759"/>
            <a:gd name="adj2" fmla="val 234522"/>
            <a:gd name="adj3" fmla="val 13561159"/>
            <a:gd name="adj4" fmla="val 12337147"/>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A5E04-89A6-4E19-95D9-3504191A4BCC}">
      <dsp:nvSpPr>
        <dsp:cNvPr id="0" name=""/>
        <dsp:cNvSpPr/>
      </dsp:nvSpPr>
      <dsp:spPr>
        <a:xfrm>
          <a:off x="2690285" y="1839"/>
          <a:ext cx="921817" cy="92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CA" sz="1400" kern="1200" dirty="0" smtClean="0"/>
            <a:t>7) Present insights</a:t>
          </a:r>
          <a:endParaRPr lang="en-CA" sz="1400" kern="1200" dirty="0"/>
        </a:p>
      </dsp:txBody>
      <dsp:txXfrm>
        <a:off x="2690285" y="1839"/>
        <a:ext cx="921817" cy="921817"/>
      </dsp:txXfrm>
    </dsp:sp>
    <dsp:sp modelId="{32A36FC9-DDF2-4541-8E5B-BD5E45A68A47}">
      <dsp:nvSpPr>
        <dsp:cNvPr id="0" name=""/>
        <dsp:cNvSpPr/>
      </dsp:nvSpPr>
      <dsp:spPr>
        <a:xfrm>
          <a:off x="1713151" y="50521"/>
          <a:ext cx="4781883" cy="4781883"/>
        </a:xfrm>
        <a:prstGeom prst="circularArrow">
          <a:avLst>
            <a:gd name="adj1" fmla="val 3759"/>
            <a:gd name="adj2" fmla="val 234522"/>
            <a:gd name="adj3" fmla="val 16742187"/>
            <a:gd name="adj4" fmla="val 15423292"/>
            <a:gd name="adj5" fmla="val 438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D37BA-2994-4A86-B6D7-A3991E8AE389}">
      <dsp:nvSpPr>
        <dsp:cNvPr id="0" name=""/>
        <dsp:cNvSpPr/>
      </dsp:nvSpPr>
      <dsp:spPr>
        <a:xfrm>
          <a:off x="0" y="482"/>
          <a:ext cx="4672526"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CA" sz="3500" kern="1200" dirty="0" smtClean="0"/>
            <a:t>Data types</a:t>
          </a:r>
          <a:endParaRPr lang="en-CA" sz="3500" kern="1200" dirty="0"/>
        </a:p>
      </dsp:txBody>
      <dsp:txXfrm>
        <a:off x="23840" y="24322"/>
        <a:ext cx="4624846" cy="766293"/>
      </dsp:txXfrm>
    </dsp:sp>
    <dsp:sp modelId="{3723BABC-A9F1-4776-9696-691F4C8BFA29}">
      <dsp:nvSpPr>
        <dsp:cNvPr id="0" name=""/>
        <dsp:cNvSpPr/>
      </dsp:nvSpPr>
      <dsp:spPr>
        <a:xfrm>
          <a:off x="536" y="897409"/>
          <a:ext cx="3052238"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CA" sz="1900" kern="1200" dirty="0" smtClean="0"/>
            <a:t>Categorical</a:t>
          </a:r>
          <a:endParaRPr lang="en-CA" sz="1900" kern="1200" dirty="0"/>
        </a:p>
      </dsp:txBody>
      <dsp:txXfrm>
        <a:off x="24376" y="921249"/>
        <a:ext cx="3004558" cy="766293"/>
      </dsp:txXfrm>
    </dsp:sp>
    <dsp:sp modelId="{8571AC9D-0F75-4D7B-8FED-38D8273C70EE}">
      <dsp:nvSpPr>
        <dsp:cNvPr id="0" name=""/>
        <dsp:cNvSpPr/>
      </dsp:nvSpPr>
      <dsp:spPr>
        <a:xfrm>
          <a:off x="536" y="1793043"/>
          <a:ext cx="1494730"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Nominal</a:t>
          </a:r>
        </a:p>
        <a:p>
          <a:pPr lvl="0" algn="l" defTabSz="711200">
            <a:lnSpc>
              <a:spcPct val="90000"/>
            </a:lnSpc>
            <a:spcBef>
              <a:spcPct val="0"/>
            </a:spcBef>
            <a:spcAft>
              <a:spcPct val="35000"/>
            </a:spcAft>
          </a:pPr>
          <a:r>
            <a:rPr lang="en-CA" sz="900" kern="1200" dirty="0" smtClean="0"/>
            <a:t>- Neighbourhood</a:t>
          </a:r>
        </a:p>
        <a:p>
          <a:pPr lvl="0" algn="l" defTabSz="711200">
            <a:lnSpc>
              <a:spcPct val="90000"/>
            </a:lnSpc>
            <a:spcBef>
              <a:spcPct val="0"/>
            </a:spcBef>
            <a:spcAft>
              <a:spcPct val="35000"/>
            </a:spcAft>
          </a:pPr>
          <a:r>
            <a:rPr lang="en-CA" sz="900" kern="1200" dirty="0" smtClean="0"/>
            <a:t>- Type of material/condition</a:t>
          </a:r>
          <a:endParaRPr lang="en-CA" sz="900" kern="1200" dirty="0"/>
        </a:p>
      </dsp:txBody>
      <dsp:txXfrm>
        <a:off x="24376" y="1816883"/>
        <a:ext cx="1447050" cy="766293"/>
      </dsp:txXfrm>
    </dsp:sp>
    <dsp:sp modelId="{B76BE13C-0B7C-4D3B-9C1E-F77A1AB439D5}">
      <dsp:nvSpPr>
        <dsp:cNvPr id="0" name=""/>
        <dsp:cNvSpPr/>
      </dsp:nvSpPr>
      <dsp:spPr>
        <a:xfrm>
          <a:off x="1558045" y="1793043"/>
          <a:ext cx="1494730"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smtClean="0"/>
            <a:t>Ordinal</a:t>
          </a:r>
        </a:p>
        <a:p>
          <a:pPr lvl="0" algn="l" defTabSz="711200">
            <a:lnSpc>
              <a:spcPct val="90000"/>
            </a:lnSpc>
            <a:spcBef>
              <a:spcPct val="0"/>
            </a:spcBef>
            <a:spcAft>
              <a:spcPct val="35000"/>
            </a:spcAft>
          </a:pPr>
          <a:r>
            <a:rPr lang="en-CA" sz="900" kern="1200" dirty="0" smtClean="0"/>
            <a:t>- Quality of house</a:t>
          </a:r>
        </a:p>
        <a:p>
          <a:pPr lvl="0" algn="l" defTabSz="711200">
            <a:lnSpc>
              <a:spcPct val="90000"/>
            </a:lnSpc>
            <a:spcBef>
              <a:spcPct val="0"/>
            </a:spcBef>
            <a:spcAft>
              <a:spcPct val="35000"/>
            </a:spcAft>
          </a:pPr>
          <a:r>
            <a:rPr lang="en-CA" sz="900" kern="1200" dirty="0" smtClean="0"/>
            <a:t>- Quality of finish</a:t>
          </a:r>
          <a:endParaRPr lang="en-CA" sz="900" kern="1200" dirty="0"/>
        </a:p>
      </dsp:txBody>
      <dsp:txXfrm>
        <a:off x="1581885" y="1816883"/>
        <a:ext cx="1447050" cy="766293"/>
      </dsp:txXfrm>
    </dsp:sp>
    <dsp:sp modelId="{CD79E9DF-A7D0-48D1-8391-A9D6FE6A34CD}">
      <dsp:nvSpPr>
        <dsp:cNvPr id="0" name=""/>
        <dsp:cNvSpPr/>
      </dsp:nvSpPr>
      <dsp:spPr>
        <a:xfrm>
          <a:off x="3178332" y="897409"/>
          <a:ext cx="1494730"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CA" sz="1900" kern="1200" dirty="0" smtClean="0"/>
            <a:t>Numerical</a:t>
          </a:r>
          <a:endParaRPr lang="en-CA" sz="1900" kern="1200" dirty="0"/>
        </a:p>
      </dsp:txBody>
      <dsp:txXfrm>
        <a:off x="3202172" y="921249"/>
        <a:ext cx="1447050" cy="766293"/>
      </dsp:txXfrm>
    </dsp:sp>
    <dsp:sp modelId="{7A581F9E-F6E5-4DE9-8941-FB3DCA8B4121}">
      <dsp:nvSpPr>
        <dsp:cNvPr id="0" name=""/>
        <dsp:cNvSpPr/>
      </dsp:nvSpPr>
      <dsp:spPr>
        <a:xfrm>
          <a:off x="3178332" y="1793043"/>
          <a:ext cx="1494730" cy="81397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n-CA" sz="900" kern="1200" dirty="0" smtClean="0"/>
            <a:t>- Size (area sq. </a:t>
          </a:r>
          <a:r>
            <a:rPr lang="en-CA" sz="900" kern="1200" dirty="0" err="1" smtClean="0"/>
            <a:t>ft</a:t>
          </a:r>
          <a:r>
            <a:rPr lang="en-CA" sz="900" kern="1200" dirty="0" smtClean="0"/>
            <a:t>)</a:t>
          </a:r>
        </a:p>
        <a:p>
          <a:pPr lvl="0" algn="l" defTabSz="400050">
            <a:lnSpc>
              <a:spcPct val="90000"/>
            </a:lnSpc>
            <a:spcBef>
              <a:spcPct val="0"/>
            </a:spcBef>
            <a:spcAft>
              <a:spcPct val="35000"/>
            </a:spcAft>
          </a:pPr>
          <a:r>
            <a:rPr lang="en-CA" sz="900" kern="1200" dirty="0" smtClean="0"/>
            <a:t>- No. of rooms</a:t>
          </a:r>
          <a:endParaRPr lang="en-CA" sz="900" kern="1200" dirty="0"/>
        </a:p>
      </dsp:txBody>
      <dsp:txXfrm>
        <a:off x="3202172" y="1816883"/>
        <a:ext cx="1447050" cy="766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68DA7-9E7B-4D25-AF5F-8BFB5D10BF8C}">
      <dsp:nvSpPr>
        <dsp:cNvPr id="0" name=""/>
        <dsp:cNvSpPr/>
      </dsp:nvSpPr>
      <dsp:spPr>
        <a:xfrm>
          <a:off x="845" y="1565302"/>
          <a:ext cx="1157328" cy="57866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Supervised Learning</a:t>
          </a:r>
          <a:endParaRPr lang="en-CA" sz="1200" kern="1200" dirty="0"/>
        </a:p>
      </dsp:txBody>
      <dsp:txXfrm>
        <a:off x="17793" y="1582250"/>
        <a:ext cx="1123432" cy="544768"/>
      </dsp:txXfrm>
    </dsp:sp>
    <dsp:sp modelId="{BC632E37-F790-4DF3-9093-81959B7564E4}">
      <dsp:nvSpPr>
        <dsp:cNvPr id="0" name=""/>
        <dsp:cNvSpPr/>
      </dsp:nvSpPr>
      <dsp:spPr>
        <a:xfrm rot="17230830">
          <a:off x="606027" y="1094924"/>
          <a:ext cx="1567225" cy="22126"/>
        </a:xfrm>
        <a:custGeom>
          <a:avLst/>
          <a:gdLst/>
          <a:ahLst/>
          <a:cxnLst/>
          <a:rect l="0" t="0" r="0" b="0"/>
          <a:pathLst>
            <a:path>
              <a:moveTo>
                <a:pt x="0" y="11063"/>
              </a:moveTo>
              <a:lnTo>
                <a:pt x="1567225" y="1106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1350459" y="1066807"/>
        <a:ext cx="78361" cy="78361"/>
      </dsp:txXfrm>
    </dsp:sp>
    <dsp:sp modelId="{7B12A0AB-B599-449C-ADC2-83BDAD68E0D8}">
      <dsp:nvSpPr>
        <dsp:cNvPr id="0" name=""/>
        <dsp:cNvSpPr/>
      </dsp:nvSpPr>
      <dsp:spPr>
        <a:xfrm>
          <a:off x="1621106" y="68008"/>
          <a:ext cx="1157328" cy="578664"/>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Regression</a:t>
          </a:r>
          <a:endParaRPr lang="en-CA" sz="1200" kern="1200" dirty="0"/>
        </a:p>
      </dsp:txBody>
      <dsp:txXfrm>
        <a:off x="1638054" y="84956"/>
        <a:ext cx="1123432" cy="544768"/>
      </dsp:txXfrm>
    </dsp:sp>
    <dsp:sp modelId="{D8FD89C0-86C8-48D4-9839-1448D2CAE11E}">
      <dsp:nvSpPr>
        <dsp:cNvPr id="0" name=""/>
        <dsp:cNvSpPr/>
      </dsp:nvSpPr>
      <dsp:spPr>
        <a:xfrm>
          <a:off x="2778434" y="346277"/>
          <a:ext cx="462931" cy="22126"/>
        </a:xfrm>
        <a:custGeom>
          <a:avLst/>
          <a:gdLst/>
          <a:ahLst/>
          <a:cxnLst/>
          <a:rect l="0" t="0" r="0" b="0"/>
          <a:pathLst>
            <a:path>
              <a:moveTo>
                <a:pt x="0" y="11063"/>
              </a:moveTo>
              <a:lnTo>
                <a:pt x="46293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8327" y="345767"/>
        <a:ext cx="23146" cy="23146"/>
      </dsp:txXfrm>
    </dsp:sp>
    <dsp:sp modelId="{530FDCDB-D132-4387-B75D-5CBDA21CB1B2}">
      <dsp:nvSpPr>
        <dsp:cNvPr id="0" name=""/>
        <dsp:cNvSpPr/>
      </dsp:nvSpPr>
      <dsp:spPr>
        <a:xfrm>
          <a:off x="3241366" y="68008"/>
          <a:ext cx="1157328" cy="578664"/>
        </a:xfrm>
        <a:prstGeom prst="roundRect">
          <a:avLst>
            <a:gd name="adj" fmla="val 100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Ordinary Least Squares</a:t>
          </a:r>
          <a:endParaRPr lang="en-CA" sz="1200" kern="1200" dirty="0"/>
        </a:p>
      </dsp:txBody>
      <dsp:txXfrm>
        <a:off x="3258314" y="84956"/>
        <a:ext cx="1123432" cy="544768"/>
      </dsp:txXfrm>
    </dsp:sp>
    <dsp:sp modelId="{6345C3D5-9B51-4508-9879-34D09B76B974}">
      <dsp:nvSpPr>
        <dsp:cNvPr id="0" name=""/>
        <dsp:cNvSpPr/>
      </dsp:nvSpPr>
      <dsp:spPr>
        <a:xfrm rot="18770822">
          <a:off x="1049271" y="1594022"/>
          <a:ext cx="680738" cy="22126"/>
        </a:xfrm>
        <a:custGeom>
          <a:avLst/>
          <a:gdLst/>
          <a:ahLst/>
          <a:cxnLst/>
          <a:rect l="0" t="0" r="0" b="0"/>
          <a:pathLst>
            <a:path>
              <a:moveTo>
                <a:pt x="0" y="11063"/>
              </a:moveTo>
              <a:lnTo>
                <a:pt x="680738" y="1106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1372621" y="1588067"/>
        <a:ext cx="34036" cy="34036"/>
      </dsp:txXfrm>
    </dsp:sp>
    <dsp:sp modelId="{D80CE257-3FDA-4704-B626-1A127FDCA55E}">
      <dsp:nvSpPr>
        <dsp:cNvPr id="0" name=""/>
        <dsp:cNvSpPr/>
      </dsp:nvSpPr>
      <dsp:spPr>
        <a:xfrm>
          <a:off x="1621106" y="1066204"/>
          <a:ext cx="1157328" cy="578664"/>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Regularization</a:t>
          </a:r>
          <a:endParaRPr lang="en-CA" sz="1200" kern="1200" dirty="0"/>
        </a:p>
      </dsp:txBody>
      <dsp:txXfrm>
        <a:off x="1638054" y="1083152"/>
        <a:ext cx="1123432" cy="544768"/>
      </dsp:txXfrm>
    </dsp:sp>
    <dsp:sp modelId="{148EEECB-6DB0-4702-9729-AB7F5B72FACC}">
      <dsp:nvSpPr>
        <dsp:cNvPr id="0" name=""/>
        <dsp:cNvSpPr/>
      </dsp:nvSpPr>
      <dsp:spPr>
        <a:xfrm rot="19457599">
          <a:off x="2724849" y="1178107"/>
          <a:ext cx="570101" cy="22126"/>
        </a:xfrm>
        <a:custGeom>
          <a:avLst/>
          <a:gdLst/>
          <a:ahLst/>
          <a:cxnLst/>
          <a:rect l="0" t="0" r="0" b="0"/>
          <a:pathLst>
            <a:path>
              <a:moveTo>
                <a:pt x="0" y="11063"/>
              </a:moveTo>
              <a:lnTo>
                <a:pt x="57010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5647" y="1174918"/>
        <a:ext cx="28505" cy="28505"/>
      </dsp:txXfrm>
    </dsp:sp>
    <dsp:sp modelId="{5AA2DDB1-FF75-489D-BB10-FF6FE6B0C789}">
      <dsp:nvSpPr>
        <dsp:cNvPr id="0" name=""/>
        <dsp:cNvSpPr/>
      </dsp:nvSpPr>
      <dsp:spPr>
        <a:xfrm>
          <a:off x="3241366" y="733472"/>
          <a:ext cx="1157328" cy="578664"/>
        </a:xfrm>
        <a:prstGeom prst="roundRect">
          <a:avLst>
            <a:gd name="adj" fmla="val 10000"/>
          </a:avLst>
        </a:prstGeom>
        <a:solidFill>
          <a:schemeClr val="accent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Ridge</a:t>
          </a:r>
          <a:endParaRPr lang="en-CA" sz="1200" kern="1200" dirty="0"/>
        </a:p>
      </dsp:txBody>
      <dsp:txXfrm>
        <a:off x="3258314" y="750420"/>
        <a:ext cx="1123432" cy="544768"/>
      </dsp:txXfrm>
    </dsp:sp>
    <dsp:sp modelId="{67735902-FFEE-4FE5-BF4E-67C934155F05}">
      <dsp:nvSpPr>
        <dsp:cNvPr id="0" name=""/>
        <dsp:cNvSpPr/>
      </dsp:nvSpPr>
      <dsp:spPr>
        <a:xfrm rot="2142401">
          <a:off x="2724849" y="1510839"/>
          <a:ext cx="570101" cy="22126"/>
        </a:xfrm>
        <a:custGeom>
          <a:avLst/>
          <a:gdLst/>
          <a:ahLst/>
          <a:cxnLst/>
          <a:rect l="0" t="0" r="0" b="0"/>
          <a:pathLst>
            <a:path>
              <a:moveTo>
                <a:pt x="0" y="11063"/>
              </a:moveTo>
              <a:lnTo>
                <a:pt x="57010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5647" y="1507650"/>
        <a:ext cx="28505" cy="28505"/>
      </dsp:txXfrm>
    </dsp:sp>
    <dsp:sp modelId="{D2ACDBB5-6585-4CB4-B023-D3BD74041B85}">
      <dsp:nvSpPr>
        <dsp:cNvPr id="0" name=""/>
        <dsp:cNvSpPr/>
      </dsp:nvSpPr>
      <dsp:spPr>
        <a:xfrm>
          <a:off x="3241366" y="1398936"/>
          <a:ext cx="1157328" cy="578664"/>
        </a:xfrm>
        <a:prstGeom prst="roundRect">
          <a:avLst>
            <a:gd name="adj" fmla="val 10000"/>
          </a:avLst>
        </a:prstGeom>
        <a:solidFill>
          <a:schemeClr val="accent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Lasso</a:t>
          </a:r>
          <a:endParaRPr lang="en-CA" sz="1200" kern="1200" dirty="0"/>
        </a:p>
      </dsp:txBody>
      <dsp:txXfrm>
        <a:off x="3258314" y="1415884"/>
        <a:ext cx="1123432" cy="544768"/>
      </dsp:txXfrm>
    </dsp:sp>
    <dsp:sp modelId="{756399B0-67FE-4C76-A662-B7569159B24F}">
      <dsp:nvSpPr>
        <dsp:cNvPr id="0" name=""/>
        <dsp:cNvSpPr/>
      </dsp:nvSpPr>
      <dsp:spPr>
        <a:xfrm rot="2829178">
          <a:off x="1049271" y="2093120"/>
          <a:ext cx="680738" cy="22126"/>
        </a:xfrm>
        <a:custGeom>
          <a:avLst/>
          <a:gdLst/>
          <a:ahLst/>
          <a:cxnLst/>
          <a:rect l="0" t="0" r="0" b="0"/>
          <a:pathLst>
            <a:path>
              <a:moveTo>
                <a:pt x="0" y="11063"/>
              </a:moveTo>
              <a:lnTo>
                <a:pt x="680738" y="1106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1372621" y="2087165"/>
        <a:ext cx="34036" cy="34036"/>
      </dsp:txXfrm>
    </dsp:sp>
    <dsp:sp modelId="{292C159B-5F99-45C4-B983-B43CB8DC3902}">
      <dsp:nvSpPr>
        <dsp:cNvPr id="0" name=""/>
        <dsp:cNvSpPr/>
      </dsp:nvSpPr>
      <dsp:spPr>
        <a:xfrm>
          <a:off x="1621106" y="2064400"/>
          <a:ext cx="1157328" cy="578664"/>
        </a:xfrm>
        <a:prstGeom prst="roundRect">
          <a:avLst>
            <a:gd name="adj" fmla="val 10000"/>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solidFill>
                <a:schemeClr val="bg1"/>
              </a:solidFill>
            </a:rPr>
            <a:t>Instance-based</a:t>
          </a:r>
          <a:endParaRPr lang="en-CA" sz="1200" kern="1200" dirty="0">
            <a:solidFill>
              <a:schemeClr val="bg1"/>
            </a:solidFill>
          </a:endParaRPr>
        </a:p>
      </dsp:txBody>
      <dsp:txXfrm>
        <a:off x="1638054" y="2081348"/>
        <a:ext cx="1123432" cy="544768"/>
      </dsp:txXfrm>
    </dsp:sp>
    <dsp:sp modelId="{4AA4FB94-A87B-4579-ACE3-B1653943A6EE}">
      <dsp:nvSpPr>
        <dsp:cNvPr id="0" name=""/>
        <dsp:cNvSpPr/>
      </dsp:nvSpPr>
      <dsp:spPr>
        <a:xfrm>
          <a:off x="2778434" y="2342669"/>
          <a:ext cx="462931" cy="22126"/>
        </a:xfrm>
        <a:custGeom>
          <a:avLst/>
          <a:gdLst/>
          <a:ahLst/>
          <a:cxnLst/>
          <a:rect l="0" t="0" r="0" b="0"/>
          <a:pathLst>
            <a:path>
              <a:moveTo>
                <a:pt x="0" y="11063"/>
              </a:moveTo>
              <a:lnTo>
                <a:pt x="46293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8327" y="2342159"/>
        <a:ext cx="23146" cy="23146"/>
      </dsp:txXfrm>
    </dsp:sp>
    <dsp:sp modelId="{ECF3326B-20F9-4256-8E40-F5AB36181168}">
      <dsp:nvSpPr>
        <dsp:cNvPr id="0" name=""/>
        <dsp:cNvSpPr/>
      </dsp:nvSpPr>
      <dsp:spPr>
        <a:xfrm>
          <a:off x="3241366" y="2064400"/>
          <a:ext cx="1157328" cy="578664"/>
        </a:xfrm>
        <a:prstGeom prst="roundRect">
          <a:avLst>
            <a:gd name="adj" fmla="val 10000"/>
          </a:avLst>
        </a:prstGeom>
        <a:solidFill>
          <a:schemeClr val="accent4">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solidFill>
                <a:schemeClr val="tx1">
                  <a:lumMod val="50000"/>
                  <a:lumOff val="50000"/>
                </a:schemeClr>
              </a:solidFill>
            </a:rPr>
            <a:t>Support Vector Regression</a:t>
          </a:r>
          <a:endParaRPr lang="en-CA" sz="1200" kern="1200" dirty="0">
            <a:solidFill>
              <a:schemeClr val="tx1">
                <a:lumMod val="50000"/>
                <a:lumOff val="50000"/>
              </a:schemeClr>
            </a:solidFill>
          </a:endParaRPr>
        </a:p>
      </dsp:txBody>
      <dsp:txXfrm>
        <a:off x="3258314" y="2081348"/>
        <a:ext cx="1123432" cy="544768"/>
      </dsp:txXfrm>
    </dsp:sp>
    <dsp:sp modelId="{E38626F4-0339-469A-8C8C-30B641DF85A9}">
      <dsp:nvSpPr>
        <dsp:cNvPr id="0" name=""/>
        <dsp:cNvSpPr/>
      </dsp:nvSpPr>
      <dsp:spPr>
        <a:xfrm rot="4369170">
          <a:off x="606027" y="2592218"/>
          <a:ext cx="1567225" cy="22126"/>
        </a:xfrm>
        <a:custGeom>
          <a:avLst/>
          <a:gdLst/>
          <a:ahLst/>
          <a:cxnLst/>
          <a:rect l="0" t="0" r="0" b="0"/>
          <a:pathLst>
            <a:path>
              <a:moveTo>
                <a:pt x="0" y="11063"/>
              </a:moveTo>
              <a:lnTo>
                <a:pt x="1567225" y="1106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1350459" y="2564101"/>
        <a:ext cx="78361" cy="78361"/>
      </dsp:txXfrm>
    </dsp:sp>
    <dsp:sp modelId="{0A90824B-5B29-4BE5-BE09-EB2FF3C45C4B}">
      <dsp:nvSpPr>
        <dsp:cNvPr id="0" name=""/>
        <dsp:cNvSpPr/>
      </dsp:nvSpPr>
      <dsp:spPr>
        <a:xfrm>
          <a:off x="1621106" y="3062596"/>
          <a:ext cx="1157328" cy="578664"/>
        </a:xfrm>
        <a:prstGeom prst="roundRect">
          <a:avLst>
            <a:gd name="adj" fmla="val 10000"/>
          </a:avLst>
        </a:prstGeom>
        <a:solidFill>
          <a:schemeClr val="accent6">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Ensemble</a:t>
          </a:r>
          <a:endParaRPr lang="en-CA" sz="1200" kern="1200" dirty="0"/>
        </a:p>
      </dsp:txBody>
      <dsp:txXfrm>
        <a:off x="1638054" y="3079544"/>
        <a:ext cx="1123432" cy="544768"/>
      </dsp:txXfrm>
    </dsp:sp>
    <dsp:sp modelId="{3B3FBF75-DF7B-408F-BC4E-28D9A408477B}">
      <dsp:nvSpPr>
        <dsp:cNvPr id="0" name=""/>
        <dsp:cNvSpPr/>
      </dsp:nvSpPr>
      <dsp:spPr>
        <a:xfrm rot="19457599">
          <a:off x="2724849" y="3174499"/>
          <a:ext cx="570101" cy="22126"/>
        </a:xfrm>
        <a:custGeom>
          <a:avLst/>
          <a:gdLst/>
          <a:ahLst/>
          <a:cxnLst/>
          <a:rect l="0" t="0" r="0" b="0"/>
          <a:pathLst>
            <a:path>
              <a:moveTo>
                <a:pt x="0" y="11063"/>
              </a:moveTo>
              <a:lnTo>
                <a:pt x="57010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5647" y="3171310"/>
        <a:ext cx="28505" cy="28505"/>
      </dsp:txXfrm>
    </dsp:sp>
    <dsp:sp modelId="{F8A06EBE-3671-4B71-8704-1E967687899B}">
      <dsp:nvSpPr>
        <dsp:cNvPr id="0" name=""/>
        <dsp:cNvSpPr/>
      </dsp:nvSpPr>
      <dsp:spPr>
        <a:xfrm>
          <a:off x="3241366" y="2729864"/>
          <a:ext cx="1157328" cy="578664"/>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Random Forest</a:t>
          </a:r>
          <a:endParaRPr lang="en-CA" sz="1200" kern="1200" dirty="0"/>
        </a:p>
      </dsp:txBody>
      <dsp:txXfrm>
        <a:off x="3258314" y="2746812"/>
        <a:ext cx="1123432" cy="544768"/>
      </dsp:txXfrm>
    </dsp:sp>
    <dsp:sp modelId="{9C502EC2-8082-4292-A47A-D73F5036E982}">
      <dsp:nvSpPr>
        <dsp:cNvPr id="0" name=""/>
        <dsp:cNvSpPr/>
      </dsp:nvSpPr>
      <dsp:spPr>
        <a:xfrm rot="2142401">
          <a:off x="2724849" y="3507231"/>
          <a:ext cx="570101" cy="22126"/>
        </a:xfrm>
        <a:custGeom>
          <a:avLst/>
          <a:gdLst/>
          <a:ahLst/>
          <a:cxnLst/>
          <a:rect l="0" t="0" r="0" b="0"/>
          <a:pathLst>
            <a:path>
              <a:moveTo>
                <a:pt x="0" y="11063"/>
              </a:moveTo>
              <a:lnTo>
                <a:pt x="570101" y="11063"/>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2995647" y="3504042"/>
        <a:ext cx="28505" cy="28505"/>
      </dsp:txXfrm>
    </dsp:sp>
    <dsp:sp modelId="{9ECC83B8-D12E-45C3-A7D4-E156A7B1E6BB}">
      <dsp:nvSpPr>
        <dsp:cNvPr id="0" name=""/>
        <dsp:cNvSpPr/>
      </dsp:nvSpPr>
      <dsp:spPr>
        <a:xfrm>
          <a:off x="3241366" y="3395328"/>
          <a:ext cx="1157328" cy="578664"/>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Gradient Boosting Machine</a:t>
          </a:r>
          <a:endParaRPr lang="en-CA" sz="1200" kern="1200" dirty="0"/>
        </a:p>
      </dsp:txBody>
      <dsp:txXfrm>
        <a:off x="3258314" y="3412276"/>
        <a:ext cx="1123432" cy="544768"/>
      </dsp:txXfrm>
    </dsp:sp>
    <dsp:sp modelId="{0686338D-9DD4-4126-9763-DA4E04A6AD3B}">
      <dsp:nvSpPr>
        <dsp:cNvPr id="0" name=""/>
        <dsp:cNvSpPr/>
      </dsp:nvSpPr>
      <dsp:spPr>
        <a:xfrm rot="18289469">
          <a:off x="4224837" y="3340865"/>
          <a:ext cx="810646" cy="22126"/>
        </a:xfrm>
        <a:custGeom>
          <a:avLst/>
          <a:gdLst/>
          <a:ahLst/>
          <a:cxnLst/>
          <a:rect l="0" t="0" r="0" b="0"/>
          <a:pathLst>
            <a:path>
              <a:moveTo>
                <a:pt x="0" y="11063"/>
              </a:moveTo>
              <a:lnTo>
                <a:pt x="810646" y="11063"/>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4609894" y="3331662"/>
        <a:ext cx="40532" cy="40532"/>
      </dsp:txXfrm>
    </dsp:sp>
    <dsp:sp modelId="{20CE3761-371B-496F-A18E-64269AC17846}">
      <dsp:nvSpPr>
        <dsp:cNvPr id="0" name=""/>
        <dsp:cNvSpPr/>
      </dsp:nvSpPr>
      <dsp:spPr>
        <a:xfrm>
          <a:off x="4861626" y="2729864"/>
          <a:ext cx="1157328" cy="578664"/>
        </a:xfrm>
        <a:prstGeom prst="roundRect">
          <a:avLst>
            <a:gd name="adj" fmla="val 10000"/>
          </a:avLst>
        </a:prstGeom>
        <a:solidFill>
          <a:schemeClr val="accent6">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smtClean="0"/>
            <a:t>Stochastic Gradient Boost</a:t>
          </a:r>
          <a:endParaRPr lang="en-CA" sz="1200" kern="1200" dirty="0"/>
        </a:p>
      </dsp:txBody>
      <dsp:txXfrm>
        <a:off x="4878574" y="2746812"/>
        <a:ext cx="1123432" cy="544768"/>
      </dsp:txXfrm>
    </dsp:sp>
    <dsp:sp modelId="{945F0384-ECE6-4297-9325-2806E7320B74}">
      <dsp:nvSpPr>
        <dsp:cNvPr id="0" name=""/>
        <dsp:cNvSpPr/>
      </dsp:nvSpPr>
      <dsp:spPr>
        <a:xfrm>
          <a:off x="4398694" y="3673597"/>
          <a:ext cx="462931" cy="22126"/>
        </a:xfrm>
        <a:custGeom>
          <a:avLst/>
          <a:gdLst/>
          <a:ahLst/>
          <a:cxnLst/>
          <a:rect l="0" t="0" r="0" b="0"/>
          <a:pathLst>
            <a:path>
              <a:moveTo>
                <a:pt x="0" y="11063"/>
              </a:moveTo>
              <a:lnTo>
                <a:pt x="462931" y="11063"/>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4618587" y="3673087"/>
        <a:ext cx="23146" cy="23146"/>
      </dsp:txXfrm>
    </dsp:sp>
    <dsp:sp modelId="{F5D86308-CA9F-4183-8A19-3A2FC3C7D512}">
      <dsp:nvSpPr>
        <dsp:cNvPr id="0" name=""/>
        <dsp:cNvSpPr/>
      </dsp:nvSpPr>
      <dsp:spPr>
        <a:xfrm>
          <a:off x="4861626" y="3395328"/>
          <a:ext cx="1157328" cy="578664"/>
        </a:xfrm>
        <a:prstGeom prst="roundRect">
          <a:avLst>
            <a:gd name="adj" fmla="val 10000"/>
          </a:avLst>
        </a:prstGeom>
        <a:solidFill>
          <a:schemeClr val="accent6">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err="1" smtClean="0"/>
            <a:t>AdaBoost</a:t>
          </a:r>
          <a:endParaRPr lang="en-CA" sz="1200" kern="1200" dirty="0"/>
        </a:p>
      </dsp:txBody>
      <dsp:txXfrm>
        <a:off x="4878574" y="3412276"/>
        <a:ext cx="1123432" cy="544768"/>
      </dsp:txXfrm>
    </dsp:sp>
    <dsp:sp modelId="{B3ABA145-A6EF-4F76-9622-983494148E96}">
      <dsp:nvSpPr>
        <dsp:cNvPr id="0" name=""/>
        <dsp:cNvSpPr/>
      </dsp:nvSpPr>
      <dsp:spPr>
        <a:xfrm rot="3310531">
          <a:off x="4224837" y="4006329"/>
          <a:ext cx="810646" cy="22126"/>
        </a:xfrm>
        <a:custGeom>
          <a:avLst/>
          <a:gdLst/>
          <a:ahLst/>
          <a:cxnLst/>
          <a:rect l="0" t="0" r="0" b="0"/>
          <a:pathLst>
            <a:path>
              <a:moveTo>
                <a:pt x="0" y="11063"/>
              </a:moveTo>
              <a:lnTo>
                <a:pt x="810646" y="11063"/>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4609894" y="3997126"/>
        <a:ext cx="40532" cy="40532"/>
      </dsp:txXfrm>
    </dsp:sp>
    <dsp:sp modelId="{C47203D2-3E9F-4F7C-9629-5FF6E82B0E57}">
      <dsp:nvSpPr>
        <dsp:cNvPr id="0" name=""/>
        <dsp:cNvSpPr/>
      </dsp:nvSpPr>
      <dsp:spPr>
        <a:xfrm>
          <a:off x="4861626" y="4060792"/>
          <a:ext cx="1157328" cy="578664"/>
        </a:xfrm>
        <a:prstGeom prst="roundRect">
          <a:avLst>
            <a:gd name="adj" fmla="val 10000"/>
          </a:avLst>
        </a:prstGeom>
        <a:solidFill>
          <a:schemeClr val="accent6">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CA" sz="1200" kern="1200" dirty="0" err="1" smtClean="0"/>
            <a:t>XGBoost</a:t>
          </a:r>
          <a:endParaRPr lang="en-CA" sz="1200" kern="1200" dirty="0"/>
        </a:p>
      </dsp:txBody>
      <dsp:txXfrm>
        <a:off x="4878574" y="4077740"/>
        <a:ext cx="1123432" cy="544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86B9A-E215-457F-95F2-CBE41879AE7A}">
      <dsp:nvSpPr>
        <dsp:cNvPr id="0" name=""/>
        <dsp:cNvSpPr/>
      </dsp:nvSpPr>
      <dsp:spPr>
        <a:xfrm rot="5400000">
          <a:off x="-198533" y="205382"/>
          <a:ext cx="1323559" cy="926491"/>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CA" sz="1200" b="1" kern="1200" dirty="0" smtClean="0">
            <a:solidFill>
              <a:schemeClr val="bg1"/>
            </a:solidFill>
          </a:endParaRPr>
        </a:p>
        <a:p>
          <a:pPr lvl="0" algn="ctr" defTabSz="533400">
            <a:lnSpc>
              <a:spcPct val="90000"/>
            </a:lnSpc>
            <a:spcBef>
              <a:spcPct val="0"/>
            </a:spcBef>
            <a:spcAft>
              <a:spcPct val="35000"/>
            </a:spcAft>
          </a:pPr>
          <a:r>
            <a:rPr lang="en-CA" sz="1200" b="1" kern="1200" dirty="0" smtClean="0">
              <a:solidFill>
                <a:schemeClr val="bg1"/>
              </a:solidFill>
            </a:rPr>
            <a:t>Standard Scaling</a:t>
          </a:r>
          <a:endParaRPr lang="en-CA" sz="1200" b="1" kern="1200" dirty="0">
            <a:solidFill>
              <a:schemeClr val="bg1"/>
            </a:solidFill>
          </a:endParaRPr>
        </a:p>
      </dsp:txBody>
      <dsp:txXfrm rot="-5400000">
        <a:off x="2" y="470094"/>
        <a:ext cx="926491" cy="397068"/>
      </dsp:txXfrm>
    </dsp:sp>
    <dsp:sp modelId="{DB8BED4E-502E-42AD-A970-5557BAB7B4B5}">
      <dsp:nvSpPr>
        <dsp:cNvPr id="0" name=""/>
        <dsp:cNvSpPr/>
      </dsp:nvSpPr>
      <dsp:spPr>
        <a:xfrm rot="5400000">
          <a:off x="2026762" y="-1093422"/>
          <a:ext cx="860765" cy="3061308"/>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Normalise </a:t>
          </a:r>
          <a:r>
            <a:rPr lang="en-CA" sz="1700" kern="1200" dirty="0" smtClean="0"/>
            <a:t>features by subtracting mean and dividing by std. dev</a:t>
          </a:r>
          <a:endParaRPr lang="en-CA" sz="1700" kern="1200" dirty="0"/>
        </a:p>
      </dsp:txBody>
      <dsp:txXfrm rot="-5400000">
        <a:off x="926491" y="48868"/>
        <a:ext cx="3019289" cy="776727"/>
      </dsp:txXfrm>
    </dsp:sp>
    <dsp:sp modelId="{7D9A2879-6EF7-4677-9115-17B2B0D9282F}">
      <dsp:nvSpPr>
        <dsp:cNvPr id="0" name=""/>
        <dsp:cNvSpPr/>
      </dsp:nvSpPr>
      <dsp:spPr>
        <a:xfrm rot="5400000">
          <a:off x="-169692" y="1373276"/>
          <a:ext cx="1323559" cy="926491"/>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CA" sz="1200" b="1" kern="1200" dirty="0" smtClean="0">
            <a:solidFill>
              <a:schemeClr val="bg1"/>
            </a:solidFill>
          </a:endParaRPr>
        </a:p>
        <a:p>
          <a:pPr lvl="0" algn="ctr" defTabSz="533400">
            <a:lnSpc>
              <a:spcPct val="90000"/>
            </a:lnSpc>
            <a:spcBef>
              <a:spcPct val="0"/>
            </a:spcBef>
            <a:spcAft>
              <a:spcPct val="35000"/>
            </a:spcAft>
          </a:pPr>
          <a:r>
            <a:rPr lang="en-CA" sz="1200" b="1" kern="1200" dirty="0" smtClean="0">
              <a:solidFill>
                <a:schemeClr val="bg1"/>
              </a:solidFill>
            </a:rPr>
            <a:t>Train-Test split</a:t>
          </a:r>
          <a:endParaRPr lang="en-CA" sz="1200" b="1" kern="1200" dirty="0">
            <a:solidFill>
              <a:schemeClr val="bg1"/>
            </a:solidFill>
          </a:endParaRPr>
        </a:p>
      </dsp:txBody>
      <dsp:txXfrm rot="-5400000">
        <a:off x="28843" y="1637988"/>
        <a:ext cx="926491" cy="397068"/>
      </dsp:txXfrm>
    </dsp:sp>
    <dsp:sp modelId="{C8D385A0-0687-4EFA-92A1-E6FEF17C67BA}">
      <dsp:nvSpPr>
        <dsp:cNvPr id="0" name=""/>
        <dsp:cNvSpPr/>
      </dsp:nvSpPr>
      <dsp:spPr>
        <a:xfrm rot="5400000">
          <a:off x="2026988" y="81749"/>
          <a:ext cx="860313" cy="3061308"/>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Hold-out 30%</a:t>
          </a:r>
          <a:endParaRPr lang="en-CA" sz="1700" kern="1200" dirty="0"/>
        </a:p>
        <a:p>
          <a:pPr marL="171450" lvl="1" indent="-171450" algn="l" defTabSz="755650">
            <a:lnSpc>
              <a:spcPct val="90000"/>
            </a:lnSpc>
            <a:spcBef>
              <a:spcPct val="0"/>
            </a:spcBef>
            <a:spcAft>
              <a:spcPct val="15000"/>
            </a:spcAft>
            <a:buChar char="••"/>
          </a:pPr>
          <a:r>
            <a:rPr lang="en-CA" sz="1700" kern="1200" dirty="0" smtClean="0"/>
            <a:t>Use 70% for training</a:t>
          </a:r>
          <a:endParaRPr lang="en-CA" sz="1700" kern="1200" dirty="0"/>
        </a:p>
      </dsp:txBody>
      <dsp:txXfrm rot="-5400000">
        <a:off x="926491" y="1224244"/>
        <a:ext cx="3019311" cy="776319"/>
      </dsp:txXfrm>
    </dsp:sp>
    <dsp:sp modelId="{2EACE624-D568-4E16-9952-BC075BE37071}">
      <dsp:nvSpPr>
        <dsp:cNvPr id="0" name=""/>
        <dsp:cNvSpPr/>
      </dsp:nvSpPr>
      <dsp:spPr>
        <a:xfrm rot="5400000">
          <a:off x="-198533" y="2556179"/>
          <a:ext cx="1323559" cy="926491"/>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CA" sz="1200" b="1" kern="1200" dirty="0" smtClean="0">
            <a:solidFill>
              <a:schemeClr val="bg1"/>
            </a:solidFill>
          </a:endParaRPr>
        </a:p>
        <a:p>
          <a:pPr lvl="0" algn="ctr" defTabSz="533400">
            <a:lnSpc>
              <a:spcPct val="90000"/>
            </a:lnSpc>
            <a:spcBef>
              <a:spcPct val="0"/>
            </a:spcBef>
            <a:spcAft>
              <a:spcPct val="35000"/>
            </a:spcAft>
          </a:pPr>
          <a:r>
            <a:rPr lang="en-CA" sz="1200" b="1" kern="1200" dirty="0" smtClean="0">
              <a:solidFill>
                <a:schemeClr val="bg1"/>
              </a:solidFill>
            </a:rPr>
            <a:t>Hyper-parameter tuning</a:t>
          </a:r>
          <a:endParaRPr lang="en-CA" sz="1200" b="1" kern="1200" dirty="0">
            <a:solidFill>
              <a:schemeClr val="bg1"/>
            </a:solidFill>
          </a:endParaRPr>
        </a:p>
      </dsp:txBody>
      <dsp:txXfrm rot="-5400000">
        <a:off x="2" y="2820891"/>
        <a:ext cx="926491" cy="397068"/>
      </dsp:txXfrm>
    </dsp:sp>
    <dsp:sp modelId="{82D603AC-846A-4192-8E4B-B289B8E54DB9}">
      <dsp:nvSpPr>
        <dsp:cNvPr id="0" name=""/>
        <dsp:cNvSpPr/>
      </dsp:nvSpPr>
      <dsp:spPr>
        <a:xfrm rot="5400000">
          <a:off x="2026988" y="1257147"/>
          <a:ext cx="860313" cy="3061308"/>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Grid-search</a:t>
          </a:r>
          <a:endParaRPr lang="en-CA" sz="1700" kern="1200" dirty="0"/>
        </a:p>
        <a:p>
          <a:pPr marL="171450" lvl="1" indent="-171450" algn="l" defTabSz="755650">
            <a:lnSpc>
              <a:spcPct val="90000"/>
            </a:lnSpc>
            <a:spcBef>
              <a:spcPct val="0"/>
            </a:spcBef>
            <a:spcAft>
              <a:spcPct val="15000"/>
            </a:spcAft>
            <a:buChar char="••"/>
          </a:pPr>
          <a:r>
            <a:rPr lang="en-CA" sz="1700" kern="1200" dirty="0" smtClean="0"/>
            <a:t>Stratified K-fold cross-validation with K=10</a:t>
          </a:r>
          <a:endParaRPr lang="en-CA" sz="1700" kern="1200" dirty="0"/>
        </a:p>
      </dsp:txBody>
      <dsp:txXfrm rot="-5400000">
        <a:off x="926491" y="2399642"/>
        <a:ext cx="3019311" cy="776319"/>
      </dsp:txXfrm>
    </dsp:sp>
    <dsp:sp modelId="{3A7E75B1-34F2-46B9-AEC2-C44BDE3F72A0}">
      <dsp:nvSpPr>
        <dsp:cNvPr id="0" name=""/>
        <dsp:cNvSpPr/>
      </dsp:nvSpPr>
      <dsp:spPr>
        <a:xfrm rot="5400000">
          <a:off x="-198533" y="3731577"/>
          <a:ext cx="1323559" cy="926491"/>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CA" sz="1200" b="1" kern="1200" dirty="0" smtClean="0">
            <a:solidFill>
              <a:schemeClr val="bg1"/>
            </a:solidFill>
          </a:endParaRPr>
        </a:p>
        <a:p>
          <a:pPr lvl="0" algn="ctr" defTabSz="533400">
            <a:lnSpc>
              <a:spcPct val="90000"/>
            </a:lnSpc>
            <a:spcBef>
              <a:spcPct val="0"/>
            </a:spcBef>
            <a:spcAft>
              <a:spcPct val="35000"/>
            </a:spcAft>
          </a:pPr>
          <a:r>
            <a:rPr lang="en-CA" sz="1200" b="1" kern="1200" dirty="0" smtClean="0">
              <a:solidFill>
                <a:schemeClr val="bg1"/>
              </a:solidFill>
            </a:rPr>
            <a:t>Root Mean Square Error (RMSE)</a:t>
          </a:r>
          <a:endParaRPr lang="en-CA" sz="1200" b="1" kern="1200" dirty="0">
            <a:solidFill>
              <a:schemeClr val="bg1"/>
            </a:solidFill>
          </a:endParaRPr>
        </a:p>
      </dsp:txBody>
      <dsp:txXfrm rot="-5400000">
        <a:off x="2" y="3996289"/>
        <a:ext cx="926491" cy="397068"/>
      </dsp:txXfrm>
    </dsp:sp>
    <dsp:sp modelId="{C0FD7DDE-7017-49E2-82E3-D6EB9ECEF1A2}">
      <dsp:nvSpPr>
        <dsp:cNvPr id="0" name=""/>
        <dsp:cNvSpPr/>
      </dsp:nvSpPr>
      <dsp:spPr>
        <a:xfrm rot="5400000">
          <a:off x="2026988" y="2432546"/>
          <a:ext cx="860313" cy="3061308"/>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Gives error in units of </a:t>
          </a:r>
          <a:r>
            <a:rPr lang="en-CA" sz="1700" kern="1200" dirty="0" err="1" smtClean="0"/>
            <a:t>Pricepersqft</a:t>
          </a:r>
          <a:r>
            <a:rPr lang="en-CA" sz="1700" kern="1200" dirty="0" smtClean="0"/>
            <a:t> ($)</a:t>
          </a:r>
          <a:endParaRPr lang="en-CA" sz="1700" kern="1200" dirty="0"/>
        </a:p>
      </dsp:txBody>
      <dsp:txXfrm rot="-5400000">
        <a:off x="926491" y="3575041"/>
        <a:ext cx="3019311" cy="776319"/>
      </dsp:txXfrm>
    </dsp:sp>
    <dsp:sp modelId="{07752979-3AB6-44CB-B201-660222458C99}">
      <dsp:nvSpPr>
        <dsp:cNvPr id="0" name=""/>
        <dsp:cNvSpPr/>
      </dsp:nvSpPr>
      <dsp:spPr>
        <a:xfrm rot="5400000">
          <a:off x="-198533" y="4906975"/>
          <a:ext cx="1323559" cy="926491"/>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CA" sz="1200" b="1" kern="1200" dirty="0" smtClean="0">
            <a:solidFill>
              <a:schemeClr val="bg1"/>
            </a:solidFill>
          </a:endParaRPr>
        </a:p>
        <a:p>
          <a:pPr lvl="0" algn="ctr" defTabSz="533400">
            <a:lnSpc>
              <a:spcPct val="90000"/>
            </a:lnSpc>
            <a:spcBef>
              <a:spcPct val="0"/>
            </a:spcBef>
            <a:spcAft>
              <a:spcPct val="35000"/>
            </a:spcAft>
          </a:pPr>
          <a:r>
            <a:rPr lang="en-CA" sz="1200" b="1" kern="1200" dirty="0" smtClean="0">
              <a:solidFill>
                <a:schemeClr val="bg1"/>
              </a:solidFill>
            </a:rPr>
            <a:t>Feature Importance	</a:t>
          </a:r>
          <a:endParaRPr lang="en-CA" sz="1200" b="1" kern="1200" dirty="0">
            <a:solidFill>
              <a:schemeClr val="bg1"/>
            </a:solidFill>
          </a:endParaRPr>
        </a:p>
      </dsp:txBody>
      <dsp:txXfrm rot="-5400000">
        <a:off x="2" y="5171687"/>
        <a:ext cx="926491" cy="397068"/>
      </dsp:txXfrm>
    </dsp:sp>
    <dsp:sp modelId="{D3705832-117F-474F-B2E0-3A09F95A980D}">
      <dsp:nvSpPr>
        <dsp:cNvPr id="0" name=""/>
        <dsp:cNvSpPr/>
      </dsp:nvSpPr>
      <dsp:spPr>
        <a:xfrm rot="5400000">
          <a:off x="2026988" y="3607944"/>
          <a:ext cx="860313" cy="3061308"/>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CA" sz="1700" kern="1200" dirty="0" smtClean="0"/>
            <a:t>Understand which features are important</a:t>
          </a:r>
          <a:endParaRPr lang="en-CA" sz="1700" kern="1200" dirty="0"/>
        </a:p>
      </dsp:txBody>
      <dsp:txXfrm rot="-5400000">
        <a:off x="926491" y="4750439"/>
        <a:ext cx="3019311" cy="776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987F3-BE07-4E4E-A02D-90DB9871AE75}">
      <dsp:nvSpPr>
        <dsp:cNvPr id="0" name=""/>
        <dsp:cNvSpPr/>
      </dsp:nvSpPr>
      <dsp:spPr>
        <a:xfrm rot="21300000">
          <a:off x="8330" y="839513"/>
          <a:ext cx="2697964" cy="308957"/>
        </a:xfrm>
        <a:prstGeom prst="mathMinus">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D296AF-5553-419D-BF04-5570B31A026C}">
      <dsp:nvSpPr>
        <dsp:cNvPr id="0" name=""/>
        <dsp:cNvSpPr/>
      </dsp:nvSpPr>
      <dsp:spPr>
        <a:xfrm>
          <a:off x="325755" y="99399"/>
          <a:ext cx="814387" cy="795193"/>
        </a:xfrm>
        <a:prstGeom prst="downArrow">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6DA80A-5B11-4737-A014-DF8A0F6A6825}">
      <dsp:nvSpPr>
        <dsp:cNvPr id="0" name=""/>
        <dsp:cNvSpPr/>
      </dsp:nvSpPr>
      <dsp:spPr>
        <a:xfrm>
          <a:off x="1438751" y="0"/>
          <a:ext cx="868680" cy="834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CA" sz="1200" kern="1200" dirty="0" smtClean="0"/>
            <a:t>Model Bias</a:t>
          </a:r>
          <a:endParaRPr lang="en-CA" sz="1200" kern="1200" dirty="0"/>
        </a:p>
      </dsp:txBody>
      <dsp:txXfrm>
        <a:off x="1438751" y="0"/>
        <a:ext cx="868680" cy="834953"/>
      </dsp:txXfrm>
    </dsp:sp>
    <dsp:sp modelId="{B0CD376D-65AC-4AB7-BA86-958642B11960}">
      <dsp:nvSpPr>
        <dsp:cNvPr id="0" name=""/>
        <dsp:cNvSpPr/>
      </dsp:nvSpPr>
      <dsp:spPr>
        <a:xfrm>
          <a:off x="1574482" y="1093391"/>
          <a:ext cx="814387" cy="795193"/>
        </a:xfrm>
        <a:prstGeom prst="upArrow">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E4381-AC26-4EB1-9527-31413A8462EA}">
      <dsp:nvSpPr>
        <dsp:cNvPr id="0" name=""/>
        <dsp:cNvSpPr/>
      </dsp:nvSpPr>
      <dsp:spPr>
        <a:xfrm>
          <a:off x="407193" y="1153030"/>
          <a:ext cx="868680" cy="834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CA" sz="1200" kern="1200" dirty="0" smtClean="0"/>
            <a:t>Model Variance</a:t>
          </a:r>
          <a:endParaRPr lang="en-CA" sz="1200" kern="1200" dirty="0"/>
        </a:p>
      </dsp:txBody>
      <dsp:txXfrm>
        <a:off x="407193" y="1153030"/>
        <a:ext cx="868680" cy="834953"/>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20970-9412-410F-B232-15FA4C0C65BF}" type="datetimeFigureOut">
              <a:rPr lang="en-CA" smtClean="0"/>
              <a:t>2021-02-11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FF77A-9EE4-40CF-AC80-0FD36B1D28A6}" type="slidenum">
              <a:rPr lang="en-CA" smtClean="0"/>
              <a:t>‹#›</a:t>
            </a:fld>
            <a:endParaRPr lang="en-CA"/>
          </a:p>
        </p:txBody>
      </p:sp>
    </p:spTree>
    <p:extLst>
      <p:ext uri="{BB962C8B-B14F-4D97-AF65-F5344CB8AC3E}">
        <p14:creationId xmlns:p14="http://schemas.microsoft.com/office/powerpoint/2010/main" val="162202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2</a:t>
            </a:fld>
            <a:endParaRPr lang="en-CA"/>
          </a:p>
        </p:txBody>
      </p:sp>
    </p:spTree>
    <p:extLst>
      <p:ext uri="{BB962C8B-B14F-4D97-AF65-F5344CB8AC3E}">
        <p14:creationId xmlns:p14="http://schemas.microsoft.com/office/powerpoint/2010/main" val="302929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wanted to run all applicable models that I knew because pushing</a:t>
            </a:r>
            <a:r>
              <a:rPr lang="en-CA" baseline="0" dirty="0" smtClean="0"/>
              <a:t> data through models is the easy part! OLS serves a benchmark. I was happy to see that residual diagnostics passed assumptions of linearity, normality, independence and homoscedasticity.</a:t>
            </a:r>
          </a:p>
          <a:p>
            <a:endParaRPr lang="en-CA" baseline="0" dirty="0" smtClean="0"/>
          </a:p>
          <a:p>
            <a:r>
              <a:rPr lang="en-CA" baseline="0" dirty="0" smtClean="0"/>
              <a:t>Scaled all features because it will help comparisons. Use 70/30 train test split and grid-search cross-validation. Also use RMSE as metric so errors are in Dollar terms. Finally I checked Feature </a:t>
            </a:r>
            <a:r>
              <a:rPr lang="en-CA" baseline="0" dirty="0" err="1" smtClean="0"/>
              <a:t>Importances</a:t>
            </a:r>
            <a:r>
              <a:rPr lang="en-CA" baseline="0" dirty="0" smtClean="0"/>
              <a:t> to help understand the differences between models.</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13</a:t>
            </a:fld>
            <a:endParaRPr lang="en-CA"/>
          </a:p>
        </p:txBody>
      </p:sp>
    </p:spTree>
    <p:extLst>
      <p:ext uri="{BB962C8B-B14F-4D97-AF65-F5344CB8AC3E}">
        <p14:creationId xmlns:p14="http://schemas.microsoft.com/office/powerpoint/2010/main" val="27561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Clearly there is still overfitting</a:t>
            </a:r>
            <a:r>
              <a:rPr lang="en-CA" baseline="0" dirty="0" smtClean="0"/>
              <a:t> going on evident from holdout Test errors being higher than Training errors. Any application of machine learning algorithms to predictive modelling requires an appreciation of the Bias/Variance trade-off. For example, within linear models, the general OLS has lowest training error but has the highest error on unseen data. Regularization from Ridge and Lasso models increase the bias (higher train scores) but reduce the variance of the model (lower errors on test data). Ridge/Lasso have the lowest difference in error from all models at around $1.00. </a:t>
            </a:r>
            <a:r>
              <a:rPr lang="en-CA" baseline="0" dirty="0" err="1" smtClean="0"/>
              <a:t>AdaBoost</a:t>
            </a:r>
            <a:r>
              <a:rPr lang="en-CA" baseline="0" dirty="0" smtClean="0"/>
              <a:t> appears to be the worst based on test error.</a:t>
            </a:r>
          </a:p>
          <a:p>
            <a:endParaRPr lang="en-CA" baseline="0" dirty="0" smtClean="0"/>
          </a:p>
          <a:p>
            <a:r>
              <a:rPr lang="en-CA" baseline="0" dirty="0" smtClean="0"/>
              <a:t>More complex models (SVR, Random Forest, GBM) generally have lower training errors relative to test errors, and can easily </a:t>
            </a:r>
            <a:r>
              <a:rPr lang="en-CA" baseline="0" dirty="0" err="1" smtClean="0"/>
              <a:t>overfit</a:t>
            </a:r>
            <a:r>
              <a:rPr lang="en-CA" baseline="0" dirty="0" smtClean="0"/>
              <a:t>, so </a:t>
            </a:r>
            <a:r>
              <a:rPr lang="en-CA" baseline="0" dirty="0" err="1" smtClean="0"/>
              <a:t>hyperparameter</a:t>
            </a:r>
            <a:r>
              <a:rPr lang="en-CA" baseline="0" dirty="0" smtClean="0"/>
              <a:t> tuning is important. I used manual </a:t>
            </a:r>
            <a:r>
              <a:rPr lang="en-CA" baseline="0" dirty="0" err="1" smtClean="0"/>
              <a:t>gridsearch</a:t>
            </a:r>
            <a:r>
              <a:rPr lang="en-CA" baseline="0" dirty="0" smtClean="0"/>
              <a:t> tuning a subset of </a:t>
            </a:r>
            <a:r>
              <a:rPr lang="en-CA" baseline="0" dirty="0" err="1" smtClean="0"/>
              <a:t>hyperparameters</a:t>
            </a:r>
            <a:r>
              <a:rPr lang="en-CA" baseline="0" dirty="0" smtClean="0"/>
              <a:t> at a time. For future work, I would like to try the random based grid search, which may optimise better. Learning curve plots can help understand the learning dynamics of a model i.e. the bias/variance </a:t>
            </a:r>
            <a:r>
              <a:rPr lang="en-CA" baseline="0" dirty="0" err="1" smtClean="0"/>
              <a:t>tradeoff</a:t>
            </a:r>
            <a:r>
              <a:rPr lang="en-CA" baseline="0" dirty="0" smtClean="0"/>
              <a:t> by changing parameters. It is important to understand which parameters help with the bias/variance trade-off and their impact. For example, there are some parameters like Ridge/Lasso’s alpha, SVR’s C and gamma that directly control model complexity by tuning the cost function associated with the objective function. There are also parameters like subsample that inject randomness to make to make training robust to noise. It is easy to grasp the single parameter for Ridge and Lasso but is more challenging to understand the suite of </a:t>
            </a:r>
            <a:r>
              <a:rPr lang="en-CA" baseline="0" dirty="0" err="1" smtClean="0"/>
              <a:t>XGBoost</a:t>
            </a:r>
            <a:r>
              <a:rPr lang="en-CA" baseline="0" dirty="0" smtClean="0"/>
              <a:t> parameters (most from all of the tested models here).</a:t>
            </a:r>
          </a:p>
          <a:p>
            <a:endParaRPr lang="en-CA" baseline="0" dirty="0" smtClean="0"/>
          </a:p>
          <a:p>
            <a:r>
              <a:rPr lang="en-CA" baseline="0" dirty="0" smtClean="0"/>
              <a:t>The mean and median </a:t>
            </a:r>
            <a:r>
              <a:rPr lang="en-CA" baseline="0" dirty="0" err="1" smtClean="0"/>
              <a:t>Pricepersqft</a:t>
            </a:r>
            <a:r>
              <a:rPr lang="en-CA" baseline="0" dirty="0" smtClean="0"/>
              <a:t> is around $120, with minimum around $30 and max around $230. I think I’m comfortable with an ‘irreducible’ error around $13 because it is impossible to perfectly predict the house price with the given features. There are still a few elements that are not captured, for example commission/legal costs (if that was 5% of house price, that explains about $5-7), things like distressed/desperate seller and general sentiment. In Finance speak the bid/offer for house prices is very wide compared to the bid/offer of the USD/CAD Foreign Exchange rate  (for e.g.). I also understand now how </a:t>
            </a:r>
            <a:r>
              <a:rPr lang="en-CA" baseline="0" dirty="0" err="1" smtClean="0"/>
              <a:t>Kaggle</a:t>
            </a:r>
            <a:r>
              <a:rPr lang="en-CA" baseline="0" dirty="0" smtClean="0"/>
              <a:t> competition focusing purely on predictive power can lead to the wrong behaviour and approach to data science in general.</a:t>
            </a:r>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F30FF77A-9EE4-40CF-AC80-0FD36B1D28A6}" type="slidenum">
              <a:rPr lang="en-CA" smtClean="0"/>
              <a:t>14</a:t>
            </a:fld>
            <a:endParaRPr lang="en-CA"/>
          </a:p>
        </p:txBody>
      </p:sp>
    </p:spTree>
    <p:extLst>
      <p:ext uri="{BB962C8B-B14F-4D97-AF65-F5344CB8AC3E}">
        <p14:creationId xmlns:p14="http://schemas.microsoft.com/office/powerpoint/2010/main" val="140264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Overfitting should not be confused with model selection, we generally choose a predictive model based on its out-of-sample performance. In this case SVR and </a:t>
            </a:r>
            <a:r>
              <a:rPr lang="en-CA" baseline="0" dirty="0" err="1" smtClean="0"/>
              <a:t>XGBoost</a:t>
            </a:r>
            <a:r>
              <a:rPr lang="en-CA" baseline="0" dirty="0" smtClean="0"/>
              <a:t> are strong candidates. And </a:t>
            </a:r>
            <a:r>
              <a:rPr lang="en-CA" baseline="0" dirty="0" err="1" smtClean="0"/>
              <a:t>AdaBoost</a:t>
            </a:r>
            <a:r>
              <a:rPr lang="en-CA" baseline="0" dirty="0" smtClean="0"/>
              <a:t> as the worst.</a:t>
            </a:r>
          </a:p>
          <a:p>
            <a:r>
              <a:rPr lang="en-CA" baseline="0" dirty="0" smtClean="0"/>
              <a:t>This makes sense if we want the model that makes skillful predictions. However we need to be mindful of the expense of the most skillful model in terms of time, computational resources and model interpretability.</a:t>
            </a:r>
          </a:p>
          <a:p>
            <a:endParaRPr lang="en-CA" baseline="0" dirty="0" smtClean="0"/>
          </a:p>
          <a:p>
            <a:r>
              <a:rPr lang="en-CA" baseline="0" dirty="0" smtClean="0"/>
              <a:t>Does the model make sense? This is where feature importance can help. </a:t>
            </a:r>
            <a:r>
              <a:rPr lang="en-CA" baseline="0" dirty="0" err="1" smtClean="0"/>
              <a:t>Sklearn</a:t>
            </a:r>
            <a:r>
              <a:rPr lang="en-CA" baseline="0" dirty="0" smtClean="0"/>
              <a:t> has </a:t>
            </a:r>
            <a:r>
              <a:rPr lang="en-CA" baseline="0" dirty="0" err="1" smtClean="0"/>
              <a:t>feature_importance</a:t>
            </a:r>
            <a:r>
              <a:rPr lang="en-CA" baseline="0" dirty="0" smtClean="0"/>
              <a:t> built-in functions for tree-based models but not for linear models and SVR. Use permutation feature importance which is model agnostic and judges performance by measuring decrease in score when a single feature is randomly shuffled. The effort put into feature engineering seems to have paid off. Top features are consistently </a:t>
            </a:r>
            <a:r>
              <a:rPr lang="en-CA" baseline="0" dirty="0" err="1" smtClean="0"/>
              <a:t>HouseAge</a:t>
            </a:r>
            <a:r>
              <a:rPr lang="en-CA" baseline="0" dirty="0" smtClean="0"/>
              <a:t>, Basement size and unfinished percentage, Overall Quality and lot size.  OLS and Lasso have some features that may not actually be that important like </a:t>
            </a:r>
            <a:r>
              <a:rPr lang="en-CA" baseline="0" dirty="0" err="1" smtClean="0"/>
              <a:t>SaleType</a:t>
            </a:r>
            <a:r>
              <a:rPr lang="en-CA" baseline="0" dirty="0" smtClean="0"/>
              <a:t> and </a:t>
            </a:r>
            <a:r>
              <a:rPr lang="en-CA" baseline="0" dirty="0" err="1" smtClean="0"/>
              <a:t>SaleCondition</a:t>
            </a:r>
            <a:r>
              <a:rPr lang="en-CA" baseline="0" dirty="0" smtClean="0"/>
              <a:t>. Wow, </a:t>
            </a:r>
            <a:r>
              <a:rPr lang="en-CA" baseline="0" dirty="0" err="1" smtClean="0"/>
              <a:t>AdaBoost</a:t>
            </a:r>
            <a:r>
              <a:rPr lang="en-CA" baseline="0" dirty="0" smtClean="0"/>
              <a:t> is the only model that has </a:t>
            </a:r>
            <a:r>
              <a:rPr lang="en-CA" baseline="0" dirty="0" err="1" smtClean="0"/>
              <a:t>MSSubClass</a:t>
            </a:r>
            <a:r>
              <a:rPr lang="en-CA" baseline="0" dirty="0" smtClean="0"/>
              <a:t> and Neighbourhood so I’m not throwing it out just yet. </a:t>
            </a:r>
          </a:p>
          <a:p>
            <a:endParaRPr lang="en-CA" baseline="0" dirty="0" smtClean="0"/>
          </a:p>
          <a:p>
            <a:r>
              <a:rPr lang="en-CA" baseline="0" dirty="0" smtClean="0"/>
              <a:t>I also understand why </a:t>
            </a:r>
            <a:r>
              <a:rPr lang="en-CA" baseline="0" dirty="0" err="1" smtClean="0"/>
              <a:t>XGBoost</a:t>
            </a:r>
            <a:r>
              <a:rPr lang="en-CA" baseline="0" dirty="0" smtClean="0"/>
              <a:t> is becoming very popular amongst the data science community as well as </a:t>
            </a:r>
            <a:r>
              <a:rPr lang="en-CA" baseline="0" dirty="0" err="1" smtClean="0"/>
              <a:t>Kagglers</a:t>
            </a:r>
            <a:r>
              <a:rPr lang="en-CA" baseline="0" dirty="0" smtClean="0"/>
              <a:t>. It is being labelled as the ‘queen’ of machine learning models. It has the most flexibility </a:t>
            </a:r>
            <a:r>
              <a:rPr lang="en-CA" baseline="0" dirty="0" err="1" smtClean="0"/>
              <a:t>i.t.o</a:t>
            </a:r>
            <a:r>
              <a:rPr lang="en-CA" baseline="0" dirty="0" smtClean="0"/>
              <a:t>. tuning parameters (including those to enhance computation time) and can be extended across different platforms. </a:t>
            </a:r>
          </a:p>
          <a:p>
            <a:endParaRPr lang="en-CA" baseline="0" dirty="0" smtClean="0"/>
          </a:p>
          <a:p>
            <a:r>
              <a:rPr lang="en-CA" baseline="0" dirty="0" smtClean="0"/>
              <a:t>For future work, I would like to spend more time tuning </a:t>
            </a:r>
            <a:r>
              <a:rPr lang="en-CA" baseline="0" dirty="0" err="1" smtClean="0"/>
              <a:t>AdaBoost</a:t>
            </a:r>
            <a:r>
              <a:rPr lang="en-CA" baseline="0" dirty="0" smtClean="0"/>
              <a:t>, develop waterfall charts showing average make-up of house price per sq. </a:t>
            </a:r>
            <a:r>
              <a:rPr lang="en-CA" baseline="0" dirty="0" err="1" smtClean="0"/>
              <a:t>ft</a:t>
            </a:r>
            <a:r>
              <a:rPr lang="en-CA" baseline="0" dirty="0" smtClean="0"/>
              <a:t> and finally develop an interactive dashboard that allows a user to test various scenarios. Could be useful for remodelling/renovations </a:t>
            </a:r>
            <a:r>
              <a:rPr lang="en-CA" baseline="0" smtClean="0"/>
              <a:t>against builder costs.</a:t>
            </a:r>
            <a:endParaRPr lang="en-CA" dirty="0" smtClean="0"/>
          </a:p>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15</a:t>
            </a:fld>
            <a:endParaRPr lang="en-CA"/>
          </a:p>
        </p:txBody>
      </p:sp>
    </p:spTree>
    <p:extLst>
      <p:ext uri="{BB962C8B-B14F-4D97-AF65-F5344CB8AC3E}">
        <p14:creationId xmlns:p14="http://schemas.microsoft.com/office/powerpoint/2010/main" val="383165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Missing because of lack of feature according to the data description.txt</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5</a:t>
            </a:fld>
            <a:endParaRPr lang="en-CA"/>
          </a:p>
        </p:txBody>
      </p:sp>
    </p:spTree>
    <p:extLst>
      <p:ext uri="{BB962C8B-B14F-4D97-AF65-F5344CB8AC3E}">
        <p14:creationId xmlns:p14="http://schemas.microsoft.com/office/powerpoint/2010/main" val="266473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Linear models are</a:t>
            </a:r>
            <a:r>
              <a:rPr lang="en-CA" baseline="0" dirty="0" smtClean="0"/>
              <a:t> sensitive to outliers</a:t>
            </a:r>
          </a:p>
          <a:p>
            <a:endParaRPr lang="en-CA" dirty="0" smtClean="0"/>
          </a:p>
          <a:p>
            <a:r>
              <a:rPr lang="en-CA" dirty="0" smtClean="0"/>
              <a:t>Happy to limit my domain of modelling prediction to mainstream houses. </a:t>
            </a:r>
          </a:p>
          <a:p>
            <a:r>
              <a:rPr lang="en-CA" dirty="0" smtClean="0"/>
              <a:t>Special cases should be dealt with separately.</a:t>
            </a:r>
            <a:r>
              <a:rPr lang="en-CA" baseline="0" dirty="0" smtClean="0"/>
              <a:t> </a:t>
            </a:r>
          </a:p>
          <a:p>
            <a:r>
              <a:rPr lang="en-CA" baseline="0" dirty="0" smtClean="0"/>
              <a:t>Impossible to have a perfect ML model that predicts perfectly under every scenario</a:t>
            </a:r>
            <a:endParaRPr lang="en-CA" dirty="0" smtClean="0"/>
          </a:p>
          <a:p>
            <a:endParaRPr lang="en-CA" dirty="0" smtClean="0"/>
          </a:p>
          <a:p>
            <a:r>
              <a:rPr lang="en-CA" dirty="0" smtClean="0"/>
              <a:t>Fine for</a:t>
            </a:r>
            <a:r>
              <a:rPr lang="en-CA" baseline="0" dirty="0" smtClean="0"/>
              <a:t> my model to not predict the price of a house that has 9 bedrooms or lot sizes that are more than 20 times larger than home size!</a:t>
            </a:r>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6</a:t>
            </a:fld>
            <a:endParaRPr lang="en-CA"/>
          </a:p>
        </p:txBody>
      </p:sp>
    </p:spTree>
    <p:extLst>
      <p:ext uri="{BB962C8B-B14F-4D97-AF65-F5344CB8AC3E}">
        <p14:creationId xmlns:p14="http://schemas.microsoft.com/office/powerpoint/2010/main" val="357326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of the numerical are actually categorical in disguise, like </a:t>
            </a:r>
            <a:r>
              <a:rPr lang="en-CA" dirty="0" err="1" smtClean="0"/>
              <a:t>MSSubClass</a:t>
            </a:r>
            <a:r>
              <a:rPr lang="en-CA" dirty="0" smtClean="0"/>
              <a:t> or Month. Imbalanced datasets (due to lack of</a:t>
            </a:r>
            <a:r>
              <a:rPr lang="en-CA" baseline="0" dirty="0" smtClean="0"/>
              <a:t> feature) create highly-skewed distributions, better off as categorical?</a:t>
            </a:r>
            <a:endParaRPr lang="en-CA" dirty="0" smtClean="0"/>
          </a:p>
          <a:p>
            <a:endParaRPr lang="en-CA" dirty="0" smtClean="0"/>
          </a:p>
          <a:p>
            <a:r>
              <a:rPr lang="en-CA" dirty="0" smtClean="0"/>
              <a:t>With</a:t>
            </a:r>
            <a:r>
              <a:rPr lang="en-CA" baseline="0" dirty="0" smtClean="0"/>
              <a:t> linear models, its not so much the feature and target variables that need to be ‘Normal’ or linear. We can still model quadratic or exponential relationships after an appropriate transformation. It’s the residuals or errors that need to satisfy the assumptions of independence, homoscedasticity and normality. However, we can pre-empt issues with residuals, if, for example, the target variable is not normally distributed</a:t>
            </a:r>
          </a:p>
          <a:p>
            <a:endParaRPr lang="en-CA" baseline="0" dirty="0" smtClean="0"/>
          </a:p>
          <a:p>
            <a:r>
              <a:rPr lang="en-CA" baseline="0" dirty="0" err="1" smtClean="0"/>
              <a:t>SalePrices</a:t>
            </a:r>
            <a:r>
              <a:rPr lang="en-CA" baseline="0" dirty="0" smtClean="0"/>
              <a:t> vary drastically for obvious reasons and the histogram looks ripe for a log transformation. However my idea is to create a new target variable, Price per square foot, which I expect to be more stable and may be a better candidate for predictive modelling than sale price itself. Hence normalise all Area-related variables by dividing by </a:t>
            </a:r>
            <a:r>
              <a:rPr lang="en-CA" baseline="0" dirty="0" err="1" smtClean="0"/>
              <a:t>GrLivingArea</a:t>
            </a:r>
            <a:r>
              <a:rPr lang="en-CA" baseline="0" dirty="0" smtClean="0"/>
              <a:t>.</a:t>
            </a:r>
          </a:p>
          <a:p>
            <a:endParaRPr lang="en-CA" baseline="0" dirty="0" smtClean="0"/>
          </a:p>
          <a:p>
            <a:r>
              <a:rPr lang="en-CA" baseline="0" dirty="0" smtClean="0"/>
              <a:t>Total Basement size and Garage are highly correlated with </a:t>
            </a:r>
            <a:r>
              <a:rPr lang="en-CA" baseline="0" dirty="0" err="1" smtClean="0"/>
              <a:t>Pricepersqft</a:t>
            </a:r>
            <a:r>
              <a:rPr lang="en-CA" baseline="0" dirty="0" smtClean="0"/>
              <a:t>. Those are typically extra costs when a developer is building a community.</a:t>
            </a:r>
          </a:p>
          <a:p>
            <a:endParaRPr lang="en-CA" baseline="0" dirty="0" smtClean="0"/>
          </a:p>
          <a:p>
            <a:r>
              <a:rPr lang="en-CA" baseline="0" dirty="0" smtClean="0"/>
              <a:t>Multicollinearity is going to be a problem since many variables contain overlapping information about the house, correlation plot confirms this. Lots of features with ~60% being categorical which explodes dimensions further after one-hot encoding</a:t>
            </a:r>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7</a:t>
            </a:fld>
            <a:endParaRPr lang="en-CA"/>
          </a:p>
        </p:txBody>
      </p:sp>
    </p:spTree>
    <p:extLst>
      <p:ext uri="{BB962C8B-B14F-4D97-AF65-F5344CB8AC3E}">
        <p14:creationId xmlns:p14="http://schemas.microsoft.com/office/powerpoint/2010/main" val="30266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Before any feature engineering,</a:t>
            </a:r>
            <a:r>
              <a:rPr lang="en-CA" baseline="0" dirty="0" smtClean="0"/>
              <a:t> take cleaned dataset, use 70/30 train-test split and run grid search Lasso </a:t>
            </a:r>
            <a:r>
              <a:rPr lang="en-CA" baseline="0" dirty="0" smtClean="0"/>
              <a:t>10-fold cross-validation. </a:t>
            </a:r>
            <a:r>
              <a:rPr lang="en-CA" baseline="0" dirty="0" smtClean="0"/>
              <a:t> Test score is 28%, sets the benchmark for feature engineering</a:t>
            </a:r>
          </a:p>
          <a:p>
            <a:endParaRPr lang="en-CA" baseline="0" dirty="0" smtClean="0"/>
          </a:p>
          <a:p>
            <a:r>
              <a:rPr lang="en-CA" baseline="0" dirty="0" smtClean="0"/>
              <a:t>Porch-related variables are imbalanced with ugly elbow-shaped </a:t>
            </a:r>
            <a:r>
              <a:rPr lang="en-CA" baseline="0" dirty="0" err="1" smtClean="0"/>
              <a:t>qq</a:t>
            </a:r>
            <a:r>
              <a:rPr lang="en-CA" baseline="0" dirty="0" smtClean="0"/>
              <a:t>-plots. Convert to categorical or drop if very sparse (3SsnPorch). Use binning of variable against </a:t>
            </a:r>
            <a:r>
              <a:rPr lang="en-CA" baseline="0" dirty="0" err="1" smtClean="0"/>
              <a:t>Pricepersqft</a:t>
            </a:r>
            <a:r>
              <a:rPr lang="en-CA" baseline="0" dirty="0" smtClean="0"/>
              <a:t> to determine splits.</a:t>
            </a:r>
          </a:p>
          <a:p>
            <a:endParaRPr lang="en-CA" baseline="0" dirty="0" smtClean="0"/>
          </a:p>
          <a:p>
            <a:r>
              <a:rPr lang="en-CA" baseline="0" dirty="0" smtClean="0"/>
              <a:t>Dropping </a:t>
            </a:r>
            <a:r>
              <a:rPr lang="en-CA" baseline="0" dirty="0" err="1" smtClean="0"/>
              <a:t>tenniscourt</a:t>
            </a:r>
            <a:r>
              <a:rPr lang="en-CA" baseline="0" dirty="0" smtClean="0"/>
              <a:t> and other records, what remains is shed in </a:t>
            </a:r>
            <a:r>
              <a:rPr lang="en-CA" baseline="0" dirty="0" err="1" smtClean="0"/>
              <a:t>MiscFeature</a:t>
            </a:r>
            <a:r>
              <a:rPr lang="en-CA" baseline="0" dirty="0" smtClean="0"/>
              <a:t> – convert to binary Shed. Drop sparse variables pool-related and other lot-related like Street, </a:t>
            </a:r>
            <a:r>
              <a:rPr lang="en-CA" baseline="0" dirty="0" err="1" smtClean="0"/>
              <a:t>LotFrontage</a:t>
            </a:r>
            <a:r>
              <a:rPr lang="en-CA" baseline="0" dirty="0" smtClean="0"/>
              <a:t>. People care about lot size more than Lot frontage.</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8</a:t>
            </a:fld>
            <a:endParaRPr lang="en-CA"/>
          </a:p>
        </p:txBody>
      </p:sp>
    </p:spTree>
    <p:extLst>
      <p:ext uri="{BB962C8B-B14F-4D97-AF65-F5344CB8AC3E}">
        <p14:creationId xmlns:p14="http://schemas.microsoft.com/office/powerpoint/2010/main" val="410473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Tackling features</a:t>
            </a:r>
            <a:r>
              <a:rPr lang="en-CA" baseline="0" dirty="0" smtClean="0"/>
              <a:t> by theme to help breakdown the whole feature engineering. Starting to get overwhelming.</a:t>
            </a:r>
          </a:p>
          <a:p>
            <a:endParaRPr lang="en-CA" baseline="0" dirty="0" smtClean="0"/>
          </a:p>
          <a:p>
            <a:r>
              <a:rPr lang="en-CA" baseline="0" dirty="0" smtClean="0"/>
              <a:t>Besides dropping sparse or redundant features, realising that I need to consolidate categories. </a:t>
            </a:r>
          </a:p>
          <a:p>
            <a:r>
              <a:rPr lang="en-CA" baseline="0" dirty="0" smtClean="0"/>
              <a:t>Need to be ruthless in reducing multicollinearity and dimensionality without losing useful information with predictive power.</a:t>
            </a:r>
          </a:p>
          <a:p>
            <a:endParaRPr lang="en-CA" baseline="0" dirty="0" smtClean="0"/>
          </a:p>
          <a:p>
            <a:r>
              <a:rPr lang="en-CA" baseline="0" dirty="0" smtClean="0"/>
              <a:t>Convert Year variables into age. Drop </a:t>
            </a:r>
            <a:r>
              <a:rPr lang="en-CA" baseline="0" dirty="0" err="1" smtClean="0"/>
              <a:t>GarageYrBlt</a:t>
            </a:r>
            <a:r>
              <a:rPr lang="en-CA" baseline="0" dirty="0" smtClean="0"/>
              <a:t> since </a:t>
            </a:r>
            <a:r>
              <a:rPr lang="en-CA" baseline="0" dirty="0" err="1" smtClean="0"/>
              <a:t>RemodAdd</a:t>
            </a:r>
            <a:r>
              <a:rPr lang="en-CA" baseline="0" dirty="0" smtClean="0"/>
              <a:t> contains this info plus more.</a:t>
            </a:r>
          </a:p>
          <a:p>
            <a:endParaRPr lang="en-CA" baseline="0" dirty="0" smtClean="0"/>
          </a:p>
          <a:p>
            <a:r>
              <a:rPr lang="en-CA" baseline="0" dirty="0" smtClean="0"/>
              <a:t>Nothing special about months but perhaps there is something to seasons so convert month to season.</a:t>
            </a:r>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9</a:t>
            </a:fld>
            <a:endParaRPr lang="en-CA"/>
          </a:p>
        </p:txBody>
      </p:sp>
    </p:spTree>
    <p:extLst>
      <p:ext uri="{BB962C8B-B14F-4D97-AF65-F5344CB8AC3E}">
        <p14:creationId xmlns:p14="http://schemas.microsoft.com/office/powerpoint/2010/main" val="274996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Aaaargggh</a:t>
            </a:r>
            <a:r>
              <a:rPr lang="en-CA" dirty="0" smtClean="0"/>
              <a:t>, I’m getting</a:t>
            </a:r>
            <a:r>
              <a:rPr lang="en-CA" baseline="0" dirty="0" smtClean="0"/>
              <a:t> bored and tired now (similar to how I feel about this pandemic)! </a:t>
            </a:r>
          </a:p>
          <a:p>
            <a:endParaRPr lang="en-CA" baseline="0" dirty="0" smtClean="0"/>
          </a:p>
          <a:p>
            <a:r>
              <a:rPr lang="en-CA" baseline="0" dirty="0" smtClean="0"/>
              <a:t>Consolidate Bathroom info into single variable with relative weights for importance.</a:t>
            </a:r>
          </a:p>
          <a:p>
            <a:endParaRPr lang="en-CA" baseline="0" dirty="0" smtClean="0"/>
          </a:p>
          <a:p>
            <a:r>
              <a:rPr lang="en-CA" baseline="0" dirty="0" err="1" smtClean="0"/>
              <a:t>MSSubClass</a:t>
            </a:r>
            <a:r>
              <a:rPr lang="en-CA" baseline="0" dirty="0" smtClean="0"/>
              <a:t> numerical may mess things up with the model since it’s actually categorical in disguise. May be opportunity for consolidating categories but nothing obvious.</a:t>
            </a:r>
          </a:p>
          <a:p>
            <a:endParaRPr lang="en-CA" baseline="0" dirty="0" smtClean="0"/>
          </a:p>
          <a:p>
            <a:r>
              <a:rPr lang="en-CA" baseline="0" dirty="0" smtClean="0"/>
              <a:t>Wow, feature engineering is hard. Surely there is an easier, more efficient, more automated solution to deal with this? Unfortunately, I think the answer is ‘No’ because this is where step 1 comes in, i.e. understanding the data and the business context. So why did I send 80% of my time on Feature Engineering? Albeit tedious, I see it as a necessary investment in understanding the data that will help with modelling and insights.</a:t>
            </a:r>
          </a:p>
          <a:p>
            <a:endParaRPr lang="en-CA" baseline="0" dirty="0" smtClean="0"/>
          </a:p>
          <a:p>
            <a:r>
              <a:rPr lang="en-CA" baseline="0" dirty="0" smtClean="0"/>
              <a:t>I used my original grid search Lasso as a compass for guiding my feature engineering (to minimise my risk)</a:t>
            </a:r>
          </a:p>
          <a:p>
            <a:endParaRPr lang="en-CA" baseline="0" dirty="0" smtClean="0"/>
          </a:p>
          <a:p>
            <a:r>
              <a:rPr lang="en-CA" baseline="0" dirty="0" smtClean="0"/>
              <a:t>Whew, managed to reduce 79 features to 37 and consolidate categories for some. Correlation charts looks better but still some correlation (although less than before). I’m going to place some trust into regularization to help reduce the variance of any model applied to this data.</a:t>
            </a:r>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10</a:t>
            </a:fld>
            <a:endParaRPr lang="en-CA"/>
          </a:p>
        </p:txBody>
      </p:sp>
    </p:spTree>
    <p:extLst>
      <p:ext uri="{BB962C8B-B14F-4D97-AF65-F5344CB8AC3E}">
        <p14:creationId xmlns:p14="http://schemas.microsoft.com/office/powerpoint/2010/main" val="49607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first level of feature engineering broke the problem down into parts. Taking a bird’s eye view, what do I think are the important features?</a:t>
            </a:r>
          </a:p>
          <a:p>
            <a:r>
              <a:rPr lang="en-CA" baseline="0" dirty="0" smtClean="0"/>
              <a:t>Neighbourhood, House type, size of house, # bedrooms, # bathrooms. However that is Sale Price.</a:t>
            </a:r>
          </a:p>
          <a:p>
            <a:endParaRPr lang="en-CA" baseline="0" dirty="0" smtClean="0"/>
          </a:p>
          <a:p>
            <a:r>
              <a:rPr lang="en-CA" baseline="0" dirty="0" smtClean="0"/>
              <a:t>What about </a:t>
            </a:r>
            <a:r>
              <a:rPr lang="en-CA" baseline="0" dirty="0" err="1" smtClean="0"/>
              <a:t>Pricepersqft</a:t>
            </a:r>
            <a:r>
              <a:rPr lang="en-CA" baseline="0" dirty="0" smtClean="0"/>
              <a:t>? Definitely Neighbourhood, House age, overall quality, size of basement?</a:t>
            </a:r>
          </a:p>
          <a:p>
            <a:endParaRPr lang="en-CA" baseline="0" dirty="0" smtClean="0"/>
          </a:p>
          <a:p>
            <a:r>
              <a:rPr lang="en-CA" baseline="0" dirty="0" smtClean="0"/>
              <a:t>Bedroom appears counterintuitive at first, but actually makes sense in for </a:t>
            </a:r>
            <a:r>
              <a:rPr lang="en-CA" baseline="0" dirty="0" err="1" smtClean="0"/>
              <a:t>Pricepersqft</a:t>
            </a:r>
            <a:r>
              <a:rPr lang="en-CA" baseline="0" dirty="0" smtClean="0"/>
              <a:t> – seems to demonstrate the Law of Diminishing Returns. See-saw pattern for Bathroom also looks wrong at first, but makes sense given that the </a:t>
            </a:r>
            <a:r>
              <a:rPr lang="en-CA" baseline="0" dirty="0" err="1" smtClean="0"/>
              <a:t>Basment</a:t>
            </a:r>
            <a:r>
              <a:rPr lang="en-CA" baseline="0" dirty="0" smtClean="0"/>
              <a:t> bathrooms are adding to the </a:t>
            </a:r>
            <a:r>
              <a:rPr lang="en-CA" baseline="0" dirty="0" err="1" smtClean="0"/>
              <a:t>Pricepersqft</a:t>
            </a:r>
            <a:r>
              <a:rPr lang="en-CA" baseline="0" dirty="0" smtClean="0"/>
              <a:t>.</a:t>
            </a:r>
          </a:p>
          <a:p>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11</a:t>
            </a:fld>
            <a:endParaRPr lang="en-CA"/>
          </a:p>
        </p:txBody>
      </p:sp>
    </p:spTree>
    <p:extLst>
      <p:ext uri="{BB962C8B-B14F-4D97-AF65-F5344CB8AC3E}">
        <p14:creationId xmlns:p14="http://schemas.microsoft.com/office/powerpoint/2010/main" val="75538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about</a:t>
            </a:r>
            <a:r>
              <a:rPr lang="en-CA" baseline="0" dirty="0" smtClean="0"/>
              <a:t> selecting features more objectively?</a:t>
            </a:r>
          </a:p>
          <a:p>
            <a:endParaRPr lang="en-CA" baseline="0" dirty="0" smtClean="0"/>
          </a:p>
          <a:p>
            <a:pPr lvl="1">
              <a:spcBef>
                <a:spcPts val="0"/>
              </a:spcBef>
              <a:buFont typeface="Calibri" panose="020F0502020204030204" pitchFamily="34" charset="0"/>
              <a:buChar char="−"/>
            </a:pPr>
            <a:r>
              <a:rPr lang="en-CA" sz="1000" dirty="0" smtClean="0"/>
              <a:t> Use One-Hot encoding for categorical features with </a:t>
            </a:r>
            <a:r>
              <a:rPr lang="en-CA" sz="1000" dirty="0" err="1" smtClean="0"/>
              <a:t>drop_first</a:t>
            </a:r>
            <a:r>
              <a:rPr lang="en-CA" sz="1000" dirty="0" smtClean="0"/>
              <a:t>=True</a:t>
            </a:r>
          </a:p>
          <a:p>
            <a:pPr lvl="1">
              <a:spcBef>
                <a:spcPts val="0"/>
              </a:spcBef>
              <a:buFont typeface="Calibri" panose="020F0502020204030204" pitchFamily="34" charset="0"/>
              <a:buChar char="−"/>
            </a:pPr>
            <a:r>
              <a:rPr lang="en-CA" sz="1000" dirty="0" smtClean="0"/>
              <a:t> Scale numerical variables by subtracting mean and dividing by std. dev</a:t>
            </a:r>
          </a:p>
          <a:p>
            <a:r>
              <a:rPr lang="en-CA" dirty="0" smtClean="0"/>
              <a:t> </a:t>
            </a:r>
          </a:p>
          <a:p>
            <a:pPr lvl="1">
              <a:spcBef>
                <a:spcPts val="0"/>
              </a:spcBef>
              <a:buFont typeface="Calibri" panose="020F0502020204030204" pitchFamily="34" charset="0"/>
              <a:buChar char="−"/>
            </a:pPr>
            <a:r>
              <a:rPr lang="en-CA" sz="1000" dirty="0" smtClean="0"/>
              <a:t> Mutual information is an information entropy-based test, which generalizes correlation in a non-linear manner. Information entropy is useful for tree-based models.</a:t>
            </a:r>
          </a:p>
          <a:p>
            <a:pPr lvl="1">
              <a:spcBef>
                <a:spcPts val="0"/>
              </a:spcBef>
              <a:buFont typeface="Calibri" panose="020F0502020204030204" pitchFamily="34" charset="0"/>
              <a:buChar char="−"/>
            </a:pPr>
            <a:r>
              <a:rPr lang="en-CA" sz="1000" dirty="0" smtClean="0"/>
              <a:t> It </a:t>
            </a:r>
            <a:r>
              <a:rPr lang="en-CA" sz="1000" dirty="0" err="1" smtClean="0"/>
              <a:t>apeears</a:t>
            </a:r>
            <a:r>
              <a:rPr lang="en-CA" sz="1000" dirty="0" smtClean="0"/>
              <a:t> that </a:t>
            </a:r>
            <a:r>
              <a:rPr lang="en-CA" sz="1000" dirty="0" err="1" smtClean="0"/>
              <a:t>HouseAge</a:t>
            </a:r>
            <a:r>
              <a:rPr lang="en-CA" sz="1000" dirty="0" smtClean="0"/>
              <a:t>, </a:t>
            </a:r>
            <a:r>
              <a:rPr lang="en-CA" sz="1000" dirty="0" err="1" smtClean="0"/>
              <a:t>TotalBsmtSF</a:t>
            </a:r>
            <a:r>
              <a:rPr lang="en-CA" sz="1000" dirty="0" smtClean="0"/>
              <a:t>, </a:t>
            </a:r>
            <a:r>
              <a:rPr lang="en-CA" sz="1000" dirty="0" err="1" smtClean="0"/>
              <a:t>RemodAge</a:t>
            </a:r>
            <a:r>
              <a:rPr lang="en-CA" sz="1000" dirty="0" smtClean="0"/>
              <a:t>, </a:t>
            </a:r>
            <a:r>
              <a:rPr lang="en-CA" sz="1000" dirty="0" err="1" smtClean="0"/>
              <a:t>OverallQual</a:t>
            </a:r>
            <a:r>
              <a:rPr lang="en-CA" sz="1000" dirty="0" smtClean="0"/>
              <a:t>, 2ndFlrSF, </a:t>
            </a:r>
            <a:r>
              <a:rPr lang="en-CA" sz="1000" dirty="0" err="1" smtClean="0"/>
              <a:t>AllBath</a:t>
            </a:r>
            <a:r>
              <a:rPr lang="en-CA" sz="1000" dirty="0" smtClean="0"/>
              <a:t> and </a:t>
            </a:r>
            <a:r>
              <a:rPr lang="en-CA" sz="1000" dirty="0" err="1" smtClean="0"/>
              <a:t>GarageCars</a:t>
            </a:r>
            <a:r>
              <a:rPr lang="en-CA" sz="1000" dirty="0" smtClean="0"/>
              <a:t> are top features, which is </a:t>
            </a:r>
            <a:r>
              <a:rPr lang="en-CA" sz="1000" dirty="0" err="1" smtClean="0"/>
              <a:t>intutitvely</a:t>
            </a:r>
            <a:r>
              <a:rPr lang="en-CA" sz="1000" dirty="0" smtClean="0"/>
              <a:t> correct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baseline="0" dirty="0" smtClean="0"/>
              <a:t>            - </a:t>
            </a:r>
            <a:r>
              <a:rPr lang="en-CA" sz="1200" dirty="0" smtClean="0"/>
              <a:t>It appears Season doesn’t really have an effect</a:t>
            </a:r>
          </a:p>
          <a:p>
            <a:endParaRPr lang="en-CA" dirty="0"/>
          </a:p>
        </p:txBody>
      </p:sp>
      <p:sp>
        <p:nvSpPr>
          <p:cNvPr id="4" name="Slide Number Placeholder 3"/>
          <p:cNvSpPr>
            <a:spLocks noGrp="1"/>
          </p:cNvSpPr>
          <p:nvPr>
            <p:ph type="sldNum" sz="quarter" idx="10"/>
          </p:nvPr>
        </p:nvSpPr>
        <p:spPr/>
        <p:txBody>
          <a:bodyPr/>
          <a:lstStyle/>
          <a:p>
            <a:fld id="{F30FF77A-9EE4-40CF-AC80-0FD36B1D28A6}" type="slidenum">
              <a:rPr lang="en-CA" smtClean="0"/>
              <a:t>12</a:t>
            </a:fld>
            <a:endParaRPr lang="en-CA"/>
          </a:p>
        </p:txBody>
      </p:sp>
    </p:spTree>
    <p:extLst>
      <p:ext uri="{BB962C8B-B14F-4D97-AF65-F5344CB8AC3E}">
        <p14:creationId xmlns:p14="http://schemas.microsoft.com/office/powerpoint/2010/main" val="19915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118141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22723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0B17F-D80E-443F-B43D-2EB502B90764}"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519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171471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0B17F-D80E-443F-B43D-2EB502B90764}"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4000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328687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900936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227645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400121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A53274-53A6-4D25-95D3-FF2430E84F0D}" type="datetimeFigureOut">
              <a:rPr lang="en-CA" smtClean="0"/>
              <a:t>2021-02-11</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380477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241465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A53274-53A6-4D25-95D3-FF2430E84F0D}" type="datetimeFigureOut">
              <a:rPr lang="en-CA" smtClean="0"/>
              <a:t>2021-02-11</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364819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A53274-53A6-4D25-95D3-FF2430E84F0D}" type="datetimeFigureOut">
              <a:rPr lang="en-CA" smtClean="0"/>
              <a:t>2021-02-11</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313879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53274-53A6-4D25-95D3-FF2430E84F0D}" type="datetimeFigureOut">
              <a:rPr lang="en-CA" smtClean="0"/>
              <a:t>2021-02-11</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171176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420659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A53274-53A6-4D25-95D3-FF2430E84F0D}" type="datetimeFigureOut">
              <a:rPr lang="en-CA" smtClean="0"/>
              <a:t>2021-02-11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0B17F-D80E-443F-B43D-2EB502B90764}" type="slidenum">
              <a:rPr lang="en-CA" smtClean="0"/>
              <a:t>‹#›</a:t>
            </a:fld>
            <a:endParaRPr lang="en-CA"/>
          </a:p>
        </p:txBody>
      </p:sp>
    </p:spTree>
    <p:extLst>
      <p:ext uri="{BB962C8B-B14F-4D97-AF65-F5344CB8AC3E}">
        <p14:creationId xmlns:p14="http://schemas.microsoft.com/office/powerpoint/2010/main" val="153328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A53274-53A6-4D25-95D3-FF2430E84F0D}" type="datetimeFigureOut">
              <a:rPr lang="en-CA" smtClean="0"/>
              <a:t>2021-02-11</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90B17F-D80E-443F-B43D-2EB502B90764}" type="slidenum">
              <a:rPr lang="en-CA" smtClean="0"/>
              <a:t>‹#›</a:t>
            </a:fld>
            <a:endParaRPr lang="en-CA"/>
          </a:p>
        </p:txBody>
      </p:sp>
    </p:spTree>
    <p:extLst>
      <p:ext uri="{BB962C8B-B14F-4D97-AF65-F5344CB8AC3E}">
        <p14:creationId xmlns:p14="http://schemas.microsoft.com/office/powerpoint/2010/main" val="4960557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45.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diagramColors" Target="../diagrams/colors5.xml"/><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diagramQuickStyle" Target="../diagrams/quickStyle5.xml"/><Relationship Id="rId2" Type="http://schemas.openxmlformats.org/officeDocument/2006/relationships/notesSlide" Target="../notesSlides/notesSlide11.xml"/><Relationship Id="rId16" Type="http://schemas.openxmlformats.org/officeDocument/2006/relationships/diagramLayout" Target="../diagrams/layout5.xml"/><Relationship Id="rId20"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diagramData" Target="../diagrams/data5.xml"/><Relationship Id="rId10" Type="http://schemas.openxmlformats.org/officeDocument/2006/relationships/image" Target="../media/image53.png"/><Relationship Id="rId19" Type="http://schemas.microsoft.com/office/2007/relationships/diagramDrawing" Target="../diagrams/drawing5.xml"/><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Applying ML to House Prices in Ames</a:t>
            </a:r>
            <a:endParaRPr lang="en-CA" dirty="0"/>
          </a:p>
        </p:txBody>
      </p:sp>
      <p:sp>
        <p:nvSpPr>
          <p:cNvPr id="3" name="Subtitle 2"/>
          <p:cNvSpPr>
            <a:spLocks noGrp="1"/>
          </p:cNvSpPr>
          <p:nvPr>
            <p:ph type="subTitle" idx="1"/>
          </p:nvPr>
        </p:nvSpPr>
        <p:spPr/>
        <p:txBody>
          <a:bodyPr/>
          <a:lstStyle/>
          <a:p>
            <a:r>
              <a:rPr lang="en-CA" dirty="0" smtClean="0"/>
              <a:t>Shameer Sukha</a:t>
            </a:r>
            <a:endParaRPr lang="en-CA" dirty="0"/>
          </a:p>
        </p:txBody>
      </p:sp>
    </p:spTree>
    <p:extLst>
      <p:ext uri="{BB962C8B-B14F-4D97-AF65-F5344CB8AC3E}">
        <p14:creationId xmlns:p14="http://schemas.microsoft.com/office/powerpoint/2010/main" val="954145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350776" y="4342302"/>
            <a:ext cx="2583219" cy="2146730"/>
          </a:xfrm>
          <a:prstGeom prst="rect">
            <a:avLst/>
          </a:prstGeom>
        </p:spPr>
      </p:pic>
      <p:pic>
        <p:nvPicPr>
          <p:cNvPr id="7" name="Picture 6"/>
          <p:cNvPicPr>
            <a:picLocks noChangeAspect="1"/>
          </p:cNvPicPr>
          <p:nvPr/>
        </p:nvPicPr>
        <p:blipFill>
          <a:blip r:embed="rId4"/>
          <a:stretch>
            <a:fillRect/>
          </a:stretch>
        </p:blipFill>
        <p:spPr>
          <a:xfrm>
            <a:off x="6568016" y="4342302"/>
            <a:ext cx="2543976" cy="2146730"/>
          </a:xfrm>
          <a:prstGeom prst="rect">
            <a:avLst/>
          </a:prstGeom>
        </p:spPr>
      </p:pic>
      <p:pic>
        <p:nvPicPr>
          <p:cNvPr id="6" name="Picture 5"/>
          <p:cNvPicPr>
            <a:picLocks noChangeAspect="1"/>
          </p:cNvPicPr>
          <p:nvPr/>
        </p:nvPicPr>
        <p:blipFill>
          <a:blip r:embed="rId5"/>
          <a:stretch>
            <a:fillRect/>
          </a:stretch>
        </p:blipFill>
        <p:spPr>
          <a:xfrm>
            <a:off x="6568016" y="338138"/>
            <a:ext cx="5139690" cy="2705100"/>
          </a:xfrm>
          <a:prstGeom prst="rect">
            <a:avLst/>
          </a:prstGeom>
        </p:spPr>
      </p:pic>
      <p:sp>
        <p:nvSpPr>
          <p:cNvPr id="2" name="Title 1"/>
          <p:cNvSpPr>
            <a:spLocks noGrp="1"/>
          </p:cNvSpPr>
          <p:nvPr>
            <p:ph type="title"/>
          </p:nvPr>
        </p:nvSpPr>
        <p:spPr>
          <a:xfrm>
            <a:off x="1647353" y="295652"/>
            <a:ext cx="3194812" cy="1280890"/>
          </a:xfrm>
        </p:spPr>
        <p:txBody>
          <a:bodyPr/>
          <a:lstStyle/>
          <a:p>
            <a:r>
              <a:rPr lang="en-CA" dirty="0" smtClean="0"/>
              <a:t>5a) Feature Engineering</a:t>
            </a:r>
            <a:endParaRPr lang="en-CA" dirty="0"/>
          </a:p>
        </p:txBody>
      </p:sp>
      <p:sp>
        <p:nvSpPr>
          <p:cNvPr id="3" name="Content Placeholder 2"/>
          <p:cNvSpPr>
            <a:spLocks noGrp="1"/>
          </p:cNvSpPr>
          <p:nvPr>
            <p:ph sz="half" idx="1"/>
          </p:nvPr>
        </p:nvSpPr>
        <p:spPr>
          <a:xfrm>
            <a:off x="1710637" y="1656331"/>
            <a:ext cx="4313864" cy="3777622"/>
          </a:xfrm>
        </p:spPr>
        <p:txBody>
          <a:bodyPr>
            <a:noAutofit/>
          </a:bodyPr>
          <a:lstStyle/>
          <a:p>
            <a:pPr>
              <a:spcBef>
                <a:spcPts val="0"/>
              </a:spcBef>
              <a:buFont typeface="Calibri" panose="020F0502020204030204" pitchFamily="34" charset="0"/>
              <a:buChar char="−"/>
            </a:pPr>
            <a:r>
              <a:rPr lang="en-CA" sz="1400" dirty="0" smtClean="0"/>
              <a:t>Exterior-related</a:t>
            </a:r>
          </a:p>
          <a:p>
            <a:pPr lvl="1">
              <a:spcBef>
                <a:spcPts val="0"/>
              </a:spcBef>
              <a:buFont typeface="Calibri" panose="020F0502020204030204" pitchFamily="34" charset="0"/>
              <a:buChar char="−"/>
            </a:pPr>
            <a:r>
              <a:rPr lang="en-CA" sz="1000" dirty="0" smtClean="0"/>
              <a:t>Drop Fence, Foundation, Exterior2nd, Exterior1st, </a:t>
            </a:r>
            <a:r>
              <a:rPr lang="en-CA" sz="1000" dirty="0" err="1" smtClean="0"/>
              <a:t>RoofMatl</a:t>
            </a:r>
            <a:r>
              <a:rPr lang="en-CA" sz="1000" dirty="0" smtClean="0"/>
              <a:t>, </a:t>
            </a:r>
            <a:r>
              <a:rPr lang="en-CA" sz="1000" dirty="0" err="1" smtClean="0"/>
              <a:t>RoofStyle</a:t>
            </a:r>
            <a:r>
              <a:rPr lang="en-CA" sz="1000" dirty="0" smtClean="0"/>
              <a:t> since not much explanatory power</a:t>
            </a:r>
          </a:p>
          <a:p>
            <a:pPr lvl="1">
              <a:spcBef>
                <a:spcPts val="0"/>
              </a:spcBef>
              <a:buFont typeface="Calibri" panose="020F0502020204030204" pitchFamily="34" charset="0"/>
              <a:buChar char="−"/>
            </a:pPr>
            <a:r>
              <a:rPr lang="en-CA" sz="1000" dirty="0" smtClean="0"/>
              <a:t>Consolidate Functional, </a:t>
            </a:r>
            <a:r>
              <a:rPr lang="en-CA" sz="1000" dirty="0" err="1" smtClean="0"/>
              <a:t>ExterCond</a:t>
            </a:r>
            <a:r>
              <a:rPr lang="en-CA" sz="1000" dirty="0" smtClean="0"/>
              <a:t> and </a:t>
            </a:r>
            <a:r>
              <a:rPr lang="en-CA" sz="1000" dirty="0" err="1" smtClean="0"/>
              <a:t>ExterQual</a:t>
            </a:r>
            <a:r>
              <a:rPr lang="en-CA" sz="1000" dirty="0" smtClean="0"/>
              <a:t> into 4, 3 and 3 categories respectively. </a:t>
            </a:r>
          </a:p>
          <a:p>
            <a:pPr lvl="1">
              <a:spcBef>
                <a:spcPts val="0"/>
              </a:spcBef>
              <a:buFont typeface="Calibri" panose="020F0502020204030204" pitchFamily="34" charset="0"/>
              <a:buChar char="−"/>
            </a:pPr>
            <a:r>
              <a:rPr lang="en-CA" sz="1000" dirty="0" smtClean="0"/>
              <a:t>Drop </a:t>
            </a:r>
            <a:r>
              <a:rPr lang="en-CA" sz="1000" dirty="0" err="1" smtClean="0"/>
              <a:t>MasVnrArea</a:t>
            </a:r>
            <a:r>
              <a:rPr lang="en-CA" sz="1000" dirty="0" smtClean="0"/>
              <a:t> since </a:t>
            </a:r>
            <a:r>
              <a:rPr lang="en-CA" sz="1000" dirty="0" err="1" smtClean="0"/>
              <a:t>MasVnrType</a:t>
            </a:r>
            <a:r>
              <a:rPr lang="en-CA" sz="1000" dirty="0" smtClean="0"/>
              <a:t> </a:t>
            </a:r>
            <a:r>
              <a:rPr lang="en-CA" sz="1000" dirty="0" smtClean="0"/>
              <a:t>has more explanatory power</a:t>
            </a:r>
          </a:p>
          <a:p>
            <a:pPr>
              <a:spcBef>
                <a:spcPts val="0"/>
              </a:spcBef>
              <a:buFont typeface="Calibri" panose="020F0502020204030204" pitchFamily="34" charset="0"/>
              <a:buChar char="−"/>
            </a:pPr>
            <a:r>
              <a:rPr lang="en-CA" sz="1400" dirty="0" smtClean="0"/>
              <a:t>Land-related</a:t>
            </a:r>
          </a:p>
          <a:p>
            <a:pPr lvl="1">
              <a:spcBef>
                <a:spcPts val="0"/>
              </a:spcBef>
              <a:buFont typeface="Calibri" panose="020F0502020204030204" pitchFamily="34" charset="0"/>
              <a:buChar char="−"/>
            </a:pPr>
            <a:r>
              <a:rPr lang="en-CA" sz="1000" dirty="0" smtClean="0"/>
              <a:t>Drop </a:t>
            </a:r>
            <a:r>
              <a:rPr lang="en-CA" sz="1000" dirty="0" err="1" smtClean="0"/>
              <a:t>Landslope</a:t>
            </a:r>
            <a:r>
              <a:rPr lang="en-CA" sz="1000" dirty="0" smtClean="0"/>
              <a:t>, Utilities and </a:t>
            </a:r>
            <a:r>
              <a:rPr lang="en-CA" sz="1000" dirty="0" err="1" smtClean="0"/>
              <a:t>LotShape</a:t>
            </a:r>
            <a:r>
              <a:rPr lang="en-CA" sz="1000" dirty="0" smtClean="0"/>
              <a:t> since no explanatory power</a:t>
            </a:r>
            <a:endParaRPr lang="en-CA" sz="1000" dirty="0"/>
          </a:p>
          <a:p>
            <a:pPr lvl="1">
              <a:spcBef>
                <a:spcPts val="0"/>
              </a:spcBef>
              <a:buFont typeface="Calibri" panose="020F0502020204030204" pitchFamily="34" charset="0"/>
              <a:buChar char="−"/>
            </a:pPr>
            <a:r>
              <a:rPr lang="en-CA" sz="1000" dirty="0" smtClean="0"/>
              <a:t>Drop Condition2, Alley, </a:t>
            </a:r>
            <a:r>
              <a:rPr lang="en-CA" sz="1000" dirty="0" err="1" smtClean="0"/>
              <a:t>LandContour</a:t>
            </a:r>
            <a:r>
              <a:rPr lang="en-CA" sz="1000" dirty="0" smtClean="0"/>
              <a:t> and </a:t>
            </a:r>
            <a:r>
              <a:rPr lang="en-CA" sz="1000" dirty="0" err="1" smtClean="0"/>
              <a:t>LotConfig</a:t>
            </a:r>
            <a:r>
              <a:rPr lang="en-CA" sz="1000" dirty="0" smtClean="0"/>
              <a:t> since sparse or low explanatory power likely only creating multicollinearity</a:t>
            </a:r>
          </a:p>
          <a:p>
            <a:pPr lvl="1">
              <a:spcBef>
                <a:spcPts val="0"/>
              </a:spcBef>
              <a:buFont typeface="Calibri" panose="020F0502020204030204" pitchFamily="34" charset="0"/>
              <a:buChar char="−"/>
            </a:pPr>
            <a:r>
              <a:rPr lang="en-CA" sz="1000" dirty="0" smtClean="0"/>
              <a:t>Consolidate Condition1 railroads and positive features into single category</a:t>
            </a:r>
          </a:p>
          <a:p>
            <a:pPr>
              <a:spcBef>
                <a:spcPts val="0"/>
              </a:spcBef>
              <a:buFont typeface="Calibri" panose="020F0502020204030204" pitchFamily="34" charset="0"/>
              <a:buChar char="−"/>
            </a:pPr>
            <a:r>
              <a:rPr lang="en-CA" sz="1400" dirty="0" smtClean="0"/>
              <a:t>Bathroom-related</a:t>
            </a:r>
            <a:endParaRPr lang="en-CA" sz="1400" dirty="0"/>
          </a:p>
          <a:p>
            <a:pPr lvl="1">
              <a:spcBef>
                <a:spcPts val="0"/>
              </a:spcBef>
              <a:buFont typeface="Calibri" panose="020F0502020204030204" pitchFamily="34" charset="0"/>
              <a:buChar char="−"/>
            </a:pPr>
            <a:r>
              <a:rPr lang="en-CA" sz="1000" dirty="0" smtClean="0"/>
              <a:t>Create </a:t>
            </a:r>
            <a:r>
              <a:rPr lang="en-CA" sz="1000" dirty="0" err="1" smtClean="0"/>
              <a:t>AllBath</a:t>
            </a:r>
            <a:r>
              <a:rPr lang="en-CA" sz="1000" dirty="0" smtClean="0"/>
              <a:t> = 2*</a:t>
            </a:r>
            <a:r>
              <a:rPr lang="en-CA" sz="1000" dirty="0" err="1" smtClean="0"/>
              <a:t>FullBath</a:t>
            </a:r>
            <a:r>
              <a:rPr lang="en-CA" sz="1000" dirty="0" smtClean="0"/>
              <a:t> + 1.5*</a:t>
            </a:r>
            <a:r>
              <a:rPr lang="en-CA" sz="1000" dirty="0" err="1" smtClean="0"/>
              <a:t>Halfbath</a:t>
            </a:r>
            <a:r>
              <a:rPr lang="en-CA" sz="1000" dirty="0" smtClean="0"/>
              <a:t> + 1*</a:t>
            </a:r>
            <a:r>
              <a:rPr lang="en-CA" sz="1000" dirty="0" err="1" smtClean="0"/>
              <a:t>BsmtFullBath</a:t>
            </a:r>
            <a:r>
              <a:rPr lang="en-CA" sz="1000" dirty="0" smtClean="0"/>
              <a:t> + 0.5*</a:t>
            </a:r>
            <a:r>
              <a:rPr lang="en-CA" sz="1000" dirty="0" err="1" smtClean="0"/>
              <a:t>BsmtHalfBath</a:t>
            </a:r>
            <a:endParaRPr lang="en-CA" sz="1000" dirty="0" smtClean="0"/>
          </a:p>
          <a:p>
            <a:pPr lvl="1">
              <a:spcBef>
                <a:spcPts val="0"/>
              </a:spcBef>
              <a:buFont typeface="Calibri" panose="020F0502020204030204" pitchFamily="34" charset="0"/>
              <a:buChar char="−"/>
            </a:pPr>
            <a:r>
              <a:rPr lang="en-CA" sz="1000" dirty="0" smtClean="0"/>
              <a:t>Drop all bath features retaining single one</a:t>
            </a:r>
          </a:p>
          <a:p>
            <a:pPr>
              <a:lnSpc>
                <a:spcPct val="100000"/>
              </a:lnSpc>
              <a:spcBef>
                <a:spcPts val="0"/>
              </a:spcBef>
              <a:buFont typeface="Calibri" panose="020F0502020204030204" pitchFamily="34" charset="0"/>
              <a:buChar char="−"/>
            </a:pPr>
            <a:endParaRPr lang="en-CA" sz="1400" dirty="0" smtClean="0"/>
          </a:p>
          <a:p>
            <a:pPr>
              <a:lnSpc>
                <a:spcPct val="100000"/>
              </a:lnSpc>
              <a:spcBef>
                <a:spcPts val="0"/>
              </a:spcBef>
              <a:buFont typeface="Calibri" panose="020F0502020204030204" pitchFamily="34" charset="0"/>
              <a:buChar char="−"/>
            </a:pPr>
            <a:r>
              <a:rPr lang="en-CA" sz="1400" dirty="0" smtClean="0"/>
              <a:t>Manually reduced </a:t>
            </a:r>
            <a:r>
              <a:rPr lang="en-CA" sz="1400" dirty="0"/>
              <a:t>79 features to </a:t>
            </a:r>
            <a:r>
              <a:rPr lang="en-CA" sz="1400" dirty="0" smtClean="0"/>
              <a:t>37.</a:t>
            </a:r>
            <a:endParaRPr lang="en-CA" sz="1400" dirty="0"/>
          </a:p>
          <a:p>
            <a:pPr>
              <a:lnSpc>
                <a:spcPct val="100000"/>
              </a:lnSpc>
              <a:spcBef>
                <a:spcPts val="0"/>
              </a:spcBef>
              <a:buFont typeface="Calibri" panose="020F0502020204030204" pitchFamily="34" charset="0"/>
              <a:buChar char="−"/>
            </a:pPr>
            <a:endParaRPr lang="en-CA" sz="1400" dirty="0" smtClean="0"/>
          </a:p>
          <a:p>
            <a:pPr>
              <a:lnSpc>
                <a:spcPct val="100000"/>
              </a:lnSpc>
              <a:spcBef>
                <a:spcPts val="0"/>
              </a:spcBef>
              <a:buFont typeface="Calibri" panose="020F0502020204030204" pitchFamily="34" charset="0"/>
              <a:buChar char="−"/>
            </a:pPr>
            <a:r>
              <a:rPr lang="en-CA" sz="1400" dirty="0" smtClean="0"/>
              <a:t>Use </a:t>
            </a:r>
            <a:r>
              <a:rPr lang="en-CA" sz="1400" dirty="0"/>
              <a:t>grid search Lasso again to check impact: </a:t>
            </a:r>
            <a:r>
              <a:rPr lang="en-CA" sz="1400" dirty="0" smtClean="0"/>
              <a:t>test error</a:t>
            </a:r>
            <a:r>
              <a:rPr lang="en-CA" sz="1400" dirty="0" smtClean="0"/>
              <a:t> </a:t>
            </a:r>
            <a:r>
              <a:rPr lang="en-CA" sz="1400" dirty="0"/>
              <a:t>= </a:t>
            </a:r>
            <a:r>
              <a:rPr lang="en-CA" sz="1400" dirty="0" smtClean="0"/>
              <a:t>20% (train 16%)</a:t>
            </a:r>
            <a:endParaRPr lang="en-CA" sz="1400" dirty="0"/>
          </a:p>
          <a:p>
            <a:pPr>
              <a:lnSpc>
                <a:spcPct val="100000"/>
              </a:lnSpc>
              <a:spcBef>
                <a:spcPts val="0"/>
              </a:spcBef>
              <a:buFont typeface="Calibri" panose="020F0502020204030204" pitchFamily="34" charset="0"/>
              <a:buChar char="−"/>
            </a:pPr>
            <a:endParaRPr lang="en-CA" sz="1400" dirty="0" smtClean="0"/>
          </a:p>
          <a:p>
            <a:pPr>
              <a:lnSpc>
                <a:spcPct val="100000"/>
              </a:lnSpc>
              <a:spcBef>
                <a:spcPts val="0"/>
              </a:spcBef>
              <a:buFont typeface="Calibri" panose="020F0502020204030204" pitchFamily="34" charset="0"/>
              <a:buChar char="−"/>
            </a:pPr>
            <a:r>
              <a:rPr lang="en-CA" sz="1400" dirty="0" smtClean="0"/>
              <a:t>Have </a:t>
            </a:r>
            <a:r>
              <a:rPr lang="en-CA" sz="1400" dirty="0"/>
              <a:t>reduced multicollinearity and </a:t>
            </a:r>
            <a:r>
              <a:rPr lang="en-CA" sz="1400" dirty="0" smtClean="0"/>
              <a:t>dimensions and appear to have gained </a:t>
            </a:r>
            <a:r>
              <a:rPr lang="en-CA" sz="1400" dirty="0"/>
              <a:t>some explanatory power</a:t>
            </a:r>
            <a:r>
              <a:rPr lang="en-CA" sz="1400" dirty="0" smtClean="0"/>
              <a:t>.</a:t>
            </a:r>
            <a:endParaRPr lang="en-CA" sz="1400" dirty="0"/>
          </a:p>
          <a:p>
            <a:pPr marL="0" indent="0">
              <a:spcBef>
                <a:spcPts val="0"/>
              </a:spcBef>
              <a:buNone/>
            </a:pPr>
            <a:endParaRPr lang="en-CA" sz="1100" dirty="0"/>
          </a:p>
          <a:p>
            <a:pPr marL="0" indent="0">
              <a:spcBef>
                <a:spcPts val="0"/>
              </a:spcBef>
              <a:buNone/>
            </a:pPr>
            <a:endParaRPr lang="en-CA" sz="1100" dirty="0" smtClean="0"/>
          </a:p>
          <a:p>
            <a:pPr marL="0" indent="0">
              <a:spcBef>
                <a:spcPts val="0"/>
              </a:spcBef>
              <a:buNone/>
            </a:pPr>
            <a:endParaRPr lang="en-CA" sz="1100" dirty="0" smtClean="0"/>
          </a:p>
        </p:txBody>
      </p:sp>
      <p:sp>
        <p:nvSpPr>
          <p:cNvPr id="8" name="Right Arrow 7"/>
          <p:cNvSpPr/>
          <p:nvPr/>
        </p:nvSpPr>
        <p:spPr>
          <a:xfrm>
            <a:off x="8300825" y="5133214"/>
            <a:ext cx="1136429" cy="363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6"/>
          <a:stretch>
            <a:fillRect/>
          </a:stretch>
        </p:blipFill>
        <p:spPr>
          <a:xfrm>
            <a:off x="7294282" y="2278029"/>
            <a:ext cx="3354916" cy="2225538"/>
          </a:xfrm>
          <a:prstGeom prst="rect">
            <a:avLst/>
          </a:prstGeom>
        </p:spPr>
      </p:pic>
    </p:spTree>
    <p:extLst>
      <p:ext uri="{BB962C8B-B14F-4D97-AF65-F5344CB8AC3E}">
        <p14:creationId xmlns:p14="http://schemas.microsoft.com/office/powerpoint/2010/main" val="333994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stretch>
            <a:fillRect/>
          </a:stretch>
        </p:blipFill>
        <p:spPr>
          <a:xfrm>
            <a:off x="6095998" y="4727625"/>
            <a:ext cx="2764296" cy="2009907"/>
          </a:xfrm>
          <a:prstGeom prst="rect">
            <a:avLst/>
          </a:prstGeom>
        </p:spPr>
      </p:pic>
      <p:pic>
        <p:nvPicPr>
          <p:cNvPr id="20" name="Picture 19"/>
          <p:cNvPicPr>
            <a:picLocks noChangeAspect="1"/>
          </p:cNvPicPr>
          <p:nvPr/>
        </p:nvPicPr>
        <p:blipFill>
          <a:blip r:embed="rId4"/>
          <a:stretch>
            <a:fillRect/>
          </a:stretch>
        </p:blipFill>
        <p:spPr>
          <a:xfrm>
            <a:off x="9214121" y="4841151"/>
            <a:ext cx="2612569" cy="1896381"/>
          </a:xfrm>
          <a:prstGeom prst="rect">
            <a:avLst/>
          </a:prstGeom>
        </p:spPr>
      </p:pic>
      <p:pic>
        <p:nvPicPr>
          <p:cNvPr id="18" name="Picture 17"/>
          <p:cNvPicPr>
            <a:picLocks noChangeAspect="1"/>
          </p:cNvPicPr>
          <p:nvPr/>
        </p:nvPicPr>
        <p:blipFill>
          <a:blip r:embed="rId5"/>
          <a:stretch>
            <a:fillRect/>
          </a:stretch>
        </p:blipFill>
        <p:spPr>
          <a:xfrm>
            <a:off x="9214121" y="3192443"/>
            <a:ext cx="2612570" cy="1919379"/>
          </a:xfrm>
          <a:prstGeom prst="rect">
            <a:avLst/>
          </a:prstGeom>
        </p:spPr>
      </p:pic>
      <p:pic>
        <p:nvPicPr>
          <p:cNvPr id="15" name="Picture 14"/>
          <p:cNvPicPr>
            <a:picLocks noChangeAspect="1"/>
          </p:cNvPicPr>
          <p:nvPr/>
        </p:nvPicPr>
        <p:blipFill>
          <a:blip r:embed="rId6"/>
          <a:stretch>
            <a:fillRect/>
          </a:stretch>
        </p:blipFill>
        <p:spPr>
          <a:xfrm>
            <a:off x="6096000" y="277812"/>
            <a:ext cx="3324844" cy="2533650"/>
          </a:xfrm>
          <a:prstGeom prst="rect">
            <a:avLst/>
          </a:prstGeom>
        </p:spPr>
      </p:pic>
      <p:pic>
        <p:nvPicPr>
          <p:cNvPr id="19" name="Picture 18"/>
          <p:cNvPicPr>
            <a:picLocks noChangeAspect="1"/>
          </p:cNvPicPr>
          <p:nvPr/>
        </p:nvPicPr>
        <p:blipFill>
          <a:blip r:embed="rId7"/>
          <a:stretch>
            <a:fillRect/>
          </a:stretch>
        </p:blipFill>
        <p:spPr>
          <a:xfrm>
            <a:off x="9214122" y="1674487"/>
            <a:ext cx="2612569" cy="1956400"/>
          </a:xfrm>
          <a:prstGeom prst="rect">
            <a:avLst/>
          </a:prstGeom>
        </p:spPr>
      </p:pic>
      <p:sp>
        <p:nvSpPr>
          <p:cNvPr id="2" name="Title 1"/>
          <p:cNvSpPr>
            <a:spLocks noGrp="1"/>
          </p:cNvSpPr>
          <p:nvPr>
            <p:ph type="title"/>
          </p:nvPr>
        </p:nvSpPr>
        <p:spPr>
          <a:xfrm>
            <a:off x="1608719" y="335705"/>
            <a:ext cx="4262146" cy="1280890"/>
          </a:xfrm>
        </p:spPr>
        <p:txBody>
          <a:bodyPr/>
          <a:lstStyle/>
          <a:p>
            <a:r>
              <a:rPr lang="en-CA" dirty="0" smtClean="0"/>
              <a:t>5b) Feature Selection</a:t>
            </a:r>
            <a:endParaRPr lang="en-CA" dirty="0"/>
          </a:p>
        </p:txBody>
      </p:sp>
      <p:sp>
        <p:nvSpPr>
          <p:cNvPr id="3" name="Content Placeholder 2"/>
          <p:cNvSpPr>
            <a:spLocks noGrp="1"/>
          </p:cNvSpPr>
          <p:nvPr>
            <p:ph sz="half" idx="1"/>
          </p:nvPr>
        </p:nvSpPr>
        <p:spPr>
          <a:xfrm>
            <a:off x="1654451" y="1742076"/>
            <a:ext cx="4313864" cy="3777622"/>
          </a:xfrm>
        </p:spPr>
        <p:txBody>
          <a:bodyPr>
            <a:noAutofit/>
          </a:bodyPr>
          <a:lstStyle/>
          <a:p>
            <a:pPr>
              <a:spcBef>
                <a:spcPts val="0"/>
              </a:spcBef>
              <a:buFont typeface="Calibri" panose="020F0502020204030204" pitchFamily="34" charset="0"/>
              <a:buChar char="−"/>
            </a:pPr>
            <a:r>
              <a:rPr lang="en-CA" sz="2000" dirty="0" smtClean="0"/>
              <a:t>What do I think are important features?</a:t>
            </a:r>
          </a:p>
          <a:p>
            <a:pPr lvl="1">
              <a:spcBef>
                <a:spcPts val="0"/>
              </a:spcBef>
              <a:buFont typeface="Calibri" panose="020F0502020204030204" pitchFamily="34" charset="0"/>
              <a:buChar char="−"/>
            </a:pPr>
            <a:r>
              <a:rPr lang="en-CA" sz="1100" dirty="0" smtClean="0"/>
              <a:t>Any Realtor/ Real-estate site / common-sense says:</a:t>
            </a:r>
          </a:p>
          <a:p>
            <a:pPr lvl="2">
              <a:spcBef>
                <a:spcPts val="0"/>
              </a:spcBef>
              <a:buFont typeface="Calibri" panose="020F0502020204030204" pitchFamily="34" charset="0"/>
              <a:buChar char="−"/>
            </a:pPr>
            <a:r>
              <a:rPr lang="en-CA" sz="1100" dirty="0" smtClean="0"/>
              <a:t>Neighbourhood</a:t>
            </a:r>
          </a:p>
          <a:p>
            <a:pPr lvl="2">
              <a:spcBef>
                <a:spcPts val="0"/>
              </a:spcBef>
              <a:buFont typeface="Calibri" panose="020F0502020204030204" pitchFamily="34" charset="0"/>
              <a:buChar char="−"/>
            </a:pPr>
            <a:r>
              <a:rPr lang="en-CA" sz="1100" dirty="0" smtClean="0"/>
              <a:t>House Type</a:t>
            </a:r>
          </a:p>
          <a:p>
            <a:pPr lvl="2">
              <a:spcBef>
                <a:spcPts val="0"/>
              </a:spcBef>
              <a:buFont typeface="Calibri" panose="020F0502020204030204" pitchFamily="34" charset="0"/>
              <a:buChar char="−"/>
            </a:pPr>
            <a:r>
              <a:rPr lang="en-CA" sz="1100" dirty="0" smtClean="0"/>
              <a:t># Bedrooms</a:t>
            </a:r>
          </a:p>
          <a:p>
            <a:pPr lvl="2">
              <a:spcBef>
                <a:spcPts val="0"/>
              </a:spcBef>
              <a:buFont typeface="Calibri" panose="020F0502020204030204" pitchFamily="34" charset="0"/>
              <a:buChar char="−"/>
            </a:pPr>
            <a:r>
              <a:rPr lang="en-CA" sz="1100" dirty="0" smtClean="0"/>
              <a:t># Bathrooms</a:t>
            </a:r>
          </a:p>
          <a:p>
            <a:pPr lvl="2">
              <a:spcBef>
                <a:spcPts val="0"/>
              </a:spcBef>
              <a:buFont typeface="Calibri" panose="020F0502020204030204" pitchFamily="34" charset="0"/>
              <a:buChar char="−"/>
            </a:pPr>
            <a:r>
              <a:rPr lang="en-CA" sz="1100" dirty="0" smtClean="0"/>
              <a:t>Size of house</a:t>
            </a:r>
          </a:p>
          <a:p>
            <a:pPr lvl="1">
              <a:spcBef>
                <a:spcPts val="0"/>
              </a:spcBef>
              <a:buFont typeface="Calibri" panose="020F0502020204030204" pitchFamily="34" charset="0"/>
              <a:buChar char="−"/>
            </a:pPr>
            <a:r>
              <a:rPr lang="en-CA" sz="1100" dirty="0" smtClean="0"/>
              <a:t>However, that </a:t>
            </a:r>
            <a:r>
              <a:rPr lang="en-CA" sz="1100" dirty="0" smtClean="0"/>
              <a:t>is for predicting </a:t>
            </a:r>
            <a:r>
              <a:rPr lang="en-CA" sz="1100" dirty="0" err="1" smtClean="0"/>
              <a:t>SalePrice</a:t>
            </a:r>
            <a:endParaRPr lang="en-CA" sz="1100" dirty="0" smtClean="0"/>
          </a:p>
          <a:p>
            <a:pPr marL="457200" lvl="1" indent="0">
              <a:spcBef>
                <a:spcPts val="0"/>
              </a:spcBef>
              <a:buNone/>
            </a:pPr>
            <a:endParaRPr lang="en-CA" sz="1400" dirty="0" smtClean="0"/>
          </a:p>
          <a:p>
            <a:pPr>
              <a:spcBef>
                <a:spcPts val="0"/>
              </a:spcBef>
              <a:buFont typeface="Calibri" panose="020F0502020204030204" pitchFamily="34" charset="0"/>
              <a:buChar char="−"/>
            </a:pPr>
            <a:r>
              <a:rPr lang="en-CA" dirty="0" smtClean="0"/>
              <a:t>What about [Sale </a:t>
            </a:r>
            <a:r>
              <a:rPr lang="en-CA" dirty="0" smtClean="0"/>
              <a:t>Price per sq. </a:t>
            </a:r>
            <a:r>
              <a:rPr lang="en-CA" dirty="0" err="1" smtClean="0"/>
              <a:t>ft</a:t>
            </a:r>
            <a:r>
              <a:rPr lang="en-CA" dirty="0" smtClean="0"/>
              <a:t>]!</a:t>
            </a:r>
            <a:endParaRPr lang="en-CA" dirty="0" smtClean="0"/>
          </a:p>
          <a:p>
            <a:pPr lvl="1">
              <a:spcBef>
                <a:spcPts val="0"/>
              </a:spcBef>
              <a:buFont typeface="Calibri" panose="020F0502020204030204" pitchFamily="34" charset="0"/>
              <a:buChar char="−"/>
            </a:pPr>
            <a:r>
              <a:rPr lang="en-CA" sz="1100" dirty="0" smtClean="0"/>
              <a:t>If building 3 or 4 bedroom house, it can still make sense for cost to be $120 per sq. </a:t>
            </a:r>
            <a:r>
              <a:rPr lang="en-CA" sz="1100" dirty="0" err="1" smtClean="0"/>
              <a:t>ft</a:t>
            </a:r>
            <a:endParaRPr lang="en-CA" sz="1100" dirty="0" smtClean="0"/>
          </a:p>
          <a:p>
            <a:pPr lvl="1">
              <a:spcBef>
                <a:spcPts val="0"/>
              </a:spcBef>
              <a:buFont typeface="Calibri" panose="020F0502020204030204" pitchFamily="34" charset="0"/>
              <a:buChar char="−"/>
            </a:pPr>
            <a:r>
              <a:rPr lang="en-CA" sz="1100" dirty="0" smtClean="0"/>
              <a:t>Average/Median cost is $120 with min $30 and max $230 (</a:t>
            </a:r>
            <a:r>
              <a:rPr lang="en-CA" sz="1100" dirty="0" err="1" smtClean="0"/>
              <a:t>std</a:t>
            </a:r>
            <a:r>
              <a:rPr lang="en-CA" sz="1100" dirty="0" smtClean="0"/>
              <a:t> dev 30)</a:t>
            </a:r>
          </a:p>
          <a:p>
            <a:pPr lvl="1">
              <a:spcBef>
                <a:spcPts val="0"/>
              </a:spcBef>
              <a:buFont typeface="Calibri" panose="020F0502020204030204" pitchFamily="34" charset="0"/>
              <a:buChar char="−"/>
            </a:pPr>
            <a:r>
              <a:rPr lang="en-CA" sz="1100" dirty="0" smtClean="0"/>
              <a:t>So what would really differentiate Price per sq. </a:t>
            </a:r>
            <a:r>
              <a:rPr lang="en-CA" sz="1100" dirty="0" err="1" smtClean="0"/>
              <a:t>ft</a:t>
            </a:r>
            <a:r>
              <a:rPr lang="en-CA" sz="1100" dirty="0" smtClean="0"/>
              <a:t>?</a:t>
            </a:r>
          </a:p>
          <a:p>
            <a:pPr lvl="2">
              <a:spcBef>
                <a:spcPts val="0"/>
              </a:spcBef>
              <a:buFont typeface="Calibri" panose="020F0502020204030204" pitchFamily="34" charset="0"/>
              <a:buChar char="−"/>
            </a:pPr>
            <a:r>
              <a:rPr lang="en-CA" sz="1100" dirty="0" smtClean="0"/>
              <a:t>Neighbourhood</a:t>
            </a:r>
            <a:endParaRPr lang="en-CA" sz="1100" dirty="0" smtClean="0"/>
          </a:p>
          <a:p>
            <a:pPr lvl="2">
              <a:spcBef>
                <a:spcPts val="0"/>
              </a:spcBef>
              <a:buFont typeface="Calibri" panose="020F0502020204030204" pitchFamily="34" charset="0"/>
              <a:buChar char="−"/>
            </a:pPr>
            <a:r>
              <a:rPr lang="en-CA" sz="1100" dirty="0" smtClean="0"/>
              <a:t>House age</a:t>
            </a:r>
          </a:p>
          <a:p>
            <a:pPr lvl="2">
              <a:spcBef>
                <a:spcPts val="0"/>
              </a:spcBef>
              <a:buFont typeface="Calibri" panose="020F0502020204030204" pitchFamily="34" charset="0"/>
              <a:buChar char="−"/>
            </a:pPr>
            <a:r>
              <a:rPr lang="en-CA" sz="1100" dirty="0" smtClean="0"/>
              <a:t>Overall quality</a:t>
            </a:r>
          </a:p>
          <a:p>
            <a:pPr lvl="2">
              <a:spcBef>
                <a:spcPts val="0"/>
              </a:spcBef>
              <a:buFont typeface="Calibri" panose="020F0502020204030204" pitchFamily="34" charset="0"/>
              <a:buChar char="−"/>
            </a:pPr>
            <a:r>
              <a:rPr lang="en-CA" sz="1100" dirty="0" smtClean="0"/>
              <a:t>Size of basement?</a:t>
            </a:r>
          </a:p>
          <a:p>
            <a:pPr lvl="2">
              <a:spcBef>
                <a:spcPts val="0"/>
              </a:spcBef>
              <a:buFont typeface="Calibri" panose="020F0502020204030204" pitchFamily="34" charset="0"/>
              <a:buChar char="−"/>
            </a:pPr>
            <a:endParaRPr lang="en-CA" sz="1100" dirty="0" smtClean="0"/>
          </a:p>
          <a:p>
            <a:pPr lvl="2">
              <a:spcBef>
                <a:spcPts val="0"/>
              </a:spcBef>
              <a:buFont typeface="Calibri" panose="020F0502020204030204" pitchFamily="34" charset="0"/>
              <a:buChar char="−"/>
            </a:pPr>
            <a:endParaRPr lang="en-CA" sz="1100" dirty="0" smtClean="0"/>
          </a:p>
          <a:p>
            <a:pPr marL="0" indent="0">
              <a:spcBef>
                <a:spcPts val="0"/>
              </a:spcBef>
              <a:buNone/>
            </a:pPr>
            <a:endParaRPr lang="en-CA" sz="1100" dirty="0"/>
          </a:p>
          <a:p>
            <a:pPr marL="0" indent="0">
              <a:spcBef>
                <a:spcPts val="0"/>
              </a:spcBef>
              <a:buNone/>
            </a:pPr>
            <a:endParaRPr lang="en-CA" sz="1100" dirty="0" smtClean="0"/>
          </a:p>
          <a:p>
            <a:pPr marL="0" indent="0">
              <a:spcBef>
                <a:spcPts val="0"/>
              </a:spcBef>
              <a:buNone/>
            </a:pPr>
            <a:endParaRPr lang="en-CA" sz="1100" dirty="0" smtClean="0"/>
          </a:p>
        </p:txBody>
      </p:sp>
      <p:pic>
        <p:nvPicPr>
          <p:cNvPr id="17" name="Picture 16"/>
          <p:cNvPicPr>
            <a:picLocks noChangeAspect="1"/>
          </p:cNvPicPr>
          <p:nvPr/>
        </p:nvPicPr>
        <p:blipFill>
          <a:blip r:embed="rId8"/>
          <a:stretch>
            <a:fillRect/>
          </a:stretch>
        </p:blipFill>
        <p:spPr>
          <a:xfrm>
            <a:off x="9214123" y="203200"/>
            <a:ext cx="2740251" cy="1930400"/>
          </a:xfrm>
          <a:prstGeom prst="rect">
            <a:avLst/>
          </a:prstGeom>
        </p:spPr>
      </p:pic>
      <p:pic>
        <p:nvPicPr>
          <p:cNvPr id="26" name="Picture 25"/>
          <p:cNvPicPr>
            <a:picLocks noChangeAspect="1"/>
          </p:cNvPicPr>
          <p:nvPr/>
        </p:nvPicPr>
        <p:blipFill>
          <a:blip r:embed="rId9"/>
          <a:stretch>
            <a:fillRect/>
          </a:stretch>
        </p:blipFill>
        <p:spPr>
          <a:xfrm>
            <a:off x="6095998" y="2741661"/>
            <a:ext cx="2764297" cy="2029691"/>
          </a:xfrm>
          <a:prstGeom prst="rect">
            <a:avLst/>
          </a:prstGeom>
        </p:spPr>
      </p:pic>
    </p:spTree>
    <p:extLst>
      <p:ext uri="{BB962C8B-B14F-4D97-AF65-F5344CB8AC3E}">
        <p14:creationId xmlns:p14="http://schemas.microsoft.com/office/powerpoint/2010/main" val="107971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378" y="365125"/>
            <a:ext cx="3039878" cy="1280890"/>
          </a:xfrm>
        </p:spPr>
        <p:txBody>
          <a:bodyPr/>
          <a:lstStyle/>
          <a:p>
            <a:r>
              <a:rPr lang="en-CA" dirty="0" smtClean="0"/>
              <a:t>5b) Feature Selection</a:t>
            </a:r>
            <a:endParaRPr lang="en-CA" dirty="0"/>
          </a:p>
        </p:txBody>
      </p:sp>
      <p:sp>
        <p:nvSpPr>
          <p:cNvPr id="3" name="Content Placeholder 2"/>
          <p:cNvSpPr>
            <a:spLocks noGrp="1"/>
          </p:cNvSpPr>
          <p:nvPr>
            <p:ph sz="half" idx="1"/>
          </p:nvPr>
        </p:nvSpPr>
        <p:spPr>
          <a:xfrm>
            <a:off x="1854446" y="1827491"/>
            <a:ext cx="4313864" cy="3777622"/>
          </a:xfrm>
        </p:spPr>
        <p:txBody>
          <a:bodyPr>
            <a:noAutofit/>
          </a:bodyPr>
          <a:lstStyle/>
          <a:p>
            <a:pPr>
              <a:spcBef>
                <a:spcPts val="0"/>
              </a:spcBef>
              <a:buFont typeface="Calibri" panose="020F0502020204030204" pitchFamily="34" charset="0"/>
              <a:buChar char="−"/>
            </a:pPr>
            <a:r>
              <a:rPr lang="en-CA" sz="1600" dirty="0" smtClean="0"/>
              <a:t>Check </a:t>
            </a:r>
            <a:r>
              <a:rPr lang="en-CA" sz="1600" dirty="0" smtClean="0"/>
              <a:t>PCA</a:t>
            </a:r>
            <a:endParaRPr lang="en-CA" sz="1600" dirty="0" smtClean="0"/>
          </a:p>
          <a:p>
            <a:pPr lvl="1">
              <a:spcBef>
                <a:spcPts val="0"/>
              </a:spcBef>
              <a:buFont typeface="Calibri" panose="020F0502020204030204" pitchFamily="34" charset="0"/>
              <a:buChar char="−"/>
            </a:pPr>
            <a:r>
              <a:rPr lang="en-CA" sz="1050" dirty="0" smtClean="0"/>
              <a:t>First </a:t>
            </a:r>
            <a:r>
              <a:rPr lang="en-CA" sz="1050" dirty="0" smtClean="0"/>
              <a:t>10 components explain ~70%, first 20 ~83% and first 30 about 90% of the variance amongst all features</a:t>
            </a:r>
          </a:p>
          <a:p>
            <a:pPr lvl="1">
              <a:spcBef>
                <a:spcPts val="0"/>
              </a:spcBef>
              <a:buFont typeface="Calibri" panose="020F0502020204030204" pitchFamily="34" charset="0"/>
              <a:buChar char="−"/>
            </a:pPr>
            <a:endParaRPr lang="en-CA" sz="1050" dirty="0" smtClean="0"/>
          </a:p>
          <a:p>
            <a:pPr>
              <a:spcBef>
                <a:spcPts val="0"/>
              </a:spcBef>
              <a:buFont typeface="Calibri" panose="020F0502020204030204" pitchFamily="34" charset="0"/>
              <a:buChar char="−"/>
            </a:pPr>
            <a:r>
              <a:rPr lang="en-CA" sz="1600" dirty="0" smtClean="0"/>
              <a:t>Check </a:t>
            </a:r>
            <a:r>
              <a:rPr lang="en-CA" sz="1600" dirty="0" smtClean="0"/>
              <a:t>Mutual information</a:t>
            </a:r>
            <a:endParaRPr lang="en-CA" sz="1600" dirty="0" smtClean="0"/>
          </a:p>
          <a:p>
            <a:pPr lvl="1">
              <a:spcBef>
                <a:spcPts val="0"/>
              </a:spcBef>
              <a:buFont typeface="Calibri" panose="020F0502020204030204" pitchFamily="34" charset="0"/>
              <a:buChar char="−"/>
            </a:pPr>
            <a:r>
              <a:rPr lang="en-CA" sz="1050" dirty="0" smtClean="0"/>
              <a:t>Mutual </a:t>
            </a:r>
            <a:r>
              <a:rPr lang="en-CA" sz="1050" dirty="0" smtClean="0"/>
              <a:t>information doesn’t work well for small sample sizes (&lt;1000) and/or high dimensionality so don’t place too much weight yet</a:t>
            </a:r>
          </a:p>
          <a:p>
            <a:pPr lvl="1">
              <a:spcBef>
                <a:spcPts val="0"/>
              </a:spcBef>
              <a:buFont typeface="Calibri" panose="020F0502020204030204" pitchFamily="34" charset="0"/>
              <a:buChar char="−"/>
            </a:pPr>
            <a:r>
              <a:rPr lang="en-CA" sz="1050" dirty="0" smtClean="0"/>
              <a:t>Future exploration: Stability selection using Lasso learner (</a:t>
            </a:r>
            <a:r>
              <a:rPr lang="en-CA" sz="1050" dirty="0" err="1" smtClean="0"/>
              <a:t>Meinshausen</a:t>
            </a:r>
            <a:r>
              <a:rPr lang="en-CA" sz="1050" dirty="0" smtClean="0"/>
              <a:t> &amp; </a:t>
            </a:r>
            <a:r>
              <a:rPr lang="en-CA" sz="1050" dirty="0" err="1" smtClean="0"/>
              <a:t>Bühlmann</a:t>
            </a:r>
            <a:r>
              <a:rPr lang="en-CA" sz="1050" dirty="0" smtClean="0"/>
              <a:t> 2010</a:t>
            </a:r>
            <a:r>
              <a:rPr lang="en-CA" sz="1050" dirty="0" smtClean="0"/>
              <a:t>)</a:t>
            </a:r>
          </a:p>
          <a:p>
            <a:pPr lvl="1">
              <a:spcBef>
                <a:spcPts val="0"/>
              </a:spcBef>
              <a:buFont typeface="Calibri" panose="020F0502020204030204" pitchFamily="34" charset="0"/>
              <a:buChar char="−"/>
            </a:pPr>
            <a:endParaRPr lang="en-CA" sz="1050" dirty="0" smtClean="0"/>
          </a:p>
          <a:p>
            <a:pPr>
              <a:lnSpc>
                <a:spcPct val="100000"/>
              </a:lnSpc>
              <a:spcBef>
                <a:spcPts val="0"/>
              </a:spcBef>
              <a:buFont typeface="Calibri" panose="020F0502020204030204" pitchFamily="34" charset="0"/>
              <a:buChar char="−"/>
            </a:pPr>
            <a:r>
              <a:rPr lang="en-CA" sz="1600" dirty="0" smtClean="0"/>
              <a:t>Ready to apply machine-learning models!</a:t>
            </a:r>
            <a:endParaRPr lang="en-CA" sz="1600" dirty="0"/>
          </a:p>
          <a:p>
            <a:pPr marL="0" indent="0">
              <a:buNone/>
            </a:pPr>
            <a:endParaRPr lang="en-CA" sz="1400" dirty="0"/>
          </a:p>
          <a:p>
            <a:pPr marL="0" indent="0">
              <a:buNone/>
            </a:pPr>
            <a:endParaRPr lang="en-CA" sz="1600" dirty="0" smtClean="0"/>
          </a:p>
          <a:p>
            <a:pPr marL="0" indent="0">
              <a:buNone/>
            </a:pPr>
            <a:endParaRPr lang="en-CA" sz="1600" dirty="0" smtClean="0"/>
          </a:p>
        </p:txBody>
      </p:sp>
      <p:pic>
        <p:nvPicPr>
          <p:cNvPr id="9" name="Picture 8"/>
          <p:cNvPicPr>
            <a:picLocks noChangeAspect="1"/>
          </p:cNvPicPr>
          <p:nvPr/>
        </p:nvPicPr>
        <p:blipFill>
          <a:blip r:embed="rId3"/>
          <a:stretch>
            <a:fillRect/>
          </a:stretch>
        </p:blipFill>
        <p:spPr>
          <a:xfrm>
            <a:off x="6792383" y="511175"/>
            <a:ext cx="3924300" cy="2628900"/>
          </a:xfrm>
          <a:prstGeom prst="rect">
            <a:avLst/>
          </a:prstGeom>
        </p:spPr>
      </p:pic>
      <p:pic>
        <p:nvPicPr>
          <p:cNvPr id="10" name="Picture 9"/>
          <p:cNvPicPr>
            <a:picLocks noChangeAspect="1"/>
          </p:cNvPicPr>
          <p:nvPr/>
        </p:nvPicPr>
        <p:blipFill>
          <a:blip r:embed="rId4"/>
          <a:stretch>
            <a:fillRect/>
          </a:stretch>
        </p:blipFill>
        <p:spPr>
          <a:xfrm>
            <a:off x="7031648" y="3286125"/>
            <a:ext cx="1744010" cy="3297766"/>
          </a:xfrm>
          <a:prstGeom prst="rect">
            <a:avLst/>
          </a:prstGeom>
        </p:spPr>
      </p:pic>
      <p:pic>
        <p:nvPicPr>
          <p:cNvPr id="11" name="Picture 10"/>
          <p:cNvPicPr>
            <a:picLocks noChangeAspect="1"/>
          </p:cNvPicPr>
          <p:nvPr/>
        </p:nvPicPr>
        <p:blipFill>
          <a:blip r:embed="rId5"/>
          <a:stretch>
            <a:fillRect/>
          </a:stretch>
        </p:blipFill>
        <p:spPr>
          <a:xfrm>
            <a:off x="9337675" y="3286125"/>
            <a:ext cx="1379008" cy="860355"/>
          </a:xfrm>
          <a:prstGeom prst="rect">
            <a:avLst/>
          </a:prstGeom>
        </p:spPr>
      </p:pic>
      <p:sp>
        <p:nvSpPr>
          <p:cNvPr id="12" name="TextBox 11"/>
          <p:cNvSpPr txBox="1"/>
          <p:nvPr/>
        </p:nvSpPr>
        <p:spPr>
          <a:xfrm>
            <a:off x="8422217" y="3575231"/>
            <a:ext cx="1365289" cy="3154710"/>
          </a:xfrm>
          <a:prstGeom prst="rect">
            <a:avLst/>
          </a:prstGeom>
          <a:noFill/>
        </p:spPr>
        <p:txBody>
          <a:bodyPr wrap="square" rtlCol="0">
            <a:spAutoFit/>
          </a:bodyPr>
          <a:lstStyle/>
          <a:p>
            <a:r>
              <a:rPr lang="en-CA" sz="19900" dirty="0" smtClean="0">
                <a:solidFill>
                  <a:schemeClr val="accent1"/>
                </a:solidFill>
              </a:rPr>
              <a:t>?</a:t>
            </a:r>
            <a:endParaRPr lang="en-CA" sz="19900" dirty="0">
              <a:solidFill>
                <a:schemeClr val="accent1"/>
              </a:solidFill>
            </a:endParaRPr>
          </a:p>
        </p:txBody>
      </p:sp>
      <p:sp>
        <p:nvSpPr>
          <p:cNvPr id="13" name="TextBox 12"/>
          <p:cNvSpPr txBox="1"/>
          <p:nvPr/>
        </p:nvSpPr>
        <p:spPr>
          <a:xfrm>
            <a:off x="7555993" y="3140075"/>
            <a:ext cx="715940" cy="1107996"/>
          </a:xfrm>
          <a:prstGeom prst="rect">
            <a:avLst/>
          </a:prstGeom>
          <a:noFill/>
        </p:spPr>
        <p:txBody>
          <a:bodyPr wrap="square" rtlCol="0">
            <a:spAutoFit/>
          </a:bodyPr>
          <a:lstStyle/>
          <a:p>
            <a:r>
              <a:rPr lang="en-CA" sz="6600" dirty="0">
                <a:solidFill>
                  <a:srgbClr val="00B050"/>
                </a:solidFill>
                <a:sym typeface="Wingdings" panose="05000000000000000000" pitchFamily="2" charset="2"/>
              </a:rPr>
              <a:t></a:t>
            </a:r>
            <a:endParaRPr lang="en-CA" sz="6600" dirty="0">
              <a:solidFill>
                <a:srgbClr val="00B050"/>
              </a:solidFill>
            </a:endParaRPr>
          </a:p>
        </p:txBody>
      </p:sp>
      <p:sp>
        <p:nvSpPr>
          <p:cNvPr id="14" name="TextBox 13"/>
          <p:cNvSpPr txBox="1"/>
          <p:nvPr/>
        </p:nvSpPr>
        <p:spPr>
          <a:xfrm>
            <a:off x="9894124" y="3286125"/>
            <a:ext cx="715940" cy="1107996"/>
          </a:xfrm>
          <a:prstGeom prst="rect">
            <a:avLst/>
          </a:prstGeom>
          <a:noFill/>
        </p:spPr>
        <p:txBody>
          <a:bodyPr wrap="square" rtlCol="0">
            <a:spAutoFit/>
          </a:bodyPr>
          <a:lstStyle/>
          <a:p>
            <a:r>
              <a:rPr lang="en-CA" sz="6600" dirty="0">
                <a:solidFill>
                  <a:srgbClr val="FF0000"/>
                </a:solidFill>
                <a:sym typeface="Wingdings" panose="05000000000000000000" pitchFamily="2" charset="2"/>
              </a:rPr>
              <a:t></a:t>
            </a:r>
            <a:endParaRPr lang="en-CA" sz="6600" dirty="0">
              <a:solidFill>
                <a:srgbClr val="FF0000"/>
              </a:solidFill>
            </a:endParaRPr>
          </a:p>
        </p:txBody>
      </p:sp>
    </p:spTree>
    <p:extLst>
      <p:ext uri="{BB962C8B-B14F-4D97-AF65-F5344CB8AC3E}">
        <p14:creationId xmlns:p14="http://schemas.microsoft.com/office/powerpoint/2010/main" val="403059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5" y="299292"/>
            <a:ext cx="3139663" cy="1280890"/>
          </a:xfrm>
        </p:spPr>
        <p:txBody>
          <a:bodyPr/>
          <a:lstStyle/>
          <a:p>
            <a:r>
              <a:rPr lang="en-CA" dirty="0" smtClean="0"/>
              <a:t>6) Predictive Modelling</a:t>
            </a:r>
            <a:endParaRPr lang="en-CA" dirty="0"/>
          </a:p>
        </p:txBody>
      </p:sp>
      <p:graphicFrame>
        <p:nvGraphicFramePr>
          <p:cNvPr id="5" name="Diagram 4"/>
          <p:cNvGraphicFramePr/>
          <p:nvPr>
            <p:extLst>
              <p:ext uri="{D42A27DB-BD31-4B8C-83A1-F6EECF244321}">
                <p14:modId xmlns:p14="http://schemas.microsoft.com/office/powerpoint/2010/main" val="1673425889"/>
              </p:ext>
            </p:extLst>
          </p:nvPr>
        </p:nvGraphicFramePr>
        <p:xfrm>
          <a:off x="152400" y="2082801"/>
          <a:ext cx="6019801" cy="4707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1505099874"/>
              </p:ext>
            </p:extLst>
          </p:nvPr>
        </p:nvGraphicFramePr>
        <p:xfrm>
          <a:off x="7713134" y="581025"/>
          <a:ext cx="3987800" cy="60388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7" name="Picture 16"/>
          <p:cNvPicPr>
            <a:picLocks noChangeAspect="1"/>
          </p:cNvPicPr>
          <p:nvPr/>
        </p:nvPicPr>
        <p:blipFill>
          <a:blip r:embed="rId13"/>
          <a:stretch>
            <a:fillRect/>
          </a:stretch>
        </p:blipFill>
        <p:spPr>
          <a:xfrm>
            <a:off x="5014912" y="1622612"/>
            <a:ext cx="2162175" cy="2286000"/>
          </a:xfrm>
          <a:prstGeom prst="rect">
            <a:avLst/>
          </a:prstGeom>
        </p:spPr>
      </p:pic>
    </p:spTree>
    <p:extLst>
      <p:ext uri="{BB962C8B-B14F-4D97-AF65-F5344CB8AC3E}">
        <p14:creationId xmlns:p14="http://schemas.microsoft.com/office/powerpoint/2010/main" val="258688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80630"/>
            <a:ext cx="2942235" cy="1280890"/>
          </a:xfrm>
        </p:spPr>
        <p:txBody>
          <a:bodyPr/>
          <a:lstStyle/>
          <a:p>
            <a:r>
              <a:rPr lang="en-CA" dirty="0" smtClean="0"/>
              <a:t>6) Predictive Modelling</a:t>
            </a:r>
            <a:endParaRPr lang="en-CA" dirty="0"/>
          </a:p>
        </p:txBody>
      </p:sp>
      <p:sp>
        <p:nvSpPr>
          <p:cNvPr id="24" name="Content Placeholder 2"/>
          <p:cNvSpPr>
            <a:spLocks noGrp="1"/>
          </p:cNvSpPr>
          <p:nvPr>
            <p:ph sz="half" idx="1"/>
          </p:nvPr>
        </p:nvSpPr>
        <p:spPr>
          <a:xfrm>
            <a:off x="838200" y="3827097"/>
            <a:ext cx="5181600" cy="2349866"/>
          </a:xfrm>
        </p:spPr>
        <p:txBody>
          <a:bodyPr>
            <a:normAutofit fontScale="92500" lnSpcReduction="20000"/>
          </a:bodyPr>
          <a:lstStyle/>
          <a:p>
            <a:pPr>
              <a:spcBef>
                <a:spcPts val="0"/>
              </a:spcBef>
              <a:buFont typeface="Calibri" panose="020F0502020204030204" pitchFamily="34" charset="0"/>
              <a:buChar char="−"/>
            </a:pPr>
            <a:r>
              <a:rPr lang="en-CA" sz="1500" dirty="0" err="1" smtClean="0"/>
              <a:t>Gridsearch</a:t>
            </a:r>
            <a:r>
              <a:rPr lang="en-CA" sz="1500" dirty="0" smtClean="0"/>
              <a:t> with 10-fold Stratified cross-validation helps to prevent </a:t>
            </a:r>
            <a:r>
              <a:rPr lang="en-CA" sz="1500" dirty="0" smtClean="0"/>
              <a:t>overfitting</a:t>
            </a:r>
          </a:p>
          <a:p>
            <a:pPr>
              <a:spcBef>
                <a:spcPts val="0"/>
              </a:spcBef>
              <a:buFont typeface="Calibri" panose="020F0502020204030204" pitchFamily="34" charset="0"/>
              <a:buChar char="−"/>
            </a:pPr>
            <a:endParaRPr lang="en-CA" sz="1500" dirty="0" smtClean="0"/>
          </a:p>
          <a:p>
            <a:pPr>
              <a:spcBef>
                <a:spcPts val="0"/>
              </a:spcBef>
              <a:buFont typeface="Calibri" panose="020F0502020204030204" pitchFamily="34" charset="0"/>
              <a:buChar char="−"/>
            </a:pPr>
            <a:r>
              <a:rPr lang="en-CA" sz="1500" dirty="0" err="1" smtClean="0"/>
              <a:t>Hyperparameter</a:t>
            </a:r>
            <a:r>
              <a:rPr lang="en-CA" sz="1500" dirty="0" smtClean="0"/>
              <a:t> tuning: </a:t>
            </a:r>
          </a:p>
          <a:p>
            <a:pPr lvl="1">
              <a:spcBef>
                <a:spcPts val="0"/>
              </a:spcBef>
              <a:buFont typeface="+mj-lt"/>
              <a:buAutoNum type="arabicPeriod"/>
            </a:pPr>
            <a:r>
              <a:rPr lang="en-CA" sz="1100" dirty="0" smtClean="0"/>
              <a:t>parameters that directly control model complexity by introducing regularization/cost term (alpha, C, gamma)</a:t>
            </a:r>
          </a:p>
          <a:p>
            <a:pPr lvl="1">
              <a:spcBef>
                <a:spcPts val="0"/>
              </a:spcBef>
              <a:buFont typeface="+mj-lt"/>
              <a:buAutoNum type="arabicPeriod"/>
            </a:pPr>
            <a:r>
              <a:rPr lang="en-CA" sz="1100" dirty="0" smtClean="0"/>
              <a:t>Injecting randomness to make training robust to noise (subsample, </a:t>
            </a:r>
            <a:r>
              <a:rPr lang="en-CA" sz="1100" dirty="0" err="1" smtClean="0"/>
              <a:t>colsample_bytree</a:t>
            </a:r>
            <a:r>
              <a:rPr lang="en-CA" sz="1100" dirty="0" smtClean="0"/>
              <a:t>)</a:t>
            </a:r>
          </a:p>
          <a:p>
            <a:pPr>
              <a:spcBef>
                <a:spcPts val="0"/>
              </a:spcBef>
              <a:buFont typeface="Calibri" panose="020F0502020204030204" pitchFamily="34" charset="0"/>
              <a:buChar char="−"/>
            </a:pPr>
            <a:r>
              <a:rPr lang="en-CA" sz="1500" dirty="0" smtClean="0"/>
              <a:t>Still work to be done to reduce overfitting, although there must exist some ‘irreducible error’ in this problem</a:t>
            </a:r>
          </a:p>
          <a:p>
            <a:pPr>
              <a:spcBef>
                <a:spcPts val="0"/>
              </a:spcBef>
              <a:buFont typeface="Calibri" panose="020F0502020204030204" pitchFamily="34" charset="0"/>
              <a:buChar char="−"/>
            </a:pPr>
            <a:r>
              <a:rPr lang="en-CA" sz="1500" dirty="0" smtClean="0"/>
              <a:t>$13 per sq. </a:t>
            </a:r>
            <a:r>
              <a:rPr lang="en-CA" sz="1500" dirty="0" err="1" smtClean="0"/>
              <a:t>ft</a:t>
            </a:r>
            <a:r>
              <a:rPr lang="en-CA" sz="1500" dirty="0" smtClean="0"/>
              <a:t> is not bad considering that 5% commission/legal cost could explain about $5-7 and other factors </a:t>
            </a:r>
            <a:r>
              <a:rPr lang="en-CA" sz="1500" dirty="0" smtClean="0"/>
              <a:t>(like desperate seller/buyer) influencing the price</a:t>
            </a:r>
            <a:r>
              <a:rPr lang="en-CA" sz="1500" dirty="0" smtClean="0"/>
              <a:t>.</a:t>
            </a:r>
            <a:endParaRPr lang="en-CA" sz="1500" dirty="0"/>
          </a:p>
          <a:p>
            <a:pPr>
              <a:buFont typeface="Calibri" panose="020F0502020204030204" pitchFamily="34" charset="0"/>
              <a:buChar char="−"/>
            </a:pPr>
            <a:endParaRPr lang="en-CA" sz="1600" dirty="0"/>
          </a:p>
          <a:p>
            <a:pPr marL="0" indent="0">
              <a:buNone/>
            </a:pPr>
            <a:endParaRPr lang="en-CA" sz="1500" dirty="0" smtClean="0"/>
          </a:p>
          <a:p>
            <a:pPr marL="0" indent="0">
              <a:buNone/>
            </a:pPr>
            <a:endParaRPr lang="en-CA" sz="1500" dirty="0" smtClean="0"/>
          </a:p>
        </p:txBody>
      </p:sp>
      <p:pic>
        <p:nvPicPr>
          <p:cNvPr id="4" name="Picture 3"/>
          <p:cNvPicPr>
            <a:picLocks noChangeAspect="1"/>
          </p:cNvPicPr>
          <p:nvPr/>
        </p:nvPicPr>
        <p:blipFill>
          <a:blip r:embed="rId3"/>
          <a:stretch>
            <a:fillRect/>
          </a:stretch>
        </p:blipFill>
        <p:spPr>
          <a:xfrm>
            <a:off x="9236921" y="2284519"/>
            <a:ext cx="2490405" cy="1915697"/>
          </a:xfrm>
          <a:prstGeom prst="rect">
            <a:avLst/>
          </a:prstGeom>
        </p:spPr>
      </p:pic>
      <p:pic>
        <p:nvPicPr>
          <p:cNvPr id="7" name="Picture 6"/>
          <p:cNvPicPr>
            <a:picLocks noChangeAspect="1"/>
          </p:cNvPicPr>
          <p:nvPr/>
        </p:nvPicPr>
        <p:blipFill>
          <a:blip r:embed="rId4"/>
          <a:stretch>
            <a:fillRect/>
          </a:stretch>
        </p:blipFill>
        <p:spPr>
          <a:xfrm>
            <a:off x="6574819" y="2210396"/>
            <a:ext cx="2510344" cy="1917961"/>
          </a:xfrm>
          <a:prstGeom prst="rect">
            <a:avLst/>
          </a:prstGeom>
        </p:spPr>
      </p:pic>
      <p:pic>
        <p:nvPicPr>
          <p:cNvPr id="10" name="Picture 9"/>
          <p:cNvPicPr>
            <a:picLocks noChangeAspect="1"/>
          </p:cNvPicPr>
          <p:nvPr/>
        </p:nvPicPr>
        <p:blipFill>
          <a:blip r:embed="rId5"/>
          <a:stretch>
            <a:fillRect/>
          </a:stretch>
        </p:blipFill>
        <p:spPr>
          <a:xfrm>
            <a:off x="6454373" y="4272502"/>
            <a:ext cx="2630206" cy="2037269"/>
          </a:xfrm>
          <a:prstGeom prst="rect">
            <a:avLst/>
          </a:prstGeom>
        </p:spPr>
      </p:pic>
      <p:pic>
        <p:nvPicPr>
          <p:cNvPr id="12" name="Picture 11"/>
          <p:cNvPicPr>
            <a:picLocks noChangeAspect="1"/>
          </p:cNvPicPr>
          <p:nvPr/>
        </p:nvPicPr>
        <p:blipFill>
          <a:blip r:embed="rId6"/>
          <a:stretch>
            <a:fillRect/>
          </a:stretch>
        </p:blipFill>
        <p:spPr>
          <a:xfrm>
            <a:off x="9236923" y="4272502"/>
            <a:ext cx="2454230" cy="1900206"/>
          </a:xfrm>
          <a:prstGeom prst="rect">
            <a:avLst/>
          </a:prstGeom>
        </p:spPr>
      </p:pic>
      <p:pic>
        <p:nvPicPr>
          <p:cNvPr id="13" name="Picture 12"/>
          <p:cNvPicPr>
            <a:picLocks noChangeAspect="1"/>
          </p:cNvPicPr>
          <p:nvPr/>
        </p:nvPicPr>
        <p:blipFill>
          <a:blip r:embed="rId7"/>
          <a:stretch>
            <a:fillRect/>
          </a:stretch>
        </p:blipFill>
        <p:spPr>
          <a:xfrm>
            <a:off x="9236922" y="364355"/>
            <a:ext cx="2491445" cy="1846042"/>
          </a:xfrm>
          <a:prstGeom prst="rect">
            <a:avLst/>
          </a:prstGeom>
        </p:spPr>
      </p:pic>
      <p:pic>
        <p:nvPicPr>
          <p:cNvPr id="15" name="Picture 14"/>
          <p:cNvPicPr>
            <a:picLocks noChangeAspect="1"/>
          </p:cNvPicPr>
          <p:nvPr/>
        </p:nvPicPr>
        <p:blipFill>
          <a:blip r:embed="rId8"/>
          <a:stretch>
            <a:fillRect/>
          </a:stretch>
        </p:blipFill>
        <p:spPr>
          <a:xfrm>
            <a:off x="6574818" y="364354"/>
            <a:ext cx="2510809" cy="1846042"/>
          </a:xfrm>
          <a:prstGeom prst="rect">
            <a:avLst/>
          </a:prstGeom>
        </p:spPr>
      </p:pic>
      <p:pic>
        <p:nvPicPr>
          <p:cNvPr id="16" name="Picture 15"/>
          <p:cNvPicPr>
            <a:picLocks noChangeAspect="1"/>
          </p:cNvPicPr>
          <p:nvPr/>
        </p:nvPicPr>
        <p:blipFill>
          <a:blip r:embed="rId9"/>
          <a:stretch>
            <a:fillRect/>
          </a:stretch>
        </p:blipFill>
        <p:spPr>
          <a:xfrm>
            <a:off x="9681670" y="1503965"/>
            <a:ext cx="1823426" cy="107260"/>
          </a:xfrm>
          <a:prstGeom prst="rect">
            <a:avLst/>
          </a:prstGeom>
        </p:spPr>
      </p:pic>
      <p:pic>
        <p:nvPicPr>
          <p:cNvPr id="17" name="Picture 16"/>
          <p:cNvPicPr>
            <a:picLocks noChangeAspect="1"/>
          </p:cNvPicPr>
          <p:nvPr/>
        </p:nvPicPr>
        <p:blipFill>
          <a:blip r:embed="rId10"/>
          <a:stretch>
            <a:fillRect/>
          </a:stretch>
        </p:blipFill>
        <p:spPr>
          <a:xfrm>
            <a:off x="6935195" y="1540045"/>
            <a:ext cx="1928201" cy="128175"/>
          </a:xfrm>
          <a:prstGeom prst="rect">
            <a:avLst/>
          </a:prstGeom>
        </p:spPr>
      </p:pic>
      <p:pic>
        <p:nvPicPr>
          <p:cNvPr id="18" name="Picture 17"/>
          <p:cNvPicPr>
            <a:picLocks noChangeAspect="1"/>
          </p:cNvPicPr>
          <p:nvPr/>
        </p:nvPicPr>
        <p:blipFill>
          <a:blip r:embed="rId11"/>
          <a:stretch>
            <a:fillRect/>
          </a:stretch>
        </p:blipFill>
        <p:spPr>
          <a:xfrm>
            <a:off x="7293130" y="3167769"/>
            <a:ext cx="1570266" cy="562557"/>
          </a:xfrm>
          <a:prstGeom prst="rect">
            <a:avLst/>
          </a:prstGeom>
        </p:spPr>
      </p:pic>
      <p:pic>
        <p:nvPicPr>
          <p:cNvPr id="20" name="Picture 19"/>
          <p:cNvPicPr>
            <a:picLocks noChangeAspect="1"/>
          </p:cNvPicPr>
          <p:nvPr/>
        </p:nvPicPr>
        <p:blipFill>
          <a:blip r:embed="rId12"/>
          <a:stretch>
            <a:fillRect/>
          </a:stretch>
        </p:blipFill>
        <p:spPr>
          <a:xfrm>
            <a:off x="9803474" y="3349237"/>
            <a:ext cx="1807079" cy="477860"/>
          </a:xfrm>
          <a:prstGeom prst="rect">
            <a:avLst/>
          </a:prstGeom>
        </p:spPr>
      </p:pic>
      <p:pic>
        <p:nvPicPr>
          <p:cNvPr id="21" name="Picture 20"/>
          <p:cNvPicPr>
            <a:picLocks noChangeAspect="1"/>
          </p:cNvPicPr>
          <p:nvPr/>
        </p:nvPicPr>
        <p:blipFill>
          <a:blip r:embed="rId13"/>
          <a:stretch>
            <a:fillRect/>
          </a:stretch>
        </p:blipFill>
        <p:spPr>
          <a:xfrm>
            <a:off x="7512639" y="4792210"/>
            <a:ext cx="1383971" cy="503690"/>
          </a:xfrm>
          <a:prstGeom prst="rect">
            <a:avLst/>
          </a:prstGeom>
        </p:spPr>
      </p:pic>
      <p:pic>
        <p:nvPicPr>
          <p:cNvPr id="22" name="Picture 21"/>
          <p:cNvPicPr>
            <a:picLocks noChangeAspect="1"/>
          </p:cNvPicPr>
          <p:nvPr/>
        </p:nvPicPr>
        <p:blipFill>
          <a:blip r:embed="rId14"/>
          <a:stretch>
            <a:fillRect/>
          </a:stretch>
        </p:blipFill>
        <p:spPr>
          <a:xfrm>
            <a:off x="9526382" y="5574664"/>
            <a:ext cx="1978714" cy="1196088"/>
          </a:xfrm>
          <a:prstGeom prst="rect">
            <a:avLst/>
          </a:prstGeom>
        </p:spPr>
      </p:pic>
      <p:graphicFrame>
        <p:nvGraphicFramePr>
          <p:cNvPr id="23" name="Diagram 22"/>
          <p:cNvGraphicFramePr/>
          <p:nvPr>
            <p:extLst>
              <p:ext uri="{D42A27DB-BD31-4B8C-83A1-F6EECF244321}">
                <p14:modId xmlns:p14="http://schemas.microsoft.com/office/powerpoint/2010/main" val="1607427405"/>
              </p:ext>
            </p:extLst>
          </p:nvPr>
        </p:nvGraphicFramePr>
        <p:xfrm>
          <a:off x="991884" y="1622250"/>
          <a:ext cx="2714625" cy="198798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26" name="Picture 25"/>
          <p:cNvPicPr>
            <a:picLocks noChangeAspect="1"/>
          </p:cNvPicPr>
          <p:nvPr/>
        </p:nvPicPr>
        <p:blipFill>
          <a:blip r:embed="rId20"/>
          <a:stretch>
            <a:fillRect/>
          </a:stretch>
        </p:blipFill>
        <p:spPr>
          <a:xfrm>
            <a:off x="3933825" y="1432666"/>
            <a:ext cx="2162175" cy="2286000"/>
          </a:xfrm>
          <a:prstGeom prst="rect">
            <a:avLst/>
          </a:prstGeom>
        </p:spPr>
      </p:pic>
      <p:sp>
        <p:nvSpPr>
          <p:cNvPr id="27" name="Rectangle 26"/>
          <p:cNvSpPr/>
          <p:nvPr/>
        </p:nvSpPr>
        <p:spPr>
          <a:xfrm>
            <a:off x="3933825" y="3167769"/>
            <a:ext cx="2085975" cy="2812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3933825" y="1706325"/>
            <a:ext cx="2162175" cy="72311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2876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613719"/>
            <a:ext cx="4296249" cy="705926"/>
          </a:xfrm>
        </p:spPr>
        <p:txBody>
          <a:bodyPr/>
          <a:lstStyle/>
          <a:p>
            <a:r>
              <a:rPr lang="en-CA" dirty="0"/>
              <a:t>7</a:t>
            </a:r>
            <a:r>
              <a:rPr lang="en-CA" dirty="0" smtClean="0"/>
              <a:t>) Present insights</a:t>
            </a:r>
            <a:endParaRPr lang="en-CA" dirty="0"/>
          </a:p>
        </p:txBody>
      </p:sp>
      <p:sp>
        <p:nvSpPr>
          <p:cNvPr id="26" name="Content Placeholder 2"/>
          <p:cNvSpPr>
            <a:spLocks noGrp="1"/>
          </p:cNvSpPr>
          <p:nvPr>
            <p:ph sz="half" idx="1"/>
          </p:nvPr>
        </p:nvSpPr>
        <p:spPr>
          <a:xfrm>
            <a:off x="434788" y="1476002"/>
            <a:ext cx="6414247" cy="2293330"/>
          </a:xfrm>
        </p:spPr>
        <p:txBody>
          <a:bodyPr>
            <a:noAutofit/>
          </a:bodyPr>
          <a:lstStyle/>
          <a:p>
            <a:pPr>
              <a:buFont typeface="Calibri" panose="020F0502020204030204" pitchFamily="34" charset="0"/>
              <a:buChar char="−"/>
            </a:pPr>
            <a:r>
              <a:rPr lang="en-CA" sz="1600" dirty="0" smtClean="0"/>
              <a:t>Which model should I select? </a:t>
            </a:r>
          </a:p>
          <a:p>
            <a:pPr lvl="1">
              <a:buFont typeface="Calibri" panose="020F0502020204030204" pitchFamily="34" charset="0"/>
              <a:buChar char="−"/>
            </a:pPr>
            <a:r>
              <a:rPr lang="en-CA" sz="1400" dirty="0" smtClean="0"/>
              <a:t>Test score in conjunction with feature importance</a:t>
            </a:r>
            <a:endParaRPr lang="en-CA" sz="1400" dirty="0" smtClean="0"/>
          </a:p>
          <a:p>
            <a:pPr>
              <a:buFont typeface="Calibri" panose="020F0502020204030204" pitchFamily="34" charset="0"/>
              <a:buChar char="−"/>
            </a:pPr>
            <a:r>
              <a:rPr lang="en-CA" sz="1600" dirty="0" smtClean="0"/>
              <a:t>The </a:t>
            </a:r>
            <a:r>
              <a:rPr lang="en-CA" sz="1600" dirty="0" err="1" smtClean="0"/>
              <a:t>AdaBoost</a:t>
            </a:r>
            <a:r>
              <a:rPr lang="en-CA" sz="1600" dirty="0" smtClean="0"/>
              <a:t> model could easily be dismissed based on </a:t>
            </a:r>
            <a:r>
              <a:rPr lang="en-CA" sz="1600" dirty="0" smtClean="0"/>
              <a:t>test </a:t>
            </a:r>
            <a:r>
              <a:rPr lang="en-CA" sz="1600" dirty="0" smtClean="0"/>
              <a:t>scores!</a:t>
            </a:r>
          </a:p>
          <a:p>
            <a:pPr lvl="1">
              <a:buFont typeface="Calibri" panose="020F0502020204030204" pitchFamily="34" charset="0"/>
              <a:buChar char="−"/>
            </a:pPr>
            <a:r>
              <a:rPr lang="en-CA" sz="1400" dirty="0" smtClean="0"/>
              <a:t>However, </a:t>
            </a:r>
            <a:r>
              <a:rPr lang="en-CA" sz="1400" dirty="0" smtClean="0"/>
              <a:t>it’s the only model that has </a:t>
            </a:r>
            <a:r>
              <a:rPr lang="en-CA" sz="1400" dirty="0" err="1" smtClean="0"/>
              <a:t>MSSubClass</a:t>
            </a:r>
            <a:r>
              <a:rPr lang="en-CA" sz="1400" dirty="0" smtClean="0"/>
              <a:t> and Neighborhood in the top 10</a:t>
            </a:r>
            <a:endParaRPr lang="en-CA" sz="1400" dirty="0" smtClean="0"/>
          </a:p>
          <a:p>
            <a:pPr lvl="1">
              <a:buFont typeface="Calibri" panose="020F0502020204030204" pitchFamily="34" charset="0"/>
              <a:buChar char="−"/>
            </a:pPr>
            <a:r>
              <a:rPr lang="en-CA" sz="1400" dirty="0" smtClean="0"/>
              <a:t>I understand why Boosting techniques have become popular - </a:t>
            </a:r>
            <a:r>
              <a:rPr lang="en-CA" sz="1400" dirty="0" err="1" smtClean="0"/>
              <a:t>Ensembling</a:t>
            </a:r>
            <a:r>
              <a:rPr lang="en-CA" sz="1400" dirty="0" smtClean="0"/>
              <a:t> weak learners into a strong learner makes sense (</a:t>
            </a:r>
            <a:r>
              <a:rPr lang="en-CA" sz="1400" dirty="0" err="1" smtClean="0"/>
              <a:t>AdaBoost</a:t>
            </a:r>
            <a:r>
              <a:rPr lang="en-CA" sz="1400" dirty="0" smtClean="0"/>
              <a:t> puts more weight on difficult instances)</a:t>
            </a:r>
          </a:p>
          <a:p>
            <a:pPr>
              <a:buFont typeface="Calibri" panose="020F0502020204030204" pitchFamily="34" charset="0"/>
              <a:buChar char="−"/>
            </a:pPr>
            <a:r>
              <a:rPr lang="en-CA" sz="1600" dirty="0" smtClean="0"/>
              <a:t>Future work:</a:t>
            </a:r>
          </a:p>
          <a:p>
            <a:pPr lvl="1">
              <a:buFont typeface="Calibri" panose="020F0502020204030204" pitchFamily="34" charset="0"/>
              <a:buChar char="−"/>
            </a:pPr>
            <a:r>
              <a:rPr lang="en-CA" sz="1400" dirty="0" smtClean="0"/>
              <a:t>Spend more time training </a:t>
            </a:r>
            <a:r>
              <a:rPr lang="en-CA" sz="1400" dirty="0" err="1" smtClean="0"/>
              <a:t>AdaBoost</a:t>
            </a:r>
            <a:endParaRPr lang="en-CA" sz="1400" dirty="0" smtClean="0"/>
          </a:p>
          <a:p>
            <a:pPr lvl="1">
              <a:buFont typeface="Calibri" panose="020F0502020204030204" pitchFamily="34" charset="0"/>
              <a:buChar char="−"/>
            </a:pPr>
            <a:r>
              <a:rPr lang="en-CA" sz="1400" dirty="0" smtClean="0"/>
              <a:t>Develop waterfall chart showing make-up of average sale price per sq. </a:t>
            </a:r>
            <a:r>
              <a:rPr lang="en-CA" sz="1400" dirty="0" err="1" smtClean="0"/>
              <a:t>ft</a:t>
            </a:r>
            <a:endParaRPr lang="en-CA" sz="1400" dirty="0" smtClean="0"/>
          </a:p>
          <a:p>
            <a:pPr lvl="1">
              <a:buFont typeface="Calibri" panose="020F0502020204030204" pitchFamily="34" charset="0"/>
              <a:buChar char="−"/>
            </a:pPr>
            <a:r>
              <a:rPr lang="en-CA" sz="1400" dirty="0" smtClean="0"/>
              <a:t>Develop interactive dashboard to understand make-up of sale price per sq. </a:t>
            </a:r>
            <a:r>
              <a:rPr lang="en-CA" sz="1400" dirty="0" err="1" smtClean="0"/>
              <a:t>ft</a:t>
            </a:r>
            <a:r>
              <a:rPr lang="en-CA" sz="1400" dirty="0" smtClean="0"/>
              <a:t> (will help with remodelling/renovations and comparison to builder costs)</a:t>
            </a:r>
          </a:p>
          <a:p>
            <a:pPr marL="0" indent="0">
              <a:buNone/>
            </a:pPr>
            <a:endParaRPr lang="en-CA" sz="1600" dirty="0"/>
          </a:p>
          <a:p>
            <a:pPr marL="0" indent="0">
              <a:buNone/>
            </a:pPr>
            <a:endParaRPr lang="en-CA" sz="1600" dirty="0" smtClean="0"/>
          </a:p>
          <a:p>
            <a:pPr marL="0" indent="0">
              <a:buNone/>
            </a:pPr>
            <a:endParaRPr lang="en-CA"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4139156182"/>
              </p:ext>
            </p:extLst>
          </p:nvPr>
        </p:nvGraphicFramePr>
        <p:xfrm>
          <a:off x="6947379" y="3769332"/>
          <a:ext cx="5040000" cy="2095500"/>
        </p:xfrm>
        <a:graphic>
          <a:graphicData uri="http://schemas.openxmlformats.org/drawingml/2006/table">
            <a:tbl>
              <a:tblPr>
                <a:tableStyleId>{3B4B98B0-60AC-42C2-AFA5-B58CD77FA1E5}</a:tableStyleId>
              </a:tblPr>
              <a:tblGrid>
                <a:gridCol w="1260000"/>
                <a:gridCol w="1260000"/>
                <a:gridCol w="1260000"/>
                <a:gridCol w="1260000"/>
              </a:tblGrid>
              <a:tr h="190500">
                <a:tc>
                  <a:txBody>
                    <a:bodyPr/>
                    <a:lstStyle/>
                    <a:p>
                      <a:pPr algn="l" fontAlgn="b"/>
                      <a:r>
                        <a:rPr lang="en-CA" sz="1100" b="1" u="none" strike="noStrike" dirty="0">
                          <a:solidFill>
                            <a:schemeClr val="accent1"/>
                          </a:solidFill>
                          <a:effectLst/>
                        </a:rPr>
                        <a:t>RF</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a:solidFill>
                            <a:schemeClr val="accent1"/>
                          </a:solidFill>
                          <a:effectLst/>
                        </a:rPr>
                        <a:t>GBM</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err="1">
                          <a:solidFill>
                            <a:schemeClr val="accent1"/>
                          </a:solidFill>
                          <a:effectLst/>
                        </a:rPr>
                        <a:t>AdaBoost</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err="1">
                          <a:solidFill>
                            <a:schemeClr val="accent1"/>
                          </a:solidFill>
                          <a:effectLst/>
                        </a:rPr>
                        <a:t>XGBoost</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90500">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r>
              <a:tr h="190500">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LotArea</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r>
              <a:tr h="190500">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r>
              <a:tr h="190500">
                <a:tc>
                  <a:txBody>
                    <a:bodyPr/>
                    <a:lstStyle/>
                    <a:p>
                      <a:pPr algn="l" fontAlgn="b"/>
                      <a:r>
                        <a:rPr lang="en-CA" sz="1100" u="none" strike="noStrike">
                          <a:effectLst/>
                        </a:rPr>
                        <a:t>BsmtUnfSF</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OverallCond</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OverallCond</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BsmtUnfSF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BsmtUnfSF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BsmtUnfSF</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OverallCond</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OverallCond</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BedroomAbvGr</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a:effectLst/>
                        </a:rPr>
                        <a:t>2ndFlrSF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BedroomAbvGr</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BedroomAbvGr</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ExterQual</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BedroomAbvGr</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a:effectLst/>
                        </a:rPr>
                        <a:t>Functional</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Functional</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2ndFlrSF</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Functional</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MSSubClass</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accent3">
                        <a:lumMod val="40000"/>
                        <a:lumOff val="60000"/>
                      </a:schemeClr>
                    </a:solidFill>
                  </a:tcPr>
                </a:tc>
                <a:tc>
                  <a:txBody>
                    <a:bodyPr/>
                    <a:lstStyle/>
                    <a:p>
                      <a:pPr algn="l" fontAlgn="b"/>
                      <a:r>
                        <a:rPr lang="en-CA" sz="1100" u="none" strike="noStrike">
                          <a:effectLst/>
                        </a:rPr>
                        <a:t>OtherRmsAbvGrd</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dirty="0" err="1">
                          <a:effectLst/>
                        </a:rPr>
                        <a:t>RemodAge</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c>
                  <a:txBody>
                    <a:bodyPr/>
                    <a:lstStyle/>
                    <a:p>
                      <a:pPr algn="l" fontAlgn="b"/>
                      <a:r>
                        <a:rPr lang="en-CA" sz="1100" u="none" strike="noStrike" dirty="0" err="1">
                          <a:effectLst/>
                        </a:rPr>
                        <a:t>RemodAge</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c>
                  <a:txBody>
                    <a:bodyPr/>
                    <a:lstStyle/>
                    <a:p>
                      <a:pPr algn="l" fontAlgn="b"/>
                      <a:r>
                        <a:rPr lang="en-CA" sz="1100" u="none" strike="noStrike" dirty="0">
                          <a:effectLst/>
                        </a:rPr>
                        <a:t>Neighborhood</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solidFill>
                      <a:schemeClr val="accent3">
                        <a:lumMod val="40000"/>
                        <a:lumOff val="60000"/>
                      </a:schemeClr>
                    </a:solidFill>
                  </a:tcPr>
                </a:tc>
                <a:tc>
                  <a:txBody>
                    <a:bodyPr/>
                    <a:lstStyle/>
                    <a:p>
                      <a:pPr algn="l" fontAlgn="b"/>
                      <a:r>
                        <a:rPr lang="en-CA" sz="1100" u="none" strike="noStrike" dirty="0">
                          <a:effectLst/>
                        </a:rPr>
                        <a:t>2ndFlrSF</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91102266"/>
              </p:ext>
            </p:extLst>
          </p:nvPr>
        </p:nvGraphicFramePr>
        <p:xfrm>
          <a:off x="6947379" y="820882"/>
          <a:ext cx="5040000" cy="2095500"/>
        </p:xfrm>
        <a:graphic>
          <a:graphicData uri="http://schemas.openxmlformats.org/drawingml/2006/table">
            <a:tbl>
              <a:tblPr>
                <a:tableStyleId>{3B4B98B0-60AC-42C2-AFA5-B58CD77FA1E5}</a:tableStyleId>
              </a:tblPr>
              <a:tblGrid>
                <a:gridCol w="1260000"/>
                <a:gridCol w="1260000"/>
                <a:gridCol w="1260000"/>
                <a:gridCol w="1260000"/>
              </a:tblGrid>
              <a:tr h="190500">
                <a:tc>
                  <a:txBody>
                    <a:bodyPr/>
                    <a:lstStyle/>
                    <a:p>
                      <a:pPr algn="l" fontAlgn="b"/>
                      <a:r>
                        <a:rPr lang="en-CA" sz="1100" b="1" u="none" strike="noStrike" dirty="0">
                          <a:solidFill>
                            <a:schemeClr val="accent1"/>
                          </a:solidFill>
                          <a:effectLst/>
                        </a:rPr>
                        <a:t>OLS</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a:solidFill>
                            <a:schemeClr val="accent1"/>
                          </a:solidFill>
                          <a:effectLst/>
                        </a:rPr>
                        <a:t>Lasso</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a:solidFill>
                            <a:schemeClr val="accent1"/>
                          </a:solidFill>
                          <a:effectLst/>
                        </a:rPr>
                        <a:t>Ridge</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b"/>
                      <a:r>
                        <a:rPr lang="en-CA" sz="1100" b="1" u="none" strike="noStrike" dirty="0">
                          <a:solidFill>
                            <a:schemeClr val="accent1"/>
                          </a:solidFill>
                          <a:effectLst/>
                        </a:rPr>
                        <a:t>SVR</a:t>
                      </a:r>
                      <a:endParaRPr lang="en-CA" sz="1100" b="1" i="0" u="none" strike="noStrike" dirty="0">
                        <a:solidFill>
                          <a:schemeClr val="accent1"/>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90500">
                <a:tc>
                  <a:txBody>
                    <a:bodyPr/>
                    <a:lstStyle/>
                    <a:p>
                      <a:pPr algn="l" fontAlgn="b"/>
                      <a:r>
                        <a:rPr lang="en-CA" sz="1100" u="none" strike="noStrike" dirty="0" err="1">
                          <a:effectLst/>
                        </a:rPr>
                        <a:t>SaleType</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accent1"/>
                      </a:solidFill>
                      <a:prstDash val="solid"/>
                      <a:round/>
                      <a:headEnd type="none" w="med" len="med"/>
                      <a:tailEnd type="none" w="med" len="med"/>
                    </a:lnT>
                    <a:solidFill>
                      <a:schemeClr val="bg2">
                        <a:lumMod val="90000"/>
                      </a:schemeClr>
                    </a:solidFill>
                  </a:tcPr>
                </a:tc>
              </a:tr>
              <a:tr h="190500">
                <a:tc>
                  <a:txBody>
                    <a:bodyPr/>
                    <a:lstStyle/>
                    <a:p>
                      <a:pPr algn="l" fontAlgn="b"/>
                      <a:r>
                        <a:rPr lang="en-CA" sz="1100" u="none" strike="noStrike" dirty="0" err="1">
                          <a:effectLst/>
                        </a:rPr>
                        <a:t>SaleCondition</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r>
              <a:tr h="190500">
                <a:tc>
                  <a:txBody>
                    <a:bodyPr/>
                    <a:lstStyle/>
                    <a:p>
                      <a:pPr algn="l" fontAlgn="b"/>
                      <a:r>
                        <a:rPr lang="en-CA" sz="1100" u="none" strike="noStrike" dirty="0" err="1">
                          <a:effectLst/>
                        </a:rPr>
                        <a:t>HouseAge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OverallQual</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r>
              <a:tr h="190500">
                <a:tc>
                  <a:txBody>
                    <a:bodyPr/>
                    <a:lstStyle/>
                    <a:p>
                      <a:pPr algn="l" fontAlgn="b"/>
                      <a:r>
                        <a:rPr lang="en-CA" sz="1100" u="none" strike="noStrike" dirty="0" err="1">
                          <a:effectLst/>
                        </a:rPr>
                        <a:t>TotalBsmtSF</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l" fontAlgn="b"/>
                      <a:r>
                        <a:rPr lang="en-CA" sz="1100" u="none" strike="noStrike" dirty="0" err="1">
                          <a:effectLst/>
                        </a:rPr>
                        <a:t>BsmtUnfSF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BsmtUnfSF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dirty="0" err="1">
                          <a:effectLst/>
                        </a:rPr>
                        <a:t>BsmtUnfSF</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OverallCond</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OverallCond</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BsmtUnfSF</a:t>
                      </a:r>
                      <a:endParaRPr lang="en-CA"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LotArea</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LotArea</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BedroomAbvGr</a:t>
                      </a:r>
                      <a:endParaRPr lang="en-CA"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OverallQual</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SaleType</a:t>
                      </a:r>
                      <a:endParaRPr lang="en-CA"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CA" sz="1100" u="none" strike="noStrike" dirty="0" err="1">
                          <a:effectLst/>
                        </a:rPr>
                        <a:t>KitchenQual</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OverallCond</a:t>
                      </a:r>
                      <a:endParaRPr lang="en-CA"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a:effectLst/>
                        </a:rPr>
                        <a:t>OverallCond</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KitchenQual</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BedroomAbvGr</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GarageCars</a:t>
                      </a:r>
                      <a:endParaRPr lang="en-CA"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dirty="0" err="1">
                          <a:effectLst/>
                        </a:rPr>
                        <a:t>KitchenQual</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a:effectLst/>
                        </a:rPr>
                        <a:t>BedroomAbvGr</a:t>
                      </a:r>
                      <a:endParaRPr lang="en-CA"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a:effectLst/>
                        </a:rPr>
                        <a:t>Functional</a:t>
                      </a:r>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100" u="none" strike="noStrike" dirty="0" err="1">
                          <a:effectLst/>
                        </a:rPr>
                        <a:t>KitchenAbvGr</a:t>
                      </a:r>
                      <a:endParaRPr lang="en-CA"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CA" sz="1100" u="none" strike="noStrike" dirty="0">
                          <a:effectLst/>
                        </a:rPr>
                        <a:t>Functional</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c>
                  <a:txBody>
                    <a:bodyPr/>
                    <a:lstStyle/>
                    <a:p>
                      <a:pPr algn="l" fontAlgn="b"/>
                      <a:r>
                        <a:rPr lang="en-CA" sz="1100" u="none" strike="noStrike" dirty="0" err="1">
                          <a:effectLst/>
                        </a:rPr>
                        <a:t>ExterQual</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c>
                  <a:txBody>
                    <a:bodyPr/>
                    <a:lstStyle/>
                    <a:p>
                      <a:pPr algn="l" fontAlgn="b"/>
                      <a:r>
                        <a:rPr lang="en-CA" sz="1100" u="none" strike="noStrike" dirty="0" err="1">
                          <a:effectLst/>
                        </a:rPr>
                        <a:t>ExterQual</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c>
                  <a:txBody>
                    <a:bodyPr/>
                    <a:lstStyle/>
                    <a:p>
                      <a:pPr algn="l" fontAlgn="b"/>
                      <a:r>
                        <a:rPr lang="en-CA" sz="1100" u="none" strike="noStrike" dirty="0" err="1">
                          <a:effectLst/>
                        </a:rPr>
                        <a:t>OtherRmsAbvGrd</a:t>
                      </a:r>
                      <a:endParaRPr lang="en-CA"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accent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8279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8916" y="634501"/>
            <a:ext cx="8911687" cy="1280890"/>
          </a:xfrm>
        </p:spPr>
        <p:txBody>
          <a:bodyPr/>
          <a:lstStyle/>
          <a:p>
            <a:r>
              <a:rPr lang="en-CA" dirty="0" smtClean="0"/>
              <a:t>Data Science Lifecycle</a:t>
            </a:r>
            <a:endParaRPr lang="en-CA" dirty="0"/>
          </a:p>
        </p:txBody>
      </p:sp>
      <p:graphicFrame>
        <p:nvGraphicFramePr>
          <p:cNvPr id="6" name="Diagram 5"/>
          <p:cNvGraphicFramePr/>
          <p:nvPr>
            <p:extLst>
              <p:ext uri="{D42A27DB-BD31-4B8C-83A1-F6EECF244321}">
                <p14:modId xmlns:p14="http://schemas.microsoft.com/office/powerpoint/2010/main" val="216000379"/>
              </p:ext>
            </p:extLst>
          </p:nvPr>
        </p:nvGraphicFramePr>
        <p:xfrm>
          <a:off x="2683932" y="1515533"/>
          <a:ext cx="8208186" cy="5100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1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396" y="685800"/>
            <a:ext cx="8911687" cy="1280890"/>
          </a:xfrm>
        </p:spPr>
        <p:txBody>
          <a:bodyPr/>
          <a:lstStyle/>
          <a:p>
            <a:r>
              <a:rPr lang="en-CA" dirty="0" smtClean="0"/>
              <a:t>1) Business understanding</a:t>
            </a:r>
            <a:endParaRPr lang="en-CA" dirty="0"/>
          </a:p>
        </p:txBody>
      </p:sp>
      <p:sp>
        <p:nvSpPr>
          <p:cNvPr id="3" name="Content Placeholder 2"/>
          <p:cNvSpPr>
            <a:spLocks noGrp="1"/>
          </p:cNvSpPr>
          <p:nvPr>
            <p:ph sz="half" idx="1"/>
          </p:nvPr>
        </p:nvSpPr>
        <p:spPr>
          <a:xfrm>
            <a:off x="2277483" y="2133600"/>
            <a:ext cx="4313864" cy="3777622"/>
          </a:xfrm>
        </p:spPr>
        <p:txBody>
          <a:bodyPr>
            <a:normAutofit lnSpcReduction="10000"/>
          </a:bodyPr>
          <a:lstStyle/>
          <a:p>
            <a:pPr>
              <a:buFont typeface="Calibri" panose="020F0502020204030204" pitchFamily="34" charset="0"/>
              <a:buChar char="−"/>
            </a:pPr>
            <a:r>
              <a:rPr lang="en-CA" dirty="0" smtClean="0"/>
              <a:t>Top 100 best places to live</a:t>
            </a:r>
          </a:p>
          <a:p>
            <a:pPr>
              <a:buFont typeface="Calibri" panose="020F0502020204030204" pitchFamily="34" charset="0"/>
              <a:buChar char="−"/>
            </a:pPr>
            <a:r>
              <a:rPr lang="en-CA" dirty="0" smtClean="0"/>
              <a:t>Iowa State University town</a:t>
            </a:r>
          </a:p>
          <a:p>
            <a:pPr>
              <a:buFont typeface="Calibri" panose="020F0502020204030204" pitchFamily="34" charset="0"/>
              <a:buChar char="−"/>
            </a:pPr>
            <a:r>
              <a:rPr lang="en-CA" dirty="0" smtClean="0"/>
              <a:t>Academic, sports, culture</a:t>
            </a:r>
          </a:p>
          <a:p>
            <a:pPr>
              <a:buFont typeface="Calibri" panose="020F0502020204030204" pitchFamily="34" charset="0"/>
              <a:buChar char="−"/>
            </a:pPr>
            <a:r>
              <a:rPr lang="en-CA" dirty="0" smtClean="0"/>
              <a:t>Public parks, open spaces</a:t>
            </a:r>
          </a:p>
          <a:p>
            <a:pPr>
              <a:buFont typeface="Calibri" panose="020F0502020204030204" pitchFamily="34" charset="0"/>
              <a:buChar char="−"/>
            </a:pPr>
            <a:r>
              <a:rPr lang="en-CA" dirty="0" smtClean="0"/>
              <a:t>Good healthcare and jobs</a:t>
            </a:r>
          </a:p>
          <a:p>
            <a:pPr>
              <a:buFont typeface="Calibri" panose="020F0502020204030204" pitchFamily="34" charset="0"/>
              <a:buChar char="−"/>
            </a:pPr>
            <a:r>
              <a:rPr lang="en-CA" dirty="0" smtClean="0"/>
              <a:t>Young population</a:t>
            </a:r>
          </a:p>
          <a:p>
            <a:pPr>
              <a:buFont typeface="Calibri" panose="020F0502020204030204" pitchFamily="34" charset="0"/>
              <a:buChar char="−"/>
            </a:pPr>
            <a:endParaRPr lang="en-CA" dirty="0"/>
          </a:p>
          <a:p>
            <a:pPr>
              <a:buFont typeface="Calibri" panose="020F0502020204030204" pitchFamily="34" charset="0"/>
              <a:buChar char="−"/>
            </a:pPr>
            <a:r>
              <a:rPr lang="en-CA" dirty="0" smtClean="0"/>
              <a:t>What about real estate in Ames?</a:t>
            </a:r>
          </a:p>
          <a:p>
            <a:pPr>
              <a:buFont typeface="Calibri" panose="020F0502020204030204" pitchFamily="34" charset="0"/>
              <a:buChar char="−"/>
            </a:pPr>
            <a:r>
              <a:rPr lang="en-CA" dirty="0" smtClean="0"/>
              <a:t>Classic case to apply supervised machine learning</a:t>
            </a:r>
            <a:endParaRPr lang="en-CA" dirty="0"/>
          </a:p>
        </p:txBody>
      </p:sp>
      <p:pic>
        <p:nvPicPr>
          <p:cNvPr id="8" name="Content Placeholder 7"/>
          <p:cNvPicPr>
            <a:picLocks noGrp="1" noChangeAspect="1"/>
          </p:cNvPicPr>
          <p:nvPr>
            <p:ph sz="half" idx="2"/>
          </p:nvPr>
        </p:nvPicPr>
        <p:blipFill>
          <a:blip r:embed="rId2"/>
          <a:stretch>
            <a:fillRect/>
          </a:stretch>
        </p:blipFill>
        <p:spPr>
          <a:xfrm>
            <a:off x="6882279" y="1825625"/>
            <a:ext cx="2628900" cy="1743075"/>
          </a:xfrm>
          <a:prstGeom prst="rect">
            <a:avLst/>
          </a:prstGeom>
        </p:spPr>
      </p:pic>
      <p:sp>
        <p:nvSpPr>
          <p:cNvPr id="9" name="AutoShape 8" descr="Image result for ames iow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Picture 9"/>
          <p:cNvPicPr>
            <a:picLocks noChangeAspect="1"/>
          </p:cNvPicPr>
          <p:nvPr/>
        </p:nvPicPr>
        <p:blipFill>
          <a:blip r:embed="rId3"/>
          <a:stretch>
            <a:fillRect/>
          </a:stretch>
        </p:blipFill>
        <p:spPr>
          <a:xfrm>
            <a:off x="9511179" y="1825625"/>
            <a:ext cx="2466975" cy="1847850"/>
          </a:xfrm>
          <a:prstGeom prst="rect">
            <a:avLst/>
          </a:prstGeom>
        </p:spPr>
      </p:pic>
      <p:pic>
        <p:nvPicPr>
          <p:cNvPr id="11" name="Picture 10"/>
          <p:cNvPicPr>
            <a:picLocks noChangeAspect="1"/>
          </p:cNvPicPr>
          <p:nvPr/>
        </p:nvPicPr>
        <p:blipFill>
          <a:blip r:embed="rId4"/>
          <a:stretch>
            <a:fillRect/>
          </a:stretch>
        </p:blipFill>
        <p:spPr>
          <a:xfrm>
            <a:off x="6882279" y="3568700"/>
            <a:ext cx="2753485" cy="1447800"/>
          </a:xfrm>
          <a:prstGeom prst="rect">
            <a:avLst/>
          </a:prstGeom>
        </p:spPr>
      </p:pic>
      <p:pic>
        <p:nvPicPr>
          <p:cNvPr id="13" name="Picture 12"/>
          <p:cNvPicPr>
            <a:picLocks noChangeAspect="1"/>
          </p:cNvPicPr>
          <p:nvPr/>
        </p:nvPicPr>
        <p:blipFill>
          <a:blip r:embed="rId5"/>
          <a:stretch>
            <a:fillRect/>
          </a:stretch>
        </p:blipFill>
        <p:spPr>
          <a:xfrm>
            <a:off x="9609546" y="3673475"/>
            <a:ext cx="2360140" cy="1570566"/>
          </a:xfrm>
          <a:prstGeom prst="rect">
            <a:avLst/>
          </a:prstGeom>
        </p:spPr>
      </p:pic>
      <p:pic>
        <p:nvPicPr>
          <p:cNvPr id="12" name="Picture 11"/>
          <p:cNvPicPr>
            <a:picLocks noChangeAspect="1"/>
          </p:cNvPicPr>
          <p:nvPr/>
        </p:nvPicPr>
        <p:blipFill>
          <a:blip r:embed="rId6"/>
          <a:stretch>
            <a:fillRect/>
          </a:stretch>
        </p:blipFill>
        <p:spPr>
          <a:xfrm>
            <a:off x="8654986" y="5189009"/>
            <a:ext cx="3314700" cy="1381125"/>
          </a:xfrm>
          <a:prstGeom prst="rect">
            <a:avLst/>
          </a:prstGeom>
        </p:spPr>
      </p:pic>
      <p:pic>
        <p:nvPicPr>
          <p:cNvPr id="14" name="Picture 13"/>
          <p:cNvPicPr>
            <a:picLocks noChangeAspect="1"/>
          </p:cNvPicPr>
          <p:nvPr/>
        </p:nvPicPr>
        <p:blipFill>
          <a:blip r:embed="rId7"/>
          <a:stretch>
            <a:fillRect/>
          </a:stretch>
        </p:blipFill>
        <p:spPr>
          <a:xfrm>
            <a:off x="6882279" y="5016500"/>
            <a:ext cx="2945233" cy="1553634"/>
          </a:xfrm>
          <a:prstGeom prst="rect">
            <a:avLst/>
          </a:prstGeom>
        </p:spPr>
      </p:pic>
    </p:spTree>
    <p:extLst>
      <p:ext uri="{BB962C8B-B14F-4D97-AF65-F5344CB8AC3E}">
        <p14:creationId xmlns:p14="http://schemas.microsoft.com/office/powerpoint/2010/main" val="742105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179" y="655282"/>
            <a:ext cx="4306639" cy="882573"/>
          </a:xfrm>
        </p:spPr>
        <p:txBody>
          <a:bodyPr/>
          <a:lstStyle/>
          <a:p>
            <a:r>
              <a:rPr lang="en-CA" dirty="0" smtClean="0"/>
              <a:t>2) Data mining</a:t>
            </a:r>
            <a:endParaRPr lang="en-CA" dirty="0"/>
          </a:p>
        </p:txBody>
      </p:sp>
      <p:sp>
        <p:nvSpPr>
          <p:cNvPr id="3" name="Content Placeholder 2"/>
          <p:cNvSpPr>
            <a:spLocks noGrp="1"/>
          </p:cNvSpPr>
          <p:nvPr>
            <p:ph sz="half" idx="1"/>
          </p:nvPr>
        </p:nvSpPr>
        <p:spPr>
          <a:xfrm>
            <a:off x="2313711" y="1825625"/>
            <a:ext cx="4346864" cy="2077508"/>
          </a:xfrm>
        </p:spPr>
        <p:txBody>
          <a:bodyPr>
            <a:normAutofit/>
          </a:bodyPr>
          <a:lstStyle/>
          <a:p>
            <a:pPr>
              <a:buFont typeface="Calibri" panose="020F0502020204030204" pitchFamily="34" charset="0"/>
              <a:buChar char="−"/>
            </a:pPr>
            <a:r>
              <a:rPr lang="en-CA" dirty="0" smtClean="0"/>
              <a:t>No need to mine housing data</a:t>
            </a:r>
          </a:p>
          <a:p>
            <a:pPr>
              <a:buFont typeface="Calibri" panose="020F0502020204030204" pitchFamily="34" charset="0"/>
              <a:buChar char="−"/>
            </a:pPr>
            <a:r>
              <a:rPr lang="en-CA" dirty="0" err="1" smtClean="0"/>
              <a:t>Kaggle</a:t>
            </a:r>
            <a:r>
              <a:rPr lang="en-CA" dirty="0" smtClean="0"/>
              <a:t> competition</a:t>
            </a:r>
          </a:p>
          <a:p>
            <a:pPr>
              <a:buFont typeface="Calibri" panose="020F0502020204030204" pitchFamily="34" charset="0"/>
              <a:buChar char="−"/>
            </a:pPr>
            <a:r>
              <a:rPr lang="en-CA" dirty="0" smtClean="0"/>
              <a:t>1460 </a:t>
            </a:r>
            <a:r>
              <a:rPr lang="en-CA" dirty="0" err="1" smtClean="0"/>
              <a:t>datapoints</a:t>
            </a:r>
            <a:endParaRPr lang="en-CA" dirty="0" smtClean="0"/>
          </a:p>
          <a:p>
            <a:pPr>
              <a:buFont typeface="Calibri" panose="020F0502020204030204" pitchFamily="34" charset="0"/>
              <a:buChar char="−"/>
            </a:pPr>
            <a:r>
              <a:rPr lang="en-CA" dirty="0" smtClean="0"/>
              <a:t>79 features</a:t>
            </a:r>
          </a:p>
        </p:txBody>
      </p:sp>
      <p:pic>
        <p:nvPicPr>
          <p:cNvPr id="7" name="Picture 6"/>
          <p:cNvPicPr>
            <a:picLocks noChangeAspect="1"/>
          </p:cNvPicPr>
          <p:nvPr/>
        </p:nvPicPr>
        <p:blipFill>
          <a:blip r:embed="rId2"/>
          <a:stretch>
            <a:fillRect/>
          </a:stretch>
        </p:blipFill>
        <p:spPr>
          <a:xfrm>
            <a:off x="7221639" y="365125"/>
            <a:ext cx="4402327" cy="6146800"/>
          </a:xfrm>
          <a:prstGeom prst="rect">
            <a:avLst/>
          </a:prstGeom>
        </p:spPr>
      </p:pic>
      <p:graphicFrame>
        <p:nvGraphicFramePr>
          <p:cNvPr id="8" name="Diagram 7"/>
          <p:cNvGraphicFramePr/>
          <p:nvPr>
            <p:extLst>
              <p:ext uri="{D42A27DB-BD31-4B8C-83A1-F6EECF244321}">
                <p14:modId xmlns:p14="http://schemas.microsoft.com/office/powerpoint/2010/main" val="2272272106"/>
              </p:ext>
            </p:extLst>
          </p:nvPr>
        </p:nvGraphicFramePr>
        <p:xfrm>
          <a:off x="2108200" y="3903133"/>
          <a:ext cx="4673599" cy="2608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5459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74" y="624110"/>
            <a:ext cx="9873238" cy="1280890"/>
          </a:xfrm>
        </p:spPr>
        <p:txBody>
          <a:bodyPr>
            <a:normAutofit/>
          </a:bodyPr>
          <a:lstStyle/>
          <a:p>
            <a:r>
              <a:rPr lang="en-CA" dirty="0" smtClean="0"/>
              <a:t>3a) Data </a:t>
            </a:r>
            <a:r>
              <a:rPr lang="en-CA" dirty="0" smtClean="0"/>
              <a:t>cleaning: </a:t>
            </a:r>
            <a:r>
              <a:rPr lang="en-CA" dirty="0" smtClean="0"/>
              <a:t>missing data or errors</a:t>
            </a:r>
            <a:endParaRPr lang="en-CA" dirty="0"/>
          </a:p>
        </p:txBody>
      </p:sp>
      <p:sp>
        <p:nvSpPr>
          <p:cNvPr id="3" name="Content Placeholder 2"/>
          <p:cNvSpPr>
            <a:spLocks noGrp="1"/>
          </p:cNvSpPr>
          <p:nvPr>
            <p:ph sz="half" idx="1"/>
          </p:nvPr>
        </p:nvSpPr>
        <p:spPr>
          <a:xfrm>
            <a:off x="2589211" y="2133600"/>
            <a:ext cx="5453697" cy="3777622"/>
          </a:xfrm>
        </p:spPr>
        <p:txBody>
          <a:bodyPr>
            <a:noAutofit/>
          </a:bodyPr>
          <a:lstStyle/>
          <a:p>
            <a:pPr>
              <a:buFont typeface="Calibri" panose="020F0502020204030204" pitchFamily="34" charset="0"/>
              <a:buChar char="−"/>
            </a:pPr>
            <a:r>
              <a:rPr lang="en-CA" sz="1600" dirty="0" smtClean="0"/>
              <a:t>Most missing data were Not Missing At Random (NMAR)</a:t>
            </a:r>
          </a:p>
          <a:p>
            <a:pPr lvl="1">
              <a:spcBef>
                <a:spcPts val="0"/>
              </a:spcBef>
              <a:buFont typeface="Calibri" panose="020F0502020204030204" pitchFamily="34" charset="0"/>
              <a:buChar char="−"/>
            </a:pPr>
            <a:r>
              <a:rPr lang="en-CA" sz="1100" dirty="0" smtClean="0"/>
              <a:t>Impute </a:t>
            </a:r>
            <a:r>
              <a:rPr lang="en-CA" sz="1100" dirty="0" smtClean="0"/>
              <a:t>with ‘N’</a:t>
            </a:r>
          </a:p>
          <a:p>
            <a:pPr lvl="1">
              <a:spcBef>
                <a:spcPts val="0"/>
              </a:spcBef>
              <a:buFont typeface="Calibri" panose="020F0502020204030204" pitchFamily="34" charset="0"/>
              <a:buChar char="−"/>
            </a:pPr>
            <a:r>
              <a:rPr lang="en-CA" sz="1100" dirty="0" smtClean="0"/>
              <a:t>Except </a:t>
            </a:r>
            <a:r>
              <a:rPr lang="en-CA" sz="1100" dirty="0" err="1" smtClean="0"/>
              <a:t>MasVnrType</a:t>
            </a:r>
            <a:r>
              <a:rPr lang="en-CA" sz="1100" dirty="0" smtClean="0"/>
              <a:t> (red underline): impute with ‘None’</a:t>
            </a:r>
          </a:p>
          <a:p>
            <a:pPr>
              <a:buFont typeface="Calibri" panose="020F0502020204030204" pitchFamily="34" charset="0"/>
              <a:buChar char="−"/>
            </a:pPr>
            <a:r>
              <a:rPr lang="en-CA" sz="1400" dirty="0" err="1" smtClean="0"/>
              <a:t>MasVnrArea</a:t>
            </a:r>
            <a:endParaRPr lang="en-CA" sz="1400" dirty="0"/>
          </a:p>
          <a:p>
            <a:pPr lvl="1">
              <a:spcBef>
                <a:spcPts val="0"/>
              </a:spcBef>
              <a:buFont typeface="Calibri" panose="020F0502020204030204" pitchFamily="34" charset="0"/>
              <a:buChar char="−"/>
            </a:pPr>
            <a:r>
              <a:rPr lang="en-CA" sz="1100" dirty="0"/>
              <a:t>NMAR since houses with </a:t>
            </a:r>
            <a:r>
              <a:rPr lang="en-CA" sz="1100" dirty="0" err="1"/>
              <a:t>MasVnrType</a:t>
            </a:r>
            <a:r>
              <a:rPr lang="en-CA" sz="1100" dirty="0"/>
              <a:t> = ‘None’ are missing</a:t>
            </a:r>
          </a:p>
          <a:p>
            <a:pPr lvl="1">
              <a:spcBef>
                <a:spcPts val="0"/>
              </a:spcBef>
              <a:buFont typeface="Calibri" panose="020F0502020204030204" pitchFamily="34" charset="0"/>
              <a:buChar char="−"/>
            </a:pPr>
            <a:r>
              <a:rPr lang="en-CA" sz="1100" dirty="0"/>
              <a:t>Impute with 0</a:t>
            </a:r>
          </a:p>
          <a:p>
            <a:pPr>
              <a:buFont typeface="Calibri" panose="020F0502020204030204" pitchFamily="34" charset="0"/>
              <a:buChar char="−"/>
            </a:pPr>
            <a:r>
              <a:rPr lang="en-CA" sz="1400" dirty="0" smtClean="0"/>
              <a:t>Electrical: </a:t>
            </a:r>
          </a:p>
          <a:p>
            <a:pPr lvl="1">
              <a:spcBef>
                <a:spcPts val="0"/>
              </a:spcBef>
              <a:buFont typeface="Calibri" panose="020F0502020204030204" pitchFamily="34" charset="0"/>
              <a:buChar char="−"/>
            </a:pPr>
            <a:r>
              <a:rPr lang="en-CA" sz="1100" dirty="0"/>
              <a:t>Impute ‘Mix’ since only 1 data point missing and won’t be material</a:t>
            </a:r>
          </a:p>
          <a:p>
            <a:pPr>
              <a:buFont typeface="Calibri" panose="020F0502020204030204" pitchFamily="34" charset="0"/>
              <a:buChar char="−"/>
            </a:pPr>
            <a:r>
              <a:rPr lang="en-CA" sz="1400" dirty="0" err="1" smtClean="0"/>
              <a:t>LotFrontage</a:t>
            </a:r>
            <a:r>
              <a:rPr lang="en-CA" sz="1400" dirty="0" smtClean="0"/>
              <a:t>:</a:t>
            </a:r>
          </a:p>
          <a:p>
            <a:pPr lvl="1">
              <a:spcBef>
                <a:spcPts val="0"/>
              </a:spcBef>
              <a:buFont typeface="Calibri" panose="020F0502020204030204" pitchFamily="34" charset="0"/>
              <a:buChar char="−"/>
            </a:pPr>
            <a:r>
              <a:rPr lang="en-CA" sz="1100" dirty="0"/>
              <a:t>Appears to be Missing At Random (MAR)</a:t>
            </a:r>
          </a:p>
          <a:p>
            <a:pPr lvl="1">
              <a:spcBef>
                <a:spcPts val="0"/>
              </a:spcBef>
              <a:buFont typeface="Calibri" panose="020F0502020204030204" pitchFamily="34" charset="0"/>
              <a:buChar char="−"/>
            </a:pPr>
            <a:r>
              <a:rPr lang="en-CA" sz="1100" dirty="0"/>
              <a:t>Related to </a:t>
            </a:r>
            <a:r>
              <a:rPr lang="en-CA" sz="1100" dirty="0" err="1"/>
              <a:t>LotArea</a:t>
            </a:r>
            <a:r>
              <a:rPr lang="en-CA" sz="1100" dirty="0"/>
              <a:t> (which is complete)</a:t>
            </a:r>
          </a:p>
          <a:p>
            <a:pPr lvl="1">
              <a:spcBef>
                <a:spcPts val="0"/>
              </a:spcBef>
              <a:buFont typeface="Calibri" panose="020F0502020204030204" pitchFamily="34" charset="0"/>
              <a:buChar char="−"/>
            </a:pPr>
            <a:r>
              <a:rPr lang="en-CA" sz="1100" dirty="0"/>
              <a:t>Use KNN imputation with k = 35 since outliers are present</a:t>
            </a:r>
          </a:p>
          <a:p>
            <a:pPr>
              <a:buFont typeface="Calibri" panose="020F0502020204030204" pitchFamily="34" charset="0"/>
              <a:buChar char="−"/>
            </a:pPr>
            <a:r>
              <a:rPr lang="en-CA" sz="1400" dirty="0" err="1" smtClean="0"/>
              <a:t>BsmtExposure</a:t>
            </a:r>
            <a:r>
              <a:rPr lang="en-CA" sz="1400" dirty="0" smtClean="0"/>
              <a:t>:</a:t>
            </a:r>
          </a:p>
          <a:p>
            <a:pPr lvl="1">
              <a:spcBef>
                <a:spcPts val="0"/>
              </a:spcBef>
              <a:buFont typeface="Calibri" panose="020F0502020204030204" pitchFamily="34" charset="0"/>
              <a:buChar char="−"/>
            </a:pPr>
            <a:r>
              <a:rPr lang="en-CA" sz="1100" dirty="0" smtClean="0"/>
              <a:t>Change ‘N’ to ‘No’ since ‘N’ and ‘No’ mean different things</a:t>
            </a:r>
          </a:p>
          <a:p>
            <a:pPr>
              <a:buFont typeface="Calibri" panose="020F0502020204030204" pitchFamily="34" charset="0"/>
              <a:buChar char="−"/>
            </a:pPr>
            <a:r>
              <a:rPr lang="en-CA" sz="1400" dirty="0" err="1" smtClean="0"/>
              <a:t>GarageYrBlt</a:t>
            </a:r>
            <a:r>
              <a:rPr lang="en-CA" sz="1400" dirty="0" smtClean="0"/>
              <a:t>:</a:t>
            </a:r>
            <a:endParaRPr lang="en-CA" sz="1400" dirty="0"/>
          </a:p>
          <a:p>
            <a:pPr lvl="1">
              <a:spcBef>
                <a:spcPts val="0"/>
              </a:spcBef>
              <a:buFont typeface="Calibri" panose="020F0502020204030204" pitchFamily="34" charset="0"/>
              <a:buChar char="−"/>
            </a:pPr>
            <a:r>
              <a:rPr lang="en-CA" sz="1100" dirty="0" smtClean="0"/>
              <a:t>NMAR: Impute zeros to be </a:t>
            </a:r>
            <a:r>
              <a:rPr lang="en-CA" sz="1100" dirty="0" err="1" smtClean="0"/>
              <a:t>YearBuilt</a:t>
            </a:r>
            <a:endParaRPr lang="en-CA" sz="1100" dirty="0"/>
          </a:p>
          <a:p>
            <a:pPr>
              <a:spcBef>
                <a:spcPts val="0"/>
              </a:spcBef>
              <a:buFont typeface="Calibri" panose="020F0502020204030204" pitchFamily="34" charset="0"/>
              <a:buChar char="−"/>
            </a:pPr>
            <a:endParaRPr lang="en-CA" sz="1400" dirty="0" smtClean="0"/>
          </a:p>
        </p:txBody>
      </p:sp>
      <p:pic>
        <p:nvPicPr>
          <p:cNvPr id="8" name="Picture 7"/>
          <p:cNvPicPr>
            <a:picLocks noChangeAspect="1"/>
          </p:cNvPicPr>
          <p:nvPr/>
        </p:nvPicPr>
        <p:blipFill>
          <a:blip r:embed="rId3"/>
          <a:stretch>
            <a:fillRect/>
          </a:stretch>
        </p:blipFill>
        <p:spPr>
          <a:xfrm>
            <a:off x="8263746" y="1511918"/>
            <a:ext cx="3623237" cy="4023255"/>
          </a:xfrm>
          <a:prstGeom prst="rect">
            <a:avLst/>
          </a:prstGeom>
        </p:spPr>
      </p:pic>
      <p:pic>
        <p:nvPicPr>
          <p:cNvPr id="11" name="Picture 10"/>
          <p:cNvPicPr>
            <a:picLocks noChangeAspect="1"/>
          </p:cNvPicPr>
          <p:nvPr/>
        </p:nvPicPr>
        <p:blipFill>
          <a:blip r:embed="rId4"/>
          <a:stretch>
            <a:fillRect/>
          </a:stretch>
        </p:blipFill>
        <p:spPr>
          <a:xfrm>
            <a:off x="9337458" y="4357000"/>
            <a:ext cx="2770362" cy="1867429"/>
          </a:xfrm>
          <a:prstGeom prst="rect">
            <a:avLst/>
          </a:prstGeom>
        </p:spPr>
      </p:pic>
      <p:pic>
        <p:nvPicPr>
          <p:cNvPr id="12" name="Picture 11"/>
          <p:cNvPicPr>
            <a:picLocks noChangeAspect="1"/>
          </p:cNvPicPr>
          <p:nvPr/>
        </p:nvPicPr>
        <p:blipFill>
          <a:blip r:embed="rId5"/>
          <a:stretch>
            <a:fillRect/>
          </a:stretch>
        </p:blipFill>
        <p:spPr>
          <a:xfrm>
            <a:off x="9649312" y="6237754"/>
            <a:ext cx="2458508" cy="504083"/>
          </a:xfrm>
          <a:prstGeom prst="rect">
            <a:avLst/>
          </a:prstGeom>
        </p:spPr>
      </p:pic>
    </p:spTree>
    <p:extLst>
      <p:ext uri="{BB962C8B-B14F-4D97-AF65-F5344CB8AC3E}">
        <p14:creationId xmlns:p14="http://schemas.microsoft.com/office/powerpoint/2010/main" val="3536328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8657983" y="2183778"/>
            <a:ext cx="2949599" cy="1993370"/>
          </a:xfrm>
          <a:prstGeom prst="rect">
            <a:avLst/>
          </a:prstGeom>
        </p:spPr>
      </p:pic>
      <p:pic>
        <p:nvPicPr>
          <p:cNvPr id="5" name="Picture 4"/>
          <p:cNvPicPr>
            <a:picLocks noChangeAspect="1"/>
          </p:cNvPicPr>
          <p:nvPr/>
        </p:nvPicPr>
        <p:blipFill>
          <a:blip r:embed="rId4"/>
          <a:stretch>
            <a:fillRect/>
          </a:stretch>
        </p:blipFill>
        <p:spPr>
          <a:xfrm>
            <a:off x="6289974" y="2183778"/>
            <a:ext cx="2362307" cy="1676267"/>
          </a:xfrm>
          <a:prstGeom prst="rect">
            <a:avLst/>
          </a:prstGeom>
        </p:spPr>
      </p:pic>
      <p:sp>
        <p:nvSpPr>
          <p:cNvPr id="2" name="Title 1"/>
          <p:cNvSpPr>
            <a:spLocks noGrp="1"/>
          </p:cNvSpPr>
          <p:nvPr>
            <p:ph type="title"/>
          </p:nvPr>
        </p:nvSpPr>
        <p:spPr>
          <a:xfrm>
            <a:off x="1605132" y="310507"/>
            <a:ext cx="5057622" cy="1280890"/>
          </a:xfrm>
        </p:spPr>
        <p:txBody>
          <a:bodyPr/>
          <a:lstStyle/>
          <a:p>
            <a:r>
              <a:rPr lang="en-CA" dirty="0" smtClean="0"/>
              <a:t>3b) Data cleaning: outliers</a:t>
            </a:r>
            <a:endParaRPr lang="en-CA" dirty="0"/>
          </a:p>
        </p:txBody>
      </p:sp>
      <p:sp>
        <p:nvSpPr>
          <p:cNvPr id="3" name="Content Placeholder 2"/>
          <p:cNvSpPr>
            <a:spLocks noGrp="1"/>
          </p:cNvSpPr>
          <p:nvPr>
            <p:ph sz="half" idx="1"/>
          </p:nvPr>
        </p:nvSpPr>
        <p:spPr>
          <a:xfrm>
            <a:off x="2184336" y="1905000"/>
            <a:ext cx="4313864" cy="3777622"/>
          </a:xfrm>
        </p:spPr>
        <p:txBody>
          <a:bodyPr>
            <a:noAutofit/>
          </a:bodyPr>
          <a:lstStyle/>
          <a:p>
            <a:pPr>
              <a:buFont typeface="Calibri" panose="020F0502020204030204" pitchFamily="34" charset="0"/>
              <a:buChar char="−"/>
            </a:pPr>
            <a:r>
              <a:rPr lang="en-CA" sz="1200" dirty="0" err="1" smtClean="0"/>
              <a:t>OpenPorchSF</a:t>
            </a:r>
            <a:endParaRPr lang="en-CA" sz="1200" dirty="0" smtClean="0"/>
          </a:p>
          <a:p>
            <a:pPr lvl="1">
              <a:spcBef>
                <a:spcPts val="0"/>
              </a:spcBef>
              <a:buFont typeface="Calibri" panose="020F0502020204030204" pitchFamily="34" charset="0"/>
              <a:buChar char="−"/>
            </a:pPr>
            <a:r>
              <a:rPr lang="en-CA" sz="1050" dirty="0" smtClean="0"/>
              <a:t>Drop 1 record </a:t>
            </a:r>
            <a:r>
              <a:rPr lang="en-CA" sz="1050" dirty="0" smtClean="0"/>
              <a:t>(abnormal </a:t>
            </a:r>
            <a:r>
              <a:rPr lang="en-CA" sz="1050" dirty="0" err="1" smtClean="0"/>
              <a:t>SaleCondition</a:t>
            </a:r>
            <a:r>
              <a:rPr lang="en-CA" sz="1050" dirty="0" smtClean="0"/>
              <a:t>) </a:t>
            </a:r>
            <a:r>
              <a:rPr lang="en-CA" sz="1050" dirty="0" smtClean="0"/>
              <a:t>with </a:t>
            </a:r>
            <a:r>
              <a:rPr lang="en-CA" sz="1050" dirty="0" smtClean="0"/>
              <a:t>value &gt;70% of </a:t>
            </a:r>
            <a:r>
              <a:rPr lang="en-CA" sz="1050" dirty="0" err="1" smtClean="0"/>
              <a:t>GrLivArea</a:t>
            </a:r>
            <a:endParaRPr lang="en-CA" sz="1050" dirty="0" smtClean="0"/>
          </a:p>
          <a:p>
            <a:pPr>
              <a:buFont typeface="Calibri" panose="020F0502020204030204" pitchFamily="34" charset="0"/>
              <a:buChar char="−"/>
            </a:pPr>
            <a:r>
              <a:rPr lang="en-CA" sz="1200" dirty="0" err="1" smtClean="0"/>
              <a:t>WoodDeckSF</a:t>
            </a:r>
            <a:endParaRPr lang="en-CA" sz="1200" dirty="0" smtClean="0"/>
          </a:p>
          <a:p>
            <a:pPr lvl="1">
              <a:spcBef>
                <a:spcPts val="0"/>
              </a:spcBef>
              <a:buFont typeface="Calibri" panose="020F0502020204030204" pitchFamily="34" charset="0"/>
              <a:buChar char="−"/>
            </a:pPr>
            <a:r>
              <a:rPr lang="en-CA" sz="1050" dirty="0" smtClean="0"/>
              <a:t>Drop 1 record that had value &gt;50% of </a:t>
            </a:r>
            <a:r>
              <a:rPr lang="en-CA" sz="1050" dirty="0" err="1" smtClean="0"/>
              <a:t>GrLivArea</a:t>
            </a:r>
            <a:endParaRPr lang="en-CA" sz="1050" dirty="0" smtClean="0"/>
          </a:p>
          <a:p>
            <a:pPr>
              <a:buFont typeface="Calibri" panose="020F0502020204030204" pitchFamily="34" charset="0"/>
              <a:buChar char="−"/>
            </a:pPr>
            <a:r>
              <a:rPr lang="en-CA" sz="1200" dirty="0" err="1" smtClean="0"/>
              <a:t>MiscFeature</a:t>
            </a:r>
            <a:endParaRPr lang="en-CA" sz="1200" dirty="0" smtClean="0"/>
          </a:p>
          <a:p>
            <a:pPr lvl="1">
              <a:spcBef>
                <a:spcPts val="0"/>
              </a:spcBef>
              <a:buFont typeface="Calibri" panose="020F0502020204030204" pitchFamily="34" charset="0"/>
              <a:buChar char="−"/>
            </a:pPr>
            <a:r>
              <a:rPr lang="en-CA" sz="1050" dirty="0" smtClean="0"/>
              <a:t>Drop 1 record that had tennis court</a:t>
            </a:r>
          </a:p>
          <a:p>
            <a:pPr lvl="1">
              <a:spcBef>
                <a:spcPts val="0"/>
              </a:spcBef>
              <a:buFont typeface="Calibri" panose="020F0502020204030204" pitchFamily="34" charset="0"/>
              <a:buChar char="−"/>
            </a:pPr>
            <a:r>
              <a:rPr lang="en-CA" sz="1050" dirty="0" smtClean="0"/>
              <a:t>Drop 2 records that </a:t>
            </a:r>
            <a:r>
              <a:rPr lang="en-CA" sz="1100" dirty="0" smtClean="0"/>
              <a:t>had</a:t>
            </a:r>
            <a:r>
              <a:rPr lang="en-CA" sz="1050" dirty="0" smtClean="0"/>
              <a:t> ‘</a:t>
            </a:r>
            <a:r>
              <a:rPr lang="en-CA" sz="1050" dirty="0" err="1" smtClean="0"/>
              <a:t>Othr</a:t>
            </a:r>
            <a:r>
              <a:rPr lang="en-CA" sz="1050" dirty="0" smtClean="0"/>
              <a:t>’ (no explain)</a:t>
            </a:r>
          </a:p>
          <a:p>
            <a:pPr lvl="1">
              <a:spcBef>
                <a:spcPts val="0"/>
              </a:spcBef>
              <a:buFont typeface="Calibri" panose="020F0502020204030204" pitchFamily="34" charset="0"/>
              <a:buChar char="−"/>
            </a:pPr>
            <a:r>
              <a:rPr lang="en-CA" sz="1050" dirty="0" smtClean="0"/>
              <a:t>Drop 2 records that had ‘Gar2’</a:t>
            </a:r>
          </a:p>
          <a:p>
            <a:pPr>
              <a:buFont typeface="Calibri" panose="020F0502020204030204" pitchFamily="34" charset="0"/>
              <a:buChar char="−"/>
            </a:pPr>
            <a:r>
              <a:rPr lang="en-CA" sz="1200" dirty="0" err="1" smtClean="0"/>
              <a:t>LotArea</a:t>
            </a:r>
            <a:endParaRPr lang="en-CA" sz="1200" dirty="0" smtClean="0"/>
          </a:p>
          <a:p>
            <a:pPr lvl="1">
              <a:spcBef>
                <a:spcPts val="0"/>
              </a:spcBef>
              <a:buFont typeface="Calibri" panose="020F0502020204030204" pitchFamily="34" charset="0"/>
              <a:buChar char="−"/>
            </a:pPr>
            <a:r>
              <a:rPr lang="en-CA" sz="1050" dirty="0" smtClean="0"/>
              <a:t>Drop 20 records that had lot sizes that are 20 times greater than </a:t>
            </a:r>
            <a:r>
              <a:rPr lang="en-CA" sz="1050" dirty="0" err="1" smtClean="0"/>
              <a:t>GrLivArea</a:t>
            </a:r>
            <a:endParaRPr lang="en-CA" sz="1050" dirty="0" smtClean="0"/>
          </a:p>
          <a:p>
            <a:pPr lvl="1">
              <a:spcBef>
                <a:spcPts val="0"/>
              </a:spcBef>
              <a:buFont typeface="Calibri" panose="020F0502020204030204" pitchFamily="34" charset="0"/>
              <a:buChar char="−"/>
            </a:pPr>
            <a:r>
              <a:rPr lang="en-CA" sz="1050" dirty="0" smtClean="0"/>
              <a:t>Such large lot sizes are likely special cases</a:t>
            </a:r>
          </a:p>
          <a:p>
            <a:pPr>
              <a:buFont typeface="Calibri" panose="020F0502020204030204" pitchFamily="34" charset="0"/>
              <a:buChar char="−"/>
            </a:pPr>
            <a:r>
              <a:rPr lang="en-CA" sz="1200" dirty="0" err="1" smtClean="0"/>
              <a:t>HouseAge</a:t>
            </a:r>
            <a:r>
              <a:rPr lang="en-CA" sz="1200" dirty="0" smtClean="0"/>
              <a:t>, </a:t>
            </a:r>
            <a:r>
              <a:rPr lang="en-CA" sz="1200" dirty="0" err="1" smtClean="0"/>
              <a:t>OverallCond</a:t>
            </a:r>
            <a:r>
              <a:rPr lang="en-CA" sz="1200" dirty="0" smtClean="0"/>
              <a:t>, </a:t>
            </a:r>
            <a:r>
              <a:rPr lang="en-CA" sz="1200" dirty="0" err="1" smtClean="0"/>
              <a:t>OverallQual</a:t>
            </a:r>
            <a:r>
              <a:rPr lang="en-CA" sz="1200" dirty="0" smtClean="0"/>
              <a:t> and </a:t>
            </a:r>
            <a:r>
              <a:rPr lang="en-CA" sz="1200" dirty="0" err="1" smtClean="0"/>
              <a:t>SalePrice</a:t>
            </a:r>
            <a:endParaRPr lang="en-CA" sz="1200" dirty="0" smtClean="0"/>
          </a:p>
          <a:p>
            <a:pPr lvl="1">
              <a:spcBef>
                <a:spcPts val="0"/>
              </a:spcBef>
              <a:buFont typeface="Calibri" panose="020F0502020204030204" pitchFamily="34" charset="0"/>
              <a:buChar char="−"/>
            </a:pPr>
            <a:r>
              <a:rPr lang="en-CA" sz="1050" dirty="0" smtClean="0"/>
              <a:t>Drop 4 records where house age is 0 or 1 year and </a:t>
            </a:r>
            <a:r>
              <a:rPr lang="en-CA" sz="1050" dirty="0" err="1" smtClean="0"/>
              <a:t>SalePrice</a:t>
            </a:r>
            <a:r>
              <a:rPr lang="en-CA" sz="1050" dirty="0" smtClean="0"/>
              <a:t> / </a:t>
            </a:r>
            <a:r>
              <a:rPr lang="en-CA" sz="1050" dirty="0" err="1" smtClean="0"/>
              <a:t>GrLivArea</a:t>
            </a:r>
            <a:r>
              <a:rPr lang="en-CA" sz="1050" dirty="0" smtClean="0"/>
              <a:t> is greater than 250 and less than 50</a:t>
            </a:r>
          </a:p>
          <a:p>
            <a:pPr lvl="1">
              <a:spcBef>
                <a:spcPts val="0"/>
              </a:spcBef>
              <a:buFont typeface="Calibri" panose="020F0502020204030204" pitchFamily="34" charset="0"/>
              <a:buChar char="−"/>
            </a:pPr>
            <a:r>
              <a:rPr lang="en-CA" sz="1050" dirty="0" smtClean="0"/>
              <a:t>Drop 1 record where condition is 2 and </a:t>
            </a:r>
            <a:r>
              <a:rPr lang="en-CA" sz="1050" dirty="0" err="1" smtClean="0"/>
              <a:t>SalePrice</a:t>
            </a:r>
            <a:r>
              <a:rPr lang="en-CA" sz="1050" dirty="0" smtClean="0"/>
              <a:t> / </a:t>
            </a:r>
            <a:r>
              <a:rPr lang="en-CA" sz="1050" dirty="0" err="1" smtClean="0"/>
              <a:t>GrLivArea</a:t>
            </a:r>
            <a:r>
              <a:rPr lang="en-CA" sz="1050" dirty="0" smtClean="0"/>
              <a:t> &gt; 250 </a:t>
            </a:r>
          </a:p>
          <a:p>
            <a:pPr lvl="1">
              <a:spcBef>
                <a:spcPts val="0"/>
              </a:spcBef>
              <a:buFont typeface="Calibri" panose="020F0502020204030204" pitchFamily="34" charset="0"/>
              <a:buChar char="−"/>
            </a:pPr>
            <a:r>
              <a:rPr lang="en-CA" sz="1050" dirty="0" smtClean="0"/>
              <a:t>Drop 2 records where quality &lt; 3 and </a:t>
            </a:r>
            <a:r>
              <a:rPr lang="en-CA" sz="1050" dirty="0" err="1" smtClean="0"/>
              <a:t>SalePrice</a:t>
            </a:r>
            <a:r>
              <a:rPr lang="en-CA" sz="1050" dirty="0" smtClean="0"/>
              <a:t> / </a:t>
            </a:r>
            <a:r>
              <a:rPr lang="en-CA" sz="1050" dirty="0" err="1" smtClean="0"/>
              <a:t>GrLivArea</a:t>
            </a:r>
            <a:r>
              <a:rPr lang="en-CA" sz="1050" dirty="0" smtClean="0"/>
              <a:t> &gt; 100</a:t>
            </a:r>
          </a:p>
          <a:p>
            <a:pPr lvl="1">
              <a:spcBef>
                <a:spcPts val="0"/>
              </a:spcBef>
              <a:buFont typeface="Calibri" panose="020F0502020204030204" pitchFamily="34" charset="0"/>
              <a:buChar char="−"/>
            </a:pPr>
            <a:r>
              <a:rPr lang="en-CA" sz="1050" dirty="0" smtClean="0"/>
              <a:t>Drop 1 record with 8 bedrooms</a:t>
            </a:r>
          </a:p>
          <a:p>
            <a:pPr lvl="1">
              <a:spcBef>
                <a:spcPts val="0"/>
              </a:spcBef>
              <a:buFont typeface="Calibri" panose="020F0502020204030204" pitchFamily="34" charset="0"/>
              <a:buChar char="−"/>
            </a:pPr>
            <a:r>
              <a:rPr lang="en-CA" sz="1050" dirty="0" smtClean="0"/>
              <a:t>Drop 1 record with 0 kitchens</a:t>
            </a:r>
          </a:p>
          <a:p>
            <a:pPr lvl="1">
              <a:spcBef>
                <a:spcPts val="0"/>
              </a:spcBef>
              <a:buFont typeface="Calibri" panose="020F0502020204030204" pitchFamily="34" charset="0"/>
              <a:buChar char="−"/>
            </a:pPr>
            <a:r>
              <a:rPr lang="en-CA" sz="1050" dirty="0" smtClean="0"/>
              <a:t>Drop 2 records with 9 other </a:t>
            </a:r>
            <a:r>
              <a:rPr lang="en-CA" sz="1050" dirty="0" smtClean="0"/>
              <a:t>rooms</a:t>
            </a:r>
            <a:endParaRPr lang="en-CA" sz="1200" dirty="0"/>
          </a:p>
        </p:txBody>
      </p:sp>
      <p:pic>
        <p:nvPicPr>
          <p:cNvPr id="6" name="Picture 5"/>
          <p:cNvPicPr>
            <a:picLocks noChangeAspect="1"/>
          </p:cNvPicPr>
          <p:nvPr/>
        </p:nvPicPr>
        <p:blipFill>
          <a:blip r:embed="rId5"/>
          <a:stretch>
            <a:fillRect/>
          </a:stretch>
        </p:blipFill>
        <p:spPr>
          <a:xfrm>
            <a:off x="9192525" y="237867"/>
            <a:ext cx="2710992" cy="1960827"/>
          </a:xfrm>
          <a:prstGeom prst="rect">
            <a:avLst/>
          </a:prstGeom>
        </p:spPr>
      </p:pic>
      <p:pic>
        <p:nvPicPr>
          <p:cNvPr id="10" name="Picture 9"/>
          <p:cNvPicPr>
            <a:picLocks noChangeAspect="1"/>
          </p:cNvPicPr>
          <p:nvPr/>
        </p:nvPicPr>
        <p:blipFill>
          <a:blip r:embed="rId6"/>
          <a:stretch>
            <a:fillRect/>
          </a:stretch>
        </p:blipFill>
        <p:spPr>
          <a:xfrm>
            <a:off x="6405163" y="3951783"/>
            <a:ext cx="3244008" cy="2146770"/>
          </a:xfrm>
          <a:prstGeom prst="rect">
            <a:avLst/>
          </a:prstGeom>
        </p:spPr>
      </p:pic>
      <p:pic>
        <p:nvPicPr>
          <p:cNvPr id="11" name="Picture 10"/>
          <p:cNvPicPr>
            <a:picLocks noChangeAspect="1"/>
          </p:cNvPicPr>
          <p:nvPr/>
        </p:nvPicPr>
        <p:blipFill>
          <a:blip r:embed="rId7"/>
          <a:stretch>
            <a:fillRect/>
          </a:stretch>
        </p:blipFill>
        <p:spPr>
          <a:xfrm>
            <a:off x="8598812" y="4943316"/>
            <a:ext cx="2754988" cy="1809449"/>
          </a:xfrm>
          <a:prstGeom prst="rect">
            <a:avLst/>
          </a:prstGeom>
        </p:spPr>
      </p:pic>
      <p:pic>
        <p:nvPicPr>
          <p:cNvPr id="15" name="Picture 14"/>
          <p:cNvPicPr>
            <a:picLocks noChangeAspect="1"/>
          </p:cNvPicPr>
          <p:nvPr/>
        </p:nvPicPr>
        <p:blipFill>
          <a:blip r:embed="rId8"/>
          <a:stretch>
            <a:fillRect/>
          </a:stretch>
        </p:blipFill>
        <p:spPr>
          <a:xfrm>
            <a:off x="9649171" y="4144605"/>
            <a:ext cx="2429511" cy="1598052"/>
          </a:xfrm>
          <a:prstGeom prst="rect">
            <a:avLst/>
          </a:prstGeom>
        </p:spPr>
      </p:pic>
      <p:pic>
        <p:nvPicPr>
          <p:cNvPr id="16" name="Picture 15"/>
          <p:cNvPicPr>
            <a:picLocks noChangeAspect="1"/>
          </p:cNvPicPr>
          <p:nvPr/>
        </p:nvPicPr>
        <p:blipFill>
          <a:blip r:embed="rId9"/>
          <a:stretch>
            <a:fillRect/>
          </a:stretch>
        </p:blipFill>
        <p:spPr>
          <a:xfrm>
            <a:off x="7078018" y="1825625"/>
            <a:ext cx="1976195" cy="1295079"/>
          </a:xfrm>
          <a:prstGeom prst="rect">
            <a:avLst/>
          </a:prstGeom>
        </p:spPr>
      </p:pic>
      <p:pic>
        <p:nvPicPr>
          <p:cNvPr id="13" name="Picture 12"/>
          <p:cNvPicPr>
            <a:picLocks noChangeAspect="1"/>
          </p:cNvPicPr>
          <p:nvPr/>
        </p:nvPicPr>
        <p:blipFill>
          <a:blip r:embed="rId10"/>
          <a:stretch>
            <a:fillRect/>
          </a:stretch>
        </p:blipFill>
        <p:spPr>
          <a:xfrm>
            <a:off x="6827307" y="275681"/>
            <a:ext cx="2890625" cy="1908097"/>
          </a:xfrm>
          <a:prstGeom prst="rect">
            <a:avLst/>
          </a:prstGeom>
        </p:spPr>
      </p:pic>
      <p:pic>
        <p:nvPicPr>
          <p:cNvPr id="14" name="Picture 13"/>
          <p:cNvPicPr>
            <a:picLocks noChangeAspect="1"/>
          </p:cNvPicPr>
          <p:nvPr/>
        </p:nvPicPr>
        <p:blipFill>
          <a:blip r:embed="rId11"/>
          <a:stretch>
            <a:fillRect/>
          </a:stretch>
        </p:blipFill>
        <p:spPr>
          <a:xfrm>
            <a:off x="8132192" y="4679"/>
            <a:ext cx="2261823" cy="1524887"/>
          </a:xfrm>
          <a:prstGeom prst="rect">
            <a:avLst/>
          </a:prstGeom>
        </p:spPr>
      </p:pic>
    </p:spTree>
    <p:extLst>
      <p:ext uri="{BB962C8B-B14F-4D97-AF65-F5344CB8AC3E}">
        <p14:creationId xmlns:p14="http://schemas.microsoft.com/office/powerpoint/2010/main" val="382204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6573982" y="3703012"/>
            <a:ext cx="3879979" cy="2939758"/>
          </a:xfrm>
          <a:prstGeom prst="rect">
            <a:avLst/>
          </a:prstGeom>
        </p:spPr>
      </p:pic>
      <p:sp>
        <p:nvSpPr>
          <p:cNvPr id="2" name="Title 1"/>
          <p:cNvSpPr>
            <a:spLocks noGrp="1"/>
          </p:cNvSpPr>
          <p:nvPr>
            <p:ph type="title"/>
          </p:nvPr>
        </p:nvSpPr>
        <p:spPr>
          <a:xfrm>
            <a:off x="1620982" y="312767"/>
            <a:ext cx="4353791" cy="1280890"/>
          </a:xfrm>
        </p:spPr>
        <p:txBody>
          <a:bodyPr/>
          <a:lstStyle/>
          <a:p>
            <a:r>
              <a:rPr lang="en-CA" dirty="0" smtClean="0"/>
              <a:t>4) Data exploration</a:t>
            </a:r>
            <a:endParaRPr lang="en-CA" dirty="0"/>
          </a:p>
        </p:txBody>
      </p:sp>
      <p:sp>
        <p:nvSpPr>
          <p:cNvPr id="3" name="Content Placeholder 2"/>
          <p:cNvSpPr>
            <a:spLocks noGrp="1"/>
          </p:cNvSpPr>
          <p:nvPr>
            <p:ph sz="half" idx="1"/>
          </p:nvPr>
        </p:nvSpPr>
        <p:spPr>
          <a:xfrm>
            <a:off x="2246309" y="2060863"/>
            <a:ext cx="4313864" cy="3777622"/>
          </a:xfrm>
        </p:spPr>
        <p:txBody>
          <a:bodyPr>
            <a:noAutofit/>
          </a:bodyPr>
          <a:lstStyle/>
          <a:p>
            <a:pPr>
              <a:buFont typeface="Calibri" panose="020F0502020204030204" pitchFamily="34" charset="0"/>
              <a:buChar char="−"/>
            </a:pPr>
            <a:r>
              <a:rPr lang="en-CA" sz="1400" dirty="0" smtClean="0"/>
              <a:t>34 numerical and 45 categorical</a:t>
            </a:r>
          </a:p>
          <a:p>
            <a:pPr>
              <a:buFont typeface="Calibri" panose="020F0502020204030204" pitchFamily="34" charset="0"/>
              <a:buChar char="−"/>
            </a:pPr>
            <a:r>
              <a:rPr lang="en-CA" sz="1400" dirty="0" smtClean="0"/>
              <a:t>Highly skewed distributions (&gt;9): </a:t>
            </a:r>
            <a:r>
              <a:rPr lang="en-CA" sz="1400" dirty="0" err="1" smtClean="0"/>
              <a:t>MiscVal</a:t>
            </a:r>
            <a:r>
              <a:rPr lang="en-CA" sz="1400" dirty="0" smtClean="0"/>
              <a:t>, </a:t>
            </a:r>
            <a:r>
              <a:rPr lang="en-CA" sz="1400" dirty="0" err="1" smtClean="0"/>
              <a:t>PoolArea</a:t>
            </a:r>
            <a:r>
              <a:rPr lang="en-CA" sz="1400" dirty="0" smtClean="0"/>
              <a:t>, </a:t>
            </a:r>
            <a:r>
              <a:rPr lang="en-CA" sz="1400" dirty="0" err="1" smtClean="0"/>
              <a:t>LotArea</a:t>
            </a:r>
            <a:r>
              <a:rPr lang="en-CA" sz="1400" dirty="0" smtClean="0"/>
              <a:t>, 3SsnPorch, </a:t>
            </a:r>
            <a:r>
              <a:rPr lang="en-CA" sz="1400" dirty="0" err="1" smtClean="0"/>
              <a:t>LowQualFinSF</a:t>
            </a:r>
            <a:r>
              <a:rPr lang="en-CA" sz="1400" dirty="0" smtClean="0"/>
              <a:t> (due to many zeros)</a:t>
            </a:r>
          </a:p>
          <a:p>
            <a:pPr>
              <a:buFont typeface="Calibri" panose="020F0502020204030204" pitchFamily="34" charset="0"/>
              <a:buChar char="−"/>
            </a:pPr>
            <a:r>
              <a:rPr lang="en-CA" sz="1400" dirty="0" err="1" smtClean="0"/>
              <a:t>SalePrice</a:t>
            </a:r>
            <a:r>
              <a:rPr lang="en-CA" sz="1400" dirty="0" smtClean="0"/>
              <a:t> </a:t>
            </a:r>
            <a:r>
              <a:rPr lang="en-CA" sz="1400" dirty="0" smtClean="0">
                <a:sym typeface="Wingdings" panose="05000000000000000000" pitchFamily="2" charset="2"/>
              </a:rPr>
              <a:t> Price per square foot</a:t>
            </a:r>
            <a:endParaRPr lang="en-CA" sz="1400" dirty="0" smtClean="0"/>
          </a:p>
          <a:p>
            <a:pPr lvl="1">
              <a:spcBef>
                <a:spcPts val="0"/>
              </a:spcBef>
              <a:buFont typeface="Calibri" panose="020F0502020204030204" pitchFamily="34" charset="0"/>
              <a:buChar char="−"/>
            </a:pPr>
            <a:r>
              <a:rPr lang="en-CA" sz="1000" dirty="0" smtClean="0"/>
              <a:t>Use </a:t>
            </a:r>
            <a:r>
              <a:rPr lang="en-CA" sz="1000" dirty="0" err="1" smtClean="0"/>
              <a:t>GrLivingArea</a:t>
            </a:r>
            <a:r>
              <a:rPr lang="en-CA" sz="1000" dirty="0" smtClean="0"/>
              <a:t> to create ‘</a:t>
            </a:r>
            <a:r>
              <a:rPr lang="en-CA" sz="1000" dirty="0" err="1" smtClean="0"/>
              <a:t>Pricepersqft</a:t>
            </a:r>
            <a:r>
              <a:rPr lang="en-CA" sz="1000" dirty="0" smtClean="0"/>
              <a:t>’ (which is much closer to normal distribution)</a:t>
            </a:r>
          </a:p>
          <a:p>
            <a:pPr>
              <a:buFont typeface="Calibri" panose="020F0502020204030204" pitchFamily="34" charset="0"/>
              <a:buChar char="−"/>
            </a:pPr>
            <a:r>
              <a:rPr lang="en-CA" sz="1400" dirty="0" smtClean="0"/>
              <a:t>All area </a:t>
            </a:r>
            <a:r>
              <a:rPr lang="en-CA" sz="1400" dirty="0" smtClean="0"/>
              <a:t>variables </a:t>
            </a:r>
            <a:r>
              <a:rPr lang="en-CA" sz="1400" dirty="0" smtClean="0">
                <a:sym typeface="Wingdings" panose="05000000000000000000" pitchFamily="2" charset="2"/>
              </a:rPr>
              <a:t> % of house size</a:t>
            </a:r>
            <a:endParaRPr lang="en-CA" sz="1400" dirty="0" smtClean="0"/>
          </a:p>
          <a:p>
            <a:pPr lvl="1">
              <a:spcBef>
                <a:spcPts val="0"/>
              </a:spcBef>
              <a:buFont typeface="Calibri" panose="020F0502020204030204" pitchFamily="34" charset="0"/>
              <a:buChar char="−"/>
            </a:pPr>
            <a:r>
              <a:rPr lang="en-CA" sz="1000" dirty="0" smtClean="0"/>
              <a:t>Divide all area variables by </a:t>
            </a:r>
            <a:r>
              <a:rPr lang="en-CA" sz="1000" dirty="0" err="1" smtClean="0"/>
              <a:t>GrLivingArea</a:t>
            </a:r>
            <a:r>
              <a:rPr lang="en-CA" sz="1000" dirty="0" smtClean="0"/>
              <a:t>, which brings comparability and standardisation benefits</a:t>
            </a:r>
          </a:p>
          <a:p>
            <a:pPr>
              <a:buFont typeface="Calibri" panose="020F0502020204030204" pitchFamily="34" charset="0"/>
              <a:buChar char="−"/>
            </a:pPr>
            <a:r>
              <a:rPr lang="en-CA" sz="1400" dirty="0" smtClean="0"/>
              <a:t>Features correlated with </a:t>
            </a:r>
            <a:r>
              <a:rPr lang="en-CA" sz="1400" dirty="0" err="1" smtClean="0"/>
              <a:t>Pricepersqft</a:t>
            </a:r>
            <a:endParaRPr lang="en-CA" sz="1400" dirty="0" smtClean="0"/>
          </a:p>
          <a:p>
            <a:pPr lvl="1">
              <a:spcBef>
                <a:spcPts val="0"/>
              </a:spcBef>
              <a:buFont typeface="Calibri" panose="020F0502020204030204" pitchFamily="34" charset="0"/>
              <a:buChar char="−"/>
            </a:pPr>
            <a:r>
              <a:rPr lang="en-CA" sz="1000" dirty="0" err="1" smtClean="0"/>
              <a:t>YearBuilt</a:t>
            </a:r>
            <a:r>
              <a:rPr lang="en-CA" sz="1000" dirty="0" smtClean="0"/>
              <a:t>, </a:t>
            </a:r>
            <a:r>
              <a:rPr lang="en-CA" sz="1000" dirty="0" err="1" smtClean="0"/>
              <a:t>TotalBsmntSF</a:t>
            </a:r>
            <a:r>
              <a:rPr lang="en-CA" sz="1000" dirty="0" smtClean="0"/>
              <a:t>, </a:t>
            </a:r>
            <a:r>
              <a:rPr lang="en-CA" sz="1000" dirty="0" err="1" smtClean="0"/>
              <a:t>GarageArea</a:t>
            </a:r>
            <a:r>
              <a:rPr lang="en-CA" sz="1000" dirty="0" smtClean="0"/>
              <a:t> are demonstrating &gt;50% correlation</a:t>
            </a:r>
          </a:p>
          <a:p>
            <a:pPr>
              <a:buFont typeface="Calibri" panose="020F0502020204030204" pitchFamily="34" charset="0"/>
              <a:buChar char="−"/>
            </a:pPr>
            <a:r>
              <a:rPr lang="en-CA" sz="1400" dirty="0" smtClean="0"/>
              <a:t>Multicollinearity is going to be a problem</a:t>
            </a:r>
          </a:p>
          <a:p>
            <a:pPr lvl="1">
              <a:spcBef>
                <a:spcPts val="0"/>
              </a:spcBef>
              <a:buFont typeface="Calibri" panose="020F0502020204030204" pitchFamily="34" charset="0"/>
              <a:buChar char="−"/>
            </a:pPr>
            <a:r>
              <a:rPr lang="en-CA" sz="1000" dirty="0" smtClean="0"/>
              <a:t>Top10 pairs are &gt;90% correlated</a:t>
            </a:r>
          </a:p>
          <a:p>
            <a:pPr lvl="1">
              <a:spcBef>
                <a:spcPts val="0"/>
              </a:spcBef>
              <a:buFont typeface="Calibri" panose="020F0502020204030204" pitchFamily="34" charset="0"/>
              <a:buChar char="−"/>
            </a:pPr>
            <a:r>
              <a:rPr lang="en-CA" sz="1000" dirty="0" smtClean="0"/>
              <a:t>58 pairs are greater than 70% correlated</a:t>
            </a:r>
          </a:p>
          <a:p>
            <a:pPr lvl="1">
              <a:spcBef>
                <a:spcPts val="0"/>
              </a:spcBef>
              <a:buFont typeface="Calibri" panose="020F0502020204030204" pitchFamily="34" charset="0"/>
              <a:buChar char="−"/>
            </a:pPr>
            <a:r>
              <a:rPr lang="en-CA" sz="1000" dirty="0" smtClean="0"/>
              <a:t>Most correlations make sense, e.g. 1stFlrSF/2ndFlrSF, </a:t>
            </a:r>
            <a:r>
              <a:rPr lang="en-CA" sz="1000" dirty="0" err="1" smtClean="0"/>
              <a:t>YearBuilt</a:t>
            </a:r>
            <a:r>
              <a:rPr lang="en-CA" sz="1000" dirty="0" smtClean="0"/>
              <a:t>/</a:t>
            </a:r>
            <a:r>
              <a:rPr lang="en-CA" sz="1000" dirty="0" err="1" smtClean="0"/>
              <a:t>GarageYrBult</a:t>
            </a:r>
            <a:r>
              <a:rPr lang="en-CA" sz="1000" dirty="0" smtClean="0"/>
              <a:t>, </a:t>
            </a:r>
            <a:r>
              <a:rPr lang="en-CA" sz="1000" dirty="0" err="1" smtClean="0"/>
              <a:t>TotalBsmtSF</a:t>
            </a:r>
            <a:r>
              <a:rPr lang="en-CA" sz="1000" dirty="0" smtClean="0"/>
              <a:t>/1stFlrSF, </a:t>
            </a:r>
            <a:r>
              <a:rPr lang="en-CA" sz="1000" dirty="0" err="1" smtClean="0"/>
              <a:t>LotFrontage</a:t>
            </a:r>
            <a:r>
              <a:rPr lang="en-CA" sz="1000" dirty="0" smtClean="0"/>
              <a:t>/</a:t>
            </a:r>
            <a:r>
              <a:rPr lang="en-CA" sz="1000" dirty="0" err="1" smtClean="0"/>
              <a:t>LotArea</a:t>
            </a:r>
            <a:r>
              <a:rPr lang="en-CA" sz="1000" dirty="0" smtClean="0"/>
              <a:t>, </a:t>
            </a:r>
            <a:r>
              <a:rPr lang="en-CA" sz="1000" dirty="0" err="1" smtClean="0"/>
              <a:t>YearRemodAdd</a:t>
            </a:r>
            <a:r>
              <a:rPr lang="en-CA" sz="1000" dirty="0" smtClean="0"/>
              <a:t>/</a:t>
            </a:r>
            <a:r>
              <a:rPr lang="en-CA" sz="1000" dirty="0" err="1" smtClean="0"/>
              <a:t>GarageYrBlt</a:t>
            </a:r>
            <a:endParaRPr lang="en-CA" sz="1000" dirty="0" smtClean="0"/>
          </a:p>
          <a:p>
            <a:pPr>
              <a:buFont typeface="Calibri" panose="020F0502020204030204" pitchFamily="34" charset="0"/>
              <a:buChar char="−"/>
            </a:pPr>
            <a:r>
              <a:rPr lang="en-CA" sz="1400" dirty="0" smtClean="0"/>
              <a:t>Curse of dimensionality is going to be a problem</a:t>
            </a:r>
            <a:endParaRPr lang="en-CA" sz="1400" dirty="0"/>
          </a:p>
          <a:p>
            <a:pPr marL="457200" lvl="1" indent="0">
              <a:buNone/>
            </a:pPr>
            <a:endParaRPr lang="en-CA" sz="1000" dirty="0" smtClean="0"/>
          </a:p>
          <a:p>
            <a:pPr lvl="1">
              <a:buFont typeface="Calibri" panose="020F0502020204030204" pitchFamily="34" charset="0"/>
              <a:buChar char="−"/>
            </a:pPr>
            <a:endParaRPr lang="en-CA" sz="1000" dirty="0" smtClean="0"/>
          </a:p>
          <a:p>
            <a:pPr lvl="1">
              <a:buFont typeface="Calibri" panose="020F0502020204030204" pitchFamily="34" charset="0"/>
              <a:buChar char="−"/>
            </a:pPr>
            <a:endParaRPr lang="en-CA" sz="1000" dirty="0" smtClean="0"/>
          </a:p>
        </p:txBody>
      </p:sp>
      <p:pic>
        <p:nvPicPr>
          <p:cNvPr id="5" name="Picture 4"/>
          <p:cNvPicPr>
            <a:picLocks noChangeAspect="1"/>
          </p:cNvPicPr>
          <p:nvPr/>
        </p:nvPicPr>
        <p:blipFill>
          <a:blip r:embed="rId4"/>
          <a:stretch>
            <a:fillRect/>
          </a:stretch>
        </p:blipFill>
        <p:spPr>
          <a:xfrm>
            <a:off x="6573982" y="422082"/>
            <a:ext cx="3733800" cy="2343150"/>
          </a:xfrm>
          <a:prstGeom prst="rect">
            <a:avLst/>
          </a:prstGeom>
        </p:spPr>
      </p:pic>
      <p:pic>
        <p:nvPicPr>
          <p:cNvPr id="6" name="Picture 5"/>
          <p:cNvPicPr>
            <a:picLocks noChangeAspect="1"/>
          </p:cNvPicPr>
          <p:nvPr/>
        </p:nvPicPr>
        <p:blipFill>
          <a:blip r:embed="rId5"/>
          <a:stretch>
            <a:fillRect/>
          </a:stretch>
        </p:blipFill>
        <p:spPr>
          <a:xfrm>
            <a:off x="8362396" y="85724"/>
            <a:ext cx="3566428" cy="2047876"/>
          </a:xfrm>
          <a:prstGeom prst="rect">
            <a:avLst/>
          </a:prstGeom>
        </p:spPr>
      </p:pic>
      <p:pic>
        <p:nvPicPr>
          <p:cNvPr id="12" name="Picture 11"/>
          <p:cNvPicPr>
            <a:picLocks noChangeAspect="1"/>
          </p:cNvPicPr>
          <p:nvPr/>
        </p:nvPicPr>
        <p:blipFill>
          <a:blip r:embed="rId6"/>
          <a:stretch>
            <a:fillRect/>
          </a:stretch>
        </p:blipFill>
        <p:spPr>
          <a:xfrm>
            <a:off x="8629998" y="2879532"/>
            <a:ext cx="3298826" cy="2783709"/>
          </a:xfrm>
          <a:prstGeom prst="rect">
            <a:avLst/>
          </a:prstGeom>
        </p:spPr>
      </p:pic>
    </p:spTree>
    <p:extLst>
      <p:ext uri="{BB962C8B-B14F-4D97-AF65-F5344CB8AC3E}">
        <p14:creationId xmlns:p14="http://schemas.microsoft.com/office/powerpoint/2010/main" val="4013613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270896" y="4132021"/>
            <a:ext cx="3857625" cy="2619375"/>
          </a:xfrm>
          <a:prstGeom prst="rect">
            <a:avLst/>
          </a:prstGeom>
        </p:spPr>
      </p:pic>
      <p:sp>
        <p:nvSpPr>
          <p:cNvPr id="2" name="Title 1"/>
          <p:cNvSpPr>
            <a:spLocks noGrp="1"/>
          </p:cNvSpPr>
          <p:nvPr>
            <p:ph type="title"/>
          </p:nvPr>
        </p:nvSpPr>
        <p:spPr>
          <a:xfrm>
            <a:off x="1662546" y="343555"/>
            <a:ext cx="3428999" cy="1280890"/>
          </a:xfrm>
        </p:spPr>
        <p:txBody>
          <a:bodyPr/>
          <a:lstStyle/>
          <a:p>
            <a:r>
              <a:rPr lang="en-CA" dirty="0" smtClean="0"/>
              <a:t>5a) Feature Engineering</a:t>
            </a:r>
            <a:endParaRPr lang="en-CA" dirty="0"/>
          </a:p>
        </p:txBody>
      </p:sp>
      <p:sp>
        <p:nvSpPr>
          <p:cNvPr id="3" name="Content Placeholder 2"/>
          <p:cNvSpPr>
            <a:spLocks noGrp="1"/>
          </p:cNvSpPr>
          <p:nvPr>
            <p:ph sz="half" idx="1"/>
          </p:nvPr>
        </p:nvSpPr>
        <p:spPr>
          <a:xfrm>
            <a:off x="1995388" y="1905000"/>
            <a:ext cx="4313864" cy="3777622"/>
          </a:xfrm>
        </p:spPr>
        <p:txBody>
          <a:bodyPr>
            <a:noAutofit/>
          </a:bodyPr>
          <a:lstStyle/>
          <a:p>
            <a:pPr>
              <a:buFont typeface="Calibri" panose="020F0502020204030204" pitchFamily="34" charset="0"/>
              <a:buChar char="−"/>
            </a:pPr>
            <a:r>
              <a:rPr lang="en-CA" sz="1200" dirty="0" smtClean="0"/>
              <a:t>Use grid search Lasso before any feature engineering to see </a:t>
            </a:r>
            <a:r>
              <a:rPr lang="en-CA" sz="1200" dirty="0" smtClean="0"/>
              <a:t>test error</a:t>
            </a:r>
            <a:r>
              <a:rPr lang="en-CA" sz="1200" dirty="0" smtClean="0"/>
              <a:t>: 28% (training 15%)</a:t>
            </a:r>
            <a:endParaRPr lang="en-CA" sz="1200" dirty="0" smtClean="0"/>
          </a:p>
          <a:p>
            <a:pPr>
              <a:buFont typeface="Calibri" panose="020F0502020204030204" pitchFamily="34" charset="0"/>
              <a:buChar char="−"/>
            </a:pPr>
            <a:r>
              <a:rPr lang="en-CA" sz="1200" dirty="0" smtClean="0"/>
              <a:t>Porch-related</a:t>
            </a:r>
            <a:endParaRPr lang="en-CA" sz="1200" dirty="0"/>
          </a:p>
          <a:p>
            <a:pPr lvl="1">
              <a:spcBef>
                <a:spcPts val="0"/>
              </a:spcBef>
              <a:buFont typeface="Calibri" panose="020F0502020204030204" pitchFamily="34" charset="0"/>
              <a:buChar char="−"/>
            </a:pPr>
            <a:r>
              <a:rPr lang="en-CA" sz="1000" dirty="0" smtClean="0"/>
              <a:t>All </a:t>
            </a:r>
            <a:r>
              <a:rPr lang="en-CA" sz="1000" dirty="0" err="1" smtClean="0"/>
              <a:t>qq</a:t>
            </a:r>
            <a:r>
              <a:rPr lang="en-CA" sz="1000" dirty="0" smtClean="0"/>
              <a:t>-plots are similar, reflecting highly-skewed distributions due to imbalanced datasets (due to lack of feature)</a:t>
            </a:r>
          </a:p>
          <a:p>
            <a:pPr lvl="1">
              <a:spcBef>
                <a:spcPts val="0"/>
              </a:spcBef>
              <a:buFont typeface="Calibri" panose="020F0502020204030204" pitchFamily="34" charset="0"/>
              <a:buChar char="−"/>
            </a:pPr>
            <a:r>
              <a:rPr lang="en-CA" sz="1000" dirty="0" smtClean="0"/>
              <a:t>Convert to categorical variables using bins to identify splits</a:t>
            </a:r>
          </a:p>
          <a:p>
            <a:pPr lvl="1">
              <a:spcBef>
                <a:spcPts val="0"/>
              </a:spcBef>
              <a:buFont typeface="Calibri" panose="020F0502020204030204" pitchFamily="34" charset="0"/>
              <a:buChar char="−"/>
            </a:pPr>
            <a:r>
              <a:rPr lang="en-CA" sz="1000" dirty="0" smtClean="0"/>
              <a:t>Drop 3SsnPorch since too sparse</a:t>
            </a:r>
          </a:p>
          <a:p>
            <a:pPr>
              <a:buFont typeface="Calibri" panose="020F0502020204030204" pitchFamily="34" charset="0"/>
              <a:buChar char="−"/>
            </a:pPr>
            <a:r>
              <a:rPr lang="en-CA" sz="1200" dirty="0" smtClean="0"/>
              <a:t>Misc. variables</a:t>
            </a:r>
            <a:endParaRPr lang="en-CA" sz="1200" dirty="0"/>
          </a:p>
          <a:p>
            <a:pPr lvl="1">
              <a:spcBef>
                <a:spcPts val="0"/>
              </a:spcBef>
              <a:buFont typeface="Calibri" panose="020F0502020204030204" pitchFamily="34" charset="0"/>
              <a:buChar char="−"/>
            </a:pPr>
            <a:r>
              <a:rPr lang="en-CA" sz="1000" dirty="0" smtClean="0"/>
              <a:t>After dropping tennis court </a:t>
            </a:r>
            <a:r>
              <a:rPr lang="en-CA" sz="1000" dirty="0" err="1" smtClean="0"/>
              <a:t>etc</a:t>
            </a:r>
            <a:r>
              <a:rPr lang="en-CA" sz="1000" dirty="0" smtClean="0"/>
              <a:t>, convert to categorical indicating if ‘Shed’ is present</a:t>
            </a:r>
            <a:endParaRPr lang="en-CA" sz="1000" dirty="0"/>
          </a:p>
          <a:p>
            <a:pPr lvl="1">
              <a:spcBef>
                <a:spcPts val="0"/>
              </a:spcBef>
              <a:buFont typeface="Calibri" panose="020F0502020204030204" pitchFamily="34" charset="0"/>
              <a:buChar char="−"/>
            </a:pPr>
            <a:r>
              <a:rPr lang="en-CA" sz="1000" dirty="0" smtClean="0"/>
              <a:t>Drop </a:t>
            </a:r>
            <a:r>
              <a:rPr lang="en-CA" sz="1000" dirty="0" err="1" smtClean="0"/>
              <a:t>MiscValue</a:t>
            </a:r>
            <a:endParaRPr lang="en-CA" sz="1000" dirty="0" smtClean="0"/>
          </a:p>
          <a:p>
            <a:pPr>
              <a:buFont typeface="Calibri" panose="020F0502020204030204" pitchFamily="34" charset="0"/>
              <a:buChar char="−"/>
            </a:pPr>
            <a:r>
              <a:rPr lang="en-CA" sz="1200" dirty="0" smtClean="0"/>
              <a:t>Pool-related</a:t>
            </a:r>
            <a:endParaRPr lang="en-CA" sz="1200" dirty="0"/>
          </a:p>
          <a:p>
            <a:pPr lvl="1">
              <a:spcBef>
                <a:spcPts val="0"/>
              </a:spcBef>
              <a:buFont typeface="Calibri" panose="020F0502020204030204" pitchFamily="34" charset="0"/>
              <a:buChar char="−"/>
            </a:pPr>
            <a:r>
              <a:rPr lang="en-CA" sz="1000" dirty="0" smtClean="0"/>
              <a:t>Too sparse, only 6 </a:t>
            </a:r>
            <a:r>
              <a:rPr lang="en-CA" sz="1000" dirty="0" err="1" smtClean="0"/>
              <a:t>datapoints</a:t>
            </a:r>
            <a:r>
              <a:rPr lang="en-CA" sz="1000" dirty="0" smtClean="0"/>
              <a:t> so drop </a:t>
            </a:r>
            <a:r>
              <a:rPr lang="en-CA" sz="1000" dirty="0" err="1" smtClean="0"/>
              <a:t>PoolArea</a:t>
            </a:r>
            <a:r>
              <a:rPr lang="en-CA" sz="1000" dirty="0" smtClean="0"/>
              <a:t> and </a:t>
            </a:r>
            <a:r>
              <a:rPr lang="en-CA" sz="1000" dirty="0" err="1" smtClean="0"/>
              <a:t>PoolQC</a:t>
            </a:r>
            <a:endParaRPr lang="en-CA" sz="1000" dirty="0" smtClean="0"/>
          </a:p>
          <a:p>
            <a:pPr>
              <a:buFont typeface="Calibri" panose="020F0502020204030204" pitchFamily="34" charset="0"/>
              <a:buChar char="−"/>
            </a:pPr>
            <a:r>
              <a:rPr lang="en-CA" sz="1200" dirty="0" smtClean="0"/>
              <a:t>Lot-related</a:t>
            </a:r>
            <a:endParaRPr lang="en-CA" sz="1200" dirty="0"/>
          </a:p>
          <a:p>
            <a:pPr lvl="1">
              <a:spcBef>
                <a:spcPts val="0"/>
              </a:spcBef>
              <a:buFont typeface="Calibri" panose="020F0502020204030204" pitchFamily="34" charset="0"/>
              <a:buChar char="−"/>
            </a:pPr>
            <a:r>
              <a:rPr lang="en-CA" sz="1000" dirty="0" smtClean="0"/>
              <a:t>Drop </a:t>
            </a:r>
            <a:r>
              <a:rPr lang="en-CA" sz="1000" dirty="0" err="1" smtClean="0"/>
              <a:t>LotFrontage</a:t>
            </a:r>
            <a:r>
              <a:rPr lang="en-CA" sz="1000" dirty="0" smtClean="0"/>
              <a:t> since related to </a:t>
            </a:r>
            <a:r>
              <a:rPr lang="en-CA" sz="1000" dirty="0" err="1" smtClean="0"/>
              <a:t>LotArea</a:t>
            </a:r>
            <a:r>
              <a:rPr lang="en-CA" sz="1000" dirty="0" smtClean="0"/>
              <a:t> (which is of more interest)</a:t>
            </a:r>
          </a:p>
          <a:p>
            <a:pPr lvl="1">
              <a:spcBef>
                <a:spcPts val="0"/>
              </a:spcBef>
              <a:buFont typeface="Calibri" panose="020F0502020204030204" pitchFamily="34" charset="0"/>
              <a:buChar char="−"/>
            </a:pPr>
            <a:r>
              <a:rPr lang="en-CA" sz="1000" dirty="0" smtClean="0"/>
              <a:t>Make </a:t>
            </a:r>
            <a:r>
              <a:rPr lang="en-CA" sz="1000" dirty="0" err="1" smtClean="0"/>
              <a:t>LotShape</a:t>
            </a:r>
            <a:r>
              <a:rPr lang="en-CA" sz="1000" dirty="0" smtClean="0"/>
              <a:t> binary Regular or Irregular</a:t>
            </a:r>
          </a:p>
          <a:p>
            <a:pPr lvl="1">
              <a:spcBef>
                <a:spcPts val="0"/>
              </a:spcBef>
              <a:buFont typeface="Calibri" panose="020F0502020204030204" pitchFamily="34" charset="0"/>
              <a:buChar char="−"/>
            </a:pPr>
            <a:r>
              <a:rPr lang="en-CA" sz="1000" dirty="0" smtClean="0"/>
              <a:t>Drop Street since only 3 </a:t>
            </a:r>
            <a:r>
              <a:rPr lang="en-CA" sz="1000" dirty="0" err="1" smtClean="0"/>
              <a:t>Gravl</a:t>
            </a:r>
            <a:endParaRPr lang="en-CA" sz="1000" dirty="0" smtClean="0"/>
          </a:p>
          <a:p>
            <a:pPr>
              <a:lnSpc>
                <a:spcPct val="100000"/>
              </a:lnSpc>
              <a:buFont typeface="Calibri" panose="020F0502020204030204" pitchFamily="34" charset="0"/>
              <a:buChar char="−"/>
            </a:pPr>
            <a:r>
              <a:rPr lang="en-CA" sz="1200" dirty="0" err="1" smtClean="0"/>
              <a:t>LowQualFinSF</a:t>
            </a:r>
            <a:r>
              <a:rPr lang="en-CA" sz="1200" dirty="0" smtClean="0"/>
              <a:t> </a:t>
            </a:r>
          </a:p>
          <a:p>
            <a:pPr lvl="1">
              <a:spcBef>
                <a:spcPts val="0"/>
              </a:spcBef>
              <a:buFont typeface="Calibri" panose="020F0502020204030204" pitchFamily="34" charset="0"/>
              <a:buChar char="−"/>
            </a:pPr>
            <a:r>
              <a:rPr lang="en-CA" sz="1000" dirty="0" smtClean="0"/>
              <a:t>Drop since </a:t>
            </a:r>
            <a:r>
              <a:rPr lang="en-CA" sz="1000" dirty="0"/>
              <a:t>sparse and info </a:t>
            </a:r>
            <a:r>
              <a:rPr lang="en-CA" sz="1000" dirty="0" smtClean="0"/>
              <a:t>likely contained in Overall quality variable</a:t>
            </a:r>
            <a:endParaRPr lang="en-CA" sz="1000" dirty="0"/>
          </a:p>
          <a:p>
            <a:pPr lvl="1">
              <a:buFont typeface="Calibri" panose="020F0502020204030204" pitchFamily="34" charset="0"/>
              <a:buChar char="−"/>
            </a:pPr>
            <a:endParaRPr lang="en-CA" sz="1000" dirty="0"/>
          </a:p>
        </p:txBody>
      </p:sp>
      <p:pic>
        <p:nvPicPr>
          <p:cNvPr id="5" name="Picture 4"/>
          <p:cNvPicPr>
            <a:picLocks noChangeAspect="1"/>
          </p:cNvPicPr>
          <p:nvPr/>
        </p:nvPicPr>
        <p:blipFill>
          <a:blip r:embed="rId4"/>
          <a:stretch>
            <a:fillRect/>
          </a:stretch>
        </p:blipFill>
        <p:spPr>
          <a:xfrm>
            <a:off x="7042296" y="184148"/>
            <a:ext cx="4086225" cy="2533650"/>
          </a:xfrm>
          <a:prstGeom prst="rect">
            <a:avLst/>
          </a:prstGeom>
        </p:spPr>
      </p:pic>
      <p:pic>
        <p:nvPicPr>
          <p:cNvPr id="6" name="Picture 5"/>
          <p:cNvPicPr>
            <a:picLocks noChangeAspect="1"/>
          </p:cNvPicPr>
          <p:nvPr/>
        </p:nvPicPr>
        <p:blipFill>
          <a:blip r:embed="rId5"/>
          <a:stretch>
            <a:fillRect/>
          </a:stretch>
        </p:blipFill>
        <p:spPr>
          <a:xfrm>
            <a:off x="6423552" y="2717798"/>
            <a:ext cx="5323714" cy="2040995"/>
          </a:xfrm>
          <a:prstGeom prst="rect">
            <a:avLst/>
          </a:prstGeom>
        </p:spPr>
      </p:pic>
    </p:spTree>
    <p:extLst>
      <p:ext uri="{BB962C8B-B14F-4D97-AF65-F5344CB8AC3E}">
        <p14:creationId xmlns:p14="http://schemas.microsoft.com/office/powerpoint/2010/main" val="3240048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556" y="323793"/>
            <a:ext cx="3197217" cy="1280890"/>
          </a:xfrm>
        </p:spPr>
        <p:txBody>
          <a:bodyPr/>
          <a:lstStyle/>
          <a:p>
            <a:r>
              <a:rPr lang="en-CA" dirty="0" smtClean="0"/>
              <a:t>5a) Feature Engineering</a:t>
            </a:r>
            <a:endParaRPr lang="en-CA" dirty="0"/>
          </a:p>
        </p:txBody>
      </p:sp>
      <p:sp>
        <p:nvSpPr>
          <p:cNvPr id="3" name="Content Placeholder 2"/>
          <p:cNvSpPr>
            <a:spLocks noGrp="1"/>
          </p:cNvSpPr>
          <p:nvPr>
            <p:ph sz="half" idx="1"/>
          </p:nvPr>
        </p:nvSpPr>
        <p:spPr>
          <a:xfrm>
            <a:off x="1988903" y="1604683"/>
            <a:ext cx="4313864" cy="3777622"/>
          </a:xfrm>
        </p:spPr>
        <p:txBody>
          <a:bodyPr>
            <a:noAutofit/>
          </a:bodyPr>
          <a:lstStyle/>
          <a:p>
            <a:pPr>
              <a:buFont typeface="Calibri" panose="020F0502020204030204" pitchFamily="34" charset="0"/>
              <a:buChar char="−"/>
            </a:pPr>
            <a:r>
              <a:rPr lang="en-CA" sz="1050" dirty="0" smtClean="0"/>
              <a:t>Basement-related</a:t>
            </a:r>
          </a:p>
          <a:p>
            <a:pPr lvl="1">
              <a:spcBef>
                <a:spcPts val="0"/>
              </a:spcBef>
              <a:buFont typeface="Calibri" panose="020F0502020204030204" pitchFamily="34" charset="0"/>
              <a:buChar char="−"/>
            </a:pPr>
            <a:r>
              <a:rPr lang="en-CA" sz="1000" dirty="0" smtClean="0"/>
              <a:t>Perfect multi-collinearity with basement area variables, drop BsmtFinSF1/2 and BsmtFinType1/2</a:t>
            </a:r>
          </a:p>
          <a:p>
            <a:pPr lvl="1">
              <a:spcBef>
                <a:spcPts val="0"/>
              </a:spcBef>
              <a:buFont typeface="Calibri" panose="020F0502020204030204" pitchFamily="34" charset="0"/>
              <a:buChar char="−"/>
            </a:pPr>
            <a:r>
              <a:rPr lang="en-CA" sz="1000" dirty="0" smtClean="0"/>
              <a:t>Consolidate ‘N’ and ‘Fa’ for </a:t>
            </a:r>
            <a:r>
              <a:rPr lang="en-CA" sz="1000" dirty="0" err="1" smtClean="0"/>
              <a:t>BsmtQual</a:t>
            </a:r>
            <a:r>
              <a:rPr lang="en-CA" sz="1000" dirty="0" smtClean="0"/>
              <a:t>. </a:t>
            </a:r>
          </a:p>
          <a:p>
            <a:pPr lvl="1">
              <a:spcBef>
                <a:spcPts val="0"/>
              </a:spcBef>
              <a:buFont typeface="Calibri" panose="020F0502020204030204" pitchFamily="34" charset="0"/>
              <a:buChar char="−"/>
            </a:pPr>
            <a:r>
              <a:rPr lang="en-CA" sz="1000" dirty="0" err="1" smtClean="0"/>
              <a:t>DropBsmtCond</a:t>
            </a:r>
            <a:r>
              <a:rPr lang="en-CA" sz="1000" dirty="0" smtClean="0"/>
              <a:t> and </a:t>
            </a:r>
            <a:r>
              <a:rPr lang="en-CA" sz="1000" dirty="0" err="1" smtClean="0"/>
              <a:t>BsmtExposure</a:t>
            </a:r>
            <a:r>
              <a:rPr lang="en-CA" sz="1000" dirty="0" smtClean="0"/>
              <a:t>  -- sound like important variables but what matters is size, quality and how much still unfinished</a:t>
            </a:r>
          </a:p>
          <a:p>
            <a:pPr>
              <a:spcBef>
                <a:spcPts val="0"/>
              </a:spcBef>
              <a:buFont typeface="Calibri" panose="020F0502020204030204" pitchFamily="34" charset="0"/>
              <a:buChar char="−"/>
            </a:pPr>
            <a:r>
              <a:rPr lang="en-CA" sz="1050" dirty="0" smtClean="0"/>
              <a:t>Garage-related</a:t>
            </a:r>
            <a:endParaRPr lang="en-CA" sz="1050" dirty="0"/>
          </a:p>
          <a:p>
            <a:pPr lvl="1">
              <a:spcBef>
                <a:spcPts val="0"/>
              </a:spcBef>
              <a:buFont typeface="Calibri" panose="020F0502020204030204" pitchFamily="34" charset="0"/>
              <a:buChar char="−"/>
            </a:pPr>
            <a:r>
              <a:rPr lang="en-CA" sz="1000" dirty="0" smtClean="0"/>
              <a:t>Drop </a:t>
            </a:r>
            <a:r>
              <a:rPr lang="en-CA" sz="1000" dirty="0" err="1" smtClean="0"/>
              <a:t>GarageArea</a:t>
            </a:r>
            <a:r>
              <a:rPr lang="en-CA" sz="1000" dirty="0" smtClean="0"/>
              <a:t> since info contained in more interpretable </a:t>
            </a:r>
            <a:r>
              <a:rPr lang="en-CA" sz="1000" dirty="0" err="1" smtClean="0"/>
              <a:t>GarageCars</a:t>
            </a:r>
            <a:endParaRPr lang="en-CA" sz="1000" dirty="0"/>
          </a:p>
          <a:p>
            <a:pPr lvl="1">
              <a:spcBef>
                <a:spcPts val="0"/>
              </a:spcBef>
              <a:buFont typeface="Calibri" panose="020F0502020204030204" pitchFamily="34" charset="0"/>
              <a:buChar char="−"/>
            </a:pPr>
            <a:r>
              <a:rPr lang="en-CA" sz="1000" dirty="0" smtClean="0"/>
              <a:t>Consolidate </a:t>
            </a:r>
            <a:r>
              <a:rPr lang="en-CA" sz="1000" dirty="0" err="1" smtClean="0"/>
              <a:t>GarageCond</a:t>
            </a:r>
            <a:r>
              <a:rPr lang="en-CA" sz="1000" dirty="0" smtClean="0"/>
              <a:t> into 3 categories and </a:t>
            </a:r>
            <a:r>
              <a:rPr lang="en-CA" sz="1000" dirty="0" err="1" smtClean="0"/>
              <a:t>GarageType</a:t>
            </a:r>
            <a:r>
              <a:rPr lang="en-CA" sz="1000" dirty="0" smtClean="0"/>
              <a:t> into 4</a:t>
            </a:r>
          </a:p>
          <a:p>
            <a:pPr lvl="1">
              <a:spcBef>
                <a:spcPts val="0"/>
              </a:spcBef>
              <a:buFont typeface="Calibri" panose="020F0502020204030204" pitchFamily="34" charset="0"/>
              <a:buChar char="−"/>
            </a:pPr>
            <a:r>
              <a:rPr lang="en-CA" sz="1000" dirty="0" smtClean="0"/>
              <a:t>Drop </a:t>
            </a:r>
            <a:r>
              <a:rPr lang="en-CA" sz="1000" dirty="0" err="1" smtClean="0"/>
              <a:t>GarageQual</a:t>
            </a:r>
            <a:r>
              <a:rPr lang="en-CA" sz="1000" dirty="0" smtClean="0"/>
              <a:t> since likely captured in </a:t>
            </a:r>
            <a:r>
              <a:rPr lang="en-CA" sz="1000" dirty="0" err="1" smtClean="0"/>
              <a:t>GarageCond</a:t>
            </a:r>
            <a:r>
              <a:rPr lang="en-CA" sz="1000" dirty="0" smtClean="0"/>
              <a:t> and </a:t>
            </a:r>
            <a:r>
              <a:rPr lang="en-CA" sz="1000" dirty="0" err="1" smtClean="0"/>
              <a:t>OverallQual</a:t>
            </a:r>
            <a:endParaRPr lang="en-CA" sz="1000" dirty="0" smtClean="0"/>
          </a:p>
          <a:p>
            <a:pPr>
              <a:spcBef>
                <a:spcPts val="0"/>
              </a:spcBef>
              <a:buFont typeface="Calibri" panose="020F0502020204030204" pitchFamily="34" charset="0"/>
              <a:buChar char="−"/>
            </a:pPr>
            <a:r>
              <a:rPr lang="en-CA" sz="1050" dirty="0"/>
              <a:t>Living area-related</a:t>
            </a:r>
            <a:endParaRPr lang="en-CA" sz="1050" dirty="0"/>
          </a:p>
          <a:p>
            <a:pPr lvl="1">
              <a:spcBef>
                <a:spcPts val="0"/>
              </a:spcBef>
              <a:buFont typeface="Calibri" panose="020F0502020204030204" pitchFamily="34" charset="0"/>
              <a:buChar char="−"/>
            </a:pPr>
            <a:r>
              <a:rPr lang="en-CA" sz="1000" dirty="0" smtClean="0"/>
              <a:t>Drop 1stFlrSF since info contained in </a:t>
            </a:r>
            <a:r>
              <a:rPr lang="en-CA" sz="1000" dirty="0" err="1" smtClean="0"/>
              <a:t>GrLivArea</a:t>
            </a:r>
            <a:endParaRPr lang="en-CA" sz="1000" dirty="0" smtClean="0"/>
          </a:p>
          <a:p>
            <a:pPr lvl="1">
              <a:spcBef>
                <a:spcPts val="0"/>
              </a:spcBef>
              <a:buFont typeface="Calibri" panose="020F0502020204030204" pitchFamily="34" charset="0"/>
              <a:buChar char="−"/>
            </a:pPr>
            <a:r>
              <a:rPr lang="en-CA" sz="1000" dirty="0" smtClean="0"/>
              <a:t>Create ‘</a:t>
            </a:r>
            <a:r>
              <a:rPr lang="en-CA" sz="1000" dirty="0" err="1" smtClean="0"/>
              <a:t>OtherRmsAbvGrd</a:t>
            </a:r>
            <a:r>
              <a:rPr lang="en-CA" sz="1000" dirty="0" smtClean="0"/>
              <a:t>’ = </a:t>
            </a:r>
            <a:r>
              <a:rPr lang="en-CA" sz="1000" dirty="0" err="1" smtClean="0"/>
              <a:t>TotRmsAbvGrd</a:t>
            </a:r>
            <a:r>
              <a:rPr lang="en-CA" sz="1000" dirty="0" smtClean="0"/>
              <a:t> – </a:t>
            </a:r>
            <a:r>
              <a:rPr lang="en-CA" sz="1000" dirty="0" err="1" smtClean="0"/>
              <a:t>BedroomAbvGr</a:t>
            </a:r>
            <a:r>
              <a:rPr lang="en-CA" sz="1000" dirty="0" smtClean="0"/>
              <a:t> and drop </a:t>
            </a:r>
            <a:r>
              <a:rPr lang="en-CA" sz="1000" dirty="0" err="1" smtClean="0"/>
              <a:t>TotRmsAbvGrd</a:t>
            </a:r>
            <a:endParaRPr lang="en-CA" sz="1000" dirty="0" smtClean="0"/>
          </a:p>
          <a:p>
            <a:pPr>
              <a:spcBef>
                <a:spcPts val="0"/>
              </a:spcBef>
              <a:buFont typeface="Calibri" panose="020F0502020204030204" pitchFamily="34" charset="0"/>
              <a:buChar char="−"/>
            </a:pPr>
            <a:r>
              <a:rPr lang="en-CA" sz="1050" dirty="0"/>
              <a:t>Fireplaces and Environment-related</a:t>
            </a:r>
            <a:endParaRPr lang="en-CA" sz="1050" dirty="0"/>
          </a:p>
          <a:p>
            <a:pPr lvl="1">
              <a:spcBef>
                <a:spcPts val="0"/>
              </a:spcBef>
              <a:buFont typeface="Calibri" panose="020F0502020204030204" pitchFamily="34" charset="0"/>
              <a:buChar char="−"/>
            </a:pPr>
            <a:r>
              <a:rPr lang="en-CA" sz="1000" dirty="0" smtClean="0"/>
              <a:t>Drop Heating, </a:t>
            </a:r>
            <a:r>
              <a:rPr lang="en-CA" sz="1000" dirty="0" err="1" smtClean="0"/>
              <a:t>CentralAir</a:t>
            </a:r>
            <a:r>
              <a:rPr lang="en-CA" sz="1000" dirty="0" smtClean="0"/>
              <a:t> and Electrical since too sparse after one-hot encoding</a:t>
            </a:r>
          </a:p>
          <a:p>
            <a:pPr lvl="1">
              <a:spcBef>
                <a:spcPts val="0"/>
              </a:spcBef>
              <a:buFont typeface="Calibri" panose="020F0502020204030204" pitchFamily="34" charset="0"/>
              <a:buChar char="−"/>
            </a:pPr>
            <a:r>
              <a:rPr lang="en-CA" sz="1000" dirty="0" smtClean="0"/>
              <a:t>Consolidate </a:t>
            </a:r>
            <a:r>
              <a:rPr lang="en-CA" sz="1000" dirty="0" err="1" smtClean="0"/>
              <a:t>HeatingQC</a:t>
            </a:r>
            <a:r>
              <a:rPr lang="en-CA" sz="1000" dirty="0" smtClean="0"/>
              <a:t> and </a:t>
            </a:r>
            <a:r>
              <a:rPr lang="en-CA" sz="1000" dirty="0" err="1" smtClean="0"/>
              <a:t>FireplaceQu</a:t>
            </a:r>
            <a:r>
              <a:rPr lang="en-CA" sz="1000" dirty="0" smtClean="0"/>
              <a:t> into 3 categories</a:t>
            </a:r>
          </a:p>
          <a:p>
            <a:pPr>
              <a:spcBef>
                <a:spcPts val="0"/>
              </a:spcBef>
              <a:buFont typeface="Calibri" panose="020F0502020204030204" pitchFamily="34" charset="0"/>
              <a:buChar char="−"/>
            </a:pPr>
            <a:r>
              <a:rPr lang="en-CA" sz="1050" dirty="0" err="1"/>
              <a:t>Calc</a:t>
            </a:r>
            <a:r>
              <a:rPr lang="en-CA" sz="1050" dirty="0"/>
              <a:t> age out of Year variables</a:t>
            </a:r>
            <a:endParaRPr lang="en-CA" sz="1050" dirty="0"/>
          </a:p>
          <a:p>
            <a:pPr lvl="1">
              <a:spcBef>
                <a:spcPts val="0"/>
              </a:spcBef>
              <a:buFont typeface="Calibri" panose="020F0502020204030204" pitchFamily="34" charset="0"/>
              <a:buChar char="−"/>
            </a:pPr>
            <a:r>
              <a:rPr lang="en-CA" sz="1000" dirty="0" smtClean="0"/>
              <a:t>Drop </a:t>
            </a:r>
            <a:r>
              <a:rPr lang="en-CA" sz="1000" dirty="0" err="1" smtClean="0"/>
              <a:t>GarageYrBlt</a:t>
            </a:r>
            <a:r>
              <a:rPr lang="en-CA" sz="1000" dirty="0" smtClean="0"/>
              <a:t> since </a:t>
            </a:r>
            <a:r>
              <a:rPr lang="en-CA" sz="1000" dirty="0" err="1" smtClean="0"/>
              <a:t>YearRemodAdd</a:t>
            </a:r>
            <a:r>
              <a:rPr lang="en-CA" sz="1000" dirty="0" smtClean="0"/>
              <a:t> captures this plus more</a:t>
            </a:r>
          </a:p>
          <a:p>
            <a:pPr lvl="1">
              <a:spcBef>
                <a:spcPts val="0"/>
              </a:spcBef>
              <a:buFont typeface="Calibri" panose="020F0502020204030204" pitchFamily="34" charset="0"/>
              <a:buChar char="−"/>
            </a:pPr>
            <a:r>
              <a:rPr lang="en-CA" sz="1000" dirty="0" smtClean="0"/>
              <a:t>Create </a:t>
            </a:r>
            <a:r>
              <a:rPr lang="en-CA" sz="1000" dirty="0" err="1" smtClean="0"/>
              <a:t>HouseAge</a:t>
            </a:r>
            <a:r>
              <a:rPr lang="en-CA" sz="1000" dirty="0" smtClean="0"/>
              <a:t> = </a:t>
            </a:r>
            <a:r>
              <a:rPr lang="en-CA" sz="1000" dirty="0" err="1" smtClean="0"/>
              <a:t>YrSold</a:t>
            </a:r>
            <a:r>
              <a:rPr lang="en-CA" sz="1000" dirty="0" smtClean="0"/>
              <a:t> - </a:t>
            </a:r>
            <a:r>
              <a:rPr lang="en-CA" sz="1000" dirty="0" err="1" smtClean="0"/>
              <a:t>YearBuilt</a:t>
            </a:r>
            <a:endParaRPr lang="en-CA" sz="1000" dirty="0" smtClean="0"/>
          </a:p>
          <a:p>
            <a:pPr lvl="1">
              <a:spcBef>
                <a:spcPts val="0"/>
              </a:spcBef>
              <a:buFont typeface="Calibri" panose="020F0502020204030204" pitchFamily="34" charset="0"/>
              <a:buChar char="−"/>
            </a:pPr>
            <a:r>
              <a:rPr lang="en-CA" sz="1000" dirty="0"/>
              <a:t>Create </a:t>
            </a:r>
            <a:r>
              <a:rPr lang="en-CA" sz="1000" dirty="0" err="1" smtClean="0"/>
              <a:t>RemodAge</a:t>
            </a:r>
            <a:r>
              <a:rPr lang="en-CA" sz="1000" dirty="0" smtClean="0"/>
              <a:t> = </a:t>
            </a:r>
            <a:r>
              <a:rPr lang="en-CA" sz="1000" dirty="0" err="1"/>
              <a:t>YrSold</a:t>
            </a:r>
            <a:r>
              <a:rPr lang="en-CA" sz="1000" dirty="0"/>
              <a:t> </a:t>
            </a:r>
            <a:r>
              <a:rPr lang="en-CA" sz="1000" dirty="0" smtClean="0"/>
              <a:t>– </a:t>
            </a:r>
            <a:r>
              <a:rPr lang="en-CA" sz="1000" dirty="0" err="1" smtClean="0"/>
              <a:t>YearRemodAdd</a:t>
            </a:r>
            <a:endParaRPr lang="en-CA" sz="1000" dirty="0" smtClean="0"/>
          </a:p>
          <a:p>
            <a:pPr>
              <a:lnSpc>
                <a:spcPct val="100000"/>
              </a:lnSpc>
              <a:spcBef>
                <a:spcPts val="0"/>
              </a:spcBef>
              <a:buFont typeface="Calibri" panose="020F0502020204030204" pitchFamily="34" charset="0"/>
              <a:buChar char="−"/>
            </a:pPr>
            <a:r>
              <a:rPr lang="en-CA" sz="1050" dirty="0"/>
              <a:t>Sale-related</a:t>
            </a:r>
          </a:p>
          <a:p>
            <a:pPr lvl="1">
              <a:spcBef>
                <a:spcPts val="0"/>
              </a:spcBef>
              <a:buFont typeface="Calibri" panose="020F0502020204030204" pitchFamily="34" charset="0"/>
              <a:buChar char="−"/>
            </a:pPr>
            <a:r>
              <a:rPr lang="en-CA" sz="1000" dirty="0" smtClean="0"/>
              <a:t>Consolidate </a:t>
            </a:r>
            <a:r>
              <a:rPr lang="en-CA" sz="1000" dirty="0" err="1" smtClean="0"/>
              <a:t>SaleType</a:t>
            </a:r>
            <a:r>
              <a:rPr lang="en-CA" sz="1000" dirty="0" smtClean="0"/>
              <a:t> and </a:t>
            </a:r>
            <a:r>
              <a:rPr lang="en-CA" sz="1000" dirty="0" err="1" smtClean="0"/>
              <a:t>SaleCondition</a:t>
            </a:r>
            <a:r>
              <a:rPr lang="en-CA" sz="1000" dirty="0" smtClean="0"/>
              <a:t> into 3 and 4 categories</a:t>
            </a:r>
          </a:p>
          <a:p>
            <a:pPr lvl="1">
              <a:spcBef>
                <a:spcPts val="0"/>
              </a:spcBef>
              <a:buFont typeface="Calibri" panose="020F0502020204030204" pitchFamily="34" charset="0"/>
              <a:buChar char="−"/>
            </a:pPr>
            <a:r>
              <a:rPr lang="en-CA" sz="1000" dirty="0" smtClean="0"/>
              <a:t>Convert </a:t>
            </a:r>
            <a:r>
              <a:rPr lang="en-CA" sz="1000" dirty="0" err="1" smtClean="0"/>
              <a:t>MoSold</a:t>
            </a:r>
            <a:r>
              <a:rPr lang="en-CA" sz="1000" dirty="0" smtClean="0"/>
              <a:t> into Season variable for the 4 seasons</a:t>
            </a:r>
            <a:endParaRPr lang="en-CA" sz="1000" dirty="0"/>
          </a:p>
          <a:p>
            <a:pPr lvl="1">
              <a:spcBef>
                <a:spcPts val="0"/>
              </a:spcBef>
              <a:buFont typeface="Calibri" panose="020F0502020204030204" pitchFamily="34" charset="0"/>
              <a:buChar char="−"/>
            </a:pPr>
            <a:endParaRPr lang="en-CA" sz="1000" dirty="0"/>
          </a:p>
        </p:txBody>
      </p:sp>
      <p:pic>
        <p:nvPicPr>
          <p:cNvPr id="4" name="Picture 3"/>
          <p:cNvPicPr>
            <a:picLocks noChangeAspect="1"/>
          </p:cNvPicPr>
          <p:nvPr/>
        </p:nvPicPr>
        <p:blipFill>
          <a:blip r:embed="rId3"/>
          <a:stretch>
            <a:fillRect/>
          </a:stretch>
        </p:blipFill>
        <p:spPr>
          <a:xfrm>
            <a:off x="6553550" y="472414"/>
            <a:ext cx="2408415" cy="1897327"/>
          </a:xfrm>
          <a:prstGeom prst="rect">
            <a:avLst/>
          </a:prstGeom>
        </p:spPr>
      </p:pic>
      <p:pic>
        <p:nvPicPr>
          <p:cNvPr id="8" name="Picture 7"/>
          <p:cNvPicPr>
            <a:picLocks noChangeAspect="1"/>
          </p:cNvPicPr>
          <p:nvPr/>
        </p:nvPicPr>
        <p:blipFill>
          <a:blip r:embed="rId4"/>
          <a:stretch>
            <a:fillRect/>
          </a:stretch>
        </p:blipFill>
        <p:spPr>
          <a:xfrm>
            <a:off x="9152641" y="472414"/>
            <a:ext cx="2468034" cy="1938659"/>
          </a:xfrm>
          <a:prstGeom prst="rect">
            <a:avLst/>
          </a:prstGeom>
        </p:spPr>
      </p:pic>
      <p:pic>
        <p:nvPicPr>
          <p:cNvPr id="9" name="Picture 8"/>
          <p:cNvPicPr>
            <a:picLocks noChangeAspect="1"/>
          </p:cNvPicPr>
          <p:nvPr/>
        </p:nvPicPr>
        <p:blipFill>
          <a:blip r:embed="rId5"/>
          <a:stretch>
            <a:fillRect/>
          </a:stretch>
        </p:blipFill>
        <p:spPr>
          <a:xfrm>
            <a:off x="6553550" y="2518362"/>
            <a:ext cx="2736445" cy="1817687"/>
          </a:xfrm>
          <a:prstGeom prst="rect">
            <a:avLst/>
          </a:prstGeom>
        </p:spPr>
      </p:pic>
      <p:pic>
        <p:nvPicPr>
          <p:cNvPr id="10" name="Picture 9"/>
          <p:cNvPicPr>
            <a:picLocks noChangeAspect="1"/>
          </p:cNvPicPr>
          <p:nvPr/>
        </p:nvPicPr>
        <p:blipFill>
          <a:blip r:embed="rId6"/>
          <a:stretch>
            <a:fillRect/>
          </a:stretch>
        </p:blipFill>
        <p:spPr>
          <a:xfrm>
            <a:off x="9540778" y="2575247"/>
            <a:ext cx="2010930" cy="3521604"/>
          </a:xfrm>
          <a:prstGeom prst="rect">
            <a:avLst/>
          </a:prstGeom>
        </p:spPr>
      </p:pic>
      <p:pic>
        <p:nvPicPr>
          <p:cNvPr id="11" name="Picture 10"/>
          <p:cNvPicPr>
            <a:picLocks noChangeAspect="1"/>
          </p:cNvPicPr>
          <p:nvPr/>
        </p:nvPicPr>
        <p:blipFill>
          <a:blip r:embed="rId7"/>
          <a:stretch>
            <a:fillRect/>
          </a:stretch>
        </p:blipFill>
        <p:spPr>
          <a:xfrm>
            <a:off x="7095065" y="4484670"/>
            <a:ext cx="1866900" cy="1790700"/>
          </a:xfrm>
          <a:prstGeom prst="rect">
            <a:avLst/>
          </a:prstGeom>
        </p:spPr>
      </p:pic>
    </p:spTree>
    <p:extLst>
      <p:ext uri="{BB962C8B-B14F-4D97-AF65-F5344CB8AC3E}">
        <p14:creationId xmlns:p14="http://schemas.microsoft.com/office/powerpoint/2010/main" val="4062801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4248</TotalTime>
  <Words>3316</Words>
  <Application>Microsoft Office PowerPoint</Application>
  <PresentationFormat>Widescreen</PresentationFormat>
  <Paragraphs>406</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Wisp</vt:lpstr>
      <vt:lpstr>Applying ML to House Prices in Ames</vt:lpstr>
      <vt:lpstr>Data Science Lifecycle</vt:lpstr>
      <vt:lpstr>1) Business understanding</vt:lpstr>
      <vt:lpstr>2) Data mining</vt:lpstr>
      <vt:lpstr>3a) Data cleaning: missing data or errors</vt:lpstr>
      <vt:lpstr>3b) Data cleaning: outliers</vt:lpstr>
      <vt:lpstr>4) Data exploration</vt:lpstr>
      <vt:lpstr>5a) Feature Engineering</vt:lpstr>
      <vt:lpstr>5a) Feature Engineering</vt:lpstr>
      <vt:lpstr>5a) Feature Engineering</vt:lpstr>
      <vt:lpstr>5b) Feature Selection</vt:lpstr>
      <vt:lpstr>5b) Feature Selection</vt:lpstr>
      <vt:lpstr>6) Predictive Modelling</vt:lpstr>
      <vt:lpstr>6) Predictive Modelling</vt:lpstr>
      <vt:lpstr>7) Present insights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ML to House Prices in Ames</dc:title>
  <dc:creator>Microsoft account</dc:creator>
  <cp:lastModifiedBy>Microsoft account</cp:lastModifiedBy>
  <cp:revision>107</cp:revision>
  <dcterms:created xsi:type="dcterms:W3CDTF">2021-02-08T22:35:28Z</dcterms:created>
  <dcterms:modified xsi:type="dcterms:W3CDTF">2021-02-12T05:08:18Z</dcterms:modified>
</cp:coreProperties>
</file>