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1" r:id="rId4"/>
    <p:sldId id="272" r:id="rId5"/>
    <p:sldId id="273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9" d="100"/>
          <a:sy n="89" d="100"/>
        </p:scale>
        <p:origin x="466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6/28/2020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6/28/2020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rinking" TargetMode="External"/><Relationship Id="rId13" Type="http://schemas.openxmlformats.org/officeDocument/2006/relationships/hyperlink" Target="https://en.wikipedia.org/wiki/Party" TargetMode="External"/><Relationship Id="rId3" Type="http://schemas.openxmlformats.org/officeDocument/2006/relationships/hyperlink" Target="https://en.wikipedia.org/wiki/Rave" TargetMode="External"/><Relationship Id="rId7" Type="http://schemas.openxmlformats.org/officeDocument/2006/relationships/hyperlink" Target="https://en.wikipedia.org/wiki/Dancing" TargetMode="External"/><Relationship Id="rId12" Type="http://schemas.openxmlformats.org/officeDocument/2006/relationships/hyperlink" Target="https://en.wikipedia.org/wiki/Night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Trance_mu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co" TargetMode="External"/><Relationship Id="rId11" Type="http://schemas.openxmlformats.org/officeDocument/2006/relationships/hyperlink" Target="https://en.wikipedia.org/wiki/Anti-establishment" TargetMode="External"/><Relationship Id="rId5" Type="http://schemas.openxmlformats.org/officeDocument/2006/relationships/hyperlink" Target="https://en.wikipedia.org/wiki/Discotheques" TargetMode="External"/><Relationship Id="rId15" Type="http://schemas.openxmlformats.org/officeDocument/2006/relationships/hyperlink" Target="https://en.wikipedia.org/wiki/House_music" TargetMode="External"/><Relationship Id="rId10" Type="http://schemas.openxmlformats.org/officeDocument/2006/relationships/hyperlink" Target="https://en.wikipedia.org/wiki/Recreational_drugs" TargetMode="External"/><Relationship Id="rId4" Type="http://schemas.openxmlformats.org/officeDocument/2006/relationships/hyperlink" Target="https://en.wikipedia.org/wiki/Nightclub" TargetMode="External"/><Relationship Id="rId9" Type="http://schemas.openxmlformats.org/officeDocument/2006/relationships/hyperlink" Target="https://en.wikipedia.org/wiki/Alcoholic_beverage" TargetMode="External"/><Relationship Id="rId14" Type="http://schemas.openxmlformats.org/officeDocument/2006/relationships/hyperlink" Target="https://en.wikipedia.org/wiki/Tech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564904"/>
            <a:ext cx="12188824" cy="8717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BEST INDIAN CITY FOR CLUBBING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62764" y="5733256"/>
            <a:ext cx="2644550" cy="632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err="1" smtClean="0"/>
              <a:t>Aniket</a:t>
            </a:r>
            <a:r>
              <a:rPr lang="en-US" dirty="0" smtClean="0"/>
              <a:t> </a:t>
            </a:r>
            <a:r>
              <a:rPr lang="en-US" dirty="0" err="1" smtClean="0"/>
              <a:t>Kolkar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/>
          <a:lstStyle/>
          <a:p>
            <a:pPr algn="ctr"/>
            <a:r>
              <a:rPr lang="en-IN" b="1" dirty="0"/>
              <a:t>Introduction: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IN" dirty="0"/>
              <a:t>Clubbing (also known as club culture, related to </a:t>
            </a:r>
            <a:r>
              <a:rPr lang="en-IN" dirty="0">
                <a:hlinkClick r:id="rId3" tooltip="Rave"/>
              </a:rPr>
              <a:t>raving</a:t>
            </a:r>
            <a:r>
              <a:rPr lang="en-IN" dirty="0"/>
              <a:t>) is the custom of visiting and gathering socially at </a:t>
            </a:r>
            <a:r>
              <a:rPr lang="en-IN" dirty="0">
                <a:hlinkClick r:id="rId4" tooltip="Nightclub"/>
              </a:rPr>
              <a:t>nightclubs</a:t>
            </a:r>
            <a:r>
              <a:rPr lang="en-IN" dirty="0"/>
              <a:t> (</a:t>
            </a:r>
            <a:r>
              <a:rPr lang="en-IN" dirty="0">
                <a:hlinkClick r:id="rId5" tooltip="Discotheques"/>
              </a:rPr>
              <a:t>discotheques</a:t>
            </a:r>
            <a:r>
              <a:rPr lang="en-IN" dirty="0"/>
              <a:t>, </a:t>
            </a:r>
            <a:r>
              <a:rPr lang="en-IN" dirty="0">
                <a:hlinkClick r:id="rId6" tooltip="Disco"/>
              </a:rPr>
              <a:t>discos</a:t>
            </a:r>
            <a:r>
              <a:rPr lang="en-IN" dirty="0"/>
              <a:t> or just clubs) and festivals. That includes socializing, listening to music, </a:t>
            </a:r>
            <a:r>
              <a:rPr lang="en-IN" dirty="0">
                <a:hlinkClick r:id="rId7" tooltip="Dancing"/>
              </a:rPr>
              <a:t>dancing</a:t>
            </a:r>
            <a:r>
              <a:rPr lang="en-IN" dirty="0"/>
              <a:t>, </a:t>
            </a:r>
            <a:r>
              <a:rPr lang="en-IN" dirty="0">
                <a:hlinkClick r:id="rId8" tooltip="Drinking"/>
              </a:rPr>
              <a:t>drinking</a:t>
            </a:r>
            <a:r>
              <a:rPr lang="en-IN" dirty="0"/>
              <a:t> </a:t>
            </a:r>
            <a:r>
              <a:rPr lang="en-IN" dirty="0">
                <a:hlinkClick r:id="rId9" tooltip="Alcoholic beverage"/>
              </a:rPr>
              <a:t>alcohol</a:t>
            </a:r>
            <a:r>
              <a:rPr lang="en-IN" dirty="0"/>
              <a:t> and sometimes using </a:t>
            </a:r>
            <a:r>
              <a:rPr lang="en-IN" dirty="0">
                <a:hlinkClick r:id="rId10" tooltip="Recreational drugs"/>
              </a:rPr>
              <a:t>recreational drugs</a:t>
            </a:r>
            <a:r>
              <a:rPr lang="en-IN" dirty="0"/>
              <a:t>. In most cases it is done to hear new music on larger, high-end audio systems than one would usually have in their home, or for socializing and meeting new people. Clubbing and raves have historically referred to grass-roots organized, </a:t>
            </a:r>
            <a:r>
              <a:rPr lang="en-IN" dirty="0">
                <a:hlinkClick r:id="rId11" tooltip="Anti-establishment"/>
              </a:rPr>
              <a:t>anti-establishment</a:t>
            </a:r>
            <a:r>
              <a:rPr lang="en-IN" dirty="0"/>
              <a:t> and unlicensed all </a:t>
            </a:r>
            <a:r>
              <a:rPr lang="en-IN" dirty="0">
                <a:hlinkClick r:id="rId12" tooltip="Night"/>
              </a:rPr>
              <a:t>night</a:t>
            </a:r>
            <a:r>
              <a:rPr lang="en-IN" dirty="0"/>
              <a:t> dance </a:t>
            </a:r>
            <a:r>
              <a:rPr lang="en-IN" dirty="0">
                <a:hlinkClick r:id="rId13" tooltip="Party"/>
              </a:rPr>
              <a:t>parties</a:t>
            </a:r>
            <a:r>
              <a:rPr lang="en-IN" dirty="0"/>
              <a:t>, typically featuring electronically produced dance music, such as </a:t>
            </a:r>
            <a:r>
              <a:rPr lang="en-IN" dirty="0">
                <a:hlinkClick r:id="rId14" tooltip="Techno"/>
              </a:rPr>
              <a:t>techno</a:t>
            </a:r>
            <a:r>
              <a:rPr lang="en-IN" dirty="0"/>
              <a:t>, </a:t>
            </a:r>
            <a:r>
              <a:rPr lang="en-IN" dirty="0">
                <a:hlinkClick r:id="rId15" tooltip="House music"/>
              </a:rPr>
              <a:t>house</a:t>
            </a:r>
            <a:r>
              <a:rPr lang="en-IN" dirty="0"/>
              <a:t>, </a:t>
            </a:r>
            <a:r>
              <a:rPr lang="en-IN" dirty="0">
                <a:hlinkClick r:id="rId16" tooltip="Trance music"/>
              </a:rPr>
              <a:t>trance</a:t>
            </a:r>
            <a:r>
              <a:rPr lang="en-IN" dirty="0"/>
              <a:t> and drum and bass. </a:t>
            </a:r>
          </a:p>
          <a:p>
            <a:r>
              <a:rPr lang="en-IN" dirty="0"/>
              <a:t>Our goal is to find the city which is best for clubbing amongst </a:t>
            </a:r>
            <a:r>
              <a:rPr lang="en-IN" b="1" dirty="0"/>
              <a:t>MUMBAI,DELHI,BANGALORE,HYDEREBAD,CHENNAI,KOLKATA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Problem: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1804" y="1628800"/>
            <a:ext cx="10729192" cy="43434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To </a:t>
            </a:r>
            <a:r>
              <a:rPr lang="en-IN" dirty="0" smtClean="0"/>
              <a:t>find </a:t>
            </a:r>
            <a:r>
              <a:rPr lang="en-IN" dirty="0"/>
              <a:t>the answers to the following questions: 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Q: To find </a:t>
            </a:r>
            <a:r>
              <a:rPr lang="en-IN" dirty="0" smtClean="0"/>
              <a:t>the best city for clubbing.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Data Section: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/>
              <a:t>I have chosen these cities because they are most populated, education, economic power and being metropolitan. Out of the cities we will choose one. Foursquare API will help us gather data. </a:t>
            </a:r>
          </a:p>
          <a:p>
            <a:r>
              <a:rPr lang="en-IN" dirty="0"/>
              <a:t>Data will consist of all the pubs in the city and we will cluster them and find which city is the best for clubbing. 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Methodology: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/>
              <a:t>Our goal for this project is to search high dense city of PUBS for clubbing. For this I have used Foursquare API through the venues channel. I used the near query to get venues in the cities. Also I have use </a:t>
            </a:r>
            <a:r>
              <a:rPr lang="en-IN" dirty="0" err="1"/>
              <a:t>CategoryID</a:t>
            </a:r>
            <a:r>
              <a:rPr lang="en-IN" dirty="0"/>
              <a:t> to set it to show only Pubs. In my code you will see the format. That 4bf58dd8d48988d11b941735 is the </a:t>
            </a:r>
            <a:r>
              <a:rPr lang="en-IN" dirty="0" err="1"/>
              <a:t>CategoryId</a:t>
            </a:r>
            <a:r>
              <a:rPr lang="en-IN" dirty="0"/>
              <a:t> of the Pubs. </a:t>
            </a:r>
          </a:p>
          <a:p>
            <a:r>
              <a:rPr lang="en-IN" dirty="0"/>
              <a:t>Also, Foursquare limits us to maximum of 100 venues per query. Moreover, I repeated this request for the 6 studied cities and got their top 50 venues as all cities don’t have 100 pubs. I saved the name and coordinate data only from the result and plotted them on the map for visual inspection. </a:t>
            </a:r>
          </a:p>
          <a:p>
            <a:r>
              <a:rPr lang="en-IN" dirty="0"/>
              <a:t>Next, to get an indicator of the density of Pubs, I calculated a </a:t>
            </a:r>
            <a:r>
              <a:rPr lang="en-IN" dirty="0" err="1"/>
              <a:t>center</a:t>
            </a:r>
            <a:r>
              <a:rPr lang="en-IN" dirty="0"/>
              <a:t> coordinate of the venues to get the mean longitude and latitude values. Then I calculated the mean of the Euclidean distance from each venue to the mean coordinates. My indicator was mean distance to the mean coordinate.</a:t>
            </a:r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764" y="332656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Conclusion: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1764" y="1196752"/>
            <a:ext cx="11737304" cy="5328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So now we can answer the questions asked above in the </a:t>
            </a:r>
            <a:r>
              <a:rPr lang="en-IN" dirty="0" smtClean="0"/>
              <a:t>Question </a:t>
            </a:r>
            <a:r>
              <a:rPr lang="en-IN" dirty="0"/>
              <a:t>section</a:t>
            </a:r>
            <a:r>
              <a:rPr lang="en-IN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Answers:</a:t>
            </a:r>
          </a:p>
          <a:p>
            <a:pPr marL="274320" lvl="1" indent="0">
              <a:buNone/>
            </a:pPr>
            <a:endParaRPr lang="en-IN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From above table we can say that </a:t>
            </a:r>
            <a:r>
              <a:rPr lang="en-US" b="1" dirty="0" smtClean="0"/>
              <a:t>Chennai</a:t>
            </a:r>
            <a:r>
              <a:rPr lang="en-US" dirty="0" smtClean="0"/>
              <a:t> is highly dense Indian city </a:t>
            </a:r>
            <a:r>
              <a:rPr lang="en-US" dirty="0" smtClean="0"/>
              <a:t>for clubbing.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68821"/>
              </p:ext>
            </p:extLst>
          </p:nvPr>
        </p:nvGraphicFramePr>
        <p:xfrm>
          <a:off x="2360612" y="1752600"/>
          <a:ext cx="8125884" cy="28884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2942"/>
                <a:gridCol w="4062942"/>
              </a:tblGrid>
              <a:tr h="645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Distance from Mean coordinates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0.06421550502055165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0.032792551583881585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0.051193078255594875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0.029498604021180097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0.023503977678797618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dirty="0" smtClean="0"/>
                        <a:t>0.030618277446070707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83</TotalTime>
  <Words>399</Words>
  <Application>Microsoft Office PowerPoint</Application>
  <PresentationFormat>Custom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World country report presentation</vt:lpstr>
      <vt:lpstr>BEST INDIAN CITY FOR CLUBBING </vt:lpstr>
      <vt:lpstr>Introduction: </vt:lpstr>
      <vt:lpstr>Problem:</vt:lpstr>
      <vt:lpstr>Data Section:</vt:lpstr>
      <vt:lpstr>Methodology: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Mohit Tejsinghani</dc:creator>
  <cp:lastModifiedBy>supastrikaromil</cp:lastModifiedBy>
  <cp:revision>7</cp:revision>
  <dcterms:created xsi:type="dcterms:W3CDTF">2020-01-05T08:05:09Z</dcterms:created>
  <dcterms:modified xsi:type="dcterms:W3CDTF">2020-06-28T16:20:59Z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