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8" r:id="rId2"/>
  </p:sldMasterIdLst>
  <p:notesMasterIdLst>
    <p:notesMasterId r:id="rId24"/>
  </p:notesMasterIdLst>
  <p:handoutMasterIdLst>
    <p:handoutMasterId r:id="rId25"/>
  </p:handoutMasterIdLst>
  <p:sldIdLst>
    <p:sldId id="301" r:id="rId3"/>
    <p:sldId id="337" r:id="rId4"/>
    <p:sldId id="369" r:id="rId5"/>
    <p:sldId id="309" r:id="rId6"/>
    <p:sldId id="310" r:id="rId7"/>
    <p:sldId id="298" r:id="rId8"/>
    <p:sldId id="299" r:id="rId9"/>
    <p:sldId id="300" r:id="rId10"/>
    <p:sldId id="304" r:id="rId11"/>
    <p:sldId id="311" r:id="rId12"/>
    <p:sldId id="312" r:id="rId13"/>
    <p:sldId id="373" r:id="rId14"/>
    <p:sldId id="372" r:id="rId15"/>
    <p:sldId id="375" r:id="rId16"/>
    <p:sldId id="374" r:id="rId17"/>
    <p:sldId id="376" r:id="rId18"/>
    <p:sldId id="314" r:id="rId19"/>
    <p:sldId id="377" r:id="rId20"/>
    <p:sldId id="378" r:id="rId21"/>
    <p:sldId id="379" r:id="rId22"/>
    <p:sldId id="380" r:id="rId23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FFFFFF"/>
    <a:srgbClr val="F26D9A"/>
    <a:srgbClr val="5C5F66"/>
    <a:srgbClr val="76B1D1"/>
    <a:srgbClr val="A0C358"/>
    <a:srgbClr val="E7BB45"/>
    <a:srgbClr val="E36D62"/>
    <a:srgbClr val="E5BE48"/>
    <a:srgbClr val="56C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howGuides="1">
      <p:cViewPr>
        <p:scale>
          <a:sx n="100" d="100"/>
          <a:sy n="100" d="100"/>
        </p:scale>
        <p:origin x="2592" y="144"/>
      </p:cViewPr>
      <p:guideLst>
        <p:guide orient="horz" pos="180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3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9" y="646776"/>
            <a:ext cx="2565123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90389" y="744654"/>
            <a:ext cx="23598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" y="4203518"/>
            <a:ext cx="6857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9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3651870"/>
            <a:ext cx="6857999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5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2753544" y="2181756"/>
            <a:ext cx="4104456" cy="542078"/>
          </a:xfrm>
          <a:prstGeom prst="rect">
            <a:avLst/>
          </a:prstGeom>
        </p:spPr>
        <p:txBody>
          <a:bodyPr anchor="ctr"/>
          <a:lstStyle>
            <a:lvl1pPr algn="l">
              <a:defRPr sz="27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3544" y="2734184"/>
            <a:ext cx="4104456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39" y="483518"/>
            <a:ext cx="1537234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77533" y="731206"/>
            <a:ext cx="1080504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9" y="646776"/>
            <a:ext cx="2565123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90389" y="744654"/>
            <a:ext cx="23598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6858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26" y="1419625"/>
            <a:ext cx="432048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02879" y="1806558"/>
            <a:ext cx="2026049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19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2753544" y="2181756"/>
            <a:ext cx="4104456" cy="542078"/>
          </a:xfrm>
          <a:prstGeom prst="rect">
            <a:avLst/>
          </a:prstGeom>
        </p:spPr>
        <p:txBody>
          <a:bodyPr anchor="ctr"/>
          <a:lstStyle>
            <a:lvl1pPr algn="l">
              <a:defRPr sz="27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3544" y="2734184"/>
            <a:ext cx="4104456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89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47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7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6858000" cy="776530"/>
          </a:xfrm>
          <a:prstGeom prst="rect">
            <a:avLst/>
          </a:prstGeom>
        </p:spPr>
        <p:txBody>
          <a:bodyPr anchor="ctr"/>
          <a:lstStyle>
            <a:lvl1pPr algn="ctr"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42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77" r:id="rId4"/>
    <p:sldLayoutId id="2147483679" r:id="rId5"/>
    <p:sldLayoutId id="2147483680" r:id="rId6"/>
    <p:sldLayoutId id="2147483682" r:id="rId7"/>
    <p:sldLayoutId id="2147483683" r:id="rId8"/>
    <p:sldLayoutId id="2147483684" r:id="rId9"/>
    <p:sldLayoutId id="2147483690" r:id="rId10"/>
  </p:sldLayoutIdLst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2936" y="2315420"/>
            <a:ext cx="3096344" cy="618410"/>
          </a:xfrm>
        </p:spPr>
        <p:txBody>
          <a:bodyPr/>
          <a:lstStyle/>
          <a:p>
            <a:r>
              <a:rPr lang="en-US" altLang="ko-KR" sz="2100" b="1" dirty="0">
                <a:solidFill>
                  <a:schemeClr val="accent4"/>
                </a:solidFill>
              </a:rPr>
              <a:t>Work &amp; </a:t>
            </a:r>
            <a:r>
              <a:rPr lang="en-US" altLang="ko-KR" sz="2100" b="1" dirty="0" smtClean="0">
                <a:solidFill>
                  <a:schemeClr val="accent4"/>
                </a:solidFill>
              </a:rPr>
              <a:t>Responsibility</a:t>
            </a:r>
            <a:endParaRPr lang="ko-KR" altLang="en-US" sz="2100" b="1" dirty="0">
              <a:solidFill>
                <a:schemeClr val="accent4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80491" y="2303580"/>
            <a:ext cx="106943" cy="642090"/>
            <a:chOff x="3440653" y="2214190"/>
            <a:chExt cx="142590" cy="856120"/>
          </a:xfrm>
        </p:grpSpPr>
        <p:grpSp>
          <p:nvGrpSpPr>
            <p:cNvPr id="6" name="Group 5"/>
            <p:cNvGrpSpPr/>
            <p:nvPr/>
          </p:nvGrpSpPr>
          <p:grpSpPr>
            <a:xfrm>
              <a:off x="3440653" y="2214190"/>
              <a:ext cx="142590" cy="676613"/>
              <a:chOff x="1" y="1321321"/>
              <a:chExt cx="2051719" cy="246946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" y="1321321"/>
                <a:ext cx="2051719" cy="504000"/>
              </a:xfrm>
              <a:prstGeom prst="rect">
                <a:avLst/>
              </a:prstGeom>
              <a:solidFill>
                <a:srgbClr val="F2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" y="1976477"/>
                <a:ext cx="2051719" cy="504000"/>
              </a:xfrm>
              <a:prstGeom prst="rect">
                <a:avLst/>
              </a:prstGeom>
              <a:solidFill>
                <a:srgbClr val="F3C0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srgbClr val="A0C458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" y="2631633"/>
                <a:ext cx="2051719" cy="504000"/>
              </a:xfrm>
              <a:prstGeom prst="rect">
                <a:avLst/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" y="3286788"/>
                <a:ext cx="2051719" cy="504000"/>
              </a:xfrm>
              <a:prstGeom prst="rect">
                <a:avLst/>
              </a:prstGeom>
              <a:solidFill>
                <a:srgbClr val="76B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440653" y="2932218"/>
              <a:ext cx="142590" cy="13809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99A30F59-FE45-4217-9533-2B17DACE795E}"/>
              </a:ext>
            </a:extLst>
          </p:cNvPr>
          <p:cNvSpPr/>
          <p:nvPr/>
        </p:nvSpPr>
        <p:spPr>
          <a:xfrm>
            <a:off x="1779774" y="2358912"/>
            <a:ext cx="598088" cy="56667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254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A0C458"/>
                </a:solidFill>
              </a:rPr>
              <a:t>Tool</a:t>
            </a:r>
            <a:endParaRPr lang="ko-KR" altLang="en-US" dirty="0">
              <a:solidFill>
                <a:srgbClr val="A0C458"/>
              </a:solidFill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696024" y="1830855"/>
            <a:ext cx="303866" cy="2540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Rounded Rectangle 7"/>
          <p:cNvSpPr/>
          <p:nvPr/>
        </p:nvSpPr>
        <p:spPr>
          <a:xfrm>
            <a:off x="2741854" y="2540610"/>
            <a:ext cx="285042" cy="49328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832D7E8-5A9C-7144-B139-AAF5EEC0AB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886810">
            <a:off x="-2323132" y="-150048"/>
            <a:ext cx="5491138" cy="538131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1009504"/>
            <a:ext cx="1516481" cy="136731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-4995936" y="10595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SDLC is a process followed for a software project, within a software organization.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60564" y="2429299"/>
            <a:ext cx="1817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Software Development 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Life </a:t>
            </a:r>
            <a:r>
              <a:rPr lang="en-US" sz="1000" b="1" dirty="0"/>
              <a:t>Cycle</a:t>
            </a:r>
            <a:r>
              <a:rPr lang="en-US" sz="1000" dirty="0"/>
              <a:t> </a:t>
            </a:r>
            <a:r>
              <a:rPr lang="en-US" sz="1000" dirty="0" smtClean="0"/>
              <a:t>(</a:t>
            </a:r>
            <a:r>
              <a:rPr lang="en-US" sz="1000" b="1" dirty="0"/>
              <a:t>SDLC</a:t>
            </a:r>
            <a:r>
              <a:rPr lang="en-US" sz="1050" dirty="0"/>
              <a:t>)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37" y="1054835"/>
            <a:ext cx="1276656" cy="12766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36094" y="2430574"/>
            <a:ext cx="985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Notepad ++</a:t>
            </a:r>
            <a:endParaRPr lang="ko-KR" altLang="en-US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55" y="1203598"/>
            <a:ext cx="984029" cy="984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1423" y="278725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49035" y="2427929"/>
            <a:ext cx="984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/>
            </a:lvl1pPr>
          </a:lstStyle>
          <a:p>
            <a:r>
              <a:rPr lang="en-US" dirty="0"/>
              <a:t>Draw.io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78" y="1203598"/>
            <a:ext cx="984029" cy="9840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1506" y="2438269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Microsoft </a:t>
            </a:r>
            <a:r>
              <a:rPr lang="en-US" sz="1000" b="1" dirty="0" smtClean="0"/>
              <a:t>PowerPoint</a:t>
            </a:r>
            <a:endParaRPr lang="en-US" sz="1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2" y="3294926"/>
            <a:ext cx="984029" cy="9840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0714" y="429994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Microsoft</a:t>
            </a:r>
            <a:r>
              <a:rPr lang="en-US" dirty="0" smtClean="0"/>
              <a:t> </a:t>
            </a:r>
            <a:r>
              <a:rPr lang="en-US" sz="1000" b="1" dirty="0"/>
              <a:t>Word</a:t>
            </a:r>
            <a:endParaRPr lang="en-US" sz="1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61" y="3294926"/>
            <a:ext cx="1914071" cy="10048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82001" y="4361497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phpMyAdmin</a:t>
            </a:r>
            <a:endParaRPr lang="en-US" sz="1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17" y="3073610"/>
            <a:ext cx="1173535" cy="6509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11" y="3695200"/>
            <a:ext cx="1074870" cy="6046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36" y="3033898"/>
            <a:ext cx="828690" cy="8286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11600" y="436106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4849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Analyze System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ounded Rectangle 6"/>
          <p:cNvSpPr/>
          <p:nvPr/>
        </p:nvSpPr>
        <p:spPr>
          <a:xfrm>
            <a:off x="758680" y="1797103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Rounded Rectangle 6"/>
          <p:cNvSpPr/>
          <p:nvPr/>
        </p:nvSpPr>
        <p:spPr>
          <a:xfrm>
            <a:off x="2996952" y="1797103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Rounded Rectangle 6"/>
          <p:cNvSpPr/>
          <p:nvPr/>
        </p:nvSpPr>
        <p:spPr>
          <a:xfrm>
            <a:off x="5385453" y="1797103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859595" y="2435790"/>
            <a:ext cx="50024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2212" y="2435790"/>
            <a:ext cx="5441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1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0604" y="2435790"/>
            <a:ext cx="51177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b="1" dirty="0" smtClean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1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880" y="3097827"/>
            <a:ext cx="132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76B1D1"/>
                </a:solidFill>
                <a:cs typeface="Arial" pitchFamily="34" charset="0"/>
              </a:rPr>
              <a:t>FORM</a:t>
            </a:r>
            <a:endParaRPr lang="ko-KR" altLang="en-US" sz="1400" b="1" dirty="0">
              <a:solidFill>
                <a:srgbClr val="76B1D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8927" y="3097827"/>
            <a:ext cx="2041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A0C458"/>
                </a:solidFill>
                <a:cs typeface="Arial" pitchFamily="34" charset="0"/>
              </a:rPr>
              <a:t>WORK </a:t>
            </a:r>
            <a:r>
              <a:rPr lang="en-US" altLang="ko-KR" sz="1400" b="1" dirty="0" smtClean="0">
                <a:solidFill>
                  <a:srgbClr val="A0C458"/>
                </a:solidFill>
                <a:cs typeface="Arial" pitchFamily="34" charset="0"/>
              </a:rPr>
              <a:t>FLOW</a:t>
            </a:r>
            <a:endParaRPr lang="ko-KR" altLang="en-US" sz="1400" b="1" dirty="0">
              <a:solidFill>
                <a:srgbClr val="A0C458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1088" y="3097828"/>
            <a:ext cx="318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26D9A"/>
                </a:solidFill>
                <a:cs typeface="Arial" pitchFamily="34" charset="0"/>
              </a:rPr>
              <a:t>STORAGE   &amp; ACCESS</a:t>
            </a:r>
            <a:endParaRPr lang="ko-KR" altLang="en-US" sz="1400" b="1" dirty="0">
              <a:solidFill>
                <a:srgbClr val="F26D9A"/>
              </a:solidFill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078621" y="1834558"/>
            <a:ext cx="300467" cy="26325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Right Arrow 24"/>
          <p:cNvSpPr/>
          <p:nvPr/>
        </p:nvSpPr>
        <p:spPr>
          <a:xfrm>
            <a:off x="4392008" y="1834558"/>
            <a:ext cx="300467" cy="26325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4828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580"/>
            <a:ext cx="2882843" cy="588513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Analyze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ounded Rectangle 6"/>
          <p:cNvSpPr/>
          <p:nvPr/>
        </p:nvSpPr>
        <p:spPr>
          <a:xfrm>
            <a:off x="5957987" y="158240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939014" y="158240"/>
            <a:ext cx="2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C458"/>
                </a:solidFill>
                <a:cs typeface="Arial" pitchFamily="34" charset="0"/>
              </a:rPr>
              <a:t>WORKFLOW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21505" y="2229718"/>
            <a:ext cx="1896127" cy="511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Rectangle 7"/>
          <p:cNvSpPr/>
          <p:nvPr/>
        </p:nvSpPr>
        <p:spPr>
          <a:xfrm>
            <a:off x="7821488" y="2283718"/>
            <a:ext cx="1224136" cy="374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Rectangle 8"/>
          <p:cNvSpPr/>
          <p:nvPr/>
        </p:nvSpPr>
        <p:spPr>
          <a:xfrm>
            <a:off x="7290760" y="2278490"/>
            <a:ext cx="459000" cy="38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7293044" y="2289355"/>
            <a:ext cx="453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2"/>
          <p:cNvSpPr txBox="1"/>
          <p:nvPr/>
        </p:nvSpPr>
        <p:spPr bwMode="auto">
          <a:xfrm>
            <a:off x="7838930" y="2360871"/>
            <a:ext cx="1278702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 Work Flow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1488" y="2957319"/>
            <a:ext cx="2952328" cy="554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Rectangle 12"/>
          <p:cNvSpPr/>
          <p:nvPr/>
        </p:nvSpPr>
        <p:spPr>
          <a:xfrm>
            <a:off x="8421472" y="3038555"/>
            <a:ext cx="2280336" cy="413992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A0C45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0742" y="3040870"/>
            <a:ext cx="459000" cy="4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7889515" y="3060885"/>
            <a:ext cx="453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26D9A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b="1" dirty="0">
              <a:solidFill>
                <a:srgbClr val="F26D9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2"/>
          <p:cNvSpPr txBox="1"/>
          <p:nvPr/>
        </p:nvSpPr>
        <p:spPr bwMode="auto">
          <a:xfrm>
            <a:off x="8387628" y="3101131"/>
            <a:ext cx="2314180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involved in the work 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Flow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42093" y="3743690"/>
            <a:ext cx="2863771" cy="4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Rectangle 17"/>
          <p:cNvSpPr/>
          <p:nvPr/>
        </p:nvSpPr>
        <p:spPr>
          <a:xfrm>
            <a:off x="8942077" y="3797690"/>
            <a:ext cx="2119771" cy="37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Problems Work Flow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1348" y="3797690"/>
            <a:ext cx="459000" cy="3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8416388" y="3802026"/>
            <a:ext cx="453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246" y="1229633"/>
            <a:ext cx="2372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Analyze </a:t>
            </a:r>
            <a:r>
              <a:rPr lang="en-US" altLang="ko-KR" sz="2000" b="1" dirty="0" smtClean="0"/>
              <a:t>Workflow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9887" y="1891164"/>
            <a:ext cx="3456395" cy="754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Old Work Flow</a:t>
            </a:r>
            <a:endParaRPr lang="th-TH" sz="16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People </a:t>
            </a:r>
            <a:r>
              <a:rPr lang="en-US" sz="1600" dirty="0"/>
              <a:t>involved in the work </a:t>
            </a:r>
            <a:r>
              <a:rPr lang="en-US" sz="1600" dirty="0" smtClean="0"/>
              <a:t>Flow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-900100" y="2889511"/>
            <a:ext cx="1800200" cy="5169014"/>
          </a:xfrm>
          <a:prstGeom prst="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1678439" y="2889511"/>
            <a:ext cx="1800200" cy="5169014"/>
          </a:xfrm>
          <a:prstGeom prst="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3517680" y="504367"/>
            <a:ext cx="3223687" cy="4632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6220" y="497807"/>
            <a:ext cx="3039162" cy="46391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18248" y="670592"/>
            <a:ext cx="1194916" cy="360040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Input change point </a:t>
            </a:r>
            <a:endParaRPr lang="th-TH" sz="900" b="0" i="0" u="none" strike="noStrike" baseline="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rtl="0">
              <a:defRPr sz="1000"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alibri"/>
                <a:cs typeface="Calibri"/>
              </a:rPr>
              <a:t>details 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and schedule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7874" y="1156355"/>
            <a:ext cx="1135664" cy="20599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7874" y="1491630"/>
            <a:ext cx="1152128" cy="244931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47874" y="1855247"/>
            <a:ext cx="1152128" cy="25290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2949" y="2732772"/>
            <a:ext cx="1553745" cy="231612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Input Planning review result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17618" y="3090106"/>
            <a:ext cx="1412638" cy="331715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Input cleanliness check </a:t>
            </a:r>
            <a:endParaRPr lang="th-TH" sz="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requirement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41292" y="3548911"/>
            <a:ext cx="1165290" cy="25175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56847" y="3910251"/>
            <a:ext cx="1143155" cy="27030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 1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47873" y="4297137"/>
            <a:ext cx="1152128" cy="240718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 2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31849" y="4628852"/>
            <a:ext cx="1584176" cy="422413"/>
          </a:xfrm>
          <a:prstGeom prst="doubleWave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Alert to owner + share </a:t>
            </a:r>
            <a:endParaRPr lang="th-TH" sz="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concern person</a:t>
            </a:r>
          </a:p>
        </p:txBody>
      </p:sp>
      <p:cxnSp>
        <p:nvCxnSpPr>
          <p:cNvPr id="14" name="Straight Arrow Connector 13"/>
          <p:cNvCxnSpPr>
            <a:stCxn id="3" idx="2"/>
            <a:endCxn id="4" idx="0"/>
          </p:cNvCxnSpPr>
          <p:nvPr/>
        </p:nvCxnSpPr>
        <p:spPr>
          <a:xfrm>
            <a:off x="1415706" y="1030632"/>
            <a:ext cx="0" cy="125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1415706" y="1362347"/>
            <a:ext cx="8232" cy="129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>
            <a:off x="1423938" y="1736561"/>
            <a:ext cx="0" cy="11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94" idx="0"/>
          </p:cNvCxnSpPr>
          <p:nvPr/>
        </p:nvCxnSpPr>
        <p:spPr>
          <a:xfrm flipH="1">
            <a:off x="1423937" y="2108152"/>
            <a:ext cx="1" cy="17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1419822" y="2964384"/>
            <a:ext cx="4115" cy="12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>
            <a:off x="1423937" y="3421821"/>
            <a:ext cx="0" cy="12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0" idx="0"/>
          </p:cNvCxnSpPr>
          <p:nvPr/>
        </p:nvCxnSpPr>
        <p:spPr>
          <a:xfrm>
            <a:off x="1423937" y="3800665"/>
            <a:ext cx="4488" cy="10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>
          <a:xfrm flipH="1">
            <a:off x="1423937" y="4180556"/>
            <a:ext cx="4488" cy="116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1423937" y="4537855"/>
            <a:ext cx="0" cy="11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39786" y="1136612"/>
            <a:ext cx="32252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PE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669621" y="1892708"/>
            <a:ext cx="32733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50019" y="2770726"/>
            <a:ext cx="40267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45435" y="3148241"/>
            <a:ext cx="396262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BKD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60494" y="3914637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QAC</a:t>
            </a:r>
          </a:p>
        </p:txBody>
      </p:sp>
      <p:sp>
        <p:nvSpPr>
          <p:cNvPr id="58" name="Right Brace 57"/>
          <p:cNvSpPr/>
          <p:nvPr/>
        </p:nvSpPr>
        <p:spPr>
          <a:xfrm>
            <a:off x="2005086" y="850669"/>
            <a:ext cx="481214" cy="858763"/>
          </a:xfrm>
          <a:prstGeom prst="rightBrace">
            <a:avLst>
              <a:gd name="adj1" fmla="val 8333"/>
              <a:gd name="adj2" fmla="val 470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>
            <a:off x="1976735" y="1841269"/>
            <a:ext cx="513655" cy="326509"/>
          </a:xfrm>
          <a:prstGeom prst="rightBrace">
            <a:avLst>
              <a:gd name="adj1" fmla="val 8333"/>
              <a:gd name="adj2" fmla="val 593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e 71"/>
          <p:cNvSpPr/>
          <p:nvPr/>
        </p:nvSpPr>
        <p:spPr>
          <a:xfrm>
            <a:off x="1915710" y="3064585"/>
            <a:ext cx="597946" cy="411414"/>
          </a:xfrm>
          <a:prstGeom prst="rightBrace">
            <a:avLst>
              <a:gd name="adj1" fmla="val 8333"/>
              <a:gd name="adj2" fmla="val 47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>
            <a:off x="1924823" y="3588705"/>
            <a:ext cx="588833" cy="934371"/>
          </a:xfrm>
          <a:prstGeom prst="rightBrace">
            <a:avLst>
              <a:gd name="adj1" fmla="val 8333"/>
              <a:gd name="adj2" fmla="val 47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4491714" y="676499"/>
            <a:ext cx="1254560" cy="360040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Input Evaluation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4401130" y="3702302"/>
            <a:ext cx="1440160" cy="422413"/>
          </a:xfrm>
          <a:prstGeom prst="doubleWave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Acknowledge and distribute</a:t>
            </a: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4401130" y="4193730"/>
            <a:ext cx="1440160" cy="450159"/>
          </a:xfrm>
          <a:prstGeom prst="doubleWave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Alert to owner and share </a:t>
            </a:r>
            <a:endParaRPr lang="en-US" sz="9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rtl="0">
              <a:defRPr sz="1000"/>
            </a:pP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concern person</a:t>
            </a: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4553378" y="1156355"/>
            <a:ext cx="1135664" cy="26799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4513906" y="1549778"/>
            <a:ext cx="1210175" cy="31328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4542929" y="2008446"/>
            <a:ext cx="1152128" cy="268666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4625565" y="2401969"/>
            <a:ext cx="986855" cy="287467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4547414" y="2853397"/>
            <a:ext cx="1143155" cy="32727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 1</a:t>
            </a:r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4545146" y="3295306"/>
            <a:ext cx="1152128" cy="30923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 2</a:t>
            </a:r>
          </a:p>
        </p:txBody>
      </p:sp>
      <p:sp>
        <p:nvSpPr>
          <p:cNvPr id="97" name="Right Brace 96"/>
          <p:cNvSpPr/>
          <p:nvPr/>
        </p:nvSpPr>
        <p:spPr>
          <a:xfrm rot="10800000">
            <a:off x="4070475" y="2428603"/>
            <a:ext cx="598343" cy="1106946"/>
          </a:xfrm>
          <a:prstGeom prst="rightBrace">
            <a:avLst>
              <a:gd name="adj1" fmla="val 8333"/>
              <a:gd name="adj2" fmla="val 47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613520" y="2904428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QAC</a:t>
            </a:r>
          </a:p>
        </p:txBody>
      </p:sp>
      <p:sp>
        <p:nvSpPr>
          <p:cNvPr id="99" name="Right Brace 98"/>
          <p:cNvSpPr/>
          <p:nvPr/>
        </p:nvSpPr>
        <p:spPr>
          <a:xfrm rot="10800000">
            <a:off x="4070476" y="1982574"/>
            <a:ext cx="558962" cy="326509"/>
          </a:xfrm>
          <a:prstGeom prst="rightBrace">
            <a:avLst>
              <a:gd name="adj1" fmla="val 8333"/>
              <a:gd name="adj2" fmla="val 341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612076" y="2093640"/>
            <a:ext cx="32733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PD</a:t>
            </a:r>
          </a:p>
        </p:txBody>
      </p:sp>
      <p:sp>
        <p:nvSpPr>
          <p:cNvPr id="101" name="Right Brace 100"/>
          <p:cNvSpPr/>
          <p:nvPr/>
        </p:nvSpPr>
        <p:spPr>
          <a:xfrm rot="10800000">
            <a:off x="4070476" y="994683"/>
            <a:ext cx="421238" cy="714745"/>
          </a:xfrm>
          <a:prstGeom prst="rightBrace">
            <a:avLst>
              <a:gd name="adj1" fmla="val 8333"/>
              <a:gd name="adj2" fmla="val 571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10228" y="1172328"/>
            <a:ext cx="32252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PE</a:t>
            </a:r>
          </a:p>
        </p:txBody>
      </p:sp>
      <p:cxnSp>
        <p:nvCxnSpPr>
          <p:cNvPr id="104" name="Straight Arrow Connector 103"/>
          <p:cNvCxnSpPr>
            <a:stCxn id="74" idx="2"/>
            <a:endCxn id="83" idx="0"/>
          </p:cNvCxnSpPr>
          <p:nvPr/>
        </p:nvCxnSpPr>
        <p:spPr>
          <a:xfrm>
            <a:off x="5118994" y="1036539"/>
            <a:ext cx="2216" cy="119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3" idx="2"/>
            <a:endCxn id="84" idx="0"/>
          </p:cNvCxnSpPr>
          <p:nvPr/>
        </p:nvCxnSpPr>
        <p:spPr>
          <a:xfrm flipH="1">
            <a:off x="5118994" y="1424345"/>
            <a:ext cx="2216" cy="125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4" idx="2"/>
            <a:endCxn id="85" idx="0"/>
          </p:cNvCxnSpPr>
          <p:nvPr/>
        </p:nvCxnSpPr>
        <p:spPr>
          <a:xfrm flipH="1">
            <a:off x="5118993" y="1863058"/>
            <a:ext cx="1" cy="14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5" idx="2"/>
            <a:endCxn id="86" idx="0"/>
          </p:cNvCxnSpPr>
          <p:nvPr/>
        </p:nvCxnSpPr>
        <p:spPr>
          <a:xfrm>
            <a:off x="5118993" y="2277112"/>
            <a:ext cx="0" cy="12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6" idx="2"/>
            <a:endCxn id="87" idx="0"/>
          </p:cNvCxnSpPr>
          <p:nvPr/>
        </p:nvCxnSpPr>
        <p:spPr>
          <a:xfrm flipH="1">
            <a:off x="5118992" y="2689436"/>
            <a:ext cx="1" cy="163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7" idx="2"/>
            <a:endCxn id="88" idx="0"/>
          </p:cNvCxnSpPr>
          <p:nvPr/>
        </p:nvCxnSpPr>
        <p:spPr>
          <a:xfrm>
            <a:off x="5118992" y="3180671"/>
            <a:ext cx="2218" cy="11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8" idx="2"/>
            <a:endCxn id="81" idx="0"/>
          </p:cNvCxnSpPr>
          <p:nvPr/>
        </p:nvCxnSpPr>
        <p:spPr>
          <a:xfrm>
            <a:off x="5121210" y="3604540"/>
            <a:ext cx="0" cy="12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1" idx="2"/>
            <a:endCxn id="82" idx="0"/>
          </p:cNvCxnSpPr>
          <p:nvPr/>
        </p:nvCxnSpPr>
        <p:spPr>
          <a:xfrm>
            <a:off x="5121210" y="4098314"/>
            <a:ext cx="0" cy="123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 Box 2"/>
          <p:cNvSpPr txBox="1">
            <a:spLocks noChangeArrowheads="1"/>
          </p:cNvSpPr>
          <p:nvPr/>
        </p:nvSpPr>
        <p:spPr bwMode="auto">
          <a:xfrm>
            <a:off x="4411842" y="4712904"/>
            <a:ext cx="1440160" cy="373181"/>
          </a:xfrm>
          <a:prstGeom prst="doubleWave">
            <a:avLst>
              <a:gd name="adj1" fmla="val 6250"/>
              <a:gd name="adj2" fmla="val -303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Process change </a:t>
            </a:r>
            <a:endParaRPr lang="en-US" sz="9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rtl="0">
              <a:defRPr sz="1000"/>
            </a:pP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request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finished</a:t>
            </a:r>
          </a:p>
        </p:txBody>
      </p:sp>
      <p:cxnSp>
        <p:nvCxnSpPr>
          <p:cNvPr id="138" name="Straight Arrow Connector 137"/>
          <p:cNvCxnSpPr>
            <a:stCxn id="82" idx="2"/>
            <a:endCxn id="134" idx="0"/>
          </p:cNvCxnSpPr>
          <p:nvPr/>
        </p:nvCxnSpPr>
        <p:spPr>
          <a:xfrm>
            <a:off x="5121210" y="4615754"/>
            <a:ext cx="6348" cy="120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77162" y="46200"/>
            <a:ext cx="247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C458"/>
                </a:solidFill>
                <a:cs typeface="Arial" pitchFamily="34" charset="0"/>
              </a:rPr>
              <a:t>Old Work 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cxnSp>
        <p:nvCxnSpPr>
          <p:cNvPr id="144" name="Elbow Connector 143"/>
          <p:cNvCxnSpPr>
            <a:stCxn id="12" idx="3"/>
            <a:endCxn id="74" idx="1"/>
          </p:cNvCxnSpPr>
          <p:nvPr/>
        </p:nvCxnSpPr>
        <p:spPr>
          <a:xfrm flipV="1">
            <a:off x="2216025" y="856519"/>
            <a:ext cx="2275689" cy="398354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54246" y="539787"/>
            <a:ext cx="53046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Plan</a:t>
            </a:r>
            <a:endParaRPr lang="en-US" sz="11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3599011" y="544087"/>
            <a:ext cx="667482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94" name="Text Box 2"/>
          <p:cNvSpPr txBox="1">
            <a:spLocks noChangeArrowheads="1"/>
          </p:cNvSpPr>
          <p:nvPr/>
        </p:nvSpPr>
        <p:spPr bwMode="auto">
          <a:xfrm>
            <a:off x="847873" y="2285468"/>
            <a:ext cx="1152128" cy="23021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70315" y="2301431"/>
            <a:ext cx="7072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If rank =&gt; C2</a:t>
            </a:r>
          </a:p>
        </p:txBody>
      </p:sp>
      <p:cxnSp>
        <p:nvCxnSpPr>
          <p:cNvPr id="203" name="Straight Arrow Connector 202"/>
          <p:cNvCxnSpPr>
            <a:stCxn id="194" idx="2"/>
            <a:endCxn id="7" idx="0"/>
          </p:cNvCxnSpPr>
          <p:nvPr/>
        </p:nvCxnSpPr>
        <p:spPr>
          <a:xfrm flipH="1">
            <a:off x="1419822" y="2515678"/>
            <a:ext cx="4115" cy="217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492707" y="2514407"/>
            <a:ext cx="37234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Yes</a:t>
            </a:r>
            <a:endParaRPr lang="en-US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516882" y="2154831"/>
            <a:ext cx="308799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/>
              <a:t>No</a:t>
            </a:r>
            <a:endParaRPr lang="en-US" sz="700" b="1" dirty="0"/>
          </a:p>
        </p:txBody>
      </p:sp>
      <p:cxnSp>
        <p:nvCxnSpPr>
          <p:cNvPr id="209" name="Elbow Connector 208"/>
          <p:cNvCxnSpPr>
            <a:stCxn id="194" idx="1"/>
            <a:endCxn id="8" idx="1"/>
          </p:cNvCxnSpPr>
          <p:nvPr/>
        </p:nvCxnSpPr>
        <p:spPr>
          <a:xfrm rot="10800000" flipV="1">
            <a:off x="717619" y="2400572"/>
            <a:ext cx="130255" cy="855391"/>
          </a:xfrm>
          <a:prstGeom prst="bentConnector3">
            <a:avLst>
              <a:gd name="adj1" fmla="val 27550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ight Brace 212"/>
          <p:cNvSpPr/>
          <p:nvPr/>
        </p:nvSpPr>
        <p:spPr>
          <a:xfrm>
            <a:off x="1918548" y="2641400"/>
            <a:ext cx="597946" cy="370750"/>
          </a:xfrm>
          <a:prstGeom prst="rightBrace">
            <a:avLst>
              <a:gd name="adj1" fmla="val 8333"/>
              <a:gd name="adj2" fmla="val 593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221"/>
          <p:cNvCxnSpPr>
            <a:stCxn id="4" idx="1"/>
            <a:endCxn id="3" idx="1"/>
          </p:cNvCxnSpPr>
          <p:nvPr/>
        </p:nvCxnSpPr>
        <p:spPr>
          <a:xfrm rot="10800000">
            <a:off x="818248" y="850613"/>
            <a:ext cx="29626" cy="408739"/>
          </a:xfrm>
          <a:prstGeom prst="bentConnector3">
            <a:avLst>
              <a:gd name="adj1" fmla="val 8716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5" idx="1"/>
            <a:endCxn id="3" idx="1"/>
          </p:cNvCxnSpPr>
          <p:nvPr/>
        </p:nvCxnSpPr>
        <p:spPr>
          <a:xfrm rot="10800000">
            <a:off x="818248" y="850612"/>
            <a:ext cx="29626" cy="763484"/>
          </a:xfrm>
          <a:prstGeom prst="bentConnector3">
            <a:avLst>
              <a:gd name="adj1" fmla="val 12831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6" idx="1"/>
            <a:endCxn id="3" idx="1"/>
          </p:cNvCxnSpPr>
          <p:nvPr/>
        </p:nvCxnSpPr>
        <p:spPr>
          <a:xfrm rot="10800000">
            <a:off x="818248" y="850612"/>
            <a:ext cx="29626" cy="1131088"/>
          </a:xfrm>
          <a:prstGeom prst="bentConnector3">
            <a:avLst>
              <a:gd name="adj1" fmla="val 17975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9" idx="1"/>
            <a:endCxn id="3" idx="1"/>
          </p:cNvCxnSpPr>
          <p:nvPr/>
        </p:nvCxnSpPr>
        <p:spPr>
          <a:xfrm rot="10800000">
            <a:off x="818248" y="850612"/>
            <a:ext cx="23044" cy="2824176"/>
          </a:xfrm>
          <a:prstGeom prst="bentConnector3">
            <a:avLst>
              <a:gd name="adj1" fmla="val 28644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" idx="1"/>
            <a:endCxn id="3" idx="1"/>
          </p:cNvCxnSpPr>
          <p:nvPr/>
        </p:nvCxnSpPr>
        <p:spPr>
          <a:xfrm rot="10800000">
            <a:off x="818249" y="850612"/>
            <a:ext cx="38599" cy="3194792"/>
          </a:xfrm>
          <a:prstGeom prst="bentConnector3">
            <a:avLst>
              <a:gd name="adj1" fmla="val 17503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1" idx="1"/>
            <a:endCxn id="3" idx="1"/>
          </p:cNvCxnSpPr>
          <p:nvPr/>
        </p:nvCxnSpPr>
        <p:spPr>
          <a:xfrm rot="10800000">
            <a:off x="818249" y="850612"/>
            <a:ext cx="29625" cy="3566884"/>
          </a:xfrm>
          <a:prstGeom prst="bentConnector3">
            <a:avLst>
              <a:gd name="adj1" fmla="val 22503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88" idx="3"/>
            <a:endCxn id="74" idx="3"/>
          </p:cNvCxnSpPr>
          <p:nvPr/>
        </p:nvCxnSpPr>
        <p:spPr>
          <a:xfrm flipV="1">
            <a:off x="5697274" y="856519"/>
            <a:ext cx="49000" cy="2593404"/>
          </a:xfrm>
          <a:prstGeom prst="bentConnector3">
            <a:avLst>
              <a:gd name="adj1" fmla="val 16488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87" idx="3"/>
            <a:endCxn id="74" idx="3"/>
          </p:cNvCxnSpPr>
          <p:nvPr/>
        </p:nvCxnSpPr>
        <p:spPr>
          <a:xfrm flipV="1">
            <a:off x="5690569" y="856519"/>
            <a:ext cx="55705" cy="2160515"/>
          </a:xfrm>
          <a:prstGeom prst="bentConnector3">
            <a:avLst>
              <a:gd name="adj1" fmla="val 14733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86" idx="3"/>
            <a:endCxn id="74" idx="3"/>
          </p:cNvCxnSpPr>
          <p:nvPr/>
        </p:nvCxnSpPr>
        <p:spPr>
          <a:xfrm flipV="1">
            <a:off x="5612420" y="856519"/>
            <a:ext cx="133854" cy="1689184"/>
          </a:xfrm>
          <a:prstGeom prst="bentConnector3">
            <a:avLst>
              <a:gd name="adj1" fmla="val 5576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85" idx="3"/>
            <a:endCxn id="74" idx="3"/>
          </p:cNvCxnSpPr>
          <p:nvPr/>
        </p:nvCxnSpPr>
        <p:spPr>
          <a:xfrm flipV="1">
            <a:off x="5695057" y="856519"/>
            <a:ext cx="51217" cy="1286260"/>
          </a:xfrm>
          <a:prstGeom prst="bentConnector3">
            <a:avLst>
              <a:gd name="adj1" fmla="val 10105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84" idx="3"/>
            <a:endCxn id="74" idx="3"/>
          </p:cNvCxnSpPr>
          <p:nvPr/>
        </p:nvCxnSpPr>
        <p:spPr>
          <a:xfrm flipV="1">
            <a:off x="5724081" y="856519"/>
            <a:ext cx="22193" cy="849899"/>
          </a:xfrm>
          <a:prstGeom prst="bentConnector3">
            <a:avLst>
              <a:gd name="adj1" fmla="val 15970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83" idx="3"/>
            <a:endCxn id="74" idx="3"/>
          </p:cNvCxnSpPr>
          <p:nvPr/>
        </p:nvCxnSpPr>
        <p:spPr>
          <a:xfrm flipV="1">
            <a:off x="5689042" y="856519"/>
            <a:ext cx="57232" cy="433831"/>
          </a:xfrm>
          <a:prstGeom prst="bentConnector3">
            <a:avLst>
              <a:gd name="adj1" fmla="val 4994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580"/>
            <a:ext cx="2882843" cy="588513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Analyze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ounded Rectangle 6"/>
          <p:cNvSpPr/>
          <p:nvPr/>
        </p:nvSpPr>
        <p:spPr>
          <a:xfrm>
            <a:off x="5957987" y="158240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939014" y="158240"/>
            <a:ext cx="2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0C458"/>
                </a:solidFill>
                <a:cs typeface="Arial" pitchFamily="34" charset="0"/>
              </a:rPr>
              <a:t>WORK 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21505" y="2229718"/>
            <a:ext cx="1896127" cy="511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Rectangle 7"/>
          <p:cNvSpPr/>
          <p:nvPr/>
        </p:nvSpPr>
        <p:spPr>
          <a:xfrm>
            <a:off x="7821488" y="2283718"/>
            <a:ext cx="1224136" cy="374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Rectangle 8"/>
          <p:cNvSpPr/>
          <p:nvPr/>
        </p:nvSpPr>
        <p:spPr>
          <a:xfrm>
            <a:off x="7290760" y="2278490"/>
            <a:ext cx="459000" cy="38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7293044" y="2289355"/>
            <a:ext cx="453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2"/>
          <p:cNvSpPr txBox="1"/>
          <p:nvPr/>
        </p:nvSpPr>
        <p:spPr bwMode="auto">
          <a:xfrm>
            <a:off x="7838930" y="2360871"/>
            <a:ext cx="1278702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 Work Flow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1488" y="2957319"/>
            <a:ext cx="2952328" cy="554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Rectangle 12"/>
          <p:cNvSpPr/>
          <p:nvPr/>
        </p:nvSpPr>
        <p:spPr>
          <a:xfrm>
            <a:off x="8421472" y="3038555"/>
            <a:ext cx="2280336" cy="413992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A0C45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0742" y="3040870"/>
            <a:ext cx="459000" cy="4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7889515" y="3060885"/>
            <a:ext cx="453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26D9A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b="1" dirty="0">
              <a:solidFill>
                <a:srgbClr val="F26D9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2"/>
          <p:cNvSpPr txBox="1"/>
          <p:nvPr/>
        </p:nvSpPr>
        <p:spPr bwMode="auto">
          <a:xfrm>
            <a:off x="8387628" y="3101131"/>
            <a:ext cx="2314180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involved in the work 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Flow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42093" y="3743690"/>
            <a:ext cx="2863771" cy="4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Rectangle 17"/>
          <p:cNvSpPr/>
          <p:nvPr/>
        </p:nvSpPr>
        <p:spPr>
          <a:xfrm>
            <a:off x="8942077" y="3797690"/>
            <a:ext cx="2119771" cy="37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Problems Work Flow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11348" y="3797690"/>
            <a:ext cx="459000" cy="3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8416388" y="3802026"/>
            <a:ext cx="453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261" y="1201313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/>
              <a:t>จากการ</a:t>
            </a: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วิเคราะห์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O</a:t>
            </a:r>
            <a:r>
              <a:rPr lang="en-US" sz="2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ld Work Flow </a:t>
            </a:r>
            <a:r>
              <a:rPr lang="th-TH" sz="2000" b="1" dirty="0" smtClean="0"/>
              <a:t>พบปัญหาคือ</a:t>
            </a:r>
            <a:endParaRPr lang="th-TH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2933" y="1822262"/>
            <a:ext cx="5889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h-TH" sz="1600" dirty="0" smtClean="0"/>
              <a:t>ปัญหาในการแจ้งเตือนการอนุมัติซึ่งก็ให้เกิดการล้าช้าในการเปลี่ยนแปลงกระบวนการทำงาน</a:t>
            </a:r>
            <a:endParaRPr lang="th-TH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th-TH" sz="1600" dirty="0" smtClean="0"/>
              <a:t>ปัญหาในการใช้งาน</a:t>
            </a:r>
            <a:r>
              <a:rPr lang="th-TH" sz="1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ที่ยังไม่ครอบคุมต่อการเปลี่ยนแปลงกระบวนการทำงานจากผู้ใช้งานในส่วนอื่นๆ</a:t>
            </a:r>
          </a:p>
        </p:txBody>
      </p:sp>
      <p:sp>
        <p:nvSpPr>
          <p:cNvPr id="28" name="Rectangle 27"/>
          <p:cNvSpPr/>
          <p:nvPr/>
        </p:nvSpPr>
        <p:spPr>
          <a:xfrm rot="5400000">
            <a:off x="-900100" y="2889511"/>
            <a:ext cx="1800200" cy="5169014"/>
          </a:xfrm>
          <a:prstGeom prst="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1678439" y="2889511"/>
            <a:ext cx="1800200" cy="5169014"/>
          </a:xfrm>
          <a:prstGeom prst="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" y="3581618"/>
            <a:ext cx="648072" cy="648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3" y="3715214"/>
            <a:ext cx="380880" cy="3808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" y="3452547"/>
            <a:ext cx="205847" cy="20584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5" y="3304818"/>
            <a:ext cx="205847" cy="2058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6" y="3472180"/>
            <a:ext cx="205847" cy="2058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80" y="3638143"/>
            <a:ext cx="591547" cy="5915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21" y="3638143"/>
            <a:ext cx="380880" cy="3808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3373036" y="2542537"/>
            <a:ext cx="1010213" cy="769479"/>
            <a:chOff x="3446057" y="2749050"/>
            <a:chExt cx="1070006" cy="81387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72" y="2749050"/>
              <a:ext cx="565885" cy="56588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446057" y="3335047"/>
              <a:ext cx="1070006" cy="227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Department Other</a:t>
              </a:r>
              <a:endParaRPr lang="en-US" sz="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42584" y="2550122"/>
            <a:ext cx="1010213" cy="775937"/>
            <a:chOff x="5204290" y="2770089"/>
            <a:chExt cx="1010213" cy="77593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4781" y="2770089"/>
              <a:ext cx="548918" cy="54891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204290" y="3330582"/>
              <a:ext cx="10102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Department Other</a:t>
              </a:r>
              <a:endParaRPr lang="en-US" sz="800" dirty="0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57" y="3678890"/>
            <a:ext cx="538118" cy="53811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75417" y="424913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PCR</a:t>
            </a:r>
            <a:endParaRPr lang="en-US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91" y="2649714"/>
            <a:ext cx="294996" cy="29499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37" y="2955940"/>
            <a:ext cx="350586" cy="350586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2430514" y="3555470"/>
            <a:ext cx="783108" cy="1009264"/>
            <a:chOff x="3093894" y="3609207"/>
            <a:chExt cx="783108" cy="100926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894" y="3609207"/>
              <a:ext cx="783108" cy="78310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235219" y="4403027"/>
              <a:ext cx="5004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PE,QA</a:t>
              </a:r>
              <a:endParaRPr lang="en-US" sz="800" dirty="0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33" y="3609207"/>
            <a:ext cx="348384" cy="3483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40" y="3526822"/>
            <a:ext cx="312142" cy="3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2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7 7.40741E-7 L 0.10162 -0.0074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6296E-6 -4.44444E-6 L 0.11505 0.0083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1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2.46914E-6 L 0.24607 0.0006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741E-7 4.19753E-6 L 0.08148 0.0135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4" y="67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6296E-6 2.34568E-6 L 0.05486 0.0854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1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3361664" y="449807"/>
            <a:ext cx="3368315" cy="46936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76796" y="449806"/>
            <a:ext cx="3293305" cy="4693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18248" y="670592"/>
            <a:ext cx="1194916" cy="360040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Input change point </a:t>
            </a:r>
            <a:endParaRPr lang="th-TH" sz="900" b="0" i="0" u="none" strike="noStrike" baseline="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rtl="0">
              <a:defRPr sz="1000"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alibri"/>
                <a:cs typeface="Calibri"/>
              </a:rPr>
              <a:t>details 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and schedule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7874" y="1156355"/>
            <a:ext cx="1135664" cy="20599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42745" y="1820759"/>
            <a:ext cx="1152128" cy="25290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2949" y="2732772"/>
            <a:ext cx="1553745" cy="231612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Input Planning review result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17618" y="3090106"/>
            <a:ext cx="1412638" cy="331715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Input cleanliness check </a:t>
            </a:r>
            <a:endParaRPr lang="th-TH" sz="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requirement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41292" y="3702302"/>
            <a:ext cx="1165290" cy="25175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 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31849" y="4313933"/>
            <a:ext cx="1584176" cy="422413"/>
          </a:xfrm>
          <a:prstGeom prst="doubleWave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Alert to owner + share </a:t>
            </a:r>
            <a:endParaRPr lang="th-TH" sz="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concern person</a:t>
            </a:r>
          </a:p>
        </p:txBody>
      </p:sp>
      <p:cxnSp>
        <p:nvCxnSpPr>
          <p:cNvPr id="14" name="Straight Arrow Connector 13"/>
          <p:cNvCxnSpPr>
            <a:stCxn id="3" idx="2"/>
            <a:endCxn id="4" idx="0"/>
          </p:cNvCxnSpPr>
          <p:nvPr/>
        </p:nvCxnSpPr>
        <p:spPr>
          <a:xfrm>
            <a:off x="1415706" y="1030632"/>
            <a:ext cx="0" cy="125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94" idx="0"/>
          </p:cNvCxnSpPr>
          <p:nvPr/>
        </p:nvCxnSpPr>
        <p:spPr>
          <a:xfrm>
            <a:off x="1418809" y="2073664"/>
            <a:ext cx="5128" cy="11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1419822" y="2964384"/>
            <a:ext cx="4115" cy="12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>
            <a:off x="1423937" y="3421821"/>
            <a:ext cx="0" cy="280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1423937" y="3954056"/>
            <a:ext cx="0" cy="38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0019" y="2770726"/>
            <a:ext cx="40267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45435" y="3148241"/>
            <a:ext cx="396262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BKD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39824" y="3706090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QAC</a:t>
            </a:r>
          </a:p>
        </p:txBody>
      </p:sp>
      <p:sp>
        <p:nvSpPr>
          <p:cNvPr id="58" name="Right Brace 57"/>
          <p:cNvSpPr/>
          <p:nvPr/>
        </p:nvSpPr>
        <p:spPr>
          <a:xfrm>
            <a:off x="2092863" y="778500"/>
            <a:ext cx="341704" cy="240158"/>
          </a:xfrm>
          <a:prstGeom prst="rightBrace">
            <a:avLst>
              <a:gd name="adj1" fmla="val 8333"/>
              <a:gd name="adj2" fmla="val 470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e 71"/>
          <p:cNvSpPr/>
          <p:nvPr/>
        </p:nvSpPr>
        <p:spPr>
          <a:xfrm>
            <a:off x="2038920" y="3064585"/>
            <a:ext cx="474736" cy="411414"/>
          </a:xfrm>
          <a:prstGeom prst="rightBrace">
            <a:avLst>
              <a:gd name="adj1" fmla="val 8333"/>
              <a:gd name="adj2" fmla="val 47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>
            <a:off x="2038920" y="3588705"/>
            <a:ext cx="474736" cy="450215"/>
          </a:xfrm>
          <a:prstGeom prst="rightBrace">
            <a:avLst>
              <a:gd name="adj1" fmla="val 8333"/>
              <a:gd name="adj2" fmla="val 47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4491714" y="676499"/>
            <a:ext cx="1254560" cy="360040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Input </a:t>
            </a: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Evaluation result</a:t>
            </a:r>
          </a:p>
          <a:p>
            <a:pPr algn="ctr" rtl="0">
              <a:defRPr sz="1000"/>
            </a:pP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And selected approver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4401130" y="3871591"/>
            <a:ext cx="1440160" cy="450159"/>
          </a:xfrm>
          <a:prstGeom prst="doubleWave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Alert to owner and share </a:t>
            </a:r>
            <a:endParaRPr lang="en-US" sz="9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rtl="0">
              <a:defRPr sz="1000"/>
            </a:pP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concern person</a:t>
            </a: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4553378" y="1156355"/>
            <a:ext cx="1135664" cy="26799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4513906" y="1549778"/>
            <a:ext cx="1210175" cy="31328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1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4542929" y="2008446"/>
            <a:ext cx="1152128" cy="268666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2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4547414" y="2853397"/>
            <a:ext cx="1143155" cy="32727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 </a:t>
            </a:r>
          </a:p>
        </p:txBody>
      </p:sp>
      <p:sp>
        <p:nvSpPr>
          <p:cNvPr id="97" name="Right Brace 96"/>
          <p:cNvSpPr/>
          <p:nvPr/>
        </p:nvSpPr>
        <p:spPr>
          <a:xfrm rot="10800000">
            <a:off x="4362783" y="2714269"/>
            <a:ext cx="309078" cy="622766"/>
          </a:xfrm>
          <a:prstGeom prst="rightBrace">
            <a:avLst>
              <a:gd name="adj1" fmla="val 8333"/>
              <a:gd name="adj2" fmla="val 47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Brace 98"/>
          <p:cNvSpPr/>
          <p:nvPr/>
        </p:nvSpPr>
        <p:spPr>
          <a:xfrm>
            <a:off x="5579087" y="1983770"/>
            <a:ext cx="303714" cy="326509"/>
          </a:xfrm>
          <a:prstGeom prst="rightBrace">
            <a:avLst>
              <a:gd name="adj1" fmla="val 8333"/>
              <a:gd name="adj2" fmla="val 51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Brace 100"/>
          <p:cNvSpPr/>
          <p:nvPr/>
        </p:nvSpPr>
        <p:spPr>
          <a:xfrm>
            <a:off x="5746274" y="746500"/>
            <a:ext cx="273055" cy="247444"/>
          </a:xfrm>
          <a:prstGeom prst="rightBrace">
            <a:avLst>
              <a:gd name="adj1" fmla="val 8333"/>
              <a:gd name="adj2" fmla="val 510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74" idx="2"/>
            <a:endCxn id="83" idx="0"/>
          </p:cNvCxnSpPr>
          <p:nvPr/>
        </p:nvCxnSpPr>
        <p:spPr>
          <a:xfrm>
            <a:off x="5118994" y="1036539"/>
            <a:ext cx="2216" cy="119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3" idx="2"/>
            <a:endCxn id="84" idx="0"/>
          </p:cNvCxnSpPr>
          <p:nvPr/>
        </p:nvCxnSpPr>
        <p:spPr>
          <a:xfrm flipH="1">
            <a:off x="5118994" y="1424345"/>
            <a:ext cx="2216" cy="125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4" idx="2"/>
            <a:endCxn id="85" idx="0"/>
          </p:cNvCxnSpPr>
          <p:nvPr/>
        </p:nvCxnSpPr>
        <p:spPr>
          <a:xfrm flipH="1">
            <a:off x="5118993" y="1863058"/>
            <a:ext cx="1" cy="14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2"/>
            <a:endCxn id="87" idx="0"/>
          </p:cNvCxnSpPr>
          <p:nvPr/>
        </p:nvCxnSpPr>
        <p:spPr>
          <a:xfrm flipH="1">
            <a:off x="5118992" y="2277112"/>
            <a:ext cx="1" cy="57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7" idx="2"/>
            <a:endCxn id="82" idx="0"/>
          </p:cNvCxnSpPr>
          <p:nvPr/>
        </p:nvCxnSpPr>
        <p:spPr>
          <a:xfrm>
            <a:off x="5118992" y="3180671"/>
            <a:ext cx="2218" cy="71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 Box 2"/>
          <p:cNvSpPr txBox="1">
            <a:spLocks noChangeArrowheads="1"/>
          </p:cNvSpPr>
          <p:nvPr/>
        </p:nvSpPr>
        <p:spPr bwMode="auto">
          <a:xfrm>
            <a:off x="4398911" y="4539442"/>
            <a:ext cx="1440160" cy="373181"/>
          </a:xfrm>
          <a:prstGeom prst="doubleWave">
            <a:avLst>
              <a:gd name="adj1" fmla="val 6250"/>
              <a:gd name="adj2" fmla="val -303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Process change </a:t>
            </a:r>
            <a:endParaRPr lang="en-US" sz="9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rtl="0">
              <a:defRPr sz="1000"/>
            </a:pP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request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finished</a:t>
            </a:r>
          </a:p>
        </p:txBody>
      </p:sp>
      <p:cxnSp>
        <p:nvCxnSpPr>
          <p:cNvPr id="138" name="Straight Arrow Connector 137"/>
          <p:cNvCxnSpPr>
            <a:stCxn id="82" idx="2"/>
            <a:endCxn id="134" idx="0"/>
          </p:cNvCxnSpPr>
          <p:nvPr/>
        </p:nvCxnSpPr>
        <p:spPr>
          <a:xfrm flipH="1">
            <a:off x="5114627" y="4293615"/>
            <a:ext cx="6583" cy="26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25565" y="80476"/>
            <a:ext cx="247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C458"/>
                </a:solidFill>
                <a:cs typeface="Arial" pitchFamily="34" charset="0"/>
              </a:rPr>
              <a:t>New</a:t>
            </a:r>
            <a:r>
              <a:rPr lang="en-US" altLang="ko-KR" b="1" dirty="0" smtClean="0">
                <a:solidFill>
                  <a:srgbClr val="A0C458"/>
                </a:solidFill>
                <a:cs typeface="Arial" pitchFamily="34" charset="0"/>
              </a:rPr>
              <a:t> Work 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cxnSp>
        <p:nvCxnSpPr>
          <p:cNvPr id="144" name="Elbow Connector 143"/>
          <p:cNvCxnSpPr>
            <a:stCxn id="12" idx="3"/>
            <a:endCxn id="74" idx="1"/>
          </p:cNvCxnSpPr>
          <p:nvPr/>
        </p:nvCxnSpPr>
        <p:spPr>
          <a:xfrm flipV="1">
            <a:off x="2216025" y="856519"/>
            <a:ext cx="2275689" cy="3668621"/>
          </a:xfrm>
          <a:prstGeom prst="bentConnector3">
            <a:avLst>
              <a:gd name="adj1" fmla="val 5446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80616" y="494154"/>
            <a:ext cx="53046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Plan</a:t>
            </a:r>
            <a:endParaRPr lang="en-US" sz="11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3526853" y="494154"/>
            <a:ext cx="667482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Result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47873" y="2185931"/>
            <a:ext cx="1152128" cy="230210"/>
            <a:chOff x="847873" y="2285468"/>
            <a:chExt cx="1152128" cy="230210"/>
          </a:xfrm>
        </p:grpSpPr>
        <p:sp>
          <p:nvSpPr>
            <p:cNvPr id="194" name="Text Box 2"/>
            <p:cNvSpPr txBox="1">
              <a:spLocks noChangeArrowheads="1"/>
            </p:cNvSpPr>
            <p:nvPr/>
          </p:nvSpPr>
          <p:spPr bwMode="auto">
            <a:xfrm>
              <a:off x="847873" y="2285468"/>
              <a:ext cx="1152128" cy="23021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36576" tIns="32004" rIns="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endParaRPr lang="en-US" sz="9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070315" y="2301431"/>
              <a:ext cx="7072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If rank =&gt; C2</a:t>
              </a:r>
            </a:p>
          </p:txBody>
        </p:sp>
      </p:grpSp>
      <p:cxnSp>
        <p:nvCxnSpPr>
          <p:cNvPr id="203" name="Straight Arrow Connector 202"/>
          <p:cNvCxnSpPr>
            <a:stCxn id="194" idx="2"/>
            <a:endCxn id="7" idx="0"/>
          </p:cNvCxnSpPr>
          <p:nvPr/>
        </p:nvCxnSpPr>
        <p:spPr>
          <a:xfrm flipH="1">
            <a:off x="1419822" y="2416141"/>
            <a:ext cx="4115" cy="31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490057" y="2448386"/>
            <a:ext cx="37234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Yes</a:t>
            </a:r>
            <a:endParaRPr lang="en-US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507905" y="2035151"/>
            <a:ext cx="308799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/>
              <a:t>No</a:t>
            </a:r>
            <a:endParaRPr lang="en-US" sz="700" b="1" dirty="0"/>
          </a:p>
        </p:txBody>
      </p:sp>
      <p:cxnSp>
        <p:nvCxnSpPr>
          <p:cNvPr id="209" name="Elbow Connector 208"/>
          <p:cNvCxnSpPr>
            <a:stCxn id="194" idx="1"/>
            <a:endCxn id="8" idx="1"/>
          </p:cNvCxnSpPr>
          <p:nvPr/>
        </p:nvCxnSpPr>
        <p:spPr>
          <a:xfrm rot="10800000" flipV="1">
            <a:off x="717619" y="2301036"/>
            <a:ext cx="130255" cy="954928"/>
          </a:xfrm>
          <a:prstGeom prst="bentConnector3">
            <a:avLst>
              <a:gd name="adj1" fmla="val 27550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ight Brace 212"/>
          <p:cNvSpPr/>
          <p:nvPr/>
        </p:nvSpPr>
        <p:spPr>
          <a:xfrm>
            <a:off x="2038920" y="2641400"/>
            <a:ext cx="477573" cy="370750"/>
          </a:xfrm>
          <a:prstGeom prst="rightBrace">
            <a:avLst>
              <a:gd name="adj1" fmla="val 8333"/>
              <a:gd name="adj2" fmla="val 593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/>
          <p:cNvSpPr/>
          <p:nvPr/>
        </p:nvSpPr>
        <p:spPr>
          <a:xfrm>
            <a:off x="2087854" y="1165355"/>
            <a:ext cx="346713" cy="559023"/>
          </a:xfrm>
          <a:prstGeom prst="rightBrace">
            <a:avLst>
              <a:gd name="adj1" fmla="val 8333"/>
              <a:gd name="adj2" fmla="val 40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2079377" y="1827668"/>
            <a:ext cx="348628" cy="265960"/>
          </a:xfrm>
          <a:prstGeom prst="rightBrace">
            <a:avLst>
              <a:gd name="adj1" fmla="val 8333"/>
              <a:gd name="adj2" fmla="val 50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" idx="1"/>
            <a:endCxn id="3" idx="1"/>
          </p:cNvCxnSpPr>
          <p:nvPr/>
        </p:nvCxnSpPr>
        <p:spPr>
          <a:xfrm rot="10800000">
            <a:off x="818248" y="850613"/>
            <a:ext cx="29626" cy="408739"/>
          </a:xfrm>
          <a:prstGeom prst="bentConnector3">
            <a:avLst>
              <a:gd name="adj1" fmla="val 8716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" idx="1"/>
            <a:endCxn id="3" idx="1"/>
          </p:cNvCxnSpPr>
          <p:nvPr/>
        </p:nvCxnSpPr>
        <p:spPr>
          <a:xfrm rot="10800000">
            <a:off x="818248" y="850613"/>
            <a:ext cx="23044" cy="2977567"/>
          </a:xfrm>
          <a:prstGeom prst="bentConnector3">
            <a:avLst>
              <a:gd name="adj1" fmla="val 26351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66241" y="778500"/>
            <a:ext cx="548346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800" dirty="0"/>
              <a:t>Creator</a:t>
            </a:r>
          </a:p>
        </p:txBody>
      </p:sp>
      <p:sp>
        <p:nvSpPr>
          <p:cNvPr id="122" name="Right Brace 121"/>
          <p:cNvSpPr/>
          <p:nvPr/>
        </p:nvSpPr>
        <p:spPr>
          <a:xfrm>
            <a:off x="5571340" y="1101451"/>
            <a:ext cx="310182" cy="769931"/>
          </a:xfrm>
          <a:prstGeom prst="rightBrace">
            <a:avLst>
              <a:gd name="adj1" fmla="val 8333"/>
              <a:gd name="adj2" fmla="val 359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5901878" y="1174493"/>
            <a:ext cx="79524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Approver</a:t>
            </a:r>
          </a:p>
          <a:p>
            <a:pPr algn="ctr"/>
            <a:r>
              <a:rPr lang="en-US" sz="800" dirty="0" smtClean="0"/>
              <a:t>Department</a:t>
            </a:r>
          </a:p>
        </p:txBody>
      </p:sp>
      <p:sp>
        <p:nvSpPr>
          <p:cNvPr id="135" name="Text Box 2"/>
          <p:cNvSpPr txBox="1">
            <a:spLocks noChangeArrowheads="1"/>
          </p:cNvSpPr>
          <p:nvPr/>
        </p:nvSpPr>
        <p:spPr bwMode="auto">
          <a:xfrm>
            <a:off x="847874" y="1501880"/>
            <a:ext cx="1135664" cy="20599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36" name="Straight Arrow Connector 135"/>
          <p:cNvCxnSpPr>
            <a:stCxn id="4" idx="2"/>
            <a:endCxn id="135" idx="0"/>
          </p:cNvCxnSpPr>
          <p:nvPr/>
        </p:nvCxnSpPr>
        <p:spPr>
          <a:xfrm>
            <a:off x="1415706" y="1362347"/>
            <a:ext cx="0" cy="139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2"/>
            <a:endCxn id="6" idx="0"/>
          </p:cNvCxnSpPr>
          <p:nvPr/>
        </p:nvCxnSpPr>
        <p:spPr>
          <a:xfrm>
            <a:off x="1415706" y="1707872"/>
            <a:ext cx="3103" cy="11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454664" y="780650"/>
            <a:ext cx="548346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800" dirty="0"/>
              <a:t>Creator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639786" y="1136612"/>
            <a:ext cx="32252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PE</a:t>
            </a:r>
            <a:endParaRPr lang="en-US" sz="800" dirty="0"/>
          </a:p>
        </p:txBody>
      </p:sp>
      <p:sp>
        <p:nvSpPr>
          <p:cNvPr id="151" name="Right Brace 150"/>
          <p:cNvSpPr/>
          <p:nvPr/>
        </p:nvSpPr>
        <p:spPr>
          <a:xfrm>
            <a:off x="2071285" y="825564"/>
            <a:ext cx="481214" cy="858763"/>
          </a:xfrm>
          <a:prstGeom prst="rightBrace">
            <a:avLst>
              <a:gd name="adj1" fmla="val 8333"/>
              <a:gd name="adj2" fmla="val 470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451136" y="1219997"/>
            <a:ext cx="79524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Approver</a:t>
            </a:r>
          </a:p>
          <a:p>
            <a:pPr algn="ctr"/>
            <a:r>
              <a:rPr lang="en-US" sz="800" dirty="0" smtClean="0"/>
              <a:t>Department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645576" y="1819707"/>
            <a:ext cx="32733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459018" y="1775203"/>
            <a:ext cx="8687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cknowledge Approver</a:t>
            </a:r>
            <a:endParaRPr lang="en-US" dirty="0"/>
          </a:p>
        </p:txBody>
      </p:sp>
      <p:cxnSp>
        <p:nvCxnSpPr>
          <p:cNvPr id="157" name="Elbow Connector 156"/>
          <p:cNvCxnSpPr>
            <a:stCxn id="135" idx="1"/>
            <a:endCxn id="3" idx="1"/>
          </p:cNvCxnSpPr>
          <p:nvPr/>
        </p:nvCxnSpPr>
        <p:spPr>
          <a:xfrm rot="10800000">
            <a:off x="818248" y="850612"/>
            <a:ext cx="29626" cy="754264"/>
          </a:xfrm>
          <a:prstGeom prst="bentConnector3">
            <a:avLst>
              <a:gd name="adj1" fmla="val 8716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1"/>
            <a:endCxn id="3" idx="1"/>
          </p:cNvCxnSpPr>
          <p:nvPr/>
        </p:nvCxnSpPr>
        <p:spPr>
          <a:xfrm rot="10800000">
            <a:off x="818249" y="850612"/>
            <a:ext cx="24497" cy="1096600"/>
          </a:xfrm>
          <a:prstGeom prst="bentConnector3">
            <a:avLst>
              <a:gd name="adj1" fmla="val 10331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49992" y="1051382"/>
            <a:ext cx="1189085" cy="461665"/>
            <a:chOff x="69869" y="1081264"/>
            <a:chExt cx="1128398" cy="461665"/>
          </a:xfrm>
        </p:grpSpPr>
        <p:sp>
          <p:nvSpPr>
            <p:cNvPr id="161" name="Rectangle 160"/>
            <p:cNvSpPr/>
            <p:nvPr/>
          </p:nvSpPr>
          <p:spPr>
            <a:xfrm>
              <a:off x="116632" y="1083528"/>
              <a:ext cx="1081635" cy="3408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9869" y="1081264"/>
              <a:ext cx="1090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0000"/>
                  </a:solidFill>
                  <a:latin typeface="Calibri"/>
                  <a:cs typeface="Calibri"/>
                </a:rPr>
                <a:t>Creator</a:t>
              </a:r>
              <a:r>
                <a:rPr lang="th-TH" sz="800" b="1" dirty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800" b="1" dirty="0">
                  <a:solidFill>
                    <a:srgbClr val="000000"/>
                  </a:solidFill>
                  <a:latin typeface="Calibri"/>
                  <a:cs typeface="Calibri"/>
                </a:rPr>
                <a:t>Select</a:t>
              </a:r>
              <a:r>
                <a:rPr lang="th-TH" sz="800" b="1" dirty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Checker</a:t>
              </a:r>
            </a:p>
            <a:p>
              <a:r>
                <a:rPr lang="en-US" sz="8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800" b="1" dirty="0">
                  <a:solidFill>
                    <a:srgbClr val="000000"/>
                  </a:solidFill>
                  <a:latin typeface="Calibri"/>
                  <a:cs typeface="Calibri"/>
                </a:rPr>
                <a:t>Maximum 5 </a:t>
              </a:r>
              <a:r>
                <a:rPr lang="en-US" sz="800" b="1" dirty="0">
                  <a:solidFill>
                    <a:srgbClr val="000000"/>
                  </a:solidFill>
                  <a:latin typeface="Calibri"/>
                  <a:cs typeface="Calibri"/>
                </a:rPr>
                <a:t>checker</a:t>
              </a:r>
              <a:endParaRPr lang="en-US" sz="8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5288" y="3894965"/>
            <a:ext cx="1154532" cy="223317"/>
            <a:chOff x="75288" y="3894965"/>
            <a:chExt cx="1154532" cy="223317"/>
          </a:xfrm>
        </p:grpSpPr>
        <p:sp>
          <p:nvSpPr>
            <p:cNvPr id="167" name="Rectangle 166"/>
            <p:cNvSpPr/>
            <p:nvPr/>
          </p:nvSpPr>
          <p:spPr>
            <a:xfrm>
              <a:off x="124568" y="3897230"/>
              <a:ext cx="1105252" cy="2210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288" y="3894965"/>
              <a:ext cx="1109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Setting By QA Admin</a:t>
              </a:r>
              <a:endParaRPr lang="en-US" sz="8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3732921" y="1986450"/>
            <a:ext cx="32733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PD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610228" y="1172328"/>
            <a:ext cx="32252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PE</a:t>
            </a:r>
          </a:p>
        </p:txBody>
      </p:sp>
      <p:sp>
        <p:nvSpPr>
          <p:cNvPr id="173" name="Right Brace 172"/>
          <p:cNvSpPr/>
          <p:nvPr/>
        </p:nvSpPr>
        <p:spPr>
          <a:xfrm rot="10800000">
            <a:off x="4070476" y="994683"/>
            <a:ext cx="421238" cy="714745"/>
          </a:xfrm>
          <a:prstGeom prst="rightBrace">
            <a:avLst>
              <a:gd name="adj1" fmla="val 8333"/>
              <a:gd name="adj2" fmla="val 571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5894217" y="1977362"/>
            <a:ext cx="79171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cknowledge Approver</a:t>
            </a:r>
            <a:endParaRPr lang="en-US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5242266" y="3249896"/>
            <a:ext cx="1154532" cy="223317"/>
            <a:chOff x="75288" y="3894965"/>
            <a:chExt cx="1154532" cy="223317"/>
          </a:xfrm>
        </p:grpSpPr>
        <p:sp>
          <p:nvSpPr>
            <p:cNvPr id="176" name="Rectangle 175"/>
            <p:cNvSpPr/>
            <p:nvPr/>
          </p:nvSpPr>
          <p:spPr>
            <a:xfrm>
              <a:off x="124568" y="3897230"/>
              <a:ext cx="1105252" cy="2210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5288" y="3894965"/>
              <a:ext cx="1109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Setting By QA Admin</a:t>
              </a:r>
              <a:endParaRPr lang="en-US" sz="8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421440" y="1082149"/>
            <a:ext cx="1189085" cy="461665"/>
            <a:chOff x="69869" y="1081264"/>
            <a:chExt cx="1128398" cy="461665"/>
          </a:xfrm>
        </p:grpSpPr>
        <p:sp>
          <p:nvSpPr>
            <p:cNvPr id="179" name="Rectangle 178"/>
            <p:cNvSpPr/>
            <p:nvPr/>
          </p:nvSpPr>
          <p:spPr>
            <a:xfrm>
              <a:off x="116632" y="1083528"/>
              <a:ext cx="1081635" cy="3408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9869" y="1081264"/>
              <a:ext cx="1090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0000"/>
                  </a:solidFill>
                  <a:latin typeface="Calibri"/>
                  <a:cs typeface="Calibri"/>
                </a:rPr>
                <a:t>Creator</a:t>
              </a:r>
              <a:r>
                <a:rPr lang="th-TH" sz="800" b="1" dirty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800" b="1" dirty="0">
                  <a:solidFill>
                    <a:srgbClr val="000000"/>
                  </a:solidFill>
                  <a:latin typeface="Calibri"/>
                  <a:cs typeface="Calibri"/>
                </a:rPr>
                <a:t>Select</a:t>
              </a:r>
              <a:r>
                <a:rPr lang="th-TH" sz="800" b="1" dirty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Checker</a:t>
              </a:r>
            </a:p>
            <a:p>
              <a:r>
                <a:rPr lang="en-US" sz="8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800" b="1" dirty="0">
                  <a:solidFill>
                    <a:srgbClr val="000000"/>
                  </a:solidFill>
                  <a:latin typeface="Calibri"/>
                  <a:cs typeface="Calibri"/>
                </a:rPr>
                <a:t>Maximum 5 </a:t>
              </a:r>
              <a:r>
                <a:rPr lang="en-US" sz="800" b="1" dirty="0">
                  <a:solidFill>
                    <a:srgbClr val="000000"/>
                  </a:solidFill>
                  <a:latin typeface="Calibri"/>
                  <a:cs typeface="Calibri"/>
                </a:rPr>
                <a:t>checker</a:t>
              </a:r>
              <a:endParaRPr lang="en-US" sz="8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137" name="Elbow Connector 136"/>
          <p:cNvCxnSpPr>
            <a:stCxn id="85" idx="1"/>
            <a:endCxn id="74" idx="1"/>
          </p:cNvCxnSpPr>
          <p:nvPr/>
        </p:nvCxnSpPr>
        <p:spPr>
          <a:xfrm rot="10800000">
            <a:off x="4491715" y="856519"/>
            <a:ext cx="51215" cy="1286260"/>
          </a:xfrm>
          <a:prstGeom prst="bentConnector3">
            <a:avLst>
              <a:gd name="adj1" fmla="val 11533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ight Brace 183"/>
          <p:cNvSpPr/>
          <p:nvPr/>
        </p:nvSpPr>
        <p:spPr>
          <a:xfrm rot="10800000">
            <a:off x="4145342" y="1971285"/>
            <a:ext cx="303714" cy="326509"/>
          </a:xfrm>
          <a:prstGeom prst="rightBrace">
            <a:avLst>
              <a:gd name="adj1" fmla="val 8333"/>
              <a:gd name="adj2" fmla="val 51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Elbow Connector 184"/>
          <p:cNvCxnSpPr>
            <a:stCxn id="84" idx="1"/>
            <a:endCxn id="74" idx="1"/>
          </p:cNvCxnSpPr>
          <p:nvPr/>
        </p:nvCxnSpPr>
        <p:spPr>
          <a:xfrm rot="10800000">
            <a:off x="4491714" y="856520"/>
            <a:ext cx="22192" cy="849899"/>
          </a:xfrm>
          <a:prstGeom prst="bentConnector3">
            <a:avLst>
              <a:gd name="adj1" fmla="val 11301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83" idx="1"/>
            <a:endCxn id="74" idx="1"/>
          </p:cNvCxnSpPr>
          <p:nvPr/>
        </p:nvCxnSpPr>
        <p:spPr>
          <a:xfrm rot="10800000">
            <a:off x="4491714" y="856520"/>
            <a:ext cx="61664" cy="433831"/>
          </a:xfrm>
          <a:prstGeom prst="bentConnector3">
            <a:avLst>
              <a:gd name="adj1" fmla="val 4707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7" idx="1"/>
            <a:endCxn id="74" idx="1"/>
          </p:cNvCxnSpPr>
          <p:nvPr/>
        </p:nvCxnSpPr>
        <p:spPr>
          <a:xfrm rot="10800000">
            <a:off x="4491714" y="856520"/>
            <a:ext cx="55700" cy="2160515"/>
          </a:xfrm>
          <a:prstGeom prst="bentConnector3">
            <a:avLst>
              <a:gd name="adj1" fmla="val 1517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613520" y="2904428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QAC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98920" y="3592118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67400" y="1690398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43211" y="1366290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32963" y="1021439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198014" y="1035725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14855" y="1488633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224914" y="1938927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038842" y="2796232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449418" y="2420543"/>
            <a:ext cx="4071715" cy="5562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โดยทุกๆการอนุมัติจะมีการแจ้งเตือนส่งไปหาคนถัดไปเสมอ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99" grpId="0" animBg="1"/>
      <p:bldP spid="101" grpId="0" animBg="1"/>
      <p:bldP spid="71" grpId="0" animBg="1"/>
      <p:bldP spid="121" grpId="0" animBg="1"/>
      <p:bldP spid="122" grpId="0" animBg="1"/>
      <p:bldP spid="124" grpId="0" animBg="1"/>
      <p:bldP spid="149" grpId="0" animBg="1"/>
      <p:bldP spid="150" grpId="0" animBg="1"/>
      <p:bldP spid="151" grpId="0" animBg="1"/>
      <p:bldP spid="152" grpId="0" animBg="1"/>
      <p:bldP spid="155" grpId="0" animBg="1"/>
      <p:bldP spid="156" grpId="0" animBg="1"/>
      <p:bldP spid="171" grpId="0" animBg="1"/>
      <p:bldP spid="172" grpId="0" animBg="1"/>
      <p:bldP spid="173" grpId="0" animBg="1"/>
      <p:bldP spid="174" grpId="0" animBg="1"/>
      <p:bldP spid="184" grpId="0" animBg="1"/>
      <p:bldP spid="187" grpId="0"/>
      <p:bldP spid="202" grpId="0"/>
      <p:bldP spid="204" grpId="0"/>
      <p:bldP spid="205" grpId="0"/>
      <p:bldP spid="208" grpId="0"/>
      <p:bldP spid="210" grpId="0"/>
      <p:bldP spid="214" grpId="0"/>
      <p:bldP spid="215" grpId="0"/>
      <p:bldP spid="1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3361664" y="449807"/>
            <a:ext cx="3368315" cy="46936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76796" y="449806"/>
            <a:ext cx="3293305" cy="4693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18248" y="670592"/>
            <a:ext cx="1194916" cy="360040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Input change point </a:t>
            </a:r>
            <a:endParaRPr lang="th-TH" sz="900" b="0" i="0" u="none" strike="noStrike" baseline="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rtl="0">
              <a:defRPr sz="1000"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alibri"/>
                <a:cs typeface="Calibri"/>
              </a:rPr>
              <a:t>details 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and schedule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7874" y="1156355"/>
            <a:ext cx="1135664" cy="20599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42745" y="1820759"/>
            <a:ext cx="1152128" cy="25290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2949" y="2732772"/>
            <a:ext cx="1553745" cy="231612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Input Planning review result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17618" y="3090106"/>
            <a:ext cx="1412638" cy="331715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Input cleanliness check </a:t>
            </a:r>
            <a:endParaRPr lang="th-TH" sz="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requirement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41292" y="3702302"/>
            <a:ext cx="1165290" cy="25175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 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31849" y="4313933"/>
            <a:ext cx="1584176" cy="422413"/>
          </a:xfrm>
          <a:prstGeom prst="doubleWave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Alert to owner + share </a:t>
            </a:r>
            <a:endParaRPr lang="th-TH" sz="9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concern person</a:t>
            </a:r>
          </a:p>
        </p:txBody>
      </p:sp>
      <p:cxnSp>
        <p:nvCxnSpPr>
          <p:cNvPr id="14" name="Straight Arrow Connector 13"/>
          <p:cNvCxnSpPr>
            <a:stCxn id="3" idx="2"/>
            <a:endCxn id="4" idx="0"/>
          </p:cNvCxnSpPr>
          <p:nvPr/>
        </p:nvCxnSpPr>
        <p:spPr>
          <a:xfrm>
            <a:off x="1415706" y="1030632"/>
            <a:ext cx="0" cy="125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94" idx="0"/>
          </p:cNvCxnSpPr>
          <p:nvPr/>
        </p:nvCxnSpPr>
        <p:spPr>
          <a:xfrm>
            <a:off x="1418809" y="2073664"/>
            <a:ext cx="5128" cy="11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1419822" y="2964384"/>
            <a:ext cx="4115" cy="12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>
            <a:off x="1423937" y="3421821"/>
            <a:ext cx="0" cy="280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1423937" y="3954056"/>
            <a:ext cx="0" cy="38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0019" y="2770726"/>
            <a:ext cx="40267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45435" y="3148241"/>
            <a:ext cx="396262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BKD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39824" y="3706090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QAC</a:t>
            </a:r>
          </a:p>
        </p:txBody>
      </p:sp>
      <p:sp>
        <p:nvSpPr>
          <p:cNvPr id="58" name="Right Brace 57"/>
          <p:cNvSpPr/>
          <p:nvPr/>
        </p:nvSpPr>
        <p:spPr>
          <a:xfrm>
            <a:off x="2092863" y="778500"/>
            <a:ext cx="341704" cy="240158"/>
          </a:xfrm>
          <a:prstGeom prst="rightBrace">
            <a:avLst>
              <a:gd name="adj1" fmla="val 8333"/>
              <a:gd name="adj2" fmla="val 470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e 71"/>
          <p:cNvSpPr/>
          <p:nvPr/>
        </p:nvSpPr>
        <p:spPr>
          <a:xfrm>
            <a:off x="2038920" y="3064585"/>
            <a:ext cx="474736" cy="411414"/>
          </a:xfrm>
          <a:prstGeom prst="rightBrace">
            <a:avLst>
              <a:gd name="adj1" fmla="val 8333"/>
              <a:gd name="adj2" fmla="val 47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>
            <a:off x="2038920" y="3588705"/>
            <a:ext cx="474736" cy="450215"/>
          </a:xfrm>
          <a:prstGeom prst="rightBrace">
            <a:avLst>
              <a:gd name="adj1" fmla="val 8333"/>
              <a:gd name="adj2" fmla="val 47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4491714" y="676499"/>
            <a:ext cx="1254560" cy="360040"/>
          </a:xfrm>
          <a:prstGeom prst="round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Input </a:t>
            </a: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Evaluation result</a:t>
            </a:r>
          </a:p>
          <a:p>
            <a:pPr algn="ctr" rtl="0">
              <a:defRPr sz="1000"/>
            </a:pP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And selected approver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4401130" y="3871591"/>
            <a:ext cx="1440160" cy="450159"/>
          </a:xfrm>
          <a:prstGeom prst="doubleWave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Alert to owner and share </a:t>
            </a:r>
            <a:endParaRPr lang="en-US" sz="9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rtl="0">
              <a:defRPr sz="1000"/>
            </a:pP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concern person</a:t>
            </a: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4553378" y="1156355"/>
            <a:ext cx="1135664" cy="26799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4513906" y="1549778"/>
            <a:ext cx="1210175" cy="31328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1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4542929" y="2008446"/>
            <a:ext cx="1152128" cy="268666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r>
              <a:rPr lang="th-TH" sz="900" dirty="0">
                <a:solidFill>
                  <a:srgbClr val="000000"/>
                </a:solidFill>
                <a:latin typeface="Calibri"/>
                <a:cs typeface="Calibri"/>
              </a:rPr>
              <a:t> 2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4547414" y="2853397"/>
            <a:ext cx="1143155" cy="32727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 </a:t>
            </a:r>
          </a:p>
        </p:txBody>
      </p:sp>
      <p:sp>
        <p:nvSpPr>
          <p:cNvPr id="97" name="Right Brace 96"/>
          <p:cNvSpPr/>
          <p:nvPr/>
        </p:nvSpPr>
        <p:spPr>
          <a:xfrm rot="10800000">
            <a:off x="4362783" y="2714269"/>
            <a:ext cx="309078" cy="622766"/>
          </a:xfrm>
          <a:prstGeom prst="rightBrace">
            <a:avLst>
              <a:gd name="adj1" fmla="val 8333"/>
              <a:gd name="adj2" fmla="val 47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Brace 98"/>
          <p:cNvSpPr/>
          <p:nvPr/>
        </p:nvSpPr>
        <p:spPr>
          <a:xfrm>
            <a:off x="5579087" y="1983770"/>
            <a:ext cx="303714" cy="326509"/>
          </a:xfrm>
          <a:prstGeom prst="rightBrace">
            <a:avLst>
              <a:gd name="adj1" fmla="val 8333"/>
              <a:gd name="adj2" fmla="val 51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Brace 100"/>
          <p:cNvSpPr/>
          <p:nvPr/>
        </p:nvSpPr>
        <p:spPr>
          <a:xfrm>
            <a:off x="5746274" y="746500"/>
            <a:ext cx="273055" cy="247444"/>
          </a:xfrm>
          <a:prstGeom prst="rightBrace">
            <a:avLst>
              <a:gd name="adj1" fmla="val 8333"/>
              <a:gd name="adj2" fmla="val 510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74" idx="2"/>
            <a:endCxn id="83" idx="0"/>
          </p:cNvCxnSpPr>
          <p:nvPr/>
        </p:nvCxnSpPr>
        <p:spPr>
          <a:xfrm>
            <a:off x="5118994" y="1036539"/>
            <a:ext cx="2216" cy="119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3" idx="2"/>
            <a:endCxn id="84" idx="0"/>
          </p:cNvCxnSpPr>
          <p:nvPr/>
        </p:nvCxnSpPr>
        <p:spPr>
          <a:xfrm flipH="1">
            <a:off x="5118994" y="1424345"/>
            <a:ext cx="2216" cy="125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4" idx="2"/>
            <a:endCxn id="85" idx="0"/>
          </p:cNvCxnSpPr>
          <p:nvPr/>
        </p:nvCxnSpPr>
        <p:spPr>
          <a:xfrm flipH="1">
            <a:off x="5118993" y="1863058"/>
            <a:ext cx="1" cy="14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2"/>
            <a:endCxn id="87" idx="0"/>
          </p:cNvCxnSpPr>
          <p:nvPr/>
        </p:nvCxnSpPr>
        <p:spPr>
          <a:xfrm flipH="1">
            <a:off x="5118992" y="2277112"/>
            <a:ext cx="1" cy="57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7" idx="2"/>
            <a:endCxn id="82" idx="0"/>
          </p:cNvCxnSpPr>
          <p:nvPr/>
        </p:nvCxnSpPr>
        <p:spPr>
          <a:xfrm>
            <a:off x="5118992" y="3180671"/>
            <a:ext cx="2218" cy="71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 Box 2"/>
          <p:cNvSpPr txBox="1">
            <a:spLocks noChangeArrowheads="1"/>
          </p:cNvSpPr>
          <p:nvPr/>
        </p:nvSpPr>
        <p:spPr bwMode="auto">
          <a:xfrm>
            <a:off x="4398911" y="4539442"/>
            <a:ext cx="1440160" cy="373181"/>
          </a:xfrm>
          <a:prstGeom prst="doubleWave">
            <a:avLst>
              <a:gd name="adj1" fmla="val 6250"/>
              <a:gd name="adj2" fmla="val -303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Process change </a:t>
            </a:r>
            <a:endParaRPr lang="en-US" sz="9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 rtl="0">
              <a:defRPr sz="1000"/>
            </a:pPr>
            <a:r>
              <a:rPr lang="en-US" sz="900" dirty="0" smtClean="0">
                <a:solidFill>
                  <a:srgbClr val="000000"/>
                </a:solidFill>
                <a:latin typeface="Calibri"/>
                <a:cs typeface="Calibri"/>
              </a:rPr>
              <a:t>request </a:t>
            </a: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finished</a:t>
            </a:r>
          </a:p>
        </p:txBody>
      </p:sp>
      <p:cxnSp>
        <p:nvCxnSpPr>
          <p:cNvPr id="138" name="Straight Arrow Connector 137"/>
          <p:cNvCxnSpPr>
            <a:stCxn id="82" idx="2"/>
            <a:endCxn id="134" idx="0"/>
          </p:cNvCxnSpPr>
          <p:nvPr/>
        </p:nvCxnSpPr>
        <p:spPr>
          <a:xfrm flipH="1">
            <a:off x="5114627" y="4293615"/>
            <a:ext cx="6583" cy="26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25565" y="80476"/>
            <a:ext cx="247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C458"/>
                </a:solidFill>
                <a:cs typeface="Arial" pitchFamily="34" charset="0"/>
              </a:rPr>
              <a:t>New</a:t>
            </a:r>
            <a:r>
              <a:rPr lang="en-US" altLang="ko-KR" b="1" dirty="0" smtClean="0">
                <a:solidFill>
                  <a:srgbClr val="A0C458"/>
                </a:solidFill>
                <a:cs typeface="Arial" pitchFamily="34" charset="0"/>
              </a:rPr>
              <a:t> Work 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cxnSp>
        <p:nvCxnSpPr>
          <p:cNvPr id="144" name="Elbow Connector 143"/>
          <p:cNvCxnSpPr>
            <a:stCxn id="12" idx="3"/>
            <a:endCxn id="74" idx="1"/>
          </p:cNvCxnSpPr>
          <p:nvPr/>
        </p:nvCxnSpPr>
        <p:spPr>
          <a:xfrm flipV="1">
            <a:off x="2216025" y="856519"/>
            <a:ext cx="2275689" cy="3668621"/>
          </a:xfrm>
          <a:prstGeom prst="bentConnector3">
            <a:avLst>
              <a:gd name="adj1" fmla="val 5446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80616" y="494154"/>
            <a:ext cx="53046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Plan</a:t>
            </a:r>
            <a:endParaRPr lang="en-US" sz="11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3526853" y="494154"/>
            <a:ext cx="667482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Result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47873" y="2185931"/>
            <a:ext cx="1152128" cy="230210"/>
            <a:chOff x="847873" y="2285468"/>
            <a:chExt cx="1152128" cy="230210"/>
          </a:xfrm>
        </p:grpSpPr>
        <p:sp>
          <p:nvSpPr>
            <p:cNvPr id="194" name="Text Box 2"/>
            <p:cNvSpPr txBox="1">
              <a:spLocks noChangeArrowheads="1"/>
            </p:cNvSpPr>
            <p:nvPr/>
          </p:nvSpPr>
          <p:spPr bwMode="auto">
            <a:xfrm>
              <a:off x="847873" y="2285468"/>
              <a:ext cx="1152128" cy="23021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36576" tIns="32004" rIns="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endParaRPr lang="en-US" sz="9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070315" y="2301431"/>
              <a:ext cx="7072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If rank =&gt; C2</a:t>
              </a:r>
            </a:p>
          </p:txBody>
        </p:sp>
      </p:grpSp>
      <p:cxnSp>
        <p:nvCxnSpPr>
          <p:cNvPr id="203" name="Straight Arrow Connector 202"/>
          <p:cNvCxnSpPr>
            <a:stCxn id="194" idx="2"/>
            <a:endCxn id="7" idx="0"/>
          </p:cNvCxnSpPr>
          <p:nvPr/>
        </p:nvCxnSpPr>
        <p:spPr>
          <a:xfrm flipH="1">
            <a:off x="1419822" y="2416141"/>
            <a:ext cx="4115" cy="31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490057" y="2448386"/>
            <a:ext cx="37234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Yes</a:t>
            </a:r>
            <a:endParaRPr lang="en-US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507905" y="2035151"/>
            <a:ext cx="308799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/>
              <a:t>No</a:t>
            </a:r>
            <a:endParaRPr lang="en-US" sz="700" b="1" dirty="0"/>
          </a:p>
        </p:txBody>
      </p:sp>
      <p:cxnSp>
        <p:nvCxnSpPr>
          <p:cNvPr id="209" name="Elbow Connector 208"/>
          <p:cNvCxnSpPr>
            <a:stCxn id="194" idx="1"/>
            <a:endCxn id="8" idx="1"/>
          </p:cNvCxnSpPr>
          <p:nvPr/>
        </p:nvCxnSpPr>
        <p:spPr>
          <a:xfrm rot="10800000" flipV="1">
            <a:off x="717619" y="2301036"/>
            <a:ext cx="130255" cy="954928"/>
          </a:xfrm>
          <a:prstGeom prst="bentConnector3">
            <a:avLst>
              <a:gd name="adj1" fmla="val 27550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ight Brace 212"/>
          <p:cNvSpPr/>
          <p:nvPr/>
        </p:nvSpPr>
        <p:spPr>
          <a:xfrm>
            <a:off x="2038920" y="2641400"/>
            <a:ext cx="477573" cy="370750"/>
          </a:xfrm>
          <a:prstGeom prst="rightBrace">
            <a:avLst>
              <a:gd name="adj1" fmla="val 8333"/>
              <a:gd name="adj2" fmla="val 593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/>
          <p:cNvSpPr/>
          <p:nvPr/>
        </p:nvSpPr>
        <p:spPr>
          <a:xfrm>
            <a:off x="2087854" y="1165355"/>
            <a:ext cx="346713" cy="559023"/>
          </a:xfrm>
          <a:prstGeom prst="rightBrace">
            <a:avLst>
              <a:gd name="adj1" fmla="val 8333"/>
              <a:gd name="adj2" fmla="val 40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2079377" y="1827668"/>
            <a:ext cx="348628" cy="265960"/>
          </a:xfrm>
          <a:prstGeom prst="rightBrace">
            <a:avLst>
              <a:gd name="adj1" fmla="val 8333"/>
              <a:gd name="adj2" fmla="val 50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" idx="1"/>
            <a:endCxn id="3" idx="1"/>
          </p:cNvCxnSpPr>
          <p:nvPr/>
        </p:nvCxnSpPr>
        <p:spPr>
          <a:xfrm rot="10800000">
            <a:off x="818248" y="850613"/>
            <a:ext cx="29626" cy="408739"/>
          </a:xfrm>
          <a:prstGeom prst="bentConnector3">
            <a:avLst>
              <a:gd name="adj1" fmla="val 8716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" idx="1"/>
            <a:endCxn id="3" idx="1"/>
          </p:cNvCxnSpPr>
          <p:nvPr/>
        </p:nvCxnSpPr>
        <p:spPr>
          <a:xfrm rot="10800000">
            <a:off x="818248" y="850613"/>
            <a:ext cx="23044" cy="2977567"/>
          </a:xfrm>
          <a:prstGeom prst="bentConnector3">
            <a:avLst>
              <a:gd name="adj1" fmla="val 26351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66241" y="778500"/>
            <a:ext cx="548346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800" dirty="0"/>
              <a:t>Creator</a:t>
            </a:r>
          </a:p>
        </p:txBody>
      </p:sp>
      <p:sp>
        <p:nvSpPr>
          <p:cNvPr id="122" name="Right Brace 121"/>
          <p:cNvSpPr/>
          <p:nvPr/>
        </p:nvSpPr>
        <p:spPr>
          <a:xfrm>
            <a:off x="5571340" y="1101451"/>
            <a:ext cx="310182" cy="769931"/>
          </a:xfrm>
          <a:prstGeom prst="rightBrace">
            <a:avLst>
              <a:gd name="adj1" fmla="val 8333"/>
              <a:gd name="adj2" fmla="val 359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5901878" y="1174493"/>
            <a:ext cx="79524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Approver</a:t>
            </a:r>
          </a:p>
          <a:p>
            <a:pPr algn="ctr"/>
            <a:r>
              <a:rPr lang="en-US" sz="800" dirty="0" smtClean="0"/>
              <a:t>Department</a:t>
            </a:r>
          </a:p>
        </p:txBody>
      </p:sp>
      <p:sp>
        <p:nvSpPr>
          <p:cNvPr id="135" name="Text Box 2"/>
          <p:cNvSpPr txBox="1">
            <a:spLocks noChangeArrowheads="1"/>
          </p:cNvSpPr>
          <p:nvPr/>
        </p:nvSpPr>
        <p:spPr bwMode="auto">
          <a:xfrm>
            <a:off x="847874" y="1501880"/>
            <a:ext cx="1135664" cy="20599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900" dirty="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  <a:endParaRPr lang="en-US" sz="9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36" name="Straight Arrow Connector 135"/>
          <p:cNvCxnSpPr>
            <a:stCxn id="4" idx="2"/>
            <a:endCxn id="135" idx="0"/>
          </p:cNvCxnSpPr>
          <p:nvPr/>
        </p:nvCxnSpPr>
        <p:spPr>
          <a:xfrm>
            <a:off x="1415706" y="1362347"/>
            <a:ext cx="0" cy="139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2"/>
            <a:endCxn id="6" idx="0"/>
          </p:cNvCxnSpPr>
          <p:nvPr/>
        </p:nvCxnSpPr>
        <p:spPr>
          <a:xfrm>
            <a:off x="1415706" y="1707872"/>
            <a:ext cx="3103" cy="11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454664" y="780650"/>
            <a:ext cx="548346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800" dirty="0"/>
              <a:t>Creator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451136" y="1411533"/>
            <a:ext cx="79524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Approver</a:t>
            </a:r>
          </a:p>
          <a:p>
            <a:pPr algn="ctr"/>
            <a:r>
              <a:rPr lang="en-US" sz="800" dirty="0" smtClean="0"/>
              <a:t>Department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459237" y="2047191"/>
            <a:ext cx="8687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cknowledge Approver</a:t>
            </a:r>
            <a:endParaRPr lang="en-US" dirty="0"/>
          </a:p>
        </p:txBody>
      </p:sp>
      <p:cxnSp>
        <p:nvCxnSpPr>
          <p:cNvPr id="157" name="Elbow Connector 156"/>
          <p:cNvCxnSpPr>
            <a:stCxn id="135" idx="1"/>
            <a:endCxn id="3" idx="1"/>
          </p:cNvCxnSpPr>
          <p:nvPr/>
        </p:nvCxnSpPr>
        <p:spPr>
          <a:xfrm rot="10800000">
            <a:off x="818248" y="850612"/>
            <a:ext cx="29626" cy="754264"/>
          </a:xfrm>
          <a:prstGeom prst="bentConnector3">
            <a:avLst>
              <a:gd name="adj1" fmla="val 8716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1"/>
            <a:endCxn id="3" idx="1"/>
          </p:cNvCxnSpPr>
          <p:nvPr/>
        </p:nvCxnSpPr>
        <p:spPr>
          <a:xfrm rot="10800000">
            <a:off x="818249" y="850612"/>
            <a:ext cx="24497" cy="1096600"/>
          </a:xfrm>
          <a:prstGeom prst="bentConnector3">
            <a:avLst>
              <a:gd name="adj1" fmla="val 10331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894217" y="1977362"/>
            <a:ext cx="79171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cknowledge Approver</a:t>
            </a:r>
            <a:endParaRPr lang="en-US" dirty="0"/>
          </a:p>
        </p:txBody>
      </p:sp>
      <p:cxnSp>
        <p:nvCxnSpPr>
          <p:cNvPr id="137" name="Elbow Connector 136"/>
          <p:cNvCxnSpPr>
            <a:stCxn id="85" idx="1"/>
            <a:endCxn id="74" idx="1"/>
          </p:cNvCxnSpPr>
          <p:nvPr/>
        </p:nvCxnSpPr>
        <p:spPr>
          <a:xfrm rot="10800000">
            <a:off x="4491715" y="856519"/>
            <a:ext cx="51215" cy="1286260"/>
          </a:xfrm>
          <a:prstGeom prst="bentConnector3">
            <a:avLst>
              <a:gd name="adj1" fmla="val 11533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84" idx="1"/>
            <a:endCxn id="74" idx="1"/>
          </p:cNvCxnSpPr>
          <p:nvPr/>
        </p:nvCxnSpPr>
        <p:spPr>
          <a:xfrm rot="10800000">
            <a:off x="4491714" y="856520"/>
            <a:ext cx="22192" cy="849899"/>
          </a:xfrm>
          <a:prstGeom prst="bentConnector3">
            <a:avLst>
              <a:gd name="adj1" fmla="val 11301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83" idx="1"/>
            <a:endCxn id="74" idx="1"/>
          </p:cNvCxnSpPr>
          <p:nvPr/>
        </p:nvCxnSpPr>
        <p:spPr>
          <a:xfrm rot="10800000">
            <a:off x="4491714" y="856520"/>
            <a:ext cx="61664" cy="433831"/>
          </a:xfrm>
          <a:prstGeom prst="bentConnector3">
            <a:avLst>
              <a:gd name="adj1" fmla="val 4707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7" idx="1"/>
            <a:endCxn id="74" idx="1"/>
          </p:cNvCxnSpPr>
          <p:nvPr/>
        </p:nvCxnSpPr>
        <p:spPr>
          <a:xfrm rot="10800000">
            <a:off x="4491714" y="856520"/>
            <a:ext cx="55700" cy="2160515"/>
          </a:xfrm>
          <a:prstGeom prst="bentConnector3">
            <a:avLst>
              <a:gd name="adj1" fmla="val 1517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613520" y="2904428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QAC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98920" y="3592118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67400" y="1690398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43211" y="1366290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32963" y="1021439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198014" y="1035725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14855" y="1488633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224914" y="1938927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038842" y="2796232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alibri"/>
                <a:cs typeface="Calibri"/>
              </a:rPr>
              <a:t>Reject</a:t>
            </a:r>
            <a:endParaRPr lang="en-US" sz="9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8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02" grpId="0"/>
      <p:bldP spid="204" grpId="0"/>
      <p:bldP spid="205" grpId="0"/>
      <p:bldP spid="208" grpId="0"/>
      <p:bldP spid="210" grpId="0"/>
      <p:bldP spid="214" grpId="0"/>
      <p:bldP spid="2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7" y="76105"/>
            <a:ext cx="2894333" cy="478922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Activity 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6039290" y="54627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4020317" y="54627"/>
            <a:ext cx="2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0C458"/>
                </a:solidFill>
                <a:cs typeface="Arial" pitchFamily="34" charset="0"/>
              </a:rPr>
              <a:t>WORK 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5208" y="-134434"/>
            <a:ext cx="501837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1915" y="15566"/>
            <a:ext cx="5011784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2000" y="165566"/>
            <a:ext cx="5011953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1915" y="315566"/>
            <a:ext cx="5011784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1915" y="465566"/>
            <a:ext cx="5011784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915" y="615566"/>
            <a:ext cx="5011784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" y="987573"/>
            <a:ext cx="3153615" cy="32918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47" y="987574"/>
            <a:ext cx="3187085" cy="32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7" y="76105"/>
            <a:ext cx="2894333" cy="478922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Activity 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6039290" y="54627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4020317" y="54627"/>
            <a:ext cx="2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0C458"/>
                </a:solidFill>
                <a:cs typeface="Arial" pitchFamily="34" charset="0"/>
              </a:rPr>
              <a:t>WORK 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5208" y="-134434"/>
            <a:ext cx="501837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1915" y="15566"/>
            <a:ext cx="5011784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2000" y="165566"/>
            <a:ext cx="5011953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1915" y="315566"/>
            <a:ext cx="5011784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7" y="1023577"/>
            <a:ext cx="3137784" cy="32202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64" y="1023577"/>
            <a:ext cx="3137368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7" y="76105"/>
            <a:ext cx="2894333" cy="478922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Activity 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6039290" y="54627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4020317" y="54627"/>
            <a:ext cx="2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0C458"/>
                </a:solidFill>
                <a:cs typeface="Arial" pitchFamily="34" charset="0"/>
              </a:rPr>
              <a:t>WORK 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5208" y="-134434"/>
            <a:ext cx="501837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1915" y="15566"/>
            <a:ext cx="5011784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960426"/>
            <a:ext cx="3167758" cy="348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34" y="960426"/>
            <a:ext cx="3394543" cy="34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3269" y="1852870"/>
            <a:ext cx="464293" cy="464293"/>
            <a:chOff x="3837949" y="1567399"/>
            <a:chExt cx="464293" cy="464293"/>
          </a:xfrm>
        </p:grpSpPr>
        <p:sp>
          <p:nvSpPr>
            <p:cNvPr id="15" name="Oval 14"/>
            <p:cNvSpPr/>
            <p:nvPr/>
          </p:nvSpPr>
          <p:spPr>
            <a:xfrm>
              <a:off x="3837949" y="1567399"/>
              <a:ext cx="464293" cy="4642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8250" y="1655316"/>
              <a:ext cx="336805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altLang="ko-KR" sz="135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sz="13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3570" y="2669611"/>
            <a:ext cx="336805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13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3269" y="2530761"/>
            <a:ext cx="464293" cy="464293"/>
            <a:chOff x="3837949" y="3615755"/>
            <a:chExt cx="464293" cy="464293"/>
          </a:xfrm>
        </p:grpSpPr>
        <p:sp>
          <p:nvSpPr>
            <p:cNvPr id="18" name="Oval 17"/>
            <p:cNvSpPr/>
            <p:nvPr/>
          </p:nvSpPr>
          <p:spPr>
            <a:xfrm>
              <a:off x="3837949" y="3615755"/>
              <a:ext cx="464293" cy="4642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08250" y="3697860"/>
              <a:ext cx="336805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5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13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68760" y="190630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Check finger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scan (Support)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68760" y="261504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Support MHRD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exam (Support)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itle 6"/>
          <p:cNvSpPr txBox="1">
            <a:spLocks/>
          </p:cNvSpPr>
          <p:nvPr/>
        </p:nvSpPr>
        <p:spPr>
          <a:xfrm>
            <a:off x="29218" y="24020"/>
            <a:ext cx="6858000" cy="675522"/>
          </a:xfrm>
          <a:prstGeom prst="rect">
            <a:avLst/>
          </a:prstGeom>
        </p:spPr>
        <p:txBody>
          <a:bodyPr anchor="ctr"/>
          <a:lstStyle>
            <a:lvl1pPr algn="ctr" defTabSz="685783" rtl="0" eaLnBrk="1" latinLnBrk="1" hangingPunct="1">
              <a:spcBef>
                <a:spcPct val="0"/>
              </a:spcBef>
              <a:buNone/>
              <a:defRPr sz="27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>
                <a:solidFill>
                  <a:schemeClr val="accent4"/>
                </a:solidFill>
              </a:rPr>
              <a:t>Work &amp; Responsibility</a:t>
            </a:r>
            <a:r>
              <a:rPr lang="th-TH" altLang="ko-KR" dirty="0" smtClean="0">
                <a:solidFill>
                  <a:schemeClr val="accent4"/>
                </a:solidFill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</a:rPr>
              <a:t>Support</a:t>
            </a:r>
            <a:r>
              <a:rPr lang="th-TH" altLang="ko-KR" dirty="0" smtClean="0">
                <a:solidFill>
                  <a:schemeClr val="accent4"/>
                </a:solidFill>
              </a:rPr>
              <a:t>)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3269" y="1150159"/>
            <a:ext cx="464293" cy="464293"/>
            <a:chOff x="3837949" y="1567399"/>
            <a:chExt cx="464293" cy="464293"/>
          </a:xfrm>
        </p:grpSpPr>
        <p:sp>
          <p:nvSpPr>
            <p:cNvPr id="27" name="Oval 26"/>
            <p:cNvSpPr/>
            <p:nvPr/>
          </p:nvSpPr>
          <p:spPr>
            <a:xfrm>
              <a:off x="3837949" y="1567399"/>
              <a:ext cx="464293" cy="4642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08250" y="1655316"/>
              <a:ext cx="336805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5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68760" y="1203598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Development Process Change Report System (PCR)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60" y="1614452"/>
            <a:ext cx="1756400" cy="12976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09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7" y="76105"/>
            <a:ext cx="2894333" cy="478922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Activity 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6039290" y="54627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4020317" y="54627"/>
            <a:ext cx="2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0C458"/>
                </a:solidFill>
                <a:cs typeface="Arial" pitchFamily="34" charset="0"/>
              </a:rPr>
              <a:t>WORK 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7" y="1059582"/>
            <a:ext cx="3207466" cy="3251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30" y="1059582"/>
            <a:ext cx="3168352" cy="32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7" y="76105"/>
            <a:ext cx="3600535" cy="478922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equence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Diagram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6039290" y="54627"/>
            <a:ext cx="702078" cy="33816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4020317" y="54627"/>
            <a:ext cx="2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0C458"/>
                </a:solidFill>
                <a:cs typeface="Arial" pitchFamily="34" charset="0"/>
              </a:rPr>
              <a:t>WORK FLOW</a:t>
            </a:r>
            <a:endParaRPr lang="ko-KR" altLang="en-US" b="1" dirty="0">
              <a:solidFill>
                <a:srgbClr val="A0C458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7" y="771550"/>
            <a:ext cx="3744551" cy="187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13" y="2862473"/>
            <a:ext cx="4245375" cy="21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42505" y="-50402"/>
            <a:ext cx="6858000" cy="603514"/>
          </a:xfrm>
          <a:prstGeom prst="rect">
            <a:avLst/>
          </a:prstGeom>
        </p:spPr>
        <p:txBody>
          <a:bodyPr anchor="ctr"/>
          <a:lstStyle>
            <a:lvl1pPr algn="ctr" defTabSz="685783" rtl="0" eaLnBrk="1" latinLnBrk="1" hangingPunct="1">
              <a:spcBef>
                <a:spcPct val="0"/>
              </a:spcBef>
              <a:buNone/>
              <a:defRPr sz="27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>
                <a:solidFill>
                  <a:schemeClr val="accent4"/>
                </a:solidFill>
              </a:rPr>
              <a:t>Action Plan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2D7E8-5A9C-7144-B139-AAF5EEC0AB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886810">
            <a:off x="-2882823" y="47694"/>
            <a:ext cx="5491138" cy="5381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89"/>
          <a:stretch/>
        </p:blipFill>
        <p:spPr>
          <a:xfrm>
            <a:off x="301194" y="815475"/>
            <a:ext cx="6381328" cy="1948810"/>
          </a:xfrm>
          <a:prstGeom prst="rect">
            <a:avLst/>
          </a:prstGeom>
          <a:ln w="635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0" name="Rectangle 39"/>
          <p:cNvSpPr/>
          <p:nvPr/>
        </p:nvSpPr>
        <p:spPr>
          <a:xfrm>
            <a:off x="970853" y="3722853"/>
            <a:ext cx="1277475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" name="Rectangle 40"/>
          <p:cNvSpPr/>
          <p:nvPr/>
        </p:nvSpPr>
        <p:spPr>
          <a:xfrm>
            <a:off x="2104008" y="3722853"/>
            <a:ext cx="1413112" cy="2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Rectangle 41"/>
          <p:cNvSpPr/>
          <p:nvPr/>
        </p:nvSpPr>
        <p:spPr>
          <a:xfrm>
            <a:off x="3501008" y="3722853"/>
            <a:ext cx="1557500" cy="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3" name="Rectangle 42"/>
          <p:cNvSpPr/>
          <p:nvPr/>
        </p:nvSpPr>
        <p:spPr>
          <a:xfrm>
            <a:off x="5047200" y="3722853"/>
            <a:ext cx="1337415" cy="270000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4" name="Round Same Side Corner Rectangle 39"/>
          <p:cNvSpPr/>
          <p:nvPr/>
        </p:nvSpPr>
        <p:spPr>
          <a:xfrm rot="18900000">
            <a:off x="5679513" y="3511590"/>
            <a:ext cx="692528" cy="692528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Oval 44"/>
          <p:cNvSpPr/>
          <p:nvPr/>
        </p:nvSpPr>
        <p:spPr>
          <a:xfrm>
            <a:off x="781877" y="3650938"/>
            <a:ext cx="405000" cy="405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6" name="Oval 45"/>
          <p:cNvSpPr/>
          <p:nvPr/>
        </p:nvSpPr>
        <p:spPr>
          <a:xfrm>
            <a:off x="843808" y="3712869"/>
            <a:ext cx="270000" cy="27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06013" y="3655212"/>
            <a:ext cx="405000" cy="405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Oval 47"/>
          <p:cNvSpPr/>
          <p:nvPr/>
        </p:nvSpPr>
        <p:spPr>
          <a:xfrm>
            <a:off x="2067944" y="3717143"/>
            <a:ext cx="270000" cy="2700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446173" y="3659486"/>
            <a:ext cx="405000" cy="405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Oval 49"/>
          <p:cNvSpPr/>
          <p:nvPr/>
        </p:nvSpPr>
        <p:spPr>
          <a:xfrm>
            <a:off x="3508104" y="3721418"/>
            <a:ext cx="270000" cy="270000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859285" y="3663761"/>
            <a:ext cx="405000" cy="405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2" name="Oval 51"/>
          <p:cNvSpPr/>
          <p:nvPr/>
        </p:nvSpPr>
        <p:spPr>
          <a:xfrm>
            <a:off x="4921217" y="3725692"/>
            <a:ext cx="270000" cy="270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113"/>
          <p:cNvSpPr>
            <a:spLocks noChangeArrowheads="1"/>
          </p:cNvSpPr>
          <p:nvPr/>
        </p:nvSpPr>
        <p:spPr bwMode="auto">
          <a:xfrm>
            <a:off x="518613" y="4107607"/>
            <a:ext cx="8640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JUL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79097" y="3373221"/>
            <a:ext cx="84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57964" y="4108271"/>
            <a:ext cx="99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8624" y="3373220"/>
            <a:ext cx="66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OCT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541" y="2866901"/>
            <a:ext cx="1838973" cy="762476"/>
            <a:chOff x="2977582" y="1914175"/>
            <a:chExt cx="2173896" cy="1016636"/>
          </a:xfrm>
        </p:grpSpPr>
        <p:sp>
          <p:nvSpPr>
            <p:cNvPr id="58" name="TextBox 57"/>
            <p:cNvSpPr txBox="1"/>
            <p:nvPr/>
          </p:nvSpPr>
          <p:spPr>
            <a:xfrm>
              <a:off x="2977582" y="1914175"/>
              <a:ext cx="19252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Analyze System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30968" y="2253702"/>
              <a:ext cx="2020510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requirements </a:t>
              </a:r>
              <a:endParaRPr lang="th-TH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Analyze requirements	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32496" y="4108564"/>
            <a:ext cx="2061685" cy="720050"/>
            <a:chOff x="2810707" y="1606787"/>
            <a:chExt cx="2437169" cy="960067"/>
          </a:xfrm>
        </p:grpSpPr>
        <p:sp>
          <p:nvSpPr>
            <p:cNvPr id="65" name="TextBox 64"/>
            <p:cNvSpPr txBox="1"/>
            <p:nvPr/>
          </p:nvSpPr>
          <p:spPr>
            <a:xfrm>
              <a:off x="2818813" y="1606787"/>
              <a:ext cx="156770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0707" y="1889746"/>
              <a:ext cx="243716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Coding PCR system in phase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</a:t>
              </a:r>
              <a:endParaRPr lang="th-TH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 System &amp; Demo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</a:t>
              </a:r>
              <a:endParaRPr lang="th-TH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 PCR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</a:t>
              </a:r>
              <a:endParaRPr lang="th-TH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22789" y="4107606"/>
            <a:ext cx="1709219" cy="870680"/>
            <a:chOff x="3055475" y="1721402"/>
            <a:chExt cx="2020510" cy="1160907"/>
          </a:xfrm>
        </p:grpSpPr>
        <p:sp>
          <p:nvSpPr>
            <p:cNvPr id="70" name="TextBox 69"/>
            <p:cNvSpPr txBox="1"/>
            <p:nvPr/>
          </p:nvSpPr>
          <p:spPr>
            <a:xfrm>
              <a:off x="3067918" y="1721402"/>
              <a:ext cx="15856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Analyze System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55475" y="2020534"/>
              <a:ext cx="202051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Analyze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requirements</a:t>
              </a:r>
              <a:endParaRPr lang="th-TH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 diagram </a:t>
              </a:r>
              <a:endParaRPr lang="th-TH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Confirm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requirements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	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3080794" y="1275606"/>
            <a:ext cx="234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314794" y="1419622"/>
            <a:ext cx="234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768845" y="1419622"/>
            <a:ext cx="234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221088" y="1419622"/>
            <a:ext cx="234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314794" y="1635646"/>
            <a:ext cx="134384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658634" y="1851670"/>
            <a:ext cx="43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74634" y="1995686"/>
            <a:ext cx="1578702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536085" y="2211710"/>
            <a:ext cx="234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770085" y="2427734"/>
            <a:ext cx="234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004085" y="2643758"/>
            <a:ext cx="449251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flipV="1">
            <a:off x="3096167" y="1275606"/>
            <a:ext cx="218627" cy="62862"/>
          </a:xfrm>
          <a:prstGeom prst="bentConnector3">
            <a:avLst>
              <a:gd name="adj1" fmla="val 102281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flipV="1">
            <a:off x="3314794" y="1428768"/>
            <a:ext cx="218627" cy="62862"/>
          </a:xfrm>
          <a:prstGeom prst="bentConnector3">
            <a:avLst>
              <a:gd name="adj1" fmla="val 102281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3768087" y="1428768"/>
            <a:ext cx="218627" cy="62862"/>
          </a:xfrm>
          <a:prstGeom prst="bentConnector3">
            <a:avLst>
              <a:gd name="adj1" fmla="val 102281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flipV="1">
            <a:off x="4216579" y="1421127"/>
            <a:ext cx="218627" cy="62862"/>
          </a:xfrm>
          <a:prstGeom prst="bentConnector3">
            <a:avLst>
              <a:gd name="adj1" fmla="val 102281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flipV="1">
            <a:off x="3314794" y="1617927"/>
            <a:ext cx="1343840" cy="69018"/>
          </a:xfrm>
          <a:prstGeom prst="bentConnector3">
            <a:avLst>
              <a:gd name="adj1" fmla="val 100182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flipV="1">
            <a:off x="4653136" y="1848160"/>
            <a:ext cx="429895" cy="54808"/>
          </a:xfrm>
          <a:prstGeom prst="bentConnector3">
            <a:avLst>
              <a:gd name="adj1" fmla="val 104062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74634" y="2067694"/>
            <a:ext cx="1578702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716390" y="559988"/>
            <a:ext cx="34814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16390" y="699542"/>
            <a:ext cx="34814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126880" y="455436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Plan</a:t>
            </a:r>
            <a:endParaRPr 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118158" y="590067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Process</a:t>
            </a:r>
            <a:endParaRPr lang="en-US" sz="8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2828787" y="2870032"/>
            <a:ext cx="1721671" cy="614841"/>
            <a:chOff x="3116248" y="1926356"/>
            <a:chExt cx="2035230" cy="819789"/>
          </a:xfrm>
        </p:grpSpPr>
        <p:sp>
          <p:nvSpPr>
            <p:cNvPr id="135" name="TextBox 134"/>
            <p:cNvSpPr txBox="1"/>
            <p:nvPr/>
          </p:nvSpPr>
          <p:spPr>
            <a:xfrm>
              <a:off x="3116248" y="1926356"/>
              <a:ext cx="19252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130968" y="2253702"/>
              <a:ext cx="20205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 mock up of system </a:t>
              </a:r>
              <a:endParaRPr lang="th-TH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Confirm mock up with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8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0648" y="2974618"/>
            <a:ext cx="6480719" cy="1475498"/>
            <a:chOff x="1759997" y="1635646"/>
            <a:chExt cx="8640958" cy="1967331"/>
          </a:xfrm>
        </p:grpSpPr>
        <p:sp>
          <p:nvSpPr>
            <p:cNvPr id="3" name="TextBox 2"/>
            <p:cNvSpPr txBox="1"/>
            <p:nvPr/>
          </p:nvSpPr>
          <p:spPr>
            <a:xfrm>
              <a:off x="1759997" y="2330834"/>
              <a:ext cx="8640958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/>
                <a:t>Process Change Report (PCR) system which records changes. </a:t>
              </a:r>
              <a:endParaRPr lang="th-TH" sz="1400" dirty="0"/>
            </a:p>
            <a:p>
              <a:pPr algn="ctr"/>
              <a:r>
                <a:rPr lang="en-US" sz="1400" dirty="0"/>
                <a:t>The work processes of each department </a:t>
              </a:r>
              <a:r>
                <a:rPr lang="en-US" sz="1400" dirty="0" smtClean="0"/>
                <a:t>within the </a:t>
              </a:r>
              <a:r>
                <a:rPr lang="en-US" sz="1400" dirty="0"/>
                <a:t>company and information </a:t>
              </a:r>
              <a:endParaRPr lang="th-TH" sz="1400" dirty="0"/>
            </a:p>
            <a:p>
              <a:pPr algn="ctr"/>
              <a:r>
                <a:rPr lang="en-US" sz="1400" dirty="0" smtClean="0"/>
                <a:t>management</a:t>
              </a:r>
              <a:r>
                <a:rPr lang="en-US" sz="1400" dirty="0"/>
                <a:t>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 b="1" dirty="0">
                  <a:solidFill>
                    <a:srgbClr val="A0C458"/>
                  </a:solidFill>
                  <a:cs typeface="Arial" pitchFamily="34" charset="0"/>
                </a:rPr>
                <a:t>What is PCR System ?</a:t>
              </a:r>
              <a:endParaRPr lang="ko-KR" altLang="en-US" sz="2400" b="1" dirty="0">
                <a:solidFill>
                  <a:srgbClr val="A0C458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737484"/>
            <a:ext cx="1376772" cy="1657095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81228" y="1737484"/>
            <a:ext cx="1376772" cy="1657095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348880" y="339502"/>
            <a:ext cx="2016224" cy="2615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56792" y="580572"/>
            <a:ext cx="3688912" cy="2123516"/>
            <a:chOff x="5898415" y="1976415"/>
            <a:chExt cx="5654530" cy="3255020"/>
          </a:xfrm>
        </p:grpSpPr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28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31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32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33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id-ID" sz="506">
                <a:latin typeface="Roboto Light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29" y="720660"/>
            <a:ext cx="2790040" cy="17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A0C458"/>
                </a:solidFill>
              </a:rPr>
              <a:t>What Problems ?</a:t>
            </a:r>
            <a:endParaRPr lang="ko-KR" altLang="en-US" dirty="0">
              <a:solidFill>
                <a:srgbClr val="A0C45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645" y="1052061"/>
            <a:ext cx="3966484" cy="511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Rectangle 10"/>
          <p:cNvSpPr/>
          <p:nvPr/>
        </p:nvSpPr>
        <p:spPr>
          <a:xfrm>
            <a:off x="1214628" y="1106061"/>
            <a:ext cx="3294492" cy="374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Rectangle 9"/>
          <p:cNvSpPr/>
          <p:nvPr/>
        </p:nvSpPr>
        <p:spPr>
          <a:xfrm>
            <a:off x="683900" y="1100833"/>
            <a:ext cx="459000" cy="38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686184" y="1111698"/>
            <a:ext cx="453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1232070" y="1183214"/>
            <a:ext cx="3277050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h-TH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ปัญหาเกี่ยวกับกระบวนในการจัดเก็บข้อมูลของเอกสาร 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PCR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4628" y="1779662"/>
            <a:ext cx="4011818" cy="554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Rectangle 27"/>
          <p:cNvSpPr/>
          <p:nvPr/>
        </p:nvSpPr>
        <p:spPr>
          <a:xfrm>
            <a:off x="1814612" y="1860898"/>
            <a:ext cx="3339826" cy="413992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83882" y="1863213"/>
            <a:ext cx="459000" cy="4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1282655" y="1883228"/>
            <a:ext cx="453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26D9A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b="1" dirty="0">
              <a:solidFill>
                <a:srgbClr val="F26D9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1780768" y="1923474"/>
            <a:ext cx="3517686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h-TH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ปัญหาเกี่ยวกับการออกเอกสาร 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PCR </a:t>
            </a:r>
            <a:r>
              <a:rPr lang="th-TH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ที่ยุ่งยาก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และใช้เวลานาน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35233" y="2566033"/>
            <a:ext cx="4371859" cy="4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Rectangle 34"/>
          <p:cNvSpPr/>
          <p:nvPr/>
        </p:nvSpPr>
        <p:spPr>
          <a:xfrm>
            <a:off x="2335217" y="2620033"/>
            <a:ext cx="3699868" cy="37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Rectangle 35"/>
          <p:cNvSpPr/>
          <p:nvPr/>
        </p:nvSpPr>
        <p:spPr>
          <a:xfrm>
            <a:off x="1804488" y="2620033"/>
            <a:ext cx="459000" cy="3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1809528" y="2624369"/>
            <a:ext cx="453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332743" y="2664770"/>
            <a:ext cx="37743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h-TH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ปัญหาเกี่ยวการใช้ทรัพยากรที่มีจำนวนมาก เช่น กระดาษ เป็นต้น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24" y="3920142"/>
            <a:ext cx="1098827" cy="1098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6" y="2715766"/>
            <a:ext cx="736759" cy="736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3" y="2715766"/>
            <a:ext cx="622219" cy="622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2" y="4109244"/>
            <a:ext cx="720625" cy="720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7" y="4299942"/>
            <a:ext cx="291750" cy="2917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17" y="4002880"/>
            <a:ext cx="933350" cy="9333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98" y="3996916"/>
            <a:ext cx="173570" cy="17357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05" y="3673309"/>
            <a:ext cx="191853" cy="19185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40" y="4250191"/>
            <a:ext cx="219364" cy="21936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45" y="3984618"/>
            <a:ext cx="185296" cy="18529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28" y="4274393"/>
            <a:ext cx="185296" cy="18529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92" y="3792765"/>
            <a:ext cx="191853" cy="19185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07" y="3673309"/>
            <a:ext cx="449360" cy="4493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35" y="3351886"/>
            <a:ext cx="1290060" cy="1290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6" y="3741662"/>
            <a:ext cx="414380" cy="4143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09" y="3741662"/>
            <a:ext cx="738538" cy="7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46914E-6 L 0.21482 -0.00031 " pathEditMode="relative" rAng="0" ptsTypes="AA">
                                      <p:cBhvr>
                                        <p:cTn id="3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1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Work &amp; Responsibility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583E6-1B14-4766-8C43-E68D756EDA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3" name="TextBox 22"/>
          <p:cNvSpPr txBox="1"/>
          <p:nvPr/>
        </p:nvSpPr>
        <p:spPr>
          <a:xfrm>
            <a:off x="546761" y="4143876"/>
            <a:ext cx="25382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cs typeface="Arial" pitchFamily="34" charset="0"/>
              </a:rPr>
              <a:t>Kittiya </a:t>
            </a:r>
            <a:r>
              <a:rPr lang="en-US" sz="1350" b="1" dirty="0" smtClean="0">
                <a:solidFill>
                  <a:schemeClr val="bg1"/>
                </a:solidFill>
                <a:cs typeface="Arial" pitchFamily="34" charset="0"/>
              </a:rPr>
              <a:t>Yangso</a:t>
            </a:r>
            <a:endParaRPr lang="en-US" sz="13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1088" y="1441189"/>
            <a:ext cx="1402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2060"/>
                </a:solidFill>
                <a:cs typeface="Arial" pitchFamily="34" charset="0"/>
              </a:rPr>
              <a:t>Analyze PCR System</a:t>
            </a:r>
            <a:endParaRPr lang="ko-KR" altLang="en-US" sz="9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1088" y="2206105"/>
            <a:ext cx="1443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2060"/>
                </a:solidFill>
                <a:cs typeface="Arial" pitchFamily="34" charset="0"/>
              </a:rPr>
              <a:t>Design : PCR System</a:t>
            </a:r>
            <a:endParaRPr lang="ko-KR" altLang="en-US" sz="9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1088" y="3236126"/>
            <a:ext cx="1731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2060"/>
                </a:solidFill>
                <a:cs typeface="Arial" pitchFamily="34" charset="0"/>
              </a:rPr>
              <a:t>Implement : PCR System</a:t>
            </a:r>
            <a:endParaRPr lang="ko-KR" altLang="en-US" sz="9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93096" y="2417023"/>
            <a:ext cx="1584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Storage</a:t>
            </a:r>
            <a:endParaRPr lang="th-TH" altLang="ko-KR" sz="9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Access</a:t>
            </a:r>
            <a:endParaRPr lang="th-TH" altLang="ko-KR" sz="9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Manage </a:t>
            </a: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role all</a:t>
            </a:r>
            <a:endParaRPr lang="ko-KR" altLang="en-US" sz="9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848913" y="1403195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845980" y="2139702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2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850580" y="3204755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8496" y="1636453"/>
            <a:ext cx="1584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Storage</a:t>
            </a:r>
            <a:endParaRPr lang="th-TH" altLang="ko-KR" sz="9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Access</a:t>
            </a:r>
            <a:endParaRPr lang="th-TH" altLang="ko-KR" sz="9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8496" y="3447044"/>
            <a:ext cx="18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Edit </a:t>
            </a: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PCR form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Approve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User</a:t>
            </a:r>
            <a:r>
              <a:rPr lang="ko-KR" altLang="en-US" sz="9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Register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Manage role all</a:t>
            </a:r>
          </a:p>
        </p:txBody>
      </p:sp>
    </p:spTree>
    <p:extLst>
      <p:ext uri="{BB962C8B-B14F-4D97-AF65-F5344CB8AC3E}">
        <p14:creationId xmlns:p14="http://schemas.microsoft.com/office/powerpoint/2010/main" val="27909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Work &amp; Responsibility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583E6-1B14-4766-8C43-E68D756EDA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3" name="TextBox 22"/>
          <p:cNvSpPr txBox="1"/>
          <p:nvPr/>
        </p:nvSpPr>
        <p:spPr>
          <a:xfrm>
            <a:off x="546761" y="4143876"/>
            <a:ext cx="25382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cs typeface="Arial" pitchFamily="34" charset="0"/>
              </a:rPr>
              <a:t>Kanyarat Rodtong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1088" y="1562410"/>
            <a:ext cx="1731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2060"/>
                </a:solidFill>
                <a:cs typeface="Arial" pitchFamily="34" charset="0"/>
              </a:rPr>
              <a:t>Analyze PCR System</a:t>
            </a:r>
            <a:endParaRPr lang="ko-KR" altLang="en-US" sz="9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1088" y="2201676"/>
            <a:ext cx="1587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2060"/>
                </a:solidFill>
                <a:cs typeface="Arial" pitchFamily="34" charset="0"/>
              </a:rPr>
              <a:t>Design : PCR System</a:t>
            </a:r>
            <a:endParaRPr lang="ko-KR" altLang="en-US" sz="9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9620" y="3344047"/>
            <a:ext cx="1732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2060"/>
                </a:solidFill>
                <a:cs typeface="Arial" pitchFamily="34" charset="0"/>
              </a:rPr>
              <a:t>Implement : PCR System</a:t>
            </a:r>
            <a:endParaRPr lang="ko-KR" altLang="en-US" sz="9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9620" y="2464076"/>
            <a:ext cx="18016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PCR ,QAP, BKD 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Form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Annual Plan Form</a:t>
            </a:r>
            <a:endParaRPr lang="en-US" altLang="ko-KR" sz="9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Manage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role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QA</a:t>
            </a:r>
            <a:endParaRPr lang="ko-KR" altLang="en-US" sz="9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2936" y="5341890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cs typeface="Arial" pitchFamily="34" charset="0"/>
              </a:rPr>
              <a:t>-  Approve departments</a:t>
            </a:r>
            <a:endParaRPr lang="ko-KR" altLang="en-US" sz="900" b="1" dirty="0"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3762" y="5349299"/>
            <a:ext cx="1296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cs typeface="Arial" pitchFamily="34" charset="0"/>
              </a:rPr>
              <a:t>   -  setting role QA</a:t>
            </a:r>
            <a:endParaRPr lang="ko-KR" altLang="en-US" sz="900" b="1" dirty="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5763" y="5341890"/>
            <a:ext cx="1296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cs typeface="Arial" pitchFamily="34" charset="0"/>
              </a:rPr>
              <a:t>   -  PCR List  </a:t>
            </a:r>
            <a:endParaRPr lang="ko-KR" altLang="en-US" sz="900" b="1" dirty="0">
              <a:cs typeface="Arial" pitchFamily="34" charset="0"/>
            </a:endParaRPr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845980" y="1526277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5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845980" y="2159353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6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845980" y="3307913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1088" y="1812247"/>
            <a:ext cx="1296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Form</a:t>
            </a:r>
            <a:endParaRPr lang="en-US" altLang="ko-KR" sz="9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9620" y="3583738"/>
            <a:ext cx="12961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Create </a:t>
            </a: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PCR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form</a:t>
            </a:r>
            <a:endParaRPr lang="en-US" altLang="ko-KR" sz="9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Manage role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1005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Work &amp; Responsibility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583E6-1B14-4766-8C43-E68D756EDA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1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845980" y="1470170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1088" y="1501432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2060"/>
                </a:solidFill>
                <a:cs typeface="Arial" pitchFamily="34" charset="0"/>
              </a:rPr>
              <a:t>Analyze PCR System</a:t>
            </a:r>
            <a:endParaRPr lang="ko-KR" altLang="en-US" sz="9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6761" y="4143876"/>
            <a:ext cx="25382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cs typeface="Arial" pitchFamily="34" charset="0"/>
              </a:rPr>
              <a:t>Supatchai Kamaporn</a:t>
            </a:r>
          </a:p>
        </p:txBody>
      </p:sp>
      <p:sp>
        <p:nvSpPr>
          <p:cNvPr id="8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845980" y="2141875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1088" y="2147773"/>
            <a:ext cx="1443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2060"/>
                </a:solidFill>
                <a:cs typeface="Arial" pitchFamily="34" charset="0"/>
              </a:rPr>
              <a:t>Design : PCR System</a:t>
            </a:r>
            <a:endParaRPr lang="ko-KR" altLang="en-US" sz="9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10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850580" y="2942819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1087" y="2989554"/>
            <a:ext cx="1656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2060"/>
                </a:solidFill>
                <a:cs typeface="Arial" pitchFamily="34" charset="0"/>
              </a:rPr>
              <a:t>Implements : PCR System</a:t>
            </a:r>
            <a:endParaRPr lang="ko-KR" altLang="en-US" sz="9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1087" y="3231628"/>
            <a:ext cx="17841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Cancel </a:t>
            </a: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PCR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form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View PCR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form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Manage Annual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Plan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Approver Department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1087" y="5162386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b="1" dirty="0" smtClean="0">
                <a:cs typeface="Arial" pitchFamily="34" charset="0"/>
              </a:rPr>
              <a:t>Manage </a:t>
            </a:r>
            <a:r>
              <a:rPr lang="en-US" altLang="ko-KR" sz="900" b="1" dirty="0">
                <a:cs typeface="Arial" pitchFamily="34" charset="0"/>
              </a:rPr>
              <a:t>Annual </a:t>
            </a:r>
            <a:r>
              <a:rPr lang="en-US" altLang="ko-KR" sz="900" b="1" dirty="0" smtClean="0">
                <a:cs typeface="Arial" pitchFamily="34" charset="0"/>
              </a:rPr>
              <a:t>Plan</a:t>
            </a:r>
          </a:p>
          <a:p>
            <a:pPr marL="171450" indent="-171450">
              <a:buFontTx/>
              <a:buChar char="-"/>
            </a:pPr>
            <a:r>
              <a:rPr lang="en-US" altLang="ko-KR" sz="900" b="1" dirty="0" smtClean="0">
                <a:cs typeface="Arial" pitchFamily="34" charset="0"/>
              </a:rPr>
              <a:t>View </a:t>
            </a:r>
            <a:r>
              <a:rPr lang="en-US" altLang="ko-KR" sz="900" b="1" dirty="0">
                <a:cs typeface="Arial" pitchFamily="34" charset="0"/>
              </a:rPr>
              <a:t>PCR form </a:t>
            </a:r>
            <a:endParaRPr lang="ko-KR" altLang="en-US" sz="900" b="1" dirty="0"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1087" y="1740972"/>
            <a:ext cx="1189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-  </a:t>
            </a: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Work Flow</a:t>
            </a:r>
            <a:endParaRPr lang="ko-KR" altLang="en-US" sz="9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1087" y="2374028"/>
            <a:ext cx="15121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b="1" dirty="0" smtClean="0">
                <a:solidFill>
                  <a:schemeClr val="bg1"/>
                </a:solidFill>
                <a:cs typeface="Arial" pitchFamily="34" charset="0"/>
              </a:rPr>
              <a:t>Work Flow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Cancel PCR form</a:t>
            </a:r>
            <a:endParaRPr lang="ko-KR" altLang="en-US" sz="9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5526" y="2331382"/>
            <a:ext cx="4104456" cy="61841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Introduction &amp; Process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80491" y="2303580"/>
            <a:ext cx="106943" cy="642090"/>
            <a:chOff x="3440653" y="2214190"/>
            <a:chExt cx="142590" cy="856120"/>
          </a:xfrm>
        </p:grpSpPr>
        <p:grpSp>
          <p:nvGrpSpPr>
            <p:cNvPr id="6" name="Group 5"/>
            <p:cNvGrpSpPr/>
            <p:nvPr/>
          </p:nvGrpSpPr>
          <p:grpSpPr>
            <a:xfrm>
              <a:off x="3440653" y="2214190"/>
              <a:ext cx="142590" cy="676613"/>
              <a:chOff x="1" y="1321321"/>
              <a:chExt cx="2051719" cy="246946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" y="1321321"/>
                <a:ext cx="2051719" cy="504000"/>
              </a:xfrm>
              <a:prstGeom prst="rect">
                <a:avLst/>
              </a:prstGeom>
              <a:solidFill>
                <a:srgbClr val="F2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" y="1976477"/>
                <a:ext cx="2051719" cy="504000"/>
              </a:xfrm>
              <a:prstGeom prst="rect">
                <a:avLst/>
              </a:prstGeom>
              <a:solidFill>
                <a:srgbClr val="F3C0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srgbClr val="A0C458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" y="2631633"/>
                <a:ext cx="2051719" cy="504000"/>
              </a:xfrm>
              <a:prstGeom prst="rect">
                <a:avLst/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" y="3286788"/>
                <a:ext cx="2051719" cy="504000"/>
              </a:xfrm>
              <a:prstGeom prst="rect">
                <a:avLst/>
              </a:prstGeom>
              <a:solidFill>
                <a:srgbClr val="76B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440653" y="2932218"/>
              <a:ext cx="142590" cy="13809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99A30F59-FE45-4217-9533-2B17DACE795E}"/>
              </a:ext>
            </a:extLst>
          </p:cNvPr>
          <p:cNvSpPr/>
          <p:nvPr/>
        </p:nvSpPr>
        <p:spPr>
          <a:xfrm>
            <a:off x="1779774" y="2358912"/>
            <a:ext cx="598088" cy="56667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7442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692</Words>
  <Application>Microsoft Office PowerPoint</Application>
  <PresentationFormat>Custom</PresentationFormat>
  <Paragraphs>282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Malgun Gothic</vt:lpstr>
      <vt:lpstr>Angsana New</vt:lpstr>
      <vt:lpstr>Arial</vt:lpstr>
      <vt:lpstr>Arial Unicode MS</vt:lpstr>
      <vt:lpstr>Calibri</vt:lpstr>
      <vt:lpstr>Roboto Light</vt:lpstr>
      <vt:lpstr>Wingdings</vt:lpstr>
      <vt:lpstr>Cover and End Slide Master</vt:lpstr>
      <vt:lpstr>Section Break Slide Master</vt:lpstr>
      <vt:lpstr>Work &amp; Responsibility</vt:lpstr>
      <vt:lpstr>PowerPoint Presentation</vt:lpstr>
      <vt:lpstr>PowerPoint Presentation</vt:lpstr>
      <vt:lpstr>PowerPoint Presentation</vt:lpstr>
      <vt:lpstr>What Problems ?</vt:lpstr>
      <vt:lpstr>Work &amp; Responsibility</vt:lpstr>
      <vt:lpstr>Work &amp; Responsibility</vt:lpstr>
      <vt:lpstr>Work &amp; Responsibility</vt:lpstr>
      <vt:lpstr>Introduction &amp; Process</vt:lpstr>
      <vt:lpstr>Tool</vt:lpstr>
      <vt:lpstr>Analyze System</vt:lpstr>
      <vt:lpstr>Analyze System</vt:lpstr>
      <vt:lpstr>PowerPoint Presentation</vt:lpstr>
      <vt:lpstr>Analyze System</vt:lpstr>
      <vt:lpstr>PowerPoint Presentation</vt:lpstr>
      <vt:lpstr>PowerPoint Presentation</vt:lpstr>
      <vt:lpstr>Activity Diagram </vt:lpstr>
      <vt:lpstr>Activity Diagram </vt:lpstr>
      <vt:lpstr>Activity Diagram </vt:lpstr>
      <vt:lpstr>Activity Diagram </vt:lpstr>
      <vt:lpstr>Sequence Diagram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Windows User</cp:lastModifiedBy>
  <cp:revision>355</cp:revision>
  <dcterms:created xsi:type="dcterms:W3CDTF">2016-11-15T01:04:21Z</dcterms:created>
  <dcterms:modified xsi:type="dcterms:W3CDTF">2020-10-25T16:26:02Z</dcterms:modified>
</cp:coreProperties>
</file>