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7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90"/>
      </p:cViewPr>
      <p:guideLst>
        <p:guide orient="horz" pos="2184"/>
        <p:guide pos="7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Buyer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94284.335962145109</c:v>
                </c:pt>
                <c:pt idx="1">
                  <c:v>80542.856050955408</c:v>
                </c:pt>
                <c:pt idx="2">
                  <c:v>68332.08666666667</c:v>
                </c:pt>
                <c:pt idx="3">
                  <c:v>61790.243606998651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E-4D2C-8431-BD521424C6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Insured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8074.947160883281</c:v>
                </c:pt>
                <c:pt idx="1">
                  <c:v>8209.5732484076434</c:v>
                </c:pt>
                <c:pt idx="2">
                  <c:v>9046.8991666666661</c:v>
                </c:pt>
                <c:pt idx="3">
                  <c:v>11629.053835800807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0E-4D2C-8431-BD521424C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9558768"/>
        <c:axId val="1539711408"/>
      </c:line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of Painting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1654717361525211"/>
          <c:y val="7.2194598550778699E-2"/>
          <c:w val="0.26051535807004966"/>
          <c:h val="0.19160418032306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Buyer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58</c:v>
                </c:pt>
                <c:pt idx="1">
                  <c:v>60</c:v>
                </c:pt>
                <c:pt idx="2">
                  <c:v>62</c:v>
                </c:pt>
                <c:pt idx="3">
                  <c:v>63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82367.491283676703</c:v>
                </c:pt>
                <c:pt idx="1">
                  <c:v>72229.589585172114</c:v>
                </c:pt>
                <c:pt idx="2">
                  <c:v>55647.352791878169</c:v>
                </c:pt>
                <c:pt idx="3">
                  <c:v>49459.777217741932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09-4B9D-AB87-6646B4C9E5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Insured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58</c:v>
                </c:pt>
                <c:pt idx="1">
                  <c:v>60</c:v>
                </c:pt>
                <c:pt idx="2">
                  <c:v>62</c:v>
                </c:pt>
                <c:pt idx="3">
                  <c:v>63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6816.1473851030114</c:v>
                </c:pt>
                <c:pt idx="1">
                  <c:v>8505.4602824360099</c:v>
                </c:pt>
                <c:pt idx="2">
                  <c:v>8965.5475888324872</c:v>
                </c:pt>
                <c:pt idx="3">
                  <c:v>11331.115927419354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9-4B9D-AB87-6646B4C9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9558768"/>
        <c:axId val="1539711408"/>
      </c:line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of Painting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1654717361525211"/>
          <c:y val="7.2194598550778699E-2"/>
          <c:w val="0.26051535807004966"/>
          <c:h val="0.19160418032306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Buyer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51578.625</c:v>
                </c:pt>
                <c:pt idx="1">
                  <c:v>74958.333333333328</c:v>
                </c:pt>
                <c:pt idx="2">
                  <c:v>75047.529157667392</c:v>
                </c:pt>
                <c:pt idx="3">
                  <c:v>74176.753488372095</c:v>
                </c:pt>
                <c:pt idx="4">
                  <c:v>74256.104218362278</c:v>
                </c:pt>
                <c:pt idx="5">
                  <c:v>72539.866043613714</c:v>
                </c:pt>
                <c:pt idx="6">
                  <c:v>74148.007320644218</c:v>
                </c:pt>
                <c:pt idx="7">
                  <c:v>71273.226315789478</c:v>
                </c:pt>
                <c:pt idx="8">
                  <c:v>64097.75</c:v>
                </c:pt>
                <c:pt idx="9">
                  <c:v>55428.333333333336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1-4D5A-827B-D5DAD1CFC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(in thousands) </a:t>
                </a:r>
              </a:p>
            </c:rich>
          </c:tx>
          <c:layout>
            <c:manualLayout>
              <c:xMode val="edge"/>
              <c:yMode val="edge"/>
              <c:x val="1.8907996221378395E-2"/>
              <c:y val="0.16511458938433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Buyer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48052</c:v>
                </c:pt>
                <c:pt idx="1">
                  <c:v>59826.9</c:v>
                </c:pt>
                <c:pt idx="2">
                  <c:v>73253.33487297922</c:v>
                </c:pt>
                <c:pt idx="3">
                  <c:v>70944.703583061884</c:v>
                </c:pt>
                <c:pt idx="4">
                  <c:v>69539.904867256642</c:v>
                </c:pt>
                <c:pt idx="5">
                  <c:v>67010.04680851064</c:v>
                </c:pt>
                <c:pt idx="6">
                  <c:v>61941.023529411767</c:v>
                </c:pt>
                <c:pt idx="7">
                  <c:v>56188.695652173912</c:v>
                </c:pt>
                <c:pt idx="8">
                  <c:v>59400.833333333336</c:v>
                </c:pt>
                <c:pt idx="9">
                  <c:v>33558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0-47BA-9BE9-02504F259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(in thousands) </a:t>
                </a:r>
              </a:p>
            </c:rich>
          </c:tx>
          <c:layout>
            <c:manualLayout>
              <c:xMode val="edge"/>
              <c:yMode val="edge"/>
              <c:x val="1.8907996221378395E-2"/>
              <c:y val="0.16511458938433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Buyer Price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50485.909090909088</c:v>
                </c:pt>
                <c:pt idx="1">
                  <c:v>65095.25</c:v>
                </c:pt>
                <c:pt idx="2">
                  <c:v>71637.310144927542</c:v>
                </c:pt>
                <c:pt idx="3">
                  <c:v>72889.629952456424</c:v>
                </c:pt>
                <c:pt idx="4">
                  <c:v>69985.03311258278</c:v>
                </c:pt>
                <c:pt idx="5">
                  <c:v>70084.089171974527</c:v>
                </c:pt>
                <c:pt idx="6">
                  <c:v>68461.053763440854</c:v>
                </c:pt>
                <c:pt idx="7">
                  <c:v>64685.894736842107</c:v>
                </c:pt>
                <c:pt idx="8">
                  <c:v>60376.166666666664</c:v>
                </c:pt>
                <c:pt idx="9">
                  <c:v>82733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F-417B-BE1A-313368905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(in thousands) </a:t>
                </a:r>
              </a:p>
            </c:rich>
          </c:tx>
          <c:layout>
            <c:manualLayout>
              <c:xMode val="edge"/>
              <c:yMode val="edge"/>
              <c:x val="1.8907996221378395E-2"/>
              <c:y val="0.16511458938433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Rating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75A-48AD-98B1-DF609DCC5E17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Camel Hair Brush</c:v>
                </c:pt>
                <c:pt idx="1">
                  <c:v>Synthetic Brush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5.2176322591307098</c:v>
                </c:pt>
                <c:pt idx="1">
                  <c:v>5.0543639175257731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1-4D5A-827B-D5DAD1CFCA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  <c:min val="4"/>
        </c:scaling>
        <c:delete val="0"/>
        <c:axPos val="l"/>
        <c:numFmt formatCode="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4CD-4F6A-ACC6-9EE792F01DDD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Camel Hair Brush</c:v>
                </c:pt>
                <c:pt idx="1">
                  <c:v>Synthetic Brush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4.3508125920964629</c:v>
                </c:pt>
                <c:pt idx="1">
                  <c:v>4.5479347305389206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4E62-B8B7-E0841C837E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  <c:max val="5.5"/>
          <c:min val="4"/>
        </c:scaling>
        <c:delete val="0"/>
        <c:axPos val="l"/>
        <c:numFmt formatCode="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587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C41-4749-8111-31330D6257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41-4749-8111-31330D625787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Camel Hair Brush</c:v>
                </c:pt>
                <c:pt idx="1">
                  <c:v>Synthetic Brush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4.6639697066911037</c:v>
                </c:pt>
                <c:pt idx="1">
                  <c:v>5.1599527363184068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1-45A4-9103-7D1AF377A0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9558768"/>
        <c:axId val="1539711408"/>
      </c:barChart>
      <c:catAx>
        <c:axId val="15395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Critic’s ratings</a:t>
                </a:r>
              </a:p>
            </c:rich>
          </c:tx>
          <c:layout>
            <c:manualLayout>
              <c:xMode val="edge"/>
              <c:yMode val="edge"/>
              <c:x val="0.39126520464854952"/>
              <c:y val="0.85906242949746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408"/>
        <c:crosses val="autoZero"/>
        <c:auto val="1"/>
        <c:lblAlgn val="ctr"/>
        <c:lblOffset val="100"/>
        <c:noMultiLvlLbl val="0"/>
      </c:catAx>
      <c:valAx>
        <c:axId val="1539711408"/>
        <c:scaling>
          <c:orientation val="minMax"/>
        </c:scaling>
        <c:delete val="1"/>
        <c:axPos val="l"/>
        <c:numFmt formatCode="#,##0.00" sourceLinked="0"/>
        <c:majorTickMark val="out"/>
        <c:minorTickMark val="none"/>
        <c:tickLblPos val="nextTo"/>
        <c:crossAx val="15395587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455E-C4EF-4512-A682-E03A87CA13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AEB9B-4901-4FEB-ACD6-BFC216EC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2D6-CB6B-4CB1-9058-2FCD437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678A-4439-4C51-A476-33950BE9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8EAB-23CF-4EA5-8B7C-CA60A6FB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0EFE-3095-4373-838F-08D52081D632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6032-BB0D-404E-9243-A0F47CB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0C57-3AC1-4ED5-BF43-F89E3A0A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E12-1B10-4A5E-8176-106DB7EC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ECCE-1D13-4E8B-B541-9DE1B39CA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C8AA-13F5-47C1-80AC-F1ED9A4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2954-9905-495D-B129-E710C7CC3D66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FD8D-FF67-4F93-BAD5-D897F254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79F2-A363-4652-92EA-D61D66AB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5EE7E-43DA-4257-926B-1DF488DD6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818B-E372-478F-9CA8-ADD46CDC1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8A52-E62E-4278-B3C0-FEBB0751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54F4-2048-4EFF-ABAE-696EC0060A26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E157-903E-46C1-8C8A-E6A81212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67B2-EFDD-47E7-BAD2-8E8FB63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4842-1203-4072-8BD9-8B5A38A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A1A1-200E-4824-B722-1828AD9C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4819-01D6-45C8-B0D9-67081F10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D56-70EE-47D8-B961-733A1D6E43B8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C67C-2866-4E6B-92F0-BEB42029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BB9D-1216-45DF-883A-385910B5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88FB-CF84-4E2C-AF53-13C411E2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9108-E12B-4B85-8426-4884411F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C671-A295-4122-B715-38A54920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AD5-19F3-455F-A554-DBC6C5CB653F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57DF-3540-4D52-AE0A-8612E542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FB53-9B97-4C51-952C-E28B1BF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F03-0B83-4035-9785-C505B2A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C983-1E80-45D0-B62E-CD8CCCC0B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539D-8EB2-4A18-85C9-0029FBAC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958B-06DF-47D6-9272-EEB28C07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D569-8AD7-48E8-8DA8-B6CA5AE0503E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2993-2836-465D-8DD7-1441AE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E760-95F1-43C3-9D7A-BC4E6987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061E-FC10-41A7-9172-5B884DCD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4868-8316-48D9-AD85-BE1C61EC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E415-A7DF-4B06-A3E5-7F409F17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E2CF2-B3B8-490C-9CD8-F207774C7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2B384-2B87-4AAC-AC37-5A239AB37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AE41-1049-40B2-A872-D3A9E245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4F00-3C23-4B82-916E-33812780480D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A9BEA-5F9D-41FC-ADD1-C06B9B6C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4565-B829-46BC-A6A5-299E2F75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2B4-F5A0-486C-849D-AD2F6480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9E56B-CC50-4B2F-8230-1DCFE12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A104-D694-4C75-8B6C-80D183DB8A6E}" type="datetime1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83F6-A1E9-4D83-A1C3-8B2882E4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E6BCB-5C80-42E6-847E-FD40D8BF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430" y="6356350"/>
            <a:ext cx="2743200" cy="365125"/>
          </a:xfrm>
        </p:spPr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CBB73-BC15-4F54-BAFD-D46807F7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98AC-059E-408F-B793-AE426CE1EC67}" type="datetime1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CEF7-C47E-4643-9943-7226416D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84D73-61A7-4D72-AB2B-E01CCA32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23DD-D6F0-4122-AC77-6D0B2ED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C4DE-16A5-4962-9366-E82C80FF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A65C0-9210-4F82-9F9C-24AAD6E9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1083-3C05-4B65-AF2C-EC46ACE0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4916-C21D-4EA9-9A04-C284F735616E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C54D-6809-4A5C-B04E-BDA0ABD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25066-C2FC-4CC9-BA64-4EAC9A6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CC93-565F-41F5-BBA4-02DE0520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45E2-6534-4F11-A6FB-D865A4F48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FE53-B2F5-4EB1-94D4-8BE7779A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E503-DB81-451F-8F5B-B86B5DA4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30FC-3ED6-4C74-9CE8-88791BCF2037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EAE7-6DD5-4D16-8254-E760273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B997D-8BF9-4B56-BC27-76D3CF9F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648F2-B5D2-40C9-9F45-D377E52F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14DF-AC1F-4FA6-B507-2A0B3C0B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391F-7410-4474-B0C2-406A8F9B7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D9FA-3267-49D1-87AB-87EB6EC68582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0C7F-9563-4F50-9707-9A2C285EB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CC1A-D4A1-4638-B524-0F7C3836F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03A0-7409-41BA-8BD9-34FF9969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B9C9-FF64-41C1-A47B-AB2485AD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423" y="608501"/>
            <a:ext cx="9144000" cy="2387600"/>
          </a:xfrm>
        </p:spPr>
        <p:txBody>
          <a:bodyPr/>
          <a:lstStyle/>
          <a:p>
            <a:r>
              <a:rPr lang="en-US" dirty="0"/>
              <a:t>EDA on Art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2C19-93FF-4362-AFA5-5E22C88A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2996101"/>
            <a:ext cx="9144000" cy="1655762"/>
          </a:xfrm>
        </p:spPr>
        <p:txBody>
          <a:bodyPr/>
          <a:lstStyle/>
          <a:p>
            <a:r>
              <a:rPr lang="en-US" dirty="0"/>
              <a:t>Findings and </a:t>
            </a:r>
            <a:r>
              <a:rPr lang="en-US" dirty="0" smtClean="0"/>
              <a:t>Insights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err="1" smtClean="0"/>
              <a:t>Naresh</a:t>
            </a:r>
            <a:r>
              <a:rPr lang="en-US" sz="1600" dirty="0" smtClean="0"/>
              <a:t> </a:t>
            </a:r>
            <a:r>
              <a:rPr lang="en-US" sz="1600" dirty="0" err="1" smtClean="0"/>
              <a:t>Chandran</a:t>
            </a:r>
            <a:r>
              <a:rPr lang="en-US" sz="1600" dirty="0" smtClean="0"/>
              <a:t> B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CDFC-A1A5-4F93-BB94-53E8C667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0A6FE-A3ED-476C-96CC-FE36C2AC60FF}"/>
              </a:ext>
            </a:extLst>
          </p:cNvPr>
          <p:cNvSpPr txBox="1"/>
          <p:nvPr/>
        </p:nvSpPr>
        <p:spPr>
          <a:xfrm>
            <a:off x="629478" y="1336431"/>
            <a:ext cx="109330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What affects the price of an art piece?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increasing age, the price of an art piece seems to decrease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dirty="0"/>
              <a:t>This may be due to increase in insurance price for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established artists, critics’ ratings doesn’t seem to directly impact price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dirty="0"/>
              <a:t>However, very low ratings can be detrimental to sales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Online </a:t>
            </a:r>
            <a:r>
              <a:rPr lang="en-US" sz="2000" dirty="0" smtClean="0"/>
              <a:t>auctions </a:t>
            </a:r>
            <a:r>
              <a:rPr lang="en-US" sz="2000" dirty="0"/>
              <a:t>fetch higher prices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behavior is consistent across categories and artists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Do most artists specialize with one type of brush style or art style?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quality of art (measured by critic ratings) does not show significant variation across brush types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Which are the auction houses </a:t>
            </a:r>
            <a:r>
              <a:rPr lang="en-US" sz="2000" dirty="0" smtClean="0"/>
              <a:t>that give value for money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16% of Sotheby’s transactions have been rated as a good buy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What is the geographical distribution of the US art sales?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Texas has the highest trade volume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 Hampshire has the highest average price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1FF3-80DB-4F44-BB67-736F7640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With increasing age, the price of an art piece seems to decrease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D94F5E-43EC-4C3B-BF7A-DBDEF0910E9B}"/>
              </a:ext>
            </a:extLst>
          </p:cNvPr>
          <p:cNvGrpSpPr/>
          <p:nvPr/>
        </p:nvGrpSpPr>
        <p:grpSpPr>
          <a:xfrm>
            <a:off x="6696085" y="1743065"/>
            <a:ext cx="4925391" cy="3028927"/>
            <a:chOff x="6696085" y="1743065"/>
            <a:chExt cx="4925391" cy="302892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B24A6C3-44C3-43D8-8B2B-80058026CD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8294530"/>
                </p:ext>
              </p:extLst>
            </p:nvPr>
          </p:nvGraphicFramePr>
          <p:xfrm>
            <a:off x="6696085" y="1957377"/>
            <a:ext cx="4925391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FA64F6-D395-45A7-9524-DC600D3E3457}"/>
                </a:ext>
              </a:extLst>
            </p:cNvPr>
            <p:cNvSpPr/>
            <p:nvPr/>
          </p:nvSpPr>
          <p:spPr>
            <a:xfrm>
              <a:off x="8729674" y="1743065"/>
              <a:ext cx="800100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2013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D877DB-2460-4767-85F8-C59A9D01B6A9}"/>
              </a:ext>
            </a:extLst>
          </p:cNvPr>
          <p:cNvGrpSpPr/>
          <p:nvPr/>
        </p:nvGrpSpPr>
        <p:grpSpPr>
          <a:xfrm>
            <a:off x="1170609" y="1743065"/>
            <a:ext cx="4925391" cy="3028927"/>
            <a:chOff x="6696085" y="1743065"/>
            <a:chExt cx="4925391" cy="3028927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2B53CA52-343C-4926-94C2-A34C448BE9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0003741"/>
                </p:ext>
              </p:extLst>
            </p:nvPr>
          </p:nvGraphicFramePr>
          <p:xfrm>
            <a:off x="6696085" y="1957377"/>
            <a:ext cx="4925391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2AD8E-7BCF-4CF1-B5A9-DF3F75AF24D2}"/>
                </a:ext>
              </a:extLst>
            </p:cNvPr>
            <p:cNvSpPr/>
            <p:nvPr/>
          </p:nvSpPr>
          <p:spPr>
            <a:xfrm>
              <a:off x="8729674" y="1743065"/>
              <a:ext cx="800100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2012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B38E69-1994-41C6-87B9-EC44B07B6BDB}"/>
              </a:ext>
            </a:extLst>
          </p:cNvPr>
          <p:cNvGrpSpPr/>
          <p:nvPr/>
        </p:nvGrpSpPr>
        <p:grpSpPr>
          <a:xfrm>
            <a:off x="1014413" y="5172075"/>
            <a:ext cx="10607063" cy="1320800"/>
            <a:chOff x="1014413" y="5172075"/>
            <a:chExt cx="10607063" cy="1320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043C2D-442F-42FC-91DA-5FA767F07CE3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03EBA1-8E8D-46BC-A558-7D5328C60DAE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DE7CFD-55B7-4BC3-82C7-3DF9835273D7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With increasing age, the price of an art piece seems to decrease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This could be due to increasing maintenance costs like insurance cost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AE0150-B900-4366-A764-847371EBABE0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What affects the price of an art piece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US" sz="1200" b="1" i="1" u="sng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D2D-E6C4-4B5D-850B-3B01D99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For established artists, critics’ ratings doesn’t seem to directly impact price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474170-BDAB-4552-A3CF-EE7B9932805A}"/>
              </a:ext>
            </a:extLst>
          </p:cNvPr>
          <p:cNvGrpSpPr/>
          <p:nvPr/>
        </p:nvGrpSpPr>
        <p:grpSpPr>
          <a:xfrm>
            <a:off x="727150" y="1690688"/>
            <a:ext cx="3373363" cy="3028928"/>
            <a:chOff x="6696085" y="1743064"/>
            <a:chExt cx="4505569" cy="302892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49F99-E638-4454-BF00-D603BE78C8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6902174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8E70A-2D57-4DA2-8F0C-2A3D4475F437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MF Hussain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CBBA7A-00A2-4EDB-8D9A-047D9C249CDA}"/>
              </a:ext>
            </a:extLst>
          </p:cNvPr>
          <p:cNvGrpSpPr/>
          <p:nvPr/>
        </p:nvGrpSpPr>
        <p:grpSpPr>
          <a:xfrm>
            <a:off x="4508196" y="1690688"/>
            <a:ext cx="3373363" cy="3028928"/>
            <a:chOff x="6696085" y="1743064"/>
            <a:chExt cx="4505569" cy="3028928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B2878653-5352-43D5-97D7-609A8446C6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9180882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239E75-5A65-49D5-B4ED-116C173F6EC0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Pablo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BF747-2DD7-47A8-801E-186362F499B3}"/>
              </a:ext>
            </a:extLst>
          </p:cNvPr>
          <p:cNvGrpSpPr/>
          <p:nvPr/>
        </p:nvGrpSpPr>
        <p:grpSpPr>
          <a:xfrm>
            <a:off x="8289242" y="1690688"/>
            <a:ext cx="3373363" cy="3028928"/>
            <a:chOff x="6696085" y="1743064"/>
            <a:chExt cx="4505569" cy="3028928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8E4AD649-524A-4ECC-9635-835E182FB6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671137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517555-F687-407D-8A14-B254EBE6597E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Rembrandt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462B6-61C4-4A2D-93CC-DC100F3BFFF1}"/>
              </a:ext>
            </a:extLst>
          </p:cNvPr>
          <p:cNvGrpSpPr/>
          <p:nvPr/>
        </p:nvGrpSpPr>
        <p:grpSpPr>
          <a:xfrm>
            <a:off x="1014413" y="5172075"/>
            <a:ext cx="10607063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C9C07D-7E12-4A35-B1BF-07AD351AE0E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4B9E-FB62-4A85-BD13-BFDC87B88C12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FA707-A359-4B18-8037-DBF423A6BC96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For established artists, critics’ ratings doesn’t seem to directly impact price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However, very low ratings can have a detrimental effect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A7F15-AE2A-4807-88ED-7549C161D3FD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What affects the price of an art piece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US" sz="1200" b="1" i="1" u="sng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D2D-E6C4-4B5D-850B-3B01D99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Online </a:t>
            </a:r>
            <a:r>
              <a:rPr lang="en-US" sz="4000" dirty="0" smtClean="0">
                <a:solidFill>
                  <a:srgbClr val="C00000"/>
                </a:solidFill>
              </a:rPr>
              <a:t>auctions </a:t>
            </a:r>
            <a:r>
              <a:rPr lang="en-US" sz="4000" dirty="0">
                <a:solidFill>
                  <a:srgbClr val="C00000"/>
                </a:solidFill>
              </a:rPr>
              <a:t>fetch higher prices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462B6-61C4-4A2D-93CC-DC100F3BFFF1}"/>
              </a:ext>
            </a:extLst>
          </p:cNvPr>
          <p:cNvGrpSpPr/>
          <p:nvPr/>
        </p:nvGrpSpPr>
        <p:grpSpPr>
          <a:xfrm>
            <a:off x="1014413" y="5172075"/>
            <a:ext cx="10607063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C9C07D-7E12-4A35-B1BF-07AD351AE0E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4B9E-FB62-4A85-BD13-BFDC87B88C12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FA707-A359-4B18-8037-DBF423A6BC96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Online Auctions fetch higher prices</a:t>
              </a: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This behavior is consistent across all art categories and artists</a:t>
              </a: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A7F15-AE2A-4807-88ED-7549C161D3FD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What affects the price of an art piece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3600"/>
            <a:ext cx="5809252" cy="3500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/>
          <a:stretch/>
        </p:blipFill>
        <p:spPr>
          <a:xfrm>
            <a:off x="7502769" y="1443600"/>
            <a:ext cx="4118707" cy="3502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9"/>
          <a:stretch/>
        </p:blipFill>
        <p:spPr>
          <a:xfrm>
            <a:off x="6915127" y="1442221"/>
            <a:ext cx="587641" cy="3502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US" sz="1200" b="1" i="1" u="sng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2014" y="5044966"/>
            <a:ext cx="357352" cy="12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9366" y="4994439"/>
            <a:ext cx="170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Offline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25534" y="5060266"/>
            <a:ext cx="357352" cy="1271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82886" y="5009739"/>
            <a:ext cx="170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Online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79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D2D-E6C4-4B5D-850B-3B01D99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The quality of art does not show significant variation across brush types for recognized artists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474170-BDAB-4552-A3CF-EE7B9932805A}"/>
              </a:ext>
            </a:extLst>
          </p:cNvPr>
          <p:cNvGrpSpPr/>
          <p:nvPr/>
        </p:nvGrpSpPr>
        <p:grpSpPr>
          <a:xfrm>
            <a:off x="727150" y="1690688"/>
            <a:ext cx="3373363" cy="3028928"/>
            <a:chOff x="6696085" y="1743064"/>
            <a:chExt cx="4505569" cy="302892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49F99-E638-4454-BF00-D603BE78C8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5511289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8E70A-2D57-4DA2-8F0C-2A3D4475F437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MF Hussain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462B6-61C4-4A2D-93CC-DC100F3BFFF1}"/>
              </a:ext>
            </a:extLst>
          </p:cNvPr>
          <p:cNvGrpSpPr/>
          <p:nvPr/>
        </p:nvGrpSpPr>
        <p:grpSpPr>
          <a:xfrm>
            <a:off x="1014413" y="5172075"/>
            <a:ext cx="10607063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C9C07D-7E12-4A35-B1BF-07AD351AE0E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4B9E-FB62-4A85-BD13-BFDC87B88C12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FA707-A359-4B18-8037-DBF423A6BC96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The quality of art (measured by critic ratings) does not show significant variation across brush types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A7F15-AE2A-4807-88ED-7549C161D3FD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Do most artists specialize with one type of brush style?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90E62F-62F3-4005-A352-9EDD5439F70C}"/>
              </a:ext>
            </a:extLst>
          </p:cNvPr>
          <p:cNvGrpSpPr/>
          <p:nvPr/>
        </p:nvGrpSpPr>
        <p:grpSpPr>
          <a:xfrm>
            <a:off x="4409318" y="1666876"/>
            <a:ext cx="3373363" cy="3028928"/>
            <a:chOff x="6696085" y="1743064"/>
            <a:chExt cx="4505569" cy="3028928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08E03811-DBD3-487D-B89F-0C1BCFD7BF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5673923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8868A6-F96F-456F-AA63-CB3001D7D824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Pablo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CD113B-E857-4F88-8F55-0337F1139B08}"/>
              </a:ext>
            </a:extLst>
          </p:cNvPr>
          <p:cNvGrpSpPr/>
          <p:nvPr/>
        </p:nvGrpSpPr>
        <p:grpSpPr>
          <a:xfrm>
            <a:off x="8289242" y="1690688"/>
            <a:ext cx="3373363" cy="3028928"/>
            <a:chOff x="6696085" y="1743064"/>
            <a:chExt cx="4505569" cy="3028928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5067380B-47F5-417A-9480-AF0CA122F3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2675851"/>
                </p:ext>
              </p:extLst>
            </p:nvPr>
          </p:nvGraphicFramePr>
          <p:xfrm>
            <a:off x="6696085" y="1957377"/>
            <a:ext cx="4505569" cy="28146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A86A7C-4209-4399-B27B-37A74EE36AB2}"/>
                </a:ext>
              </a:extLst>
            </p:cNvPr>
            <p:cNvSpPr/>
            <p:nvPr/>
          </p:nvSpPr>
          <p:spPr>
            <a:xfrm>
              <a:off x="8087936" y="1743064"/>
              <a:ext cx="1721866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Rembrandt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 | Critics 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ratings have been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reversed 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for ease of visualization : 1 is lowest and 12 is highest</a:t>
            </a:r>
            <a:endParaRPr lang="en-US" sz="1200" b="1" i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D2D-E6C4-4B5D-850B-3B01D99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Sotheby offers high value for money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462B6-61C4-4A2D-93CC-DC100F3BFFF1}"/>
              </a:ext>
            </a:extLst>
          </p:cNvPr>
          <p:cNvGrpSpPr/>
          <p:nvPr/>
        </p:nvGrpSpPr>
        <p:grpSpPr>
          <a:xfrm>
            <a:off x="1014413" y="5172075"/>
            <a:ext cx="10607063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C9C07D-7E12-4A35-B1BF-07AD351AE0E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4B9E-FB62-4A85-BD13-BFDC87B88C12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FA707-A359-4B18-8037-DBF423A6BC96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Sotheby has a higher proportion of good buys (approx., 16%) amongst the 3 houses </a:t>
              </a: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A7F15-AE2A-4807-88ED-7549C161D3FD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Which are the auction houses that give value for money ?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72" y="1565989"/>
            <a:ext cx="3687806" cy="3730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US" sz="1200" b="1" i="1" u="sng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D2D-E6C4-4B5D-850B-3B01D99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Texas has the highest trade </a:t>
            </a:r>
            <a:r>
              <a:rPr lang="en-US" sz="4000" dirty="0" smtClean="0">
                <a:solidFill>
                  <a:srgbClr val="C00000"/>
                </a:solidFill>
              </a:rPr>
              <a:t>volume, accounting for over 18% of entire US Trade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462B6-61C4-4A2D-93CC-DC100F3BFFF1}"/>
              </a:ext>
            </a:extLst>
          </p:cNvPr>
          <p:cNvGrpSpPr/>
          <p:nvPr/>
        </p:nvGrpSpPr>
        <p:grpSpPr>
          <a:xfrm>
            <a:off x="1014413" y="5172075"/>
            <a:ext cx="10607063" cy="1351955"/>
            <a:chOff x="1014413" y="5172075"/>
            <a:chExt cx="10607063" cy="13519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C9C07D-7E12-4A35-B1BF-07AD351AE0E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4B9E-FB62-4A85-BD13-BFDC87B88C12}"/>
                </a:ext>
              </a:extLst>
            </p:cNvPr>
            <p:cNvSpPr/>
            <p:nvPr/>
          </p:nvSpPr>
          <p:spPr>
            <a:xfrm>
              <a:off x="1385888" y="5172075"/>
              <a:ext cx="1111594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FA707-A359-4B18-8037-DBF423A6BC96}"/>
                </a:ext>
              </a:extLst>
            </p:cNvPr>
            <p:cNvSpPr txBox="1"/>
            <p:nvPr/>
          </p:nvSpPr>
          <p:spPr>
            <a:xfrm>
              <a:off x="1170609" y="5600700"/>
              <a:ext cx="103022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Texas has the highest trade volume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New Hampshire has the highest average price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A7F15-AE2A-4807-88ED-7549C161D3FD}"/>
              </a:ext>
            </a:extLst>
          </p:cNvPr>
          <p:cNvSpPr txBox="1"/>
          <p:nvPr/>
        </p:nvSpPr>
        <p:spPr>
          <a:xfrm>
            <a:off x="0" y="-19582"/>
            <a:ext cx="400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What is the geographical distribution of the US art sales?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3"/>
          <a:stretch/>
        </p:blipFill>
        <p:spPr>
          <a:xfrm>
            <a:off x="6135076" y="1990590"/>
            <a:ext cx="5486400" cy="315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83"/>
          <a:stretch/>
        </p:blipFill>
        <p:spPr>
          <a:xfrm>
            <a:off x="609600" y="1990590"/>
            <a:ext cx="5486400" cy="3148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55336" y="1688198"/>
            <a:ext cx="370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Heat Map based on Trade Volume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66598" y="1688197"/>
            <a:ext cx="370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Heat Map based on </a:t>
            </a:r>
            <a:r>
              <a:rPr lang="en-US" sz="1400" dirty="0"/>
              <a:t>A</a:t>
            </a:r>
            <a:r>
              <a:rPr lang="en-US" sz="1400" dirty="0" smtClean="0"/>
              <a:t>verage </a:t>
            </a:r>
            <a:r>
              <a:rPr lang="en-US" sz="1400" dirty="0"/>
              <a:t>P</a:t>
            </a:r>
            <a:r>
              <a:rPr lang="en-US" sz="1400" dirty="0" smtClean="0"/>
              <a:t>rice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CC8E0-B5A1-4005-8D83-AE91BDA38E99}"/>
              </a:ext>
            </a:extLst>
          </p:cNvPr>
          <p:cNvSpPr txBox="1"/>
          <p:nvPr/>
        </p:nvSpPr>
        <p:spPr>
          <a:xfrm>
            <a:off x="838200" y="6550025"/>
            <a:ext cx="1026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US" sz="1200" b="1" i="1" u="sng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Based on US art sales data of 2012 and 2013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03A0-7409-41BA-8BD9-34FF9969FB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561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EDA on Art Sales</vt:lpstr>
      <vt:lpstr>Executive Summary</vt:lpstr>
      <vt:lpstr>With increasing age, the price of an art piece seems to decrease</vt:lpstr>
      <vt:lpstr>For established artists, critics’ ratings doesn’t seem to directly impact price</vt:lpstr>
      <vt:lpstr>Online auctions fetch higher prices</vt:lpstr>
      <vt:lpstr>The quality of art does not show significant variation across brush types for recognized artists</vt:lpstr>
      <vt:lpstr>Sotheby offers high value for money</vt:lpstr>
      <vt:lpstr>Texas has the highest trade volume, accounting for over 18% of entire US Trade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Art Sales</dc:title>
  <dc:creator>Naresh Chandran B</dc:creator>
  <cp:lastModifiedBy>Arun Karthick</cp:lastModifiedBy>
  <cp:revision>18</cp:revision>
  <dcterms:created xsi:type="dcterms:W3CDTF">2018-09-27T19:10:17Z</dcterms:created>
  <dcterms:modified xsi:type="dcterms:W3CDTF">2018-09-27T23:18:14Z</dcterms:modified>
</cp:coreProperties>
</file>