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257" r:id="rId3"/>
    <p:sldId id="300" r:id="rId4"/>
    <p:sldId id="302" r:id="rId5"/>
    <p:sldId id="298" r:id="rId6"/>
    <p:sldId id="303" r:id="rId7"/>
    <p:sldId id="308" r:id="rId8"/>
    <p:sldId id="305" r:id="rId9"/>
    <p:sldId id="30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pos="7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8" y="78"/>
      </p:cViewPr>
      <p:guideLst>
        <p:guide orient="horz" pos="3997"/>
        <p:guide pos="216"/>
        <p:guide pos="7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665E81-FADC-4FB6-9CE1-4C532C3425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58A8D-E21E-4605-9D5D-72180343B0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569078E-0F89-4F61-B0AA-16D7FFD0BE0C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8FF9CA-957D-4BC9-9B0F-202D2E753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19B800-A8BA-4FC4-A115-D163EB21D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DB1DC-CF22-4E5D-93AB-6DEE655808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C238-F3F6-4E1F-A432-15A321099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A59E332-D4EF-49A2-9FBE-84F346196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89A5-BFD0-45CD-A49C-05836B0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2C88C-E0CE-4353-AF0E-398E532CEE0A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D231-80D5-4C12-BE5F-56AD1215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AEB9-58F3-4648-ADFF-9D6954E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66D0F-03F3-4964-AF62-987024237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0C85-2E8B-4C3F-B710-6BC8C0A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CB05A-7110-435D-A9F4-961F69FC100A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5462-2B06-4008-9737-4A5E9B5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B8FE-B2B9-4018-86B0-56B1D24E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0A31C-D480-4C98-A061-FDF629EC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5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1E29-DB9E-4726-B9F7-2B23D940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DD80F-B30B-4D37-8736-F90F4529C14D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4992-7604-4733-B98E-42E76EB3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CD98-D2A2-4B12-AA0B-C850E6CC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BE731-6B58-4D56-B47E-A4E5ACB1C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4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73100" y="31870"/>
            <a:ext cx="10972800" cy="628529"/>
          </a:xfrm>
          <a:prstGeom prst="rect">
            <a:avLst/>
          </a:prstGeom>
        </p:spPr>
        <p:txBody>
          <a:bodyPr lIns="45720" tIns="91440" rIns="45720" bIns="91440"/>
          <a:lstStyle>
            <a:lvl1pPr>
              <a:defRPr sz="2667">
                <a:solidFill>
                  <a:srgbClr val="00389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90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5ACF-9ACC-40E7-AF90-29342BE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37A8-D1EB-4E5B-838F-55E78115B926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6397-E9BB-4A0C-B736-4C2CA435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E4C8-6BA9-43D3-9DF0-ABF76ACF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8882C-3196-4321-BB8D-7034EEF97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2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CA73-D752-4AAE-8ED1-0807C953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B367-CF26-433E-944A-F81BFF90BC71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208-8B24-4278-B3CA-C8655F66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CBEA-517D-4627-A2A1-D26B9BD6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8AA0-D623-4A4A-A340-F8B58966BA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2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65E827-1504-4187-A403-155C0BA6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59D8D-7E32-4F91-9E1B-721EB9BAAFF3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92633B-4FDF-44FA-AB3F-ED9BDE4F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C89AFF-5C2D-40B3-B105-F3503851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68A7D-04F4-458B-9081-94D7661E1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13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F363FD-0B39-42CB-B466-3793F927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6FA3F-CEA4-40D8-B4BD-A18501C2FE45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FF2FDF-2B8B-478E-8290-C8E54B63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17A105-6B51-46BF-B636-1A747D38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CA65A-493B-45F2-AE6F-9AC9414D4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6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F468487-572B-47B4-89B1-AED92E7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1FC66-5C12-4F03-ADE3-1F3307EAC1DC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0ADDAF5-3AD6-4342-928D-2E0A7CDB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8C387E-57C7-4877-9A91-C91C7665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15581-BA5D-42B6-9AE4-42482DAFC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0872602-6171-4630-B69D-08C18551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0D34-91D0-4A38-ABED-932C5327BECC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298A3C-A252-46EB-948B-4AD25442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DDB1F3-563F-4227-A67F-82DA681B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82660-ACD2-448F-BE0C-BED57F7B8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9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110CAA-3290-45A3-9A2F-DCF1CCF6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C7DCF-75FD-47EE-ADD6-B826C4183027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E0A5ED-286C-451B-BE63-2E548E17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C126F1-A174-4CDB-BBC6-D2E0A00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F4BF2-706B-4419-8E14-A2BD1F755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C080E1-9789-49E1-A0A3-29A6045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F1BC-C50F-4EDA-BE10-9076B9D40592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1FF19B-24E1-4E83-9713-2662E2ED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DAE2C-CA1B-4999-8F2A-C177D255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DE323-5A0E-4D90-840E-25741CB4A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40E44A1-CF5D-4804-B3BF-0CB83326E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4755805-CC5A-4BD1-A123-987ED69C8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60AC-5D31-49C8-805C-73D413D01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D4A378-84ED-4526-9F58-AAE18EC2CF14}" type="datetimeFigureOut">
              <a:rPr lang="en-US"/>
              <a:pPr>
                <a:defRPr/>
              </a:pPr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F4BA-7893-4A1C-A544-E5D446460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470C-EEEF-45AF-93A2-63E9DD790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5C4FC4-DD8A-4021-B5F2-B2FB6898E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C5AB28-F9C7-457E-8926-969C25119C18}"/>
              </a:ext>
            </a:extLst>
          </p:cNvPr>
          <p:cNvSpPr txBox="1">
            <a:spLocks/>
          </p:cNvSpPr>
          <p:nvPr/>
        </p:nvSpPr>
        <p:spPr>
          <a:xfrm>
            <a:off x="938213" y="2941638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dirty="0">
                <a:solidFill>
                  <a:srgbClr val="003896"/>
                </a:solidFill>
                <a:latin typeface="+mn-lt"/>
              </a:rPr>
              <a:t>Case Study – Auction House Data EDA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AF587-4965-45A1-AFFC-D6981D9D6D9C}"/>
              </a:ext>
            </a:extLst>
          </p:cNvPr>
          <p:cNvSpPr txBox="1"/>
          <p:nvPr/>
        </p:nvSpPr>
        <p:spPr>
          <a:xfrm>
            <a:off x="630238" y="949325"/>
            <a:ext cx="10931525" cy="6216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+mn-lt"/>
              </a:rPr>
              <a:t>What affects the prices of art pieces?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n-lt"/>
              </a:rPr>
              <a:t>Acquisition cost and selling price seems to decrease as age increases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n-lt"/>
              </a:rPr>
              <a:t>The profit margin has also decreased with increase in age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This is consistent across all art houses and may indicate that the art pieces are not being maintained properly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n-lt"/>
              </a:rPr>
              <a:t>For rating buckets with relevant number of orders, critic rating doesn’t seem to affect selling prices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latin typeface="+mn-lt"/>
              </a:rPr>
              <a:t>What are the popular picks?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80% of the purchases are from Categories – Dark, Gothic, Silhouette, Abstract art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Rembrandt and MF </a:t>
            </a:r>
            <a:r>
              <a:rPr lang="en-US" dirty="0" err="1"/>
              <a:t>Hussain</a:t>
            </a:r>
            <a:r>
              <a:rPr lang="en-US" dirty="0"/>
              <a:t> are the top preferred artists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% Orders in Dark Arts is ~6 percentage points higher than Gothic category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For the most popular artist, Rembrandt,  68% of the paintings sold belong to Dark Arts I Category</a:t>
            </a:r>
            <a:endParaRPr lang="en-US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dirty="0">
                <a:latin typeface="+mn-lt"/>
              </a:rPr>
              <a:t>How are different auction houses performing across different channels?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n-lt"/>
              </a:rPr>
              <a:t>Sotheby is over-indexing in online purchases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However, Christie seems to be having a clear majority (56%) in overall order distribution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+mn-lt"/>
              </a:rPr>
              <a:t>Across auction houses, offline channel brings in more trade volume when compared to online channel</a:t>
            </a:r>
          </a:p>
          <a:p>
            <a:pPr marL="2857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/>
              <a:t>How is a purchase categorized as a ‘Good Buy’?</a:t>
            </a:r>
          </a:p>
          <a:p>
            <a:pPr marL="7429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The purchase seems to be a ‘good buy’ if the insurance and selling price belong to lower price buckets</a:t>
            </a:r>
          </a:p>
          <a:p>
            <a:pPr marL="7429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/>
              <a:t>Hence, we can safely assume that ‘Good Buy’ is from buyer’s perspective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latin typeface="+mn-lt"/>
            </a:endParaRP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C7AEA6E7-E579-412C-AD3C-1060BA67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763C170-A9A4-4ED7-83C5-1DE6FB4A41A9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A44E7B-6ADF-4E93-9A90-2AFF55ECE9E8}"/>
              </a:ext>
            </a:extLst>
          </p:cNvPr>
          <p:cNvSpPr txBox="1">
            <a:spLocks/>
          </p:cNvSpPr>
          <p:nvPr/>
        </p:nvSpPr>
        <p:spPr>
          <a:xfrm>
            <a:off x="246063" y="2730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dirty="0">
                <a:solidFill>
                  <a:srgbClr val="003896"/>
                </a:solidFill>
                <a:latin typeface="+mn-lt"/>
              </a:rPr>
              <a:t>Executive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2">
            <a:extLst>
              <a:ext uri="{FF2B5EF4-FFF2-40B4-BE49-F238E27FC236}">
                <a16:creationId xmlns:a16="http://schemas.microsoft.com/office/drawing/2014/main" id="{C407339D-AF7B-46AB-AC8A-4D4B5EFF31B7}"/>
              </a:ext>
            </a:extLst>
          </p:cNvPr>
          <p:cNvSpPr>
            <a:spLocks noEditPoints="1"/>
          </p:cNvSpPr>
          <p:nvPr/>
        </p:nvSpPr>
        <p:spPr bwMode="auto">
          <a:xfrm>
            <a:off x="977900" y="3246438"/>
            <a:ext cx="430213" cy="523875"/>
          </a:xfrm>
          <a:custGeom>
            <a:avLst/>
            <a:gdLst>
              <a:gd name="T0" fmla="*/ 2147483646 w 1628"/>
              <a:gd name="T1" fmla="*/ 2147483646 h 1976"/>
              <a:gd name="T2" fmla="*/ 2147483646 w 1628"/>
              <a:gd name="T3" fmla="*/ 2147483646 h 1976"/>
              <a:gd name="T4" fmla="*/ 2147483646 w 1628"/>
              <a:gd name="T5" fmla="*/ 2147483646 h 1976"/>
              <a:gd name="T6" fmla="*/ 2147483646 w 1628"/>
              <a:gd name="T7" fmla="*/ 2147483646 h 1976"/>
              <a:gd name="T8" fmla="*/ 2147483646 w 1628"/>
              <a:gd name="T9" fmla="*/ 2147483646 h 1976"/>
              <a:gd name="T10" fmla="*/ 2147483646 w 1628"/>
              <a:gd name="T11" fmla="*/ 2147483646 h 1976"/>
              <a:gd name="T12" fmla="*/ 2147483646 w 1628"/>
              <a:gd name="T13" fmla="*/ 2147483646 h 1976"/>
              <a:gd name="T14" fmla="*/ 2147483646 w 1628"/>
              <a:gd name="T15" fmla="*/ 2147483646 h 1976"/>
              <a:gd name="T16" fmla="*/ 2147483646 w 1628"/>
              <a:gd name="T17" fmla="*/ 2147483646 h 1976"/>
              <a:gd name="T18" fmla="*/ 2147483646 w 1628"/>
              <a:gd name="T19" fmla="*/ 2147483646 h 1976"/>
              <a:gd name="T20" fmla="*/ 2147483646 w 1628"/>
              <a:gd name="T21" fmla="*/ 2147483646 h 1976"/>
              <a:gd name="T22" fmla="*/ 0 w 1628"/>
              <a:gd name="T23" fmla="*/ 2147483646 h 1976"/>
              <a:gd name="T24" fmla="*/ 2147483646 w 1628"/>
              <a:gd name="T25" fmla="*/ 2147483646 h 1976"/>
              <a:gd name="T26" fmla="*/ 2147483646 w 1628"/>
              <a:gd name="T27" fmla="*/ 2147483646 h 1976"/>
              <a:gd name="T28" fmla="*/ 2147483646 w 1628"/>
              <a:gd name="T29" fmla="*/ 2147483646 h 1976"/>
              <a:gd name="T30" fmla="*/ 2147483646 w 1628"/>
              <a:gd name="T31" fmla="*/ 2147483646 h 1976"/>
              <a:gd name="T32" fmla="*/ 2147483646 w 1628"/>
              <a:gd name="T33" fmla="*/ 2147483646 h 1976"/>
              <a:gd name="T34" fmla="*/ 2147483646 w 1628"/>
              <a:gd name="T35" fmla="*/ 2147483646 h 1976"/>
              <a:gd name="T36" fmla="*/ 2147483646 w 1628"/>
              <a:gd name="T37" fmla="*/ 2147483646 h 1976"/>
              <a:gd name="T38" fmla="*/ 2147483646 w 1628"/>
              <a:gd name="T39" fmla="*/ 2147483646 h 1976"/>
              <a:gd name="T40" fmla="*/ 2147483646 w 1628"/>
              <a:gd name="T41" fmla="*/ 2147483646 h 1976"/>
              <a:gd name="T42" fmla="*/ 2147483646 w 1628"/>
              <a:gd name="T43" fmla="*/ 2147483646 h 1976"/>
              <a:gd name="T44" fmla="*/ 2147483646 w 1628"/>
              <a:gd name="T45" fmla="*/ 2147483646 h 1976"/>
              <a:gd name="T46" fmla="*/ 2147483646 w 1628"/>
              <a:gd name="T47" fmla="*/ 2147483646 h 1976"/>
              <a:gd name="T48" fmla="*/ 2147483646 w 1628"/>
              <a:gd name="T49" fmla="*/ 2147483646 h 1976"/>
              <a:gd name="T50" fmla="*/ 2147483646 w 1628"/>
              <a:gd name="T51" fmla="*/ 2147483646 h 1976"/>
              <a:gd name="T52" fmla="*/ 2147483646 w 1628"/>
              <a:gd name="T53" fmla="*/ 2147483646 h 1976"/>
              <a:gd name="T54" fmla="*/ 2147483646 w 1628"/>
              <a:gd name="T55" fmla="*/ 2147483646 h 1976"/>
              <a:gd name="T56" fmla="*/ 2147483646 w 1628"/>
              <a:gd name="T57" fmla="*/ 2147483646 h 1976"/>
              <a:gd name="T58" fmla="*/ 2147483646 w 1628"/>
              <a:gd name="T59" fmla="*/ 0 h 1976"/>
              <a:gd name="T60" fmla="*/ 2147483646 w 1628"/>
              <a:gd name="T61" fmla="*/ 2147483646 h 1976"/>
              <a:gd name="T62" fmla="*/ 2147483646 w 1628"/>
              <a:gd name="T63" fmla="*/ 2147483646 h 1976"/>
              <a:gd name="T64" fmla="*/ 2147483646 w 1628"/>
              <a:gd name="T65" fmla="*/ 2147483646 h 1976"/>
              <a:gd name="T66" fmla="*/ 2147483646 w 1628"/>
              <a:gd name="T67" fmla="*/ 0 h 1976"/>
              <a:gd name="T68" fmla="*/ 2147483646 w 1628"/>
              <a:gd name="T69" fmla="*/ 2147483646 h 197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28"/>
              <a:gd name="T106" fmla="*/ 0 h 1976"/>
              <a:gd name="T107" fmla="*/ 1628 w 1628"/>
              <a:gd name="T108" fmla="*/ 1976 h 197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28" h="1976">
                <a:moveTo>
                  <a:pt x="1499" y="1783"/>
                </a:moveTo>
                <a:lnTo>
                  <a:pt x="1499" y="1783"/>
                </a:lnTo>
                <a:cubicBezTo>
                  <a:pt x="1499" y="1818"/>
                  <a:pt x="1469" y="1848"/>
                  <a:pt x="1434" y="1848"/>
                </a:cubicBezTo>
                <a:lnTo>
                  <a:pt x="193" y="1848"/>
                </a:lnTo>
                <a:cubicBezTo>
                  <a:pt x="158" y="1848"/>
                  <a:pt x="129" y="1818"/>
                  <a:pt x="129" y="1783"/>
                </a:cubicBezTo>
                <a:lnTo>
                  <a:pt x="129" y="599"/>
                </a:lnTo>
                <a:cubicBezTo>
                  <a:pt x="129" y="564"/>
                  <a:pt x="158" y="534"/>
                  <a:pt x="193" y="534"/>
                </a:cubicBezTo>
                <a:lnTo>
                  <a:pt x="1434" y="534"/>
                </a:lnTo>
                <a:cubicBezTo>
                  <a:pt x="1469" y="534"/>
                  <a:pt x="1499" y="564"/>
                  <a:pt x="1499" y="599"/>
                </a:cubicBezTo>
                <a:lnTo>
                  <a:pt x="1499" y="1783"/>
                </a:lnTo>
                <a:close/>
                <a:moveTo>
                  <a:pt x="1434" y="180"/>
                </a:moveTo>
                <a:lnTo>
                  <a:pt x="1434" y="180"/>
                </a:lnTo>
                <a:lnTo>
                  <a:pt x="1286" y="180"/>
                </a:lnTo>
                <a:lnTo>
                  <a:pt x="1286" y="245"/>
                </a:lnTo>
                <a:cubicBezTo>
                  <a:pt x="1286" y="344"/>
                  <a:pt x="1205" y="424"/>
                  <a:pt x="1106" y="424"/>
                </a:cubicBezTo>
                <a:cubicBezTo>
                  <a:pt x="1007" y="424"/>
                  <a:pt x="927" y="344"/>
                  <a:pt x="927" y="245"/>
                </a:cubicBezTo>
                <a:lnTo>
                  <a:pt x="927" y="180"/>
                </a:lnTo>
                <a:lnTo>
                  <a:pt x="701" y="180"/>
                </a:lnTo>
                <a:lnTo>
                  <a:pt x="701" y="245"/>
                </a:lnTo>
                <a:cubicBezTo>
                  <a:pt x="701" y="344"/>
                  <a:pt x="620" y="424"/>
                  <a:pt x="521" y="424"/>
                </a:cubicBezTo>
                <a:cubicBezTo>
                  <a:pt x="422" y="424"/>
                  <a:pt x="342" y="344"/>
                  <a:pt x="342" y="245"/>
                </a:cubicBezTo>
                <a:lnTo>
                  <a:pt x="342" y="180"/>
                </a:lnTo>
                <a:lnTo>
                  <a:pt x="193" y="180"/>
                </a:lnTo>
                <a:cubicBezTo>
                  <a:pt x="87" y="180"/>
                  <a:pt x="0" y="267"/>
                  <a:pt x="0" y="373"/>
                </a:cubicBezTo>
                <a:lnTo>
                  <a:pt x="0" y="1783"/>
                </a:lnTo>
                <a:cubicBezTo>
                  <a:pt x="0" y="1889"/>
                  <a:pt x="87" y="1976"/>
                  <a:pt x="193" y="1976"/>
                </a:cubicBezTo>
                <a:lnTo>
                  <a:pt x="1434" y="1976"/>
                </a:lnTo>
                <a:cubicBezTo>
                  <a:pt x="1541" y="1976"/>
                  <a:pt x="1628" y="1889"/>
                  <a:pt x="1628" y="1783"/>
                </a:cubicBezTo>
                <a:lnTo>
                  <a:pt x="1628" y="373"/>
                </a:lnTo>
                <a:cubicBezTo>
                  <a:pt x="1628" y="267"/>
                  <a:pt x="1541" y="180"/>
                  <a:pt x="1434" y="180"/>
                </a:cubicBezTo>
                <a:close/>
                <a:moveTo>
                  <a:pt x="1270" y="1461"/>
                </a:moveTo>
                <a:lnTo>
                  <a:pt x="1270" y="1461"/>
                </a:lnTo>
                <a:lnTo>
                  <a:pt x="927" y="1461"/>
                </a:lnTo>
                <a:cubicBezTo>
                  <a:pt x="957" y="1413"/>
                  <a:pt x="1009" y="1370"/>
                  <a:pt x="1077" y="1315"/>
                </a:cubicBezTo>
                <a:cubicBezTo>
                  <a:pt x="1186" y="1228"/>
                  <a:pt x="1310" y="1129"/>
                  <a:pt x="1310" y="959"/>
                </a:cubicBezTo>
                <a:cubicBezTo>
                  <a:pt x="1310" y="866"/>
                  <a:pt x="1248" y="691"/>
                  <a:pt x="1017" y="691"/>
                </a:cubicBezTo>
                <a:cubicBezTo>
                  <a:pt x="871" y="691"/>
                  <a:pt x="766" y="759"/>
                  <a:pt x="721" y="884"/>
                </a:cubicBezTo>
                <a:cubicBezTo>
                  <a:pt x="703" y="934"/>
                  <a:pt x="729" y="989"/>
                  <a:pt x="779" y="1007"/>
                </a:cubicBezTo>
                <a:cubicBezTo>
                  <a:pt x="829" y="1026"/>
                  <a:pt x="885" y="1000"/>
                  <a:pt x="903" y="949"/>
                </a:cubicBezTo>
                <a:cubicBezTo>
                  <a:pt x="915" y="916"/>
                  <a:pt x="937" y="884"/>
                  <a:pt x="1017" y="884"/>
                </a:cubicBezTo>
                <a:cubicBezTo>
                  <a:pt x="1099" y="884"/>
                  <a:pt x="1116" y="925"/>
                  <a:pt x="1116" y="959"/>
                </a:cubicBezTo>
                <a:cubicBezTo>
                  <a:pt x="1116" y="1032"/>
                  <a:pt x="1055" y="1085"/>
                  <a:pt x="956" y="1164"/>
                </a:cubicBezTo>
                <a:cubicBezTo>
                  <a:pt x="844" y="1253"/>
                  <a:pt x="705" y="1364"/>
                  <a:pt x="705" y="1557"/>
                </a:cubicBezTo>
                <a:cubicBezTo>
                  <a:pt x="705" y="1611"/>
                  <a:pt x="749" y="1654"/>
                  <a:pt x="802" y="1654"/>
                </a:cubicBezTo>
                <a:lnTo>
                  <a:pt x="1270" y="1654"/>
                </a:lnTo>
                <a:cubicBezTo>
                  <a:pt x="1323" y="1654"/>
                  <a:pt x="1367" y="1611"/>
                  <a:pt x="1367" y="1557"/>
                </a:cubicBezTo>
                <a:cubicBezTo>
                  <a:pt x="1367" y="1504"/>
                  <a:pt x="1323" y="1461"/>
                  <a:pt x="1270" y="1461"/>
                </a:cubicBezTo>
                <a:close/>
                <a:moveTo>
                  <a:pt x="461" y="691"/>
                </a:moveTo>
                <a:lnTo>
                  <a:pt x="461" y="691"/>
                </a:lnTo>
                <a:cubicBezTo>
                  <a:pt x="407" y="691"/>
                  <a:pt x="364" y="734"/>
                  <a:pt x="364" y="788"/>
                </a:cubicBezTo>
                <a:lnTo>
                  <a:pt x="364" y="1557"/>
                </a:lnTo>
                <a:cubicBezTo>
                  <a:pt x="364" y="1611"/>
                  <a:pt x="407" y="1654"/>
                  <a:pt x="461" y="1654"/>
                </a:cubicBezTo>
                <a:cubicBezTo>
                  <a:pt x="514" y="1654"/>
                  <a:pt x="557" y="1611"/>
                  <a:pt x="557" y="1557"/>
                </a:cubicBezTo>
                <a:lnTo>
                  <a:pt x="557" y="788"/>
                </a:lnTo>
                <a:cubicBezTo>
                  <a:pt x="557" y="734"/>
                  <a:pt x="514" y="691"/>
                  <a:pt x="461" y="691"/>
                </a:cubicBezTo>
                <a:close/>
                <a:moveTo>
                  <a:pt x="1106" y="360"/>
                </a:moveTo>
                <a:lnTo>
                  <a:pt x="1106" y="360"/>
                </a:lnTo>
                <a:cubicBezTo>
                  <a:pt x="1170" y="360"/>
                  <a:pt x="1221" y="308"/>
                  <a:pt x="1221" y="245"/>
                </a:cubicBezTo>
                <a:lnTo>
                  <a:pt x="1221" y="115"/>
                </a:lnTo>
                <a:cubicBezTo>
                  <a:pt x="1221" y="51"/>
                  <a:pt x="1170" y="0"/>
                  <a:pt x="1106" y="0"/>
                </a:cubicBezTo>
                <a:cubicBezTo>
                  <a:pt x="1043" y="0"/>
                  <a:pt x="991" y="51"/>
                  <a:pt x="991" y="115"/>
                </a:cubicBezTo>
                <a:lnTo>
                  <a:pt x="991" y="245"/>
                </a:lnTo>
                <a:cubicBezTo>
                  <a:pt x="991" y="308"/>
                  <a:pt x="1043" y="360"/>
                  <a:pt x="1106" y="360"/>
                </a:cubicBezTo>
                <a:close/>
                <a:moveTo>
                  <a:pt x="521" y="360"/>
                </a:moveTo>
                <a:lnTo>
                  <a:pt x="521" y="360"/>
                </a:lnTo>
                <a:cubicBezTo>
                  <a:pt x="585" y="360"/>
                  <a:pt x="636" y="308"/>
                  <a:pt x="636" y="245"/>
                </a:cubicBezTo>
                <a:lnTo>
                  <a:pt x="636" y="115"/>
                </a:lnTo>
                <a:cubicBezTo>
                  <a:pt x="636" y="51"/>
                  <a:pt x="585" y="0"/>
                  <a:pt x="521" y="0"/>
                </a:cubicBezTo>
                <a:cubicBezTo>
                  <a:pt x="458" y="0"/>
                  <a:pt x="406" y="51"/>
                  <a:pt x="406" y="115"/>
                </a:cubicBezTo>
                <a:lnTo>
                  <a:pt x="406" y="245"/>
                </a:lnTo>
                <a:cubicBezTo>
                  <a:pt x="406" y="308"/>
                  <a:pt x="458" y="360"/>
                  <a:pt x="521" y="3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US"/>
          </a:p>
        </p:txBody>
      </p:sp>
      <p:sp>
        <p:nvSpPr>
          <p:cNvPr id="6147" name="Freeform 40">
            <a:extLst>
              <a:ext uri="{FF2B5EF4-FFF2-40B4-BE49-F238E27FC236}">
                <a16:creationId xmlns:a16="http://schemas.microsoft.com/office/drawing/2014/main" id="{FAADA9DC-56AE-440F-9754-7A19772C6BA4}"/>
              </a:ext>
            </a:extLst>
          </p:cNvPr>
          <p:cNvSpPr>
            <a:spLocks/>
          </p:cNvSpPr>
          <p:nvPr/>
        </p:nvSpPr>
        <p:spPr bwMode="auto">
          <a:xfrm>
            <a:off x="908050" y="4649788"/>
            <a:ext cx="571500" cy="455612"/>
          </a:xfrm>
          <a:custGeom>
            <a:avLst/>
            <a:gdLst>
              <a:gd name="T0" fmla="*/ 2147483646 w 2156"/>
              <a:gd name="T1" fmla="*/ 2147483646 h 1722"/>
              <a:gd name="T2" fmla="*/ 2147483646 w 2156"/>
              <a:gd name="T3" fmla="*/ 2147483646 h 1722"/>
              <a:gd name="T4" fmla="*/ 2147483646 w 2156"/>
              <a:gd name="T5" fmla="*/ 2147483646 h 1722"/>
              <a:gd name="T6" fmla="*/ 2147483646 w 2156"/>
              <a:gd name="T7" fmla="*/ 2147483646 h 1722"/>
              <a:gd name="T8" fmla="*/ 2147483646 w 2156"/>
              <a:gd name="T9" fmla="*/ 2147483646 h 1722"/>
              <a:gd name="T10" fmla="*/ 2147483646 w 2156"/>
              <a:gd name="T11" fmla="*/ 2147483646 h 1722"/>
              <a:gd name="T12" fmla="*/ 2147483646 w 2156"/>
              <a:gd name="T13" fmla="*/ 2147483646 h 1722"/>
              <a:gd name="T14" fmla="*/ 2147483646 w 2156"/>
              <a:gd name="T15" fmla="*/ 2147483646 h 1722"/>
              <a:gd name="T16" fmla="*/ 2147483646 w 2156"/>
              <a:gd name="T17" fmla="*/ 0 h 1722"/>
              <a:gd name="T18" fmla="*/ 2147483646 w 2156"/>
              <a:gd name="T19" fmla="*/ 0 h 1722"/>
              <a:gd name="T20" fmla="*/ 2147483646 w 2156"/>
              <a:gd name="T21" fmla="*/ 2147483646 h 1722"/>
              <a:gd name="T22" fmla="*/ 2147483646 w 2156"/>
              <a:gd name="T23" fmla="*/ 2147483646 h 1722"/>
              <a:gd name="T24" fmla="*/ 2147483646 w 2156"/>
              <a:gd name="T25" fmla="*/ 2147483646 h 1722"/>
              <a:gd name="T26" fmla="*/ 2147483646 w 2156"/>
              <a:gd name="T27" fmla="*/ 2147483646 h 1722"/>
              <a:gd name="T28" fmla="*/ 2147483646 w 2156"/>
              <a:gd name="T29" fmla="*/ 2147483646 h 1722"/>
              <a:gd name="T30" fmla="*/ 2147483646 w 2156"/>
              <a:gd name="T31" fmla="*/ 2147483646 h 1722"/>
              <a:gd name="T32" fmla="*/ 2147483646 w 2156"/>
              <a:gd name="T33" fmla="*/ 2147483646 h 1722"/>
              <a:gd name="T34" fmla="*/ 0 w 2156"/>
              <a:gd name="T35" fmla="*/ 2147483646 h 1722"/>
              <a:gd name="T36" fmla="*/ 0 w 2156"/>
              <a:gd name="T37" fmla="*/ 2147483646 h 1722"/>
              <a:gd name="T38" fmla="*/ 2147483646 w 2156"/>
              <a:gd name="T39" fmla="*/ 2147483646 h 1722"/>
              <a:gd name="T40" fmla="*/ 2147483646 w 2156"/>
              <a:gd name="T41" fmla="*/ 2147483646 h 1722"/>
              <a:gd name="T42" fmla="*/ 2147483646 w 2156"/>
              <a:gd name="T43" fmla="*/ 2147483646 h 1722"/>
              <a:gd name="T44" fmla="*/ 2147483646 w 2156"/>
              <a:gd name="T45" fmla="*/ 2147483646 h 1722"/>
              <a:gd name="T46" fmla="*/ 2147483646 w 2156"/>
              <a:gd name="T47" fmla="*/ 2147483646 h 1722"/>
              <a:gd name="T48" fmla="*/ 2147483646 w 2156"/>
              <a:gd name="T49" fmla="*/ 2147483646 h 1722"/>
              <a:gd name="T50" fmla="*/ 2147483646 w 2156"/>
              <a:gd name="T51" fmla="*/ 2147483646 h 1722"/>
              <a:gd name="T52" fmla="*/ 2147483646 w 2156"/>
              <a:gd name="T53" fmla="*/ 2147483646 h 1722"/>
              <a:gd name="T54" fmla="*/ 2147483646 w 2156"/>
              <a:gd name="T55" fmla="*/ 2147483646 h 1722"/>
              <a:gd name="T56" fmla="*/ 2147483646 w 2156"/>
              <a:gd name="T57" fmla="*/ 2147483646 h 1722"/>
              <a:gd name="T58" fmla="*/ 2147483646 w 2156"/>
              <a:gd name="T59" fmla="*/ 2147483646 h 1722"/>
              <a:gd name="T60" fmla="*/ 2147483646 w 2156"/>
              <a:gd name="T61" fmla="*/ 2147483646 h 1722"/>
              <a:gd name="T62" fmla="*/ 2147483646 w 2156"/>
              <a:gd name="T63" fmla="*/ 2147483646 h 1722"/>
              <a:gd name="T64" fmla="*/ 2147483646 w 2156"/>
              <a:gd name="T65" fmla="*/ 2147483646 h 1722"/>
              <a:gd name="T66" fmla="*/ 2147483646 w 2156"/>
              <a:gd name="T67" fmla="*/ 2147483646 h 1722"/>
              <a:gd name="T68" fmla="*/ 2147483646 w 2156"/>
              <a:gd name="T69" fmla="*/ 2147483646 h 1722"/>
              <a:gd name="T70" fmla="*/ 2147483646 w 2156"/>
              <a:gd name="T71" fmla="*/ 2147483646 h 1722"/>
              <a:gd name="T72" fmla="*/ 2147483646 w 2156"/>
              <a:gd name="T73" fmla="*/ 2147483646 h 1722"/>
              <a:gd name="T74" fmla="*/ 2147483646 w 2156"/>
              <a:gd name="T75" fmla="*/ 2147483646 h 1722"/>
              <a:gd name="T76" fmla="*/ 2147483646 w 2156"/>
              <a:gd name="T77" fmla="*/ 2147483646 h 1722"/>
              <a:gd name="T78" fmla="*/ 2147483646 w 2156"/>
              <a:gd name="T79" fmla="*/ 2147483646 h 1722"/>
              <a:gd name="T80" fmla="*/ 2147483646 w 2156"/>
              <a:gd name="T81" fmla="*/ 2147483646 h 1722"/>
              <a:gd name="T82" fmla="*/ 2147483646 w 2156"/>
              <a:gd name="T83" fmla="*/ 2147483646 h 172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156"/>
              <a:gd name="T127" fmla="*/ 0 h 1722"/>
              <a:gd name="T128" fmla="*/ 2156 w 2156"/>
              <a:gd name="T129" fmla="*/ 1722 h 172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156" h="1722">
                <a:moveTo>
                  <a:pt x="1912" y="1159"/>
                </a:moveTo>
                <a:lnTo>
                  <a:pt x="1912" y="1159"/>
                </a:lnTo>
                <a:cubicBezTo>
                  <a:pt x="1913" y="1158"/>
                  <a:pt x="1913" y="1157"/>
                  <a:pt x="1913" y="1155"/>
                </a:cubicBezTo>
                <a:lnTo>
                  <a:pt x="1913" y="856"/>
                </a:lnTo>
                <a:cubicBezTo>
                  <a:pt x="1913" y="838"/>
                  <a:pt x="1899" y="824"/>
                  <a:pt x="1881" y="824"/>
                </a:cubicBezTo>
                <a:lnTo>
                  <a:pt x="1110" y="824"/>
                </a:lnTo>
                <a:lnTo>
                  <a:pt x="1110" y="562"/>
                </a:lnTo>
                <a:lnTo>
                  <a:pt x="1354" y="562"/>
                </a:lnTo>
                <a:lnTo>
                  <a:pt x="1354" y="0"/>
                </a:lnTo>
                <a:lnTo>
                  <a:pt x="803" y="0"/>
                </a:lnTo>
                <a:lnTo>
                  <a:pt x="803" y="562"/>
                </a:lnTo>
                <a:lnTo>
                  <a:pt x="1046" y="562"/>
                </a:lnTo>
                <a:lnTo>
                  <a:pt x="1046" y="824"/>
                </a:lnTo>
                <a:lnTo>
                  <a:pt x="275" y="824"/>
                </a:lnTo>
                <a:cubicBezTo>
                  <a:pt x="258" y="824"/>
                  <a:pt x="243" y="838"/>
                  <a:pt x="243" y="856"/>
                </a:cubicBezTo>
                <a:lnTo>
                  <a:pt x="243" y="1155"/>
                </a:lnTo>
                <a:cubicBezTo>
                  <a:pt x="243" y="1157"/>
                  <a:pt x="244" y="1158"/>
                  <a:pt x="244" y="1159"/>
                </a:cubicBezTo>
                <a:lnTo>
                  <a:pt x="0" y="1159"/>
                </a:lnTo>
                <a:lnTo>
                  <a:pt x="0" y="1722"/>
                </a:lnTo>
                <a:lnTo>
                  <a:pt x="551" y="1722"/>
                </a:lnTo>
                <a:lnTo>
                  <a:pt x="551" y="1159"/>
                </a:lnTo>
                <a:lnTo>
                  <a:pt x="307" y="1159"/>
                </a:lnTo>
                <a:cubicBezTo>
                  <a:pt x="307" y="1158"/>
                  <a:pt x="308" y="1157"/>
                  <a:pt x="308" y="1155"/>
                </a:cubicBezTo>
                <a:lnTo>
                  <a:pt x="308" y="888"/>
                </a:lnTo>
                <a:lnTo>
                  <a:pt x="1046" y="888"/>
                </a:lnTo>
                <a:lnTo>
                  <a:pt x="1046" y="1155"/>
                </a:lnTo>
                <a:cubicBezTo>
                  <a:pt x="1046" y="1157"/>
                  <a:pt x="1047" y="1158"/>
                  <a:pt x="1047" y="1159"/>
                </a:cubicBezTo>
                <a:lnTo>
                  <a:pt x="803" y="1159"/>
                </a:lnTo>
                <a:lnTo>
                  <a:pt x="803" y="1722"/>
                </a:lnTo>
                <a:lnTo>
                  <a:pt x="1354" y="1722"/>
                </a:lnTo>
                <a:lnTo>
                  <a:pt x="1354" y="1159"/>
                </a:lnTo>
                <a:lnTo>
                  <a:pt x="1110" y="1159"/>
                </a:lnTo>
                <a:cubicBezTo>
                  <a:pt x="1110" y="1158"/>
                  <a:pt x="1110" y="1157"/>
                  <a:pt x="1110" y="1155"/>
                </a:cubicBezTo>
                <a:lnTo>
                  <a:pt x="1110" y="888"/>
                </a:lnTo>
                <a:lnTo>
                  <a:pt x="1849" y="888"/>
                </a:lnTo>
                <a:lnTo>
                  <a:pt x="1849" y="1155"/>
                </a:lnTo>
                <a:cubicBezTo>
                  <a:pt x="1849" y="1157"/>
                  <a:pt x="1849" y="1158"/>
                  <a:pt x="1849" y="1159"/>
                </a:cubicBezTo>
                <a:lnTo>
                  <a:pt x="1606" y="1159"/>
                </a:lnTo>
                <a:lnTo>
                  <a:pt x="1606" y="1722"/>
                </a:lnTo>
                <a:lnTo>
                  <a:pt x="2156" y="1722"/>
                </a:lnTo>
                <a:lnTo>
                  <a:pt x="2156" y="1159"/>
                </a:lnTo>
                <a:lnTo>
                  <a:pt x="1912" y="11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US"/>
          </a:p>
        </p:txBody>
      </p:sp>
      <p:grpSp>
        <p:nvGrpSpPr>
          <p:cNvPr id="6148" name="Group 6">
            <a:extLst>
              <a:ext uri="{FF2B5EF4-FFF2-40B4-BE49-F238E27FC236}">
                <a16:creationId xmlns:a16="http://schemas.microsoft.com/office/drawing/2014/main" id="{6A12A2DF-80D7-4A93-A547-DD66B2147781}"/>
              </a:ext>
            </a:extLst>
          </p:cNvPr>
          <p:cNvGrpSpPr>
            <a:grpSpLocks/>
          </p:cNvGrpSpPr>
          <p:nvPr/>
        </p:nvGrpSpPr>
        <p:grpSpPr bwMode="auto">
          <a:xfrm>
            <a:off x="356651" y="4991100"/>
            <a:ext cx="11007725" cy="1320800"/>
            <a:chOff x="1014413" y="5172075"/>
            <a:chExt cx="10607063" cy="1320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47A38-324B-4B29-8141-542C5C7548AF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20ECA6-2570-4FA9-9488-2A87A0F89F1E}"/>
                </a:ext>
              </a:extLst>
            </p:cNvPr>
            <p:cNvSpPr/>
            <p:nvPr/>
          </p:nvSpPr>
          <p:spPr>
            <a:xfrm>
              <a:off x="1386134" y="5172075"/>
              <a:ext cx="1112105" cy="428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6153" name="TextBox 17">
              <a:extLst>
                <a:ext uri="{FF2B5EF4-FFF2-40B4-BE49-F238E27FC236}">
                  <a16:creationId xmlns:a16="http://schemas.microsoft.com/office/drawing/2014/main" id="{1AFFD1DF-8BE5-4ED8-9AB7-773A9045C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609" y="5600700"/>
              <a:ext cx="103022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Increase in age also seems to cause a decline in profit margins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This is consistent across all art houses and may indicate that the art pieces are not being maintained properly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74C1DCE3-73A6-4C82-8813-4A6DE4E74C63}"/>
              </a:ext>
            </a:extLst>
          </p:cNvPr>
          <p:cNvSpPr txBox="1">
            <a:spLocks/>
          </p:cNvSpPr>
          <p:nvPr/>
        </p:nvSpPr>
        <p:spPr>
          <a:xfrm>
            <a:off x="246063" y="2730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dirty="0">
                <a:solidFill>
                  <a:srgbClr val="003896"/>
                </a:solidFill>
                <a:latin typeface="+mn-lt"/>
              </a:rPr>
              <a:t>Selling price of the painting seems to decrease as age increases </a:t>
            </a:r>
          </a:p>
        </p:txBody>
      </p:sp>
      <p:pic>
        <p:nvPicPr>
          <p:cNvPr id="6150" name="Picture 1">
            <a:extLst>
              <a:ext uri="{FF2B5EF4-FFF2-40B4-BE49-F238E27FC236}">
                <a16:creationId xmlns:a16="http://schemas.microsoft.com/office/drawing/2014/main" id="{CCF7D2B1-B50A-449B-8823-60FD4B30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54200"/>
            <a:ext cx="110109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D8366FA-CB78-4D89-98F1-94E86CB8630A}"/>
              </a:ext>
            </a:extLst>
          </p:cNvPr>
          <p:cNvSpPr txBox="1">
            <a:spLocks/>
          </p:cNvSpPr>
          <p:nvPr/>
        </p:nvSpPr>
        <p:spPr>
          <a:xfrm>
            <a:off x="673100" y="317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endParaRPr lang="en-US" sz="2667" dirty="0">
              <a:solidFill>
                <a:srgbClr val="003896"/>
              </a:solidFill>
              <a:latin typeface="+mn-lt"/>
            </a:endParaRPr>
          </a:p>
        </p:txBody>
      </p:sp>
      <p:grpSp>
        <p:nvGrpSpPr>
          <p:cNvPr id="7171" name="Group 17">
            <a:extLst>
              <a:ext uri="{FF2B5EF4-FFF2-40B4-BE49-F238E27FC236}">
                <a16:creationId xmlns:a16="http://schemas.microsoft.com/office/drawing/2014/main" id="{628197B6-893F-4194-8C1A-E5D60CBAB357}"/>
              </a:ext>
            </a:extLst>
          </p:cNvPr>
          <p:cNvGrpSpPr>
            <a:grpSpLocks/>
          </p:cNvGrpSpPr>
          <p:nvPr/>
        </p:nvGrpSpPr>
        <p:grpSpPr bwMode="auto">
          <a:xfrm>
            <a:off x="356937" y="4991100"/>
            <a:ext cx="11007725" cy="1320800"/>
            <a:chOff x="1014413" y="5172075"/>
            <a:chExt cx="10607063" cy="13208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85BE7C-CDF0-423C-A0A5-557FF1DEDC1D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EACEC3-30B4-48CF-81CE-14A864500D5E}"/>
                </a:ext>
              </a:extLst>
            </p:cNvPr>
            <p:cNvSpPr/>
            <p:nvPr/>
          </p:nvSpPr>
          <p:spPr>
            <a:xfrm>
              <a:off x="1386135" y="5172075"/>
              <a:ext cx="1112104" cy="428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7178" name="TextBox 17">
              <a:extLst>
                <a:ext uri="{FF2B5EF4-FFF2-40B4-BE49-F238E27FC236}">
                  <a16:creationId xmlns:a16="http://schemas.microsoft.com/office/drawing/2014/main" id="{782F033F-1ABB-4B20-8B96-2CFA87DF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609" y="5600700"/>
              <a:ext cx="103022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 dirty="0"/>
                <a:t>For rating buckets with relevant number of orders, critic rating doesn’t seem to affect selling prices by a lot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en-US" sz="1400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5AD6E07-CB0B-4531-8EA7-677DAED1C94D}"/>
              </a:ext>
            </a:extLst>
          </p:cNvPr>
          <p:cNvSpPr txBox="1">
            <a:spLocks/>
          </p:cNvSpPr>
          <p:nvPr/>
        </p:nvSpPr>
        <p:spPr>
          <a:xfrm>
            <a:off x="246063" y="2730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dirty="0">
                <a:solidFill>
                  <a:srgbClr val="003896"/>
                </a:solidFill>
                <a:latin typeface="+mn-lt"/>
              </a:rPr>
              <a:t>Critic Rating doesn’t seem to affect the selling prices of art pieces</a:t>
            </a:r>
          </a:p>
        </p:txBody>
      </p:sp>
      <p:sp>
        <p:nvSpPr>
          <p:cNvPr id="7173" name="TextBox 16">
            <a:extLst>
              <a:ext uri="{FF2B5EF4-FFF2-40B4-BE49-F238E27FC236}">
                <a16:creationId xmlns:a16="http://schemas.microsoft.com/office/drawing/2014/main" id="{4AE3F0A0-F6BB-4974-A576-F62C5547D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6611938"/>
            <a:ext cx="10972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000"/>
              <a:t>Note: Highlighted in green are the rating buckets which  has considerable number of orders and hence are reliable. 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DB3E8CD-1BF0-4D91-8367-32CC5528F9A7}"/>
              </a:ext>
            </a:extLst>
          </p:cNvPr>
          <p:cNvSpPr/>
          <p:nvPr/>
        </p:nvSpPr>
        <p:spPr bwMode="auto">
          <a:xfrm>
            <a:off x="5876925" y="2273300"/>
            <a:ext cx="993775" cy="1985963"/>
          </a:xfrm>
          <a:prstGeom prst="flowChartProcess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175" name="Picture 3">
            <a:extLst>
              <a:ext uri="{FF2B5EF4-FFF2-40B4-BE49-F238E27FC236}">
                <a16:creationId xmlns:a16="http://schemas.microsoft.com/office/drawing/2014/main" id="{9309901A-6C59-4BFC-BCA0-4EF8D478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98613"/>
            <a:ext cx="110236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B788886-8BBC-4008-BC2C-BB6C06789982}"/>
              </a:ext>
            </a:extLst>
          </p:cNvPr>
          <p:cNvSpPr txBox="1">
            <a:spLocks/>
          </p:cNvSpPr>
          <p:nvPr/>
        </p:nvSpPr>
        <p:spPr>
          <a:xfrm>
            <a:off x="246063" y="2730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dirty="0">
                <a:solidFill>
                  <a:srgbClr val="003896"/>
                </a:solidFill>
                <a:latin typeface="Calibri" panose="020F0502020204030204"/>
              </a:rPr>
              <a:t>Dark Arts is the most popular category and Rembrandt most popular artist</a:t>
            </a:r>
            <a:endParaRPr lang="en-US" sz="2667" dirty="0">
              <a:solidFill>
                <a:srgbClr val="003896"/>
              </a:solidFill>
              <a:latin typeface="+mn-lt"/>
            </a:endParaRPr>
          </a:p>
        </p:txBody>
      </p:sp>
      <p:grpSp>
        <p:nvGrpSpPr>
          <p:cNvPr id="8195" name="Group 8">
            <a:extLst>
              <a:ext uri="{FF2B5EF4-FFF2-40B4-BE49-F238E27FC236}">
                <a16:creationId xmlns:a16="http://schemas.microsoft.com/office/drawing/2014/main" id="{D3D5781C-A205-4738-B464-670E8C9E3486}"/>
              </a:ext>
            </a:extLst>
          </p:cNvPr>
          <p:cNvGrpSpPr>
            <a:grpSpLocks/>
          </p:cNvGrpSpPr>
          <p:nvPr/>
        </p:nvGrpSpPr>
        <p:grpSpPr bwMode="auto">
          <a:xfrm>
            <a:off x="352079" y="4981575"/>
            <a:ext cx="11007725" cy="1320800"/>
            <a:chOff x="1014413" y="5172075"/>
            <a:chExt cx="10607063" cy="1320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E3B470-80DC-4D80-988C-31CFB66021FE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DF6DE5-9FF7-4BFA-A290-CBFD0413ECB6}"/>
                </a:ext>
              </a:extLst>
            </p:cNvPr>
            <p:cNvSpPr/>
            <p:nvPr/>
          </p:nvSpPr>
          <p:spPr>
            <a:xfrm>
              <a:off x="1386135" y="5172075"/>
              <a:ext cx="1112104" cy="428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8200" name="TextBox 17">
              <a:extLst>
                <a:ext uri="{FF2B5EF4-FFF2-40B4-BE49-F238E27FC236}">
                  <a16:creationId xmlns:a16="http://schemas.microsoft.com/office/drawing/2014/main" id="{319FD515-5DD6-4CC1-BCF5-AE31C09EF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609" y="5600700"/>
              <a:ext cx="1030225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 dirty="0"/>
                <a:t>80% of the purchases are from Categories – Dark, Gothic, Silhouette, Abstract art</a:t>
              </a:r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 dirty="0"/>
                <a:t>Orders in Dark Arts is ~6 percentage points higher than Gothic category</a:t>
              </a:r>
            </a:p>
            <a:p>
              <a:pPr marL="285750" indent="-28575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 dirty="0"/>
                <a:t>For the most popular artist, Rembrandt,  68% of the paintings sold belong to Dark Arts I Category</a:t>
              </a:r>
            </a:p>
          </p:txBody>
        </p:sp>
      </p:grpSp>
      <p:graphicFrame>
        <p:nvGraphicFramePr>
          <p:cNvPr id="8196" name="Object 15">
            <a:extLst>
              <a:ext uri="{FF2B5EF4-FFF2-40B4-BE49-F238E27FC236}">
                <a16:creationId xmlns:a16="http://schemas.microsoft.com/office/drawing/2014/main" id="{AF743B5E-D6A0-44F6-9A9B-8C77FC367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7538" y="4757738"/>
          <a:ext cx="5603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Worksheet" showAsIcon="1" r:id="rId3" imgW="914400" imgH="771525" progId="Excel.Sheet.8">
                  <p:embed/>
                </p:oleObj>
              </mc:Choice>
              <mc:Fallback>
                <p:oleObj name="Worksheet" showAsIcon="1" r:id="rId3" imgW="914400" imgH="771525" progId="Excel.Shee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7538" y="4757738"/>
                        <a:ext cx="5603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Picture 2">
            <a:extLst>
              <a:ext uri="{FF2B5EF4-FFF2-40B4-BE49-F238E27FC236}">
                <a16:creationId xmlns:a16="http://schemas.microsoft.com/office/drawing/2014/main" id="{D13748A2-F580-4479-9057-58B24DC1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665288"/>
            <a:ext cx="112109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D97018-2F18-4074-A06F-01F11DA92C1D}"/>
              </a:ext>
            </a:extLst>
          </p:cNvPr>
          <p:cNvSpPr txBox="1">
            <a:spLocks/>
          </p:cNvSpPr>
          <p:nvPr/>
        </p:nvSpPr>
        <p:spPr>
          <a:xfrm>
            <a:off x="673100" y="317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ct val="0"/>
              </a:spcBef>
              <a:buNone/>
              <a:defRPr sz="2667">
                <a:solidFill>
                  <a:srgbClr val="003896"/>
                </a:solidFill>
                <a:ea typeface="+mj-ea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E2979B1-CE4D-4B74-BBAD-EA253D23A0DB}"/>
              </a:ext>
            </a:extLst>
          </p:cNvPr>
          <p:cNvGraphicFramePr>
            <a:graphicFrameLocks noGrp="1"/>
          </p:cNvGraphicFramePr>
          <p:nvPr/>
        </p:nvGraphicFramePr>
        <p:xfrm>
          <a:off x="673100" y="1857375"/>
          <a:ext cx="5480050" cy="2373312"/>
        </p:xfrm>
        <a:graphic>
          <a:graphicData uri="http://schemas.openxmlformats.org/drawingml/2006/table">
            <a:tbl>
              <a:tblPr/>
              <a:tblGrid>
                <a:gridCol w="815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Auction House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Order Distribution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Online Order </a:t>
                      </a:r>
                    </a:p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Online Distribution Index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Good Buy Distribution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Good Buy Distribution Index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0.91 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7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0.96 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Christie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 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7" marB="0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0.93 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Sotheby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</a:p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  <a:r>
                        <a:rPr lang="en-US" sz="11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Down Arrow 37">
            <a:extLst>
              <a:ext uri="{FF2B5EF4-FFF2-40B4-BE49-F238E27FC236}">
                <a16:creationId xmlns:a16="http://schemas.microsoft.com/office/drawing/2014/main" id="{8A8981F1-2892-4A71-92DE-82DE3EC17987}"/>
              </a:ext>
            </a:extLst>
          </p:cNvPr>
          <p:cNvSpPr/>
          <p:nvPr/>
        </p:nvSpPr>
        <p:spPr bwMode="auto">
          <a:xfrm flipH="1">
            <a:off x="4235174" y="3864241"/>
            <a:ext cx="131556" cy="157735"/>
          </a:xfrm>
          <a:prstGeom prst="downArrow">
            <a:avLst/>
          </a:prstGeom>
          <a:solidFill>
            <a:srgbClr val="61BF1A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1A75CF"/>
              </a:solidFill>
            </a:endParaRPr>
          </a:p>
        </p:txBody>
      </p:sp>
      <p:grpSp>
        <p:nvGrpSpPr>
          <p:cNvPr id="9257" name="Group 29">
            <a:extLst>
              <a:ext uri="{FF2B5EF4-FFF2-40B4-BE49-F238E27FC236}">
                <a16:creationId xmlns:a16="http://schemas.microsoft.com/office/drawing/2014/main" id="{B7DD15A6-5182-426A-9EF7-68DA3CD1E374}"/>
              </a:ext>
            </a:extLst>
          </p:cNvPr>
          <p:cNvGrpSpPr>
            <a:grpSpLocks/>
          </p:cNvGrpSpPr>
          <p:nvPr/>
        </p:nvGrpSpPr>
        <p:grpSpPr bwMode="auto">
          <a:xfrm>
            <a:off x="356937" y="4991100"/>
            <a:ext cx="11007725" cy="1320800"/>
            <a:chOff x="1014413" y="5172075"/>
            <a:chExt cx="10607063" cy="13208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A5FAEB-577D-4B09-B388-7BA3F08EC88B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EBE4C6-357C-4188-ADF2-D9E9A019DE03}"/>
                </a:ext>
              </a:extLst>
            </p:cNvPr>
            <p:cNvSpPr/>
            <p:nvPr/>
          </p:nvSpPr>
          <p:spPr>
            <a:xfrm>
              <a:off x="1386135" y="5172075"/>
              <a:ext cx="1112104" cy="428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9263" name="TextBox 17">
              <a:extLst>
                <a:ext uri="{FF2B5EF4-FFF2-40B4-BE49-F238E27FC236}">
                  <a16:creationId xmlns:a16="http://schemas.microsoft.com/office/drawing/2014/main" id="{09D78D40-CFAC-4B23-AF83-E8019B794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609" y="5600700"/>
              <a:ext cx="1030225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Sotheby is over-indexing in online purchases and offering great value for money but has only 20% of the overall order distribution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However, Christie seems to be having a clear majority (56%) in overall order distribution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For all the auction houses, offline channel seems to be bringing in more trade volume when compared to online channel</a:t>
              </a: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B80B3B04-6043-43EC-BBD9-43F5788868FB}"/>
              </a:ext>
            </a:extLst>
          </p:cNvPr>
          <p:cNvSpPr txBox="1">
            <a:spLocks/>
          </p:cNvSpPr>
          <p:nvPr/>
        </p:nvSpPr>
        <p:spPr>
          <a:xfrm>
            <a:off x="246063" y="273050"/>
            <a:ext cx="10972800" cy="628650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ct val="0"/>
              </a:spcBef>
              <a:buNone/>
              <a:defRPr sz="2667">
                <a:solidFill>
                  <a:srgbClr val="003896"/>
                </a:solidFill>
                <a:ea typeface="+mj-ea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Sotheby seems to be performing the best in terms of providing good value for money</a:t>
            </a:r>
          </a:p>
        </p:txBody>
      </p:sp>
      <p:sp>
        <p:nvSpPr>
          <p:cNvPr id="19" name="Down Arrow 37">
            <a:extLst>
              <a:ext uri="{FF2B5EF4-FFF2-40B4-BE49-F238E27FC236}">
                <a16:creationId xmlns:a16="http://schemas.microsoft.com/office/drawing/2014/main" id="{90EEAFC8-A952-4B0E-8EB7-FB9476D1F5F9}"/>
              </a:ext>
            </a:extLst>
          </p:cNvPr>
          <p:cNvSpPr/>
          <p:nvPr/>
        </p:nvSpPr>
        <p:spPr bwMode="auto">
          <a:xfrm flipH="1">
            <a:off x="5950255" y="3841944"/>
            <a:ext cx="131556" cy="157735"/>
          </a:xfrm>
          <a:prstGeom prst="downArrow">
            <a:avLst/>
          </a:prstGeom>
          <a:solidFill>
            <a:srgbClr val="61BF1A"/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1A75CF"/>
              </a:solidFill>
            </a:endParaRPr>
          </a:p>
        </p:txBody>
      </p:sp>
      <p:pic>
        <p:nvPicPr>
          <p:cNvPr id="9260" name="Picture 1">
            <a:extLst>
              <a:ext uri="{FF2B5EF4-FFF2-40B4-BE49-F238E27FC236}">
                <a16:creationId xmlns:a16="http://schemas.microsoft.com/office/drawing/2014/main" id="{948E6C66-F5AB-41BA-9563-F42C90BDC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1736725"/>
            <a:ext cx="5180012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72B2E45-6E94-402D-97BA-406A6BCDB64B}"/>
              </a:ext>
            </a:extLst>
          </p:cNvPr>
          <p:cNvSpPr txBox="1">
            <a:spLocks/>
          </p:cNvSpPr>
          <p:nvPr/>
        </p:nvSpPr>
        <p:spPr>
          <a:xfrm>
            <a:off x="673100" y="317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ct val="0"/>
              </a:spcBef>
              <a:buNone/>
              <a:defRPr sz="2667">
                <a:solidFill>
                  <a:srgbClr val="003896"/>
                </a:solidFill>
                <a:ea typeface="+mj-ea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10243" name="Group 29">
            <a:extLst>
              <a:ext uri="{FF2B5EF4-FFF2-40B4-BE49-F238E27FC236}">
                <a16:creationId xmlns:a16="http://schemas.microsoft.com/office/drawing/2014/main" id="{A5756552-5E86-49AB-A6E6-A8C660D90515}"/>
              </a:ext>
            </a:extLst>
          </p:cNvPr>
          <p:cNvGrpSpPr>
            <a:grpSpLocks/>
          </p:cNvGrpSpPr>
          <p:nvPr/>
        </p:nvGrpSpPr>
        <p:grpSpPr bwMode="auto">
          <a:xfrm>
            <a:off x="356937" y="4991100"/>
            <a:ext cx="11007725" cy="1320800"/>
            <a:chOff x="1014413" y="5172075"/>
            <a:chExt cx="10607063" cy="13208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26531C-4DCA-4FEF-A5DE-12FB1D6AC56F}"/>
                </a:ext>
              </a:extLst>
            </p:cNvPr>
            <p:cNvSpPr/>
            <p:nvPr/>
          </p:nvSpPr>
          <p:spPr>
            <a:xfrm>
              <a:off x="1014413" y="5386388"/>
              <a:ext cx="10607063" cy="1106487"/>
            </a:xfrm>
            <a:prstGeom prst="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4C67E8-861B-4A97-ADC7-20163F9E79E3}"/>
                </a:ext>
              </a:extLst>
            </p:cNvPr>
            <p:cNvSpPr/>
            <p:nvPr/>
          </p:nvSpPr>
          <p:spPr>
            <a:xfrm>
              <a:off x="1386135" y="5172075"/>
              <a:ext cx="1112104" cy="428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ysClr val="windowText" lastClr="000000"/>
                  </a:solidFill>
                </a:rPr>
                <a:t>Findings</a:t>
              </a:r>
            </a:p>
          </p:txBody>
        </p:sp>
        <p:sp>
          <p:nvSpPr>
            <p:cNvPr id="10248" name="TextBox 17">
              <a:extLst>
                <a:ext uri="{FF2B5EF4-FFF2-40B4-BE49-F238E27FC236}">
                  <a16:creationId xmlns:a16="http://schemas.microsoft.com/office/drawing/2014/main" id="{F1CA822C-BECE-4BA6-B6D1-1E4F0DC2C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609" y="5600700"/>
              <a:ext cx="103022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2857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2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The purchase seems to be a ‘good buy’ if the insurance and selling price belong to lower price buckets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en-US" sz="1400"/>
                <a:t>Hence it can be safely concluded that ‘Good Buy’ is from buyer’s perspective</a:t>
              </a: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C85F75E3-54BB-4B88-8457-3AFEF696DB0E}"/>
              </a:ext>
            </a:extLst>
          </p:cNvPr>
          <p:cNvSpPr txBox="1">
            <a:spLocks/>
          </p:cNvSpPr>
          <p:nvPr/>
        </p:nvSpPr>
        <p:spPr>
          <a:xfrm>
            <a:off x="259671" y="704850"/>
            <a:ext cx="10972800" cy="628650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ct val="0"/>
              </a:spcBef>
              <a:buNone/>
              <a:defRPr sz="2667">
                <a:solidFill>
                  <a:srgbClr val="003896"/>
                </a:solidFill>
                <a:ea typeface="+mj-ea"/>
                <a:cs typeface="+mj-cs"/>
              </a:defRPr>
            </a:lvl1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300" dirty="0">
                <a:latin typeface="+mn-lt"/>
              </a:rPr>
              <a:t>The decision of whether a purchase is a ‘Good Buy’ or not seems to be primarily dependent on insurance amount and average buyer price</a:t>
            </a:r>
          </a:p>
        </p:txBody>
      </p:sp>
      <p:pic>
        <p:nvPicPr>
          <p:cNvPr id="10245" name="Picture 1">
            <a:extLst>
              <a:ext uri="{FF2B5EF4-FFF2-40B4-BE49-F238E27FC236}">
                <a16:creationId xmlns:a16="http://schemas.microsoft.com/office/drawing/2014/main" id="{9CA6AC65-A69F-4000-AE33-C7ABE16C0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476375"/>
            <a:ext cx="110077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6230C20-FF0D-41D9-8246-3E982EE8D3DA}"/>
              </a:ext>
            </a:extLst>
          </p:cNvPr>
          <p:cNvSpPr txBox="1">
            <a:spLocks/>
          </p:cNvSpPr>
          <p:nvPr/>
        </p:nvSpPr>
        <p:spPr>
          <a:xfrm>
            <a:off x="850900" y="2941638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b="1" dirty="0">
                <a:solidFill>
                  <a:srgbClr val="003896"/>
                </a:solidFill>
                <a:latin typeface="+mn-lt"/>
              </a:rPr>
              <a:t>Appendix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961DCE2-9F1E-4893-84DF-447077A3B73F}"/>
              </a:ext>
            </a:extLst>
          </p:cNvPr>
          <p:cNvSpPr txBox="1">
            <a:spLocks/>
          </p:cNvSpPr>
          <p:nvPr/>
        </p:nvSpPr>
        <p:spPr>
          <a:xfrm>
            <a:off x="246063" y="273050"/>
            <a:ext cx="10972800" cy="6286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67" dirty="0">
                <a:solidFill>
                  <a:srgbClr val="003896"/>
                </a:solidFill>
                <a:latin typeface="+mn-lt"/>
              </a:rPr>
              <a:t>Pearson Correlation Matrix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3C82A75C-5AE0-40B7-B028-F2D150C5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r="-331"/>
          <a:stretch>
            <a:fillRect/>
          </a:stretch>
        </p:blipFill>
        <p:spPr bwMode="auto">
          <a:xfrm>
            <a:off x="2976563" y="1346200"/>
            <a:ext cx="64262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06567F0-9DEF-4FB4-9631-83691F109292}"/>
              </a:ext>
            </a:extLst>
          </p:cNvPr>
          <p:cNvSpPr/>
          <p:nvPr/>
        </p:nvSpPr>
        <p:spPr>
          <a:xfrm>
            <a:off x="4131325" y="3238961"/>
            <a:ext cx="1718632" cy="87033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592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Calibri Light</vt:lpstr>
      <vt:lpstr>Wingdings</vt:lpstr>
      <vt:lpstr>Office Theme</vt:lpstr>
      <vt:lpstr>Microsoft Office Excel 97-2003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understand customer pain points, we looked at customer feedback from September to mid-December 2017</dc:title>
  <dc:creator>Patil Suraj Sunil</dc:creator>
  <cp:lastModifiedBy>Patil Suraj Sunil</cp:lastModifiedBy>
  <cp:revision>78</cp:revision>
  <dcterms:created xsi:type="dcterms:W3CDTF">2018-11-18T12:55:52Z</dcterms:created>
  <dcterms:modified xsi:type="dcterms:W3CDTF">2018-11-21T12:54:25Z</dcterms:modified>
</cp:coreProperties>
</file>