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B79"/>
    <a:srgbClr val="E6E1EC"/>
    <a:srgbClr val="E6B9B8"/>
    <a:srgbClr val="4BACC7"/>
    <a:srgbClr val="1EBA33"/>
    <a:srgbClr val="00B1F1"/>
    <a:srgbClr val="948A54"/>
    <a:srgbClr val="558ED5"/>
    <a:srgbClr val="B3A2C8"/>
    <a:srgbClr val="E46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270"/>
    <p:restoredTop sz="96966"/>
  </p:normalViewPr>
  <p:slideViewPr>
    <p:cSldViewPr snapToGrid="0">
      <p:cViewPr varScale="1">
        <p:scale>
          <a:sx n="74" d="100"/>
          <a:sy n="74" d="100"/>
        </p:scale>
        <p:origin x="2660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CE4EE-52AC-A34C-8146-49CDDC6020A6}" type="datetimeFigureOut">
              <a:rPr lang="en-AU" smtClean="0"/>
              <a:t>27/04/2025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EDF6A-4784-8344-B3B9-CA6422F8B4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494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1pPr>
    <a:lvl2pPr marL="342077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2pPr>
    <a:lvl3pPr marL="684154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3pPr>
    <a:lvl4pPr marL="1026231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4pPr>
    <a:lvl5pPr marL="1368308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5pPr>
    <a:lvl6pPr marL="1710385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6pPr>
    <a:lvl7pPr marL="2052462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7pPr>
    <a:lvl8pPr marL="2394539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8pPr>
    <a:lvl9pPr marL="2736616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EDF6A-4784-8344-B3B9-CA6422F8B4F0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2629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27/04/2025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14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27/04/2025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980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27/04/2025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26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27/04/2025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593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27/04/2025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132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27/04/2025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394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27/04/2025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936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27/04/2025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18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27/04/2025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145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27/04/2025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055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27/04/2025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739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0C93B-B5B7-4C46-8877-73052363305C}" type="datetimeFigureOut">
              <a:rPr lang="en-AU" smtClean="0"/>
              <a:t>27/04/2025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920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Text Box 1">
            <a:extLst>
              <a:ext uri="{FF2B5EF4-FFF2-40B4-BE49-F238E27FC236}">
                <a16:creationId xmlns:a16="http://schemas.microsoft.com/office/drawing/2014/main" id="{8A8AEA55-3520-0BB3-95AF-86FE31B6EC7B}"/>
              </a:ext>
            </a:extLst>
          </p:cNvPr>
          <p:cNvSpPr txBox="1"/>
          <p:nvPr/>
        </p:nvSpPr>
        <p:spPr>
          <a:xfrm>
            <a:off x="4570459" y="3173127"/>
            <a:ext cx="1348866" cy="1431928"/>
          </a:xfrm>
          <a:prstGeom prst="rect">
            <a:avLst/>
          </a:prstGeom>
          <a:ln w="38100">
            <a:solidFill>
              <a:srgbClr val="948A5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25714" rIns="0" bIns="2571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786"/>
              </a:lnSpc>
            </a:pPr>
            <a:endParaRPr lang="en-AU" sz="1600" b="1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algn="ctr" fontAlgn="base">
              <a:lnSpc>
                <a:spcPts val="786"/>
              </a:lnSpc>
            </a:pPr>
            <a:endParaRPr lang="en-AU" sz="1600" b="1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algn="ctr" fontAlgn="base">
              <a:lnSpc>
                <a:spcPts val="786"/>
              </a:lnSpc>
            </a:pPr>
            <a:endParaRPr lang="en-AU" sz="1600" b="1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algn="ctr" fontAlgn="base">
              <a:lnSpc>
                <a:spcPts val="786"/>
              </a:lnSpc>
            </a:pPr>
            <a:endParaRPr lang="en-AU" sz="1600" b="1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algn="ctr" fontAlgn="base">
              <a:lnSpc>
                <a:spcPts val="786"/>
              </a:lnSpc>
            </a:pPr>
            <a:r>
              <a:rPr lang="en-AU" sz="16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FIBRINOGEN</a:t>
            </a:r>
          </a:p>
          <a:p>
            <a:pPr algn="ctr" fontAlgn="base">
              <a:lnSpc>
                <a:spcPts val="786"/>
              </a:lnSpc>
            </a:pPr>
            <a:endParaRPr lang="en-AU" sz="8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algn="ctr" fontAlgn="base">
              <a:lnSpc>
                <a:spcPts val="786"/>
              </a:lnSpc>
            </a:pPr>
            <a:r>
              <a:rPr lang="en-AU" sz="8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as  </a:t>
            </a:r>
          </a:p>
          <a:p>
            <a:pPr algn="ctr" fontAlgn="base">
              <a:lnSpc>
                <a:spcPts val="786"/>
              </a:lnSpc>
            </a:pPr>
            <a:endParaRPr lang="en-AU" sz="8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algn="ctr" fontAlgn="base">
              <a:lnSpc>
                <a:spcPts val="786"/>
              </a:lnSpc>
            </a:pPr>
            <a:r>
              <a:rPr lang="en-AU" sz="8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FIB CONCENTRATE</a:t>
            </a:r>
          </a:p>
          <a:p>
            <a:pPr algn="ctr" fontAlgn="base">
              <a:lnSpc>
                <a:spcPts val="786"/>
              </a:lnSpc>
            </a:pPr>
            <a:endParaRPr lang="en-AU" sz="8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algn="ctr" fontAlgn="base">
              <a:lnSpc>
                <a:spcPts val="786"/>
              </a:lnSpc>
            </a:pPr>
            <a:r>
              <a:rPr lang="en-AU" sz="8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or</a:t>
            </a:r>
          </a:p>
          <a:p>
            <a:pPr algn="ctr" fontAlgn="base">
              <a:lnSpc>
                <a:spcPts val="786"/>
              </a:lnSpc>
            </a:pPr>
            <a:endParaRPr lang="en-AU" sz="8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algn="ctr" fontAlgn="base">
              <a:lnSpc>
                <a:spcPts val="786"/>
              </a:lnSpc>
            </a:pPr>
            <a:r>
              <a:rPr lang="en-AU" sz="8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CRYOPRECIPITATE</a:t>
            </a:r>
          </a:p>
          <a:p>
            <a:pPr algn="ctr" fontAlgn="base">
              <a:lnSpc>
                <a:spcPts val="786"/>
              </a:lnSpc>
            </a:pPr>
            <a:endParaRPr lang="en-AU" sz="8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algn="ctr" fontAlgn="base">
              <a:lnSpc>
                <a:spcPts val="786"/>
              </a:lnSpc>
            </a:pPr>
            <a:endParaRPr lang="en-AU" sz="8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algn="ctr" fontAlgn="base">
              <a:lnSpc>
                <a:spcPts val="786"/>
              </a:lnSpc>
            </a:pPr>
            <a:endParaRPr lang="en-AU" sz="8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4" name="Text Box 73">
            <a:extLst>
              <a:ext uri="{FF2B5EF4-FFF2-40B4-BE49-F238E27FC236}">
                <a16:creationId xmlns:a16="http://schemas.microsoft.com/office/drawing/2014/main" id="{22C6166D-5D41-834A-7EC0-391DA23B720B}"/>
              </a:ext>
            </a:extLst>
          </p:cNvPr>
          <p:cNvSpPr txBox="1">
            <a:spLocks noChangeAspect="1"/>
          </p:cNvSpPr>
          <p:nvPr/>
        </p:nvSpPr>
        <p:spPr>
          <a:xfrm rot="9377144" flipH="1" flipV="1">
            <a:off x="5864511" y="3356729"/>
            <a:ext cx="755767" cy="206931"/>
          </a:xfrm>
          <a:prstGeom prst="rightArrow">
            <a:avLst>
              <a:gd name="adj1" fmla="val 34084"/>
              <a:gd name="adj2" fmla="val 60271"/>
            </a:avLst>
          </a:prstGeom>
          <a:solidFill>
            <a:srgbClr val="1EBA33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RETEST</a:t>
            </a:r>
            <a:endParaRPr lang="en-AU" sz="7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5" name="Text Box 73">
            <a:extLst>
              <a:ext uri="{FF2B5EF4-FFF2-40B4-BE49-F238E27FC236}">
                <a16:creationId xmlns:a16="http://schemas.microsoft.com/office/drawing/2014/main" id="{00BE40D4-9C5A-E99F-F886-781CBBBC48D2}"/>
              </a:ext>
            </a:extLst>
          </p:cNvPr>
          <p:cNvSpPr txBox="1">
            <a:spLocks noChangeAspect="1"/>
          </p:cNvSpPr>
          <p:nvPr/>
        </p:nvSpPr>
        <p:spPr>
          <a:xfrm rot="9377144" flipH="1" flipV="1">
            <a:off x="5898986" y="4692886"/>
            <a:ext cx="721846" cy="206931"/>
          </a:xfrm>
          <a:prstGeom prst="rightArrow">
            <a:avLst>
              <a:gd name="adj1" fmla="val 34084"/>
              <a:gd name="adj2" fmla="val 60271"/>
            </a:avLst>
          </a:prstGeom>
          <a:solidFill>
            <a:srgbClr val="1EBA33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RETEST</a:t>
            </a:r>
            <a:endParaRPr lang="en-AU" sz="7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6" name="Text Box 73">
            <a:extLst>
              <a:ext uri="{FF2B5EF4-FFF2-40B4-BE49-F238E27FC236}">
                <a16:creationId xmlns:a16="http://schemas.microsoft.com/office/drawing/2014/main" id="{55E8DA31-8F70-6CDC-24B4-0DC8CDCAD9E5}"/>
              </a:ext>
            </a:extLst>
          </p:cNvPr>
          <p:cNvSpPr txBox="1">
            <a:spLocks noChangeAspect="1"/>
          </p:cNvSpPr>
          <p:nvPr/>
        </p:nvSpPr>
        <p:spPr>
          <a:xfrm rot="9377144" flipH="1" flipV="1">
            <a:off x="5896955" y="5764670"/>
            <a:ext cx="725909" cy="206931"/>
          </a:xfrm>
          <a:prstGeom prst="rightArrow">
            <a:avLst>
              <a:gd name="adj1" fmla="val 34084"/>
              <a:gd name="adj2" fmla="val 60271"/>
            </a:avLst>
          </a:prstGeom>
          <a:solidFill>
            <a:srgbClr val="1EBA33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RETEST</a:t>
            </a:r>
            <a:endParaRPr lang="en-AU" sz="7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" name="Text Box 97">
            <a:extLst>
              <a:ext uri="{FF2B5EF4-FFF2-40B4-BE49-F238E27FC236}">
                <a16:creationId xmlns:a16="http://schemas.microsoft.com/office/drawing/2014/main" id="{163D4186-C85A-1E16-10AE-89620E1127E6}"/>
              </a:ext>
            </a:extLst>
          </p:cNvPr>
          <p:cNvSpPr txBox="1"/>
          <p:nvPr/>
        </p:nvSpPr>
        <p:spPr>
          <a:xfrm>
            <a:off x="784726" y="172599"/>
            <a:ext cx="5288548" cy="5207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prstClr val="black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5314" tIns="38571" rIns="65314" bIns="2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2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GENERAL SURGICAL / OBSTETRIC HAEMORRHAGE </a:t>
            </a:r>
            <a:r>
              <a:rPr lang="en-AU" sz="1200" b="1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ROTEM</a:t>
            </a:r>
            <a:r>
              <a:rPr lang="en-AU" sz="12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&amp; </a:t>
            </a:r>
            <a:r>
              <a:rPr lang="en-AU" sz="1200" b="1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TEG</a:t>
            </a:r>
            <a:r>
              <a:rPr lang="en-AU" sz="12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AU" sz="1200" b="1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GOAL DIRECTED BLEEDING MANAGEMENT ALGORITHM </a:t>
            </a:r>
            <a:r>
              <a:rPr lang="en-AU" sz="12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(2025)</a:t>
            </a:r>
            <a:endParaRPr lang="en-AU" sz="12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443C94AC-BE91-4427-8DAE-678237E4A3C2}"/>
              </a:ext>
            </a:extLst>
          </p:cNvPr>
          <p:cNvSpPr txBox="1"/>
          <p:nvPr/>
        </p:nvSpPr>
        <p:spPr>
          <a:xfrm>
            <a:off x="4515378" y="814841"/>
            <a:ext cx="971022" cy="610443"/>
          </a:xfrm>
          <a:prstGeom prst="rect">
            <a:avLst/>
          </a:prstGeom>
          <a:ln w="38100">
            <a:solidFill>
              <a:srgbClr val="4BACC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25714" tIns="25714" rIns="25714" bIns="2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/>
            <a:r>
              <a:rPr lang="en-AU" sz="8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Adjust dose of blood  products for patients &lt;50kg after consulting senior clinician</a:t>
            </a:r>
            <a:endParaRPr lang="en-AU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95" name="Text Box 67">
            <a:extLst>
              <a:ext uri="{FF2B5EF4-FFF2-40B4-BE49-F238E27FC236}">
                <a16:creationId xmlns:a16="http://schemas.microsoft.com/office/drawing/2014/main" id="{E339DE1B-B71B-7614-3D38-22B66BA4E326}"/>
              </a:ext>
            </a:extLst>
          </p:cNvPr>
          <p:cNvSpPr txBox="1">
            <a:spLocks noChangeAspect="1"/>
          </p:cNvSpPr>
          <p:nvPr/>
        </p:nvSpPr>
        <p:spPr>
          <a:xfrm>
            <a:off x="2942097" y="4535369"/>
            <a:ext cx="1592414" cy="462643"/>
          </a:xfrm>
          <a:prstGeom prst="rightArrow">
            <a:avLst>
              <a:gd name="adj1" fmla="val 50000"/>
              <a:gd name="adj2" fmla="val 72441"/>
            </a:avLst>
          </a:prstGeom>
          <a:solidFill>
            <a:srgbClr val="1EBA33"/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7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Poor Platelet Contribution</a:t>
            </a:r>
            <a:endParaRPr lang="en-AU" sz="7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097" name="Text Box 88">
            <a:extLst>
              <a:ext uri="{FF2B5EF4-FFF2-40B4-BE49-F238E27FC236}">
                <a16:creationId xmlns:a16="http://schemas.microsoft.com/office/drawing/2014/main" id="{07CE5B7D-B72A-0FB7-9D59-40F842296842}"/>
              </a:ext>
            </a:extLst>
          </p:cNvPr>
          <p:cNvSpPr txBox="1">
            <a:spLocks noChangeAspect="1"/>
          </p:cNvSpPr>
          <p:nvPr/>
        </p:nvSpPr>
        <p:spPr>
          <a:xfrm>
            <a:off x="2939208" y="3730339"/>
            <a:ext cx="1595983" cy="462643"/>
          </a:xfrm>
          <a:prstGeom prst="rightArrow">
            <a:avLst>
              <a:gd name="adj1" fmla="val 50000"/>
              <a:gd name="adj2" fmla="val 72441"/>
            </a:avLst>
          </a:prstGeom>
          <a:solidFill>
            <a:srgbClr val="948A54"/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65314" tIns="0" rIns="65314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Low Fibrinogen</a:t>
            </a:r>
            <a:endParaRPr lang="en-AU" sz="7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100" name="Text Box 69">
            <a:extLst>
              <a:ext uri="{FF2B5EF4-FFF2-40B4-BE49-F238E27FC236}">
                <a16:creationId xmlns:a16="http://schemas.microsoft.com/office/drawing/2014/main" id="{5D6A18F3-33A2-7775-9F0F-1ACFEDA63B7B}"/>
              </a:ext>
            </a:extLst>
          </p:cNvPr>
          <p:cNvSpPr txBox="1">
            <a:spLocks noChangeAspect="1"/>
          </p:cNvSpPr>
          <p:nvPr/>
        </p:nvSpPr>
        <p:spPr>
          <a:xfrm>
            <a:off x="2893903" y="5728442"/>
            <a:ext cx="1592414" cy="462643"/>
          </a:xfrm>
          <a:prstGeom prst="rightArrow">
            <a:avLst>
              <a:gd name="adj1" fmla="val 50000"/>
              <a:gd name="adj2" fmla="val 72441"/>
            </a:avLst>
          </a:prstGeom>
          <a:solidFill>
            <a:srgbClr val="558ED5"/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Low Coagulation Factors or Oral anticoagulants</a:t>
            </a:r>
            <a:endParaRPr lang="en-AU" sz="5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102" name="Text Box 73">
            <a:extLst>
              <a:ext uri="{FF2B5EF4-FFF2-40B4-BE49-F238E27FC236}">
                <a16:creationId xmlns:a16="http://schemas.microsoft.com/office/drawing/2014/main" id="{A6F15D9E-A457-0564-24D3-E0D42EAC7874}"/>
              </a:ext>
            </a:extLst>
          </p:cNvPr>
          <p:cNvSpPr txBox="1">
            <a:spLocks noChangeAspect="1"/>
          </p:cNvSpPr>
          <p:nvPr/>
        </p:nvSpPr>
        <p:spPr>
          <a:xfrm>
            <a:off x="2935465" y="2663243"/>
            <a:ext cx="1592414" cy="462643"/>
          </a:xfrm>
          <a:prstGeom prst="rightArrow">
            <a:avLst>
              <a:gd name="adj1" fmla="val 50000"/>
              <a:gd name="adj2" fmla="val 67869"/>
            </a:avLst>
          </a:prstGeom>
          <a:solidFill>
            <a:srgbClr val="B3A2C8"/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7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Hyperfibrinolysis</a:t>
            </a:r>
            <a:endParaRPr lang="en-AU" sz="7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107" name="Chevron 1106">
            <a:extLst>
              <a:ext uri="{FF2B5EF4-FFF2-40B4-BE49-F238E27FC236}">
                <a16:creationId xmlns:a16="http://schemas.microsoft.com/office/drawing/2014/main" id="{8A019509-A70E-99A7-1476-4D229BCD320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-273601" y="3867755"/>
            <a:ext cx="1187566" cy="329462"/>
          </a:xfrm>
          <a:prstGeom prst="chevron">
            <a:avLst>
              <a:gd name="adj" fmla="val 46187"/>
            </a:avLst>
          </a:prstGeom>
          <a:solidFill>
            <a:srgbClr val="948A5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A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FIBRINOGEN</a:t>
            </a:r>
          </a:p>
        </p:txBody>
      </p:sp>
      <p:sp>
        <p:nvSpPr>
          <p:cNvPr id="1108" name="Chevron 1107">
            <a:extLst>
              <a:ext uri="{FF2B5EF4-FFF2-40B4-BE49-F238E27FC236}">
                <a16:creationId xmlns:a16="http://schemas.microsoft.com/office/drawing/2014/main" id="{F60408A9-4296-5364-BA0F-72A4DE5DA65D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-273266" y="4915678"/>
            <a:ext cx="1187566" cy="329462"/>
          </a:xfrm>
          <a:prstGeom prst="chevron">
            <a:avLst>
              <a:gd name="adj" fmla="val 46187"/>
            </a:avLst>
          </a:prstGeom>
          <a:solidFill>
            <a:srgbClr val="1EBA3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A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PLATELETS</a:t>
            </a:r>
          </a:p>
        </p:txBody>
      </p:sp>
      <p:sp>
        <p:nvSpPr>
          <p:cNvPr id="1109" name="Chevron 1108">
            <a:extLst>
              <a:ext uri="{FF2B5EF4-FFF2-40B4-BE49-F238E27FC236}">
                <a16:creationId xmlns:a16="http://schemas.microsoft.com/office/drawing/2014/main" id="{9E3514A1-9C94-1B19-0E53-1914143CD904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-272929" y="5975161"/>
            <a:ext cx="1187566" cy="329462"/>
          </a:xfrm>
          <a:prstGeom prst="chevron">
            <a:avLst>
              <a:gd name="adj" fmla="val 46187"/>
            </a:avLst>
          </a:prstGeom>
          <a:solidFill>
            <a:srgbClr val="558ED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A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</a:p>
        </p:txBody>
      </p:sp>
      <p:sp>
        <p:nvSpPr>
          <p:cNvPr id="1110" name="Chevron 1109">
            <a:extLst>
              <a:ext uri="{FF2B5EF4-FFF2-40B4-BE49-F238E27FC236}">
                <a16:creationId xmlns:a16="http://schemas.microsoft.com/office/drawing/2014/main" id="{524C3F2F-983E-7565-AFD2-A313AF3C8540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-272929" y="2819832"/>
            <a:ext cx="1187566" cy="329462"/>
          </a:xfrm>
          <a:prstGeom prst="chevron">
            <a:avLst>
              <a:gd name="adj" fmla="val 46187"/>
            </a:avLst>
          </a:prstGeom>
          <a:solidFill>
            <a:srgbClr val="B3A2C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A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FIBRINOLYSIS</a:t>
            </a:r>
          </a:p>
        </p:txBody>
      </p:sp>
      <p:sp>
        <p:nvSpPr>
          <p:cNvPr id="1111" name="Chevron 1110">
            <a:extLst>
              <a:ext uri="{FF2B5EF4-FFF2-40B4-BE49-F238E27FC236}">
                <a16:creationId xmlns:a16="http://schemas.microsoft.com/office/drawing/2014/main" id="{A5328262-B82D-16F5-E2E1-87A3BD0555F9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-271411" y="8083889"/>
            <a:ext cx="1187564" cy="326571"/>
          </a:xfrm>
          <a:prstGeom prst="chevron">
            <a:avLst>
              <a:gd name="adj" fmla="val 46187"/>
            </a:avLst>
          </a:prstGeom>
          <a:solidFill>
            <a:srgbClr val="E46C0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A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</a:p>
        </p:txBody>
      </p:sp>
      <p:sp>
        <p:nvSpPr>
          <p:cNvPr id="1132" name="Text Box 73">
            <a:extLst>
              <a:ext uri="{FF2B5EF4-FFF2-40B4-BE49-F238E27FC236}">
                <a16:creationId xmlns:a16="http://schemas.microsoft.com/office/drawing/2014/main" id="{D57DEF33-95E7-D23A-020F-A922ADF17117}"/>
              </a:ext>
            </a:extLst>
          </p:cNvPr>
          <p:cNvSpPr txBox="1">
            <a:spLocks noChangeAspect="1"/>
          </p:cNvSpPr>
          <p:nvPr/>
        </p:nvSpPr>
        <p:spPr>
          <a:xfrm>
            <a:off x="2581029" y="4599776"/>
            <a:ext cx="490057" cy="333829"/>
          </a:xfrm>
          <a:prstGeom prst="rightArrow">
            <a:avLst>
              <a:gd name="adj1" fmla="val 36765"/>
              <a:gd name="adj2" fmla="val 42617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786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YES</a:t>
            </a:r>
            <a:endParaRPr lang="en-AU" sz="786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133" name="Text Box 73">
            <a:extLst>
              <a:ext uri="{FF2B5EF4-FFF2-40B4-BE49-F238E27FC236}">
                <a16:creationId xmlns:a16="http://schemas.microsoft.com/office/drawing/2014/main" id="{81BAE99D-96B9-4A5C-21B7-8D5D5AD6B681}"/>
              </a:ext>
            </a:extLst>
          </p:cNvPr>
          <p:cNvSpPr txBox="1">
            <a:spLocks noChangeAspect="1"/>
          </p:cNvSpPr>
          <p:nvPr/>
        </p:nvSpPr>
        <p:spPr>
          <a:xfrm>
            <a:off x="2526163" y="5792849"/>
            <a:ext cx="490057" cy="333829"/>
          </a:xfrm>
          <a:prstGeom prst="rightArrow">
            <a:avLst>
              <a:gd name="adj1" fmla="val 36765"/>
              <a:gd name="adj2" fmla="val 42617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786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YES</a:t>
            </a:r>
            <a:endParaRPr lang="en-AU" sz="786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1150" name="Straight Arrow Connector 1149">
            <a:extLst>
              <a:ext uri="{FF2B5EF4-FFF2-40B4-BE49-F238E27FC236}">
                <a16:creationId xmlns:a16="http://schemas.microsoft.com/office/drawing/2014/main" id="{74FD8AFC-675F-56AD-CC70-5B87A2C1A3C7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6592217" y="1547018"/>
            <a:ext cx="5352" cy="4175146"/>
          </a:xfrm>
          <a:prstGeom prst="straightConnector1">
            <a:avLst/>
          </a:prstGeom>
          <a:ln w="57150">
            <a:solidFill>
              <a:srgbClr val="1EBA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8" name="Picture 1147">
            <a:extLst>
              <a:ext uri="{FF2B5EF4-FFF2-40B4-BE49-F238E27FC236}">
                <a16:creationId xmlns:a16="http://schemas.microsoft.com/office/drawing/2014/main" id="{D0B454AE-038B-28EF-C8FF-15A81F3CD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379" y="7586214"/>
            <a:ext cx="1788621" cy="1777781"/>
          </a:xfrm>
          <a:prstGeom prst="rect">
            <a:avLst/>
          </a:prstGeom>
        </p:spPr>
      </p:pic>
      <p:sp>
        <p:nvSpPr>
          <p:cNvPr id="1140" name="Text Box 30">
            <a:extLst>
              <a:ext uri="{FF2B5EF4-FFF2-40B4-BE49-F238E27FC236}">
                <a16:creationId xmlns:a16="http://schemas.microsoft.com/office/drawing/2014/main" id="{EDFF1FD3-B9F2-3E01-0E15-C29593DE304C}"/>
              </a:ext>
            </a:extLst>
          </p:cNvPr>
          <p:cNvSpPr txBox="1"/>
          <p:nvPr/>
        </p:nvSpPr>
        <p:spPr>
          <a:xfrm>
            <a:off x="4559989" y="5779888"/>
            <a:ext cx="1403700" cy="855786"/>
          </a:xfrm>
          <a:prstGeom prst="rect">
            <a:avLst/>
          </a:prstGeom>
          <a:ln w="38100">
            <a:solidFill>
              <a:srgbClr val="558ED5"/>
            </a:solidFill>
          </a:ln>
          <a:extLst>
            <a:ext uri="{C572A759-6A51-4108-AA02-DFA0A04FC94B}">
              <ma14:wrappingTextBoxFlag xmlns:lc="http://schemas.openxmlformats.org/drawingml/2006/lockedCanvas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oel="http://schemas.microsoft.com/office/2019/extlst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/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ELP/ FFP</a:t>
            </a:r>
            <a:endParaRPr lang="en-AU" sz="16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algn="ctr"/>
            <a:r>
              <a:rPr lang="en-US" sz="9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OR </a:t>
            </a:r>
            <a:endParaRPr lang="en-AU" sz="9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algn="ctr"/>
            <a:r>
              <a:rPr lang="en-US" sz="16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PCC</a:t>
            </a:r>
            <a:endParaRPr lang="en-US" sz="1050" b="1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141" name="Text Box 73">
            <a:extLst>
              <a:ext uri="{FF2B5EF4-FFF2-40B4-BE49-F238E27FC236}">
                <a16:creationId xmlns:a16="http://schemas.microsoft.com/office/drawing/2014/main" id="{94FE606F-24E1-E5F8-2B2E-17433289F5E9}"/>
              </a:ext>
            </a:extLst>
          </p:cNvPr>
          <p:cNvSpPr txBox="1">
            <a:spLocks noChangeAspect="1"/>
          </p:cNvSpPr>
          <p:nvPr/>
        </p:nvSpPr>
        <p:spPr>
          <a:xfrm>
            <a:off x="2560337" y="2741994"/>
            <a:ext cx="490057" cy="333829"/>
          </a:xfrm>
          <a:prstGeom prst="rightArrow">
            <a:avLst>
              <a:gd name="adj1" fmla="val 36765"/>
              <a:gd name="adj2" fmla="val 42617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786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YES</a:t>
            </a:r>
            <a:endParaRPr lang="en-AU" sz="786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144" name="Text Box 3">
            <a:extLst>
              <a:ext uri="{FF2B5EF4-FFF2-40B4-BE49-F238E27FC236}">
                <a16:creationId xmlns:a16="http://schemas.microsoft.com/office/drawing/2014/main" id="{FD68BD60-1950-420A-BB71-C5359209B871}"/>
              </a:ext>
            </a:extLst>
          </p:cNvPr>
          <p:cNvSpPr txBox="1"/>
          <p:nvPr/>
        </p:nvSpPr>
        <p:spPr>
          <a:xfrm>
            <a:off x="437049" y="9144009"/>
            <a:ext cx="4759696" cy="462316"/>
          </a:xfrm>
          <a:prstGeom prst="rect">
            <a:avLst/>
          </a:prstGeom>
          <a:solidFill>
            <a:srgbClr val="73FB79"/>
          </a:solidFill>
          <a:ln w="22225">
            <a:solidFill>
              <a:sysClr val="windowText" lastClr="000000"/>
            </a:solidFill>
          </a:ln>
          <a:effectLst/>
        </p:spPr>
        <p:txBody>
          <a:bodyPr rot="0" spcFirstLastPara="0" vert="horz" wrap="square" lIns="65314" tIns="0" rIns="65314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0" b="1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algn="ctr"/>
            <a:r>
              <a:rPr lang="en-US" sz="7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When clinically possible always complete the algorithm in a stepwise manner and check the ROTEM between steps as indicated. This reduces unnecessary transfusion especially of platelets/ELP/ Beriplex.</a:t>
            </a:r>
            <a:endParaRPr lang="en-AU" sz="6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0" name="Text Box 73">
            <a:extLst>
              <a:ext uri="{FF2B5EF4-FFF2-40B4-BE49-F238E27FC236}">
                <a16:creationId xmlns:a16="http://schemas.microsoft.com/office/drawing/2014/main" id="{1759E5C1-875B-6770-16EB-5B88FA82E8F5}"/>
              </a:ext>
            </a:extLst>
          </p:cNvPr>
          <p:cNvSpPr txBox="1">
            <a:spLocks noChangeAspect="1"/>
          </p:cNvSpPr>
          <p:nvPr/>
        </p:nvSpPr>
        <p:spPr>
          <a:xfrm rot="10235204" flipV="1">
            <a:off x="1324014" y="3172461"/>
            <a:ext cx="4597638" cy="206931"/>
          </a:xfrm>
          <a:prstGeom prst="rightArrow">
            <a:avLst>
              <a:gd name="adj1" fmla="val 57883"/>
              <a:gd name="adj2" fmla="val 104894"/>
            </a:avLst>
          </a:prstGeom>
          <a:solidFill>
            <a:srgbClr val="73FB79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8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PROCEED WITH ALGORITHM</a:t>
            </a:r>
            <a:endParaRPr lang="en-AU" sz="8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142" name="Text Box 50">
            <a:extLst>
              <a:ext uri="{FF2B5EF4-FFF2-40B4-BE49-F238E27FC236}">
                <a16:creationId xmlns:a16="http://schemas.microsoft.com/office/drawing/2014/main" id="{12E0D4D9-12A9-11A0-7152-F23B08ABFDCD}"/>
              </a:ext>
            </a:extLst>
          </p:cNvPr>
          <p:cNvSpPr txBox="1"/>
          <p:nvPr/>
        </p:nvSpPr>
        <p:spPr>
          <a:xfrm>
            <a:off x="4555560" y="1990838"/>
            <a:ext cx="1363765" cy="993998"/>
          </a:xfrm>
          <a:prstGeom prst="rect">
            <a:avLst/>
          </a:prstGeom>
          <a:ln w="38100">
            <a:solidFill>
              <a:srgbClr val="B3A2C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5714" tIns="32657" rIns="257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Tranexamic Acid</a:t>
            </a:r>
            <a:endParaRPr lang="en-AU" sz="8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algn="ctr"/>
            <a:r>
              <a:rPr lang="en-US" sz="8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1 gram </a:t>
            </a:r>
            <a:endParaRPr lang="en-AU" sz="8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algn="ctr"/>
            <a:r>
              <a:rPr lang="en-US" sz="8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Or 15mg/kg</a:t>
            </a:r>
            <a:endParaRPr lang="en-AU" sz="8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algn="ctr"/>
            <a:r>
              <a:rPr lang="en-US" sz="7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 </a:t>
            </a:r>
            <a:endParaRPr lang="en-AU" sz="7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4CB7B2-E255-F0D5-D167-C86D3BEB2BC7}"/>
              </a:ext>
            </a:extLst>
          </p:cNvPr>
          <p:cNvSpPr txBox="1"/>
          <p:nvPr/>
        </p:nvSpPr>
        <p:spPr>
          <a:xfrm>
            <a:off x="2952325" y="4079310"/>
            <a:ext cx="1287129" cy="369332"/>
          </a:xfrm>
          <a:prstGeom prst="rect">
            <a:avLst/>
          </a:prstGeom>
          <a:solidFill>
            <a:srgbClr val="E6E1E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500" b="1" dirty="0">
                <a:latin typeface="Arial" panose="020B0604020202020204" pitchFamily="34" charset="0"/>
                <a:cs typeface="Arial" panose="020B0604020202020204" pitchFamily="34" charset="0"/>
              </a:rPr>
              <a:t>Clinician discretion for Fibrinogen Concentrate</a:t>
            </a:r>
          </a:p>
          <a:p>
            <a:pPr algn="ctr"/>
            <a:r>
              <a:rPr lang="en-AU" sz="400" dirty="0">
                <a:latin typeface="Arial" panose="020B0604020202020204" pitchFamily="34" charset="0"/>
                <a:cs typeface="Arial" panose="020B0604020202020204" pitchFamily="34" charset="0"/>
              </a:rPr>
              <a:t>Usually for massive obstetric haemorrhage or severely low FIBTEM or CFF</a:t>
            </a:r>
          </a:p>
        </p:txBody>
      </p:sp>
      <p:sp>
        <p:nvSpPr>
          <p:cNvPr id="1131" name="Text Box 73">
            <a:extLst>
              <a:ext uri="{FF2B5EF4-FFF2-40B4-BE49-F238E27FC236}">
                <a16:creationId xmlns:a16="http://schemas.microsoft.com/office/drawing/2014/main" id="{932A6580-92D6-4FD1-5104-44233480BEEF}"/>
              </a:ext>
            </a:extLst>
          </p:cNvPr>
          <p:cNvSpPr txBox="1">
            <a:spLocks noChangeAspect="1"/>
          </p:cNvSpPr>
          <p:nvPr/>
        </p:nvSpPr>
        <p:spPr>
          <a:xfrm>
            <a:off x="2566505" y="3793636"/>
            <a:ext cx="490057" cy="333829"/>
          </a:xfrm>
          <a:prstGeom prst="rightArrow">
            <a:avLst>
              <a:gd name="adj1" fmla="val 36765"/>
              <a:gd name="adj2" fmla="val 42617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786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YES</a:t>
            </a:r>
            <a:endParaRPr lang="en-AU" sz="786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53A7DED-9701-2B11-D3AC-875424320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366077"/>
              </p:ext>
            </p:extLst>
          </p:nvPr>
        </p:nvGraphicFramePr>
        <p:xfrm>
          <a:off x="533987" y="2494683"/>
          <a:ext cx="2001436" cy="830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718">
                  <a:extLst>
                    <a:ext uri="{9D8B030D-6E8A-4147-A177-3AD203B41FA5}">
                      <a16:colId xmlns:a16="http://schemas.microsoft.com/office/drawing/2014/main" val="1831228679"/>
                    </a:ext>
                  </a:extLst>
                </a:gridCol>
                <a:gridCol w="1000718">
                  <a:extLst>
                    <a:ext uri="{9D8B030D-6E8A-4147-A177-3AD203B41FA5}">
                      <a16:colId xmlns:a16="http://schemas.microsoft.com/office/drawing/2014/main" val="2726888091"/>
                    </a:ext>
                  </a:extLst>
                </a:gridCol>
              </a:tblGrid>
              <a:tr h="197204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CLOT INSTABILITY </a:t>
                      </a:r>
                      <a:r>
                        <a:rPr lang="en-US" sz="700" b="1" i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Early diagnosis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62081"/>
                  </a:ext>
                </a:extLst>
              </a:tr>
              <a:tr h="286843">
                <a:tc>
                  <a:txBody>
                    <a:bodyPr/>
                    <a:lstStyle/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EXTEM A5 &lt;35mm</a:t>
                      </a:r>
                      <a:endParaRPr lang="en-AU" sz="9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F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1" dirty="0">
                          <a:solidFill>
                            <a:schemeClr val="tx1"/>
                          </a:solidFill>
                        </a:rPr>
                        <a:t>CRT A10 </a:t>
                      </a:r>
                    </a:p>
                    <a:p>
                      <a:pPr algn="ctr"/>
                      <a:r>
                        <a:rPr lang="en-AU" sz="900" b="1" dirty="0">
                          <a:solidFill>
                            <a:schemeClr val="tx1"/>
                          </a:solidFill>
                        </a:rPr>
                        <a:t>&lt;47mm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988277"/>
                  </a:ext>
                </a:extLst>
              </a:tr>
              <a:tr h="169094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Flat line FIBTEM or CRT at 5min</a:t>
                      </a:r>
                    </a:p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13909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8C800D50-0DCD-0B52-6211-7515F5D37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6634"/>
              </p:ext>
            </p:extLst>
          </p:nvPr>
        </p:nvGraphicFramePr>
        <p:xfrm>
          <a:off x="522173" y="4687378"/>
          <a:ext cx="2039654" cy="758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827">
                  <a:extLst>
                    <a:ext uri="{9D8B030D-6E8A-4147-A177-3AD203B41FA5}">
                      <a16:colId xmlns:a16="http://schemas.microsoft.com/office/drawing/2014/main" val="1831228679"/>
                    </a:ext>
                  </a:extLst>
                </a:gridCol>
                <a:gridCol w="1019827">
                  <a:extLst>
                    <a:ext uri="{9D8B030D-6E8A-4147-A177-3AD203B41FA5}">
                      <a16:colId xmlns:a16="http://schemas.microsoft.com/office/drawing/2014/main" val="2726888091"/>
                    </a:ext>
                  </a:extLst>
                </a:gridCol>
              </a:tblGrid>
              <a:tr h="545242">
                <a:tc>
                  <a:txBody>
                    <a:bodyPr/>
                    <a:lstStyle/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US" sz="7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NORMAL FIBTEM A5 ≥ 12mm </a:t>
                      </a:r>
                      <a:endParaRPr lang="en-AU" sz="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US" sz="700" b="1" u="sng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AND</a:t>
                      </a:r>
                      <a:endParaRPr lang="en-AU" sz="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 fontAlgn="base"/>
                      <a:r>
                        <a:rPr lang="en-US" sz="7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IS EXTEM A5 &lt; 35mm?</a:t>
                      </a:r>
                      <a:endParaRPr lang="en-AU" sz="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FF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NORMAL CFF A10 </a:t>
                      </a:r>
                      <a:r>
                        <a:rPr lang="en-AU" sz="700" b="1" u="sng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&gt; 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15mm</a:t>
                      </a:r>
                    </a:p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AU" sz="700" b="1" u="sng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AND</a:t>
                      </a:r>
                    </a:p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IS CRT A10 &lt; 47mm?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98827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AU" sz="8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Or abnormal Multiplate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6381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6CFC8D2D-CD82-14B7-7470-3F75BA4E7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340885"/>
              </p:ext>
            </p:extLst>
          </p:nvPr>
        </p:nvGraphicFramePr>
        <p:xfrm>
          <a:off x="519484" y="5722164"/>
          <a:ext cx="2001436" cy="80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718">
                  <a:extLst>
                    <a:ext uri="{9D8B030D-6E8A-4147-A177-3AD203B41FA5}">
                      <a16:colId xmlns:a16="http://schemas.microsoft.com/office/drawing/2014/main" val="1831228679"/>
                    </a:ext>
                  </a:extLst>
                </a:gridCol>
                <a:gridCol w="1000718">
                  <a:extLst>
                    <a:ext uri="{9D8B030D-6E8A-4147-A177-3AD203B41FA5}">
                      <a16:colId xmlns:a16="http://schemas.microsoft.com/office/drawing/2014/main" val="2726888091"/>
                    </a:ext>
                  </a:extLst>
                </a:gridCol>
              </a:tblGrid>
              <a:tr h="413241">
                <a:tc>
                  <a:txBody>
                    <a:bodyPr/>
                    <a:lstStyle/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US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NORMAL FIBTEM A5 ≥ 12mm</a:t>
                      </a:r>
                      <a:r>
                        <a:rPr lang="en-US" sz="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en-AU" sz="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US" sz="600" b="1" u="sng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AND</a:t>
                      </a:r>
                      <a:endParaRPr lang="en-AU" sz="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US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IS EXTEM CT &gt; 85 sec?</a:t>
                      </a:r>
                      <a:endParaRPr lang="en-AU" sz="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FF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AU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NORMAL CFF A10 </a:t>
                      </a:r>
                      <a:r>
                        <a:rPr lang="en-AU" sz="600" b="1" u="sng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&gt; </a:t>
                      </a:r>
                      <a:r>
                        <a:rPr lang="en-AU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15mm?</a:t>
                      </a:r>
                    </a:p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AU" sz="600" b="1" u="sng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AND</a:t>
                      </a:r>
                      <a:r>
                        <a:rPr lang="en-AU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AU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Is CKH-R &gt; 10 minutes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988277"/>
                  </a:ext>
                </a:extLst>
              </a:tr>
              <a:tr h="216132">
                <a:tc gridSpan="2">
                  <a:txBody>
                    <a:bodyPr/>
                    <a:lstStyle/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US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Ensure core temp &gt;36</a:t>
                      </a:r>
                      <a:r>
                        <a:rPr lang="en-US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  <a:cs typeface="Calibri" panose="020F0502020204030204" pitchFamily="34" charset="0"/>
                          <a:sym typeface="Symbol" pitchFamily="2" charset="2"/>
                        </a:rPr>
                        <a:t></a:t>
                      </a:r>
                      <a:r>
                        <a:rPr lang="en-US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C and Fibrinogen corrected first</a:t>
                      </a:r>
                    </a:p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3289" algn="l"/>
                        </a:tabLst>
                        <a:defRPr/>
                      </a:pPr>
                      <a:r>
                        <a:rPr lang="en-US" sz="5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rPr>
                        <a:t>TEG has no dedicated extrinsic test &amp; cannot detect warfarin</a:t>
                      </a:r>
                      <a:endParaRPr lang="en-AU" sz="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 fontAlgn="base">
                        <a:tabLst>
                          <a:tab pos="163289" algn="l"/>
                        </a:tabLst>
                      </a:pPr>
                      <a:endParaRPr lang="en-AU" sz="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>
                        <a:tabLst>
                          <a:tab pos="163289" algn="l"/>
                        </a:tabLst>
                      </a:pPr>
                      <a:endParaRPr lang="en-AU" sz="800" b="1" dirty="0">
                        <a:solidFill>
                          <a:schemeClr val="tx1"/>
                        </a:solidFill>
                        <a:ea typeface="MS PGothic" panose="020B0600070205080204" pitchFamily="34" charset="-128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20759"/>
                  </a:ext>
                </a:extLst>
              </a:tr>
            </a:tbl>
          </a:graphicData>
        </a:graphic>
      </p:graphicFrame>
      <p:sp>
        <p:nvSpPr>
          <p:cNvPr id="1139" name="Text Box 35">
            <a:extLst>
              <a:ext uri="{FF2B5EF4-FFF2-40B4-BE49-F238E27FC236}">
                <a16:creationId xmlns:a16="http://schemas.microsoft.com/office/drawing/2014/main" id="{36FB1F11-5DAB-4C22-3D9F-8F95E419D320}"/>
              </a:ext>
            </a:extLst>
          </p:cNvPr>
          <p:cNvSpPr txBox="1"/>
          <p:nvPr/>
        </p:nvSpPr>
        <p:spPr>
          <a:xfrm>
            <a:off x="4558114" y="4689049"/>
            <a:ext cx="1403700" cy="1004129"/>
          </a:xfrm>
          <a:prstGeom prst="rect">
            <a:avLst/>
          </a:prstGeom>
          <a:ln w="38100">
            <a:solidFill>
              <a:srgbClr val="1EBA3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0" tIns="32657" rIns="0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6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PLATELETS</a:t>
            </a:r>
            <a:endParaRPr lang="en-AU" sz="600" b="1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4" name="Text Box 19">
            <a:extLst>
              <a:ext uri="{FF2B5EF4-FFF2-40B4-BE49-F238E27FC236}">
                <a16:creationId xmlns:a16="http://schemas.microsoft.com/office/drawing/2014/main" id="{F266CF35-12BF-84AA-75DA-1752BAEA67C1}"/>
              </a:ext>
            </a:extLst>
          </p:cNvPr>
          <p:cNvSpPr txBox="1"/>
          <p:nvPr/>
        </p:nvSpPr>
        <p:spPr>
          <a:xfrm>
            <a:off x="139754" y="818461"/>
            <a:ext cx="4217143" cy="326066"/>
          </a:xfrm>
          <a:prstGeom prst="rect">
            <a:avLst/>
          </a:prstGeom>
          <a:solidFill>
            <a:srgbClr val="8EB4E3"/>
          </a:solidFill>
          <a:ln w="15875">
            <a:solidFill>
              <a:sysClr val="windowText" lastClr="000000"/>
            </a:solidFill>
          </a:ln>
          <a:effectLst/>
        </p:spPr>
        <p:txBody>
          <a:bodyPr rot="0" spcFirstLastPara="0" vert="horz" wrap="square" lIns="65314" tIns="25714" rIns="65314" bIns="2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8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Temp &gt;36</a:t>
            </a:r>
            <a:r>
              <a:rPr lang="en-US" sz="1050" b="1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itchFamily="2" charset="2"/>
              </a:rPr>
              <a:t></a:t>
            </a:r>
            <a:r>
              <a:rPr lang="en-US" sz="8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C, pH &gt;7.2, iCalcium &gt;1.1 mmol/L, Platelets &gt;70x10</a:t>
            </a:r>
            <a:r>
              <a:rPr lang="en-US" sz="800" b="1" baseline="300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9</a:t>
            </a:r>
            <a:r>
              <a:rPr lang="en-US" sz="8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/L, Hb &gt;75 g/L</a:t>
            </a:r>
            <a:endParaRPr lang="en-AU" sz="11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" name="Text Box 53">
            <a:extLst>
              <a:ext uri="{FF2B5EF4-FFF2-40B4-BE49-F238E27FC236}">
                <a16:creationId xmlns:a16="http://schemas.microsoft.com/office/drawing/2014/main" id="{D8AE25E4-AAFE-9E91-8218-982334A3E7A5}"/>
              </a:ext>
            </a:extLst>
          </p:cNvPr>
          <p:cNvSpPr txBox="1"/>
          <p:nvPr/>
        </p:nvSpPr>
        <p:spPr>
          <a:xfrm>
            <a:off x="1565989" y="1757590"/>
            <a:ext cx="1902161" cy="607775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51429" tIns="32657" rIns="51429" bIns="334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/>
            <a:r>
              <a:rPr lang="en-US" sz="80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High risk of Fibrinolysis?</a:t>
            </a:r>
          </a:p>
          <a:p>
            <a:pPr algn="ctr" fontAlgn="base"/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E.g. trauma, obstetric, major ortho</a:t>
            </a:r>
            <a:br>
              <a:rPr lang="en-US" sz="80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</a:br>
            <a:r>
              <a:rPr lang="en-US" sz="80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Consider Tranexamic Acid 1g IV now</a:t>
            </a:r>
            <a:endParaRPr lang="en-AU" sz="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9451BA93-B2A1-03D4-0762-E760185C09E4}"/>
              </a:ext>
            </a:extLst>
          </p:cNvPr>
          <p:cNvSpPr txBox="1"/>
          <p:nvPr/>
        </p:nvSpPr>
        <p:spPr>
          <a:xfrm>
            <a:off x="149627" y="1733929"/>
            <a:ext cx="972119" cy="374406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/>
            <a:r>
              <a:rPr lang="en-US" sz="8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ROTEM &amp; TEG</a:t>
            </a:r>
            <a:endParaRPr lang="en-US" sz="800" b="1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ctr" fontAlgn="base"/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Results in 10 min</a:t>
            </a:r>
            <a:endParaRPr lang="en-AU" sz="9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Text Box 106">
            <a:extLst>
              <a:ext uri="{FF2B5EF4-FFF2-40B4-BE49-F238E27FC236}">
                <a16:creationId xmlns:a16="http://schemas.microsoft.com/office/drawing/2014/main" id="{FFEF951F-0912-AE97-9444-D1FAC1448E3B}"/>
              </a:ext>
            </a:extLst>
          </p:cNvPr>
          <p:cNvSpPr txBox="1"/>
          <p:nvPr/>
        </p:nvSpPr>
        <p:spPr>
          <a:xfrm>
            <a:off x="3634497" y="1744518"/>
            <a:ext cx="728216" cy="234765"/>
          </a:xfrm>
          <a:prstGeom prst="rect">
            <a:avLst/>
          </a:prstGeom>
          <a:solidFill>
            <a:schemeClr val="bg1"/>
          </a:solidFill>
          <a:ln w="76200">
            <a:solidFill>
              <a:srgbClr val="4BACC7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/>
            <a:r>
              <a:rPr lang="en-US" sz="1000" b="1" dirty="0">
                <a:solidFill>
                  <a:srgbClr val="17365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Observe</a:t>
            </a:r>
            <a:endParaRPr lang="en-AU" sz="1429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" name="Text Box 73">
            <a:extLst>
              <a:ext uri="{FF2B5EF4-FFF2-40B4-BE49-F238E27FC236}">
                <a16:creationId xmlns:a16="http://schemas.microsoft.com/office/drawing/2014/main" id="{558A7E5B-28BA-0AFF-1B26-3C33B94D8F4D}"/>
              </a:ext>
            </a:extLst>
          </p:cNvPr>
          <p:cNvSpPr txBox="1">
            <a:spLocks noChangeAspect="1"/>
          </p:cNvSpPr>
          <p:nvPr/>
        </p:nvSpPr>
        <p:spPr>
          <a:xfrm rot="5400000">
            <a:off x="2336935" y="1459736"/>
            <a:ext cx="258343" cy="282857"/>
          </a:xfrm>
          <a:prstGeom prst="rightArrow">
            <a:avLst>
              <a:gd name="adj1" fmla="val 59014"/>
              <a:gd name="adj2" fmla="val 59470"/>
            </a:avLst>
          </a:prstGeom>
          <a:solidFill>
            <a:schemeClr val="bg1">
              <a:lumMod val="75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vert270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YES</a:t>
            </a:r>
            <a:endParaRPr lang="en-AU" sz="4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9" name="Text Box 73">
            <a:extLst>
              <a:ext uri="{FF2B5EF4-FFF2-40B4-BE49-F238E27FC236}">
                <a16:creationId xmlns:a16="http://schemas.microsoft.com/office/drawing/2014/main" id="{032FA50A-D596-555E-C101-938F79C75D23}"/>
              </a:ext>
            </a:extLst>
          </p:cNvPr>
          <p:cNvSpPr txBox="1">
            <a:spLocks noChangeAspect="1"/>
          </p:cNvSpPr>
          <p:nvPr/>
        </p:nvSpPr>
        <p:spPr>
          <a:xfrm rot="5400000">
            <a:off x="3878282" y="1434181"/>
            <a:ext cx="259076" cy="282857"/>
          </a:xfrm>
          <a:prstGeom prst="rightArrow">
            <a:avLst>
              <a:gd name="adj1" fmla="val 59014"/>
              <a:gd name="adj2" fmla="val 59470"/>
            </a:avLst>
          </a:prstGeom>
          <a:solidFill>
            <a:schemeClr val="bg1">
              <a:lumMod val="75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vert270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5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NO</a:t>
            </a:r>
            <a:endParaRPr lang="en-AU" sz="5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0" name="Text Box 44">
            <a:extLst>
              <a:ext uri="{FF2B5EF4-FFF2-40B4-BE49-F238E27FC236}">
                <a16:creationId xmlns:a16="http://schemas.microsoft.com/office/drawing/2014/main" id="{4F09A548-53F1-884B-C032-583B0C3B2665}"/>
              </a:ext>
            </a:extLst>
          </p:cNvPr>
          <p:cNvSpPr txBox="1"/>
          <p:nvPr/>
        </p:nvSpPr>
        <p:spPr>
          <a:xfrm>
            <a:off x="144158" y="1202295"/>
            <a:ext cx="4217143" cy="235465"/>
          </a:xfrm>
          <a:prstGeom prst="rect">
            <a:avLst/>
          </a:prstGeom>
          <a:solidFill>
            <a:srgbClr val="FFFC00"/>
          </a:solidFill>
          <a:ln w="28575">
            <a:solidFill>
              <a:srgbClr val="FF0000"/>
            </a:solidFill>
            <a:prstDash val="dash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050" b="1" dirty="0">
                <a:solidFill>
                  <a:srgbClr val="FF0000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IS THERE CLINICALLY SIGNIFICANT BLEEDING?</a:t>
            </a:r>
            <a:r>
              <a:rPr lang="en-US" sz="9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 </a:t>
            </a:r>
            <a:endParaRPr lang="en-AU" sz="1000" b="1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697CA0C6-7718-E51D-225E-4AC138683B62}"/>
              </a:ext>
            </a:extLst>
          </p:cNvPr>
          <p:cNvSpPr>
            <a:spLocks noChangeAspect="1"/>
          </p:cNvSpPr>
          <p:nvPr/>
        </p:nvSpPr>
        <p:spPr>
          <a:xfrm rot="5400000">
            <a:off x="1186231" y="1712998"/>
            <a:ext cx="272074" cy="379727"/>
          </a:xfrm>
          <a:prstGeom prst="downArrow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AU" sz="700" dirty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77A7CE43-AAF7-F627-FDA6-34FE41F21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33058" y="9541575"/>
            <a:ext cx="4915471" cy="378554"/>
          </a:xfrm>
        </p:spPr>
        <p:txBody>
          <a:bodyPr/>
          <a:lstStyle/>
          <a:p>
            <a:r>
              <a:rPr lang="en-AU" sz="700" dirty="0">
                <a:latin typeface="Arial" panose="020B0604020202020204" pitchFamily="34" charset="0"/>
                <a:cs typeface="Arial" panose="020B0604020202020204" pitchFamily="34" charset="0"/>
              </a:rPr>
              <a:t>Version 2 April 2025 – For educational purposes only and should not be used to interpret results in your facility </a:t>
            </a:r>
          </a:p>
        </p:txBody>
      </p:sp>
      <p:sp>
        <p:nvSpPr>
          <p:cNvPr id="7" name="Text Box 63">
            <a:extLst>
              <a:ext uri="{FF2B5EF4-FFF2-40B4-BE49-F238E27FC236}">
                <a16:creationId xmlns:a16="http://schemas.microsoft.com/office/drawing/2014/main" id="{3F1E6EB4-1721-CE5D-1048-87C84C38D263}"/>
              </a:ext>
            </a:extLst>
          </p:cNvPr>
          <p:cNvSpPr txBox="1"/>
          <p:nvPr/>
        </p:nvSpPr>
        <p:spPr>
          <a:xfrm>
            <a:off x="5555046" y="777319"/>
            <a:ext cx="1145870" cy="773607"/>
          </a:xfrm>
          <a:prstGeom prst="rect">
            <a:avLst/>
          </a:prstGeom>
          <a:solidFill>
            <a:srgbClr val="92D050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5314" tIns="0" rIns="65314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Repeat test 10 mins </a:t>
            </a:r>
          </a:p>
          <a:p>
            <a:pPr algn="ctr"/>
            <a:r>
              <a:rPr lang="en-US" sz="7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AFTER EACH INTERVENTION </a:t>
            </a:r>
          </a:p>
          <a:p>
            <a:pPr algn="ctr"/>
            <a:r>
              <a:rPr lang="en-US" sz="700" b="1" u="sng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IF BLEEDING CONTINUES</a:t>
            </a:r>
            <a:endParaRPr lang="en-AU" sz="700" b="1" u="sng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9681F32-C1C1-475C-2877-78645AFC7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732488"/>
              </p:ext>
            </p:extLst>
          </p:nvPr>
        </p:nvGraphicFramePr>
        <p:xfrm>
          <a:off x="527665" y="6702195"/>
          <a:ext cx="2001436" cy="786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718">
                  <a:extLst>
                    <a:ext uri="{9D8B030D-6E8A-4147-A177-3AD203B41FA5}">
                      <a16:colId xmlns:a16="http://schemas.microsoft.com/office/drawing/2014/main" val="1831228679"/>
                    </a:ext>
                  </a:extLst>
                </a:gridCol>
                <a:gridCol w="1000718">
                  <a:extLst>
                    <a:ext uri="{9D8B030D-6E8A-4147-A177-3AD203B41FA5}">
                      <a16:colId xmlns:a16="http://schemas.microsoft.com/office/drawing/2014/main" val="2726888091"/>
                    </a:ext>
                  </a:extLst>
                </a:gridCol>
              </a:tblGrid>
              <a:tr h="197204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CLOT INSTABILITY </a:t>
                      </a:r>
                      <a:r>
                        <a:rPr lang="en-US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after 30 minutes</a:t>
                      </a:r>
                      <a:endParaRPr lang="en-A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62081"/>
                  </a:ext>
                </a:extLst>
              </a:tr>
              <a:tr h="286843">
                <a:tc>
                  <a:txBody>
                    <a:bodyPr/>
                    <a:lstStyle/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IS FIBTEM ML </a:t>
                      </a:r>
                      <a:r>
                        <a:rPr lang="en-AU" sz="900" b="1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≥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 10 %?</a:t>
                      </a:r>
                      <a:endParaRPr lang="en-AU" sz="9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F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1" dirty="0">
                          <a:solidFill>
                            <a:schemeClr val="tx1"/>
                          </a:solidFill>
                        </a:rPr>
                        <a:t>Is CRT (LY30) &gt; 2.2%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988277"/>
                  </a:ext>
                </a:extLst>
              </a:tr>
              <a:tr h="169094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500" dirty="0">
                          <a:solidFill>
                            <a:schemeClr val="tx1"/>
                          </a:solidFill>
                          <a:ea typeface="Times New Roman" panose="02020603050405020304" pitchFamily="18" charset="0"/>
                        </a:rPr>
                        <a:t>Clot should be stable for 1 hour, not tapering away</a:t>
                      </a:r>
                      <a:endParaRPr lang="en-A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139099"/>
                  </a:ext>
                </a:extLst>
              </a:tr>
            </a:tbl>
          </a:graphicData>
        </a:graphic>
      </p:graphicFrame>
      <p:sp>
        <p:nvSpPr>
          <p:cNvPr id="23" name="Chevron 22">
            <a:extLst>
              <a:ext uri="{FF2B5EF4-FFF2-40B4-BE49-F238E27FC236}">
                <a16:creationId xmlns:a16="http://schemas.microsoft.com/office/drawing/2014/main" id="{F408764B-D1CE-D846-1DC2-48DDB7D7B104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-270770" y="7022962"/>
            <a:ext cx="1187566" cy="329462"/>
          </a:xfrm>
          <a:prstGeom prst="chevron">
            <a:avLst>
              <a:gd name="adj" fmla="val 46187"/>
            </a:avLst>
          </a:prstGeom>
          <a:solidFill>
            <a:srgbClr val="B3A2C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A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FIBRINOLYSIS</a:t>
            </a:r>
          </a:p>
        </p:txBody>
      </p:sp>
      <p:sp>
        <p:nvSpPr>
          <p:cNvPr id="33" name="Text Box 73">
            <a:extLst>
              <a:ext uri="{FF2B5EF4-FFF2-40B4-BE49-F238E27FC236}">
                <a16:creationId xmlns:a16="http://schemas.microsoft.com/office/drawing/2014/main" id="{2CE0D311-5694-B452-C9E2-405663714127}"/>
              </a:ext>
            </a:extLst>
          </p:cNvPr>
          <p:cNvSpPr txBox="1">
            <a:spLocks noChangeAspect="1"/>
          </p:cNvSpPr>
          <p:nvPr/>
        </p:nvSpPr>
        <p:spPr>
          <a:xfrm>
            <a:off x="2930085" y="6767281"/>
            <a:ext cx="1592414" cy="462643"/>
          </a:xfrm>
          <a:prstGeom prst="rightArrow">
            <a:avLst>
              <a:gd name="adj1" fmla="val 50000"/>
              <a:gd name="adj2" fmla="val 67869"/>
            </a:avLst>
          </a:prstGeom>
          <a:solidFill>
            <a:srgbClr val="B3A2C8"/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7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Hyperfibrinolysis</a:t>
            </a:r>
            <a:endParaRPr lang="en-AU" sz="7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4" name="Text Box 73">
            <a:extLst>
              <a:ext uri="{FF2B5EF4-FFF2-40B4-BE49-F238E27FC236}">
                <a16:creationId xmlns:a16="http://schemas.microsoft.com/office/drawing/2014/main" id="{B62A09E0-4349-8049-61ED-40DAB3FD89DA}"/>
              </a:ext>
            </a:extLst>
          </p:cNvPr>
          <p:cNvSpPr txBox="1">
            <a:spLocks noChangeAspect="1"/>
          </p:cNvSpPr>
          <p:nvPr/>
        </p:nvSpPr>
        <p:spPr>
          <a:xfrm>
            <a:off x="2554957" y="6846032"/>
            <a:ext cx="490057" cy="333829"/>
          </a:xfrm>
          <a:prstGeom prst="rightArrow">
            <a:avLst>
              <a:gd name="adj1" fmla="val 36765"/>
              <a:gd name="adj2" fmla="val 42617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786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YES</a:t>
            </a:r>
            <a:endParaRPr lang="en-AU" sz="786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5" name="Text Box 50">
            <a:extLst>
              <a:ext uri="{FF2B5EF4-FFF2-40B4-BE49-F238E27FC236}">
                <a16:creationId xmlns:a16="http://schemas.microsoft.com/office/drawing/2014/main" id="{31E6AC95-4E22-7894-1AC4-0390E1D69C5A}"/>
              </a:ext>
            </a:extLst>
          </p:cNvPr>
          <p:cNvSpPr txBox="1"/>
          <p:nvPr/>
        </p:nvSpPr>
        <p:spPr>
          <a:xfrm>
            <a:off x="4570459" y="6700035"/>
            <a:ext cx="1379047" cy="905633"/>
          </a:xfrm>
          <a:prstGeom prst="rect">
            <a:avLst/>
          </a:prstGeom>
          <a:ln w="38100">
            <a:solidFill>
              <a:srgbClr val="B3A2C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5714" tIns="32657" rIns="257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Consider additional </a:t>
            </a:r>
            <a:r>
              <a:rPr lang="en-US" sz="900" b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tranexamic acid</a:t>
            </a:r>
            <a:endParaRPr lang="en-US" sz="900" b="1" dirty="0">
              <a:effectLst/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421205E6-8933-D122-C3F5-14075198E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551759"/>
              </p:ext>
            </p:extLst>
          </p:nvPr>
        </p:nvGraphicFramePr>
        <p:xfrm>
          <a:off x="525159" y="3714125"/>
          <a:ext cx="2019092" cy="705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546">
                  <a:extLst>
                    <a:ext uri="{9D8B030D-6E8A-4147-A177-3AD203B41FA5}">
                      <a16:colId xmlns:a16="http://schemas.microsoft.com/office/drawing/2014/main" val="1831228679"/>
                    </a:ext>
                  </a:extLst>
                </a:gridCol>
                <a:gridCol w="1009546">
                  <a:extLst>
                    <a:ext uri="{9D8B030D-6E8A-4147-A177-3AD203B41FA5}">
                      <a16:colId xmlns:a16="http://schemas.microsoft.com/office/drawing/2014/main" val="2726888091"/>
                    </a:ext>
                  </a:extLst>
                </a:gridCol>
              </a:tblGrid>
              <a:tr h="27836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786"/>
                        </a:lnSpc>
                        <a:tabLst>
                          <a:tab pos="163289" algn="l"/>
                        </a:tabLs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IS FIBTEM A5 &lt; 12mm?</a:t>
                      </a:r>
                    </a:p>
                    <a:p>
                      <a:pPr algn="ctr" fontAlgn="base">
                        <a:lnSpc>
                          <a:spcPts val="786"/>
                        </a:lnSpc>
                        <a:tabLst>
                          <a:tab pos="163289" algn="l"/>
                        </a:tabLst>
                      </a:pPr>
                      <a:r>
                        <a:rPr lang="en-US" sz="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(close correlation to Clauss fibrinogen)</a:t>
                      </a:r>
                      <a:endParaRPr lang="en-AU" sz="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F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Is CFF A10 &lt; 15mm?</a:t>
                      </a:r>
                    </a:p>
                    <a:p>
                      <a:pPr algn="ctr"/>
                      <a:r>
                        <a:rPr lang="en-AU" sz="500" dirty="0">
                          <a:solidFill>
                            <a:schemeClr val="tx1"/>
                          </a:solidFill>
                        </a:rPr>
                        <a:t>(Local validation recommended)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98827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78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3289" algn="l"/>
                        </a:tabLst>
                        <a:defRPr/>
                      </a:pPr>
                      <a:r>
                        <a:rPr lang="en-US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Including flat line at 5 minutes</a:t>
                      </a:r>
                      <a:endParaRPr lang="en-AU" sz="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361859"/>
                  </a:ext>
                </a:extLst>
              </a:tr>
            </a:tbl>
          </a:graphicData>
        </a:graphic>
      </p:graphicFrame>
      <p:pic>
        <p:nvPicPr>
          <p:cNvPr id="40" name="Picture 39" descr="A table with multiple colors&#10;&#10;AI-generated content may be incorrect.">
            <a:extLst>
              <a:ext uri="{FF2B5EF4-FFF2-40B4-BE49-F238E27FC236}">
                <a16:creationId xmlns:a16="http://schemas.microsoft.com/office/drawing/2014/main" id="{95476A10-65A1-9CEA-F1F9-3E595E38E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505" y="4878236"/>
            <a:ext cx="1204488" cy="493713"/>
          </a:xfrm>
          <a:prstGeom prst="rect">
            <a:avLst/>
          </a:prstGeom>
        </p:spPr>
      </p:pic>
      <p:sp>
        <p:nvSpPr>
          <p:cNvPr id="41" name="Text Box 73">
            <a:extLst>
              <a:ext uri="{FF2B5EF4-FFF2-40B4-BE49-F238E27FC236}">
                <a16:creationId xmlns:a16="http://schemas.microsoft.com/office/drawing/2014/main" id="{0A5FE189-6306-0915-E53A-6BB5C904B050}"/>
              </a:ext>
            </a:extLst>
          </p:cNvPr>
          <p:cNvSpPr txBox="1">
            <a:spLocks noChangeAspect="1"/>
          </p:cNvSpPr>
          <p:nvPr/>
        </p:nvSpPr>
        <p:spPr>
          <a:xfrm rot="5400000">
            <a:off x="522334" y="3389740"/>
            <a:ext cx="333828" cy="257143"/>
          </a:xfrm>
          <a:prstGeom prst="rightArrow">
            <a:avLst>
              <a:gd name="adj1" fmla="val 59016"/>
              <a:gd name="adj2" fmla="val 59470"/>
            </a:avLst>
          </a:prstGeom>
          <a:solidFill>
            <a:schemeClr val="bg1">
              <a:lumMod val="75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vert270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NO</a:t>
            </a:r>
            <a:endParaRPr lang="en-AU" sz="4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42" name="Text Box 73">
            <a:extLst>
              <a:ext uri="{FF2B5EF4-FFF2-40B4-BE49-F238E27FC236}">
                <a16:creationId xmlns:a16="http://schemas.microsoft.com/office/drawing/2014/main" id="{67EB8782-0897-AC76-46B6-D9430EFE0356}"/>
              </a:ext>
            </a:extLst>
          </p:cNvPr>
          <p:cNvSpPr txBox="1">
            <a:spLocks noChangeAspect="1"/>
          </p:cNvSpPr>
          <p:nvPr/>
        </p:nvSpPr>
        <p:spPr>
          <a:xfrm rot="5400000">
            <a:off x="532838" y="5448633"/>
            <a:ext cx="301364" cy="257143"/>
          </a:xfrm>
          <a:prstGeom prst="rightArrow">
            <a:avLst>
              <a:gd name="adj1" fmla="val 59016"/>
              <a:gd name="adj2" fmla="val 59470"/>
            </a:avLst>
          </a:prstGeom>
          <a:solidFill>
            <a:schemeClr val="bg1">
              <a:lumMod val="75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vert270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NO</a:t>
            </a:r>
            <a:endParaRPr lang="en-AU" sz="4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43" name="Text Box 73">
            <a:extLst>
              <a:ext uri="{FF2B5EF4-FFF2-40B4-BE49-F238E27FC236}">
                <a16:creationId xmlns:a16="http://schemas.microsoft.com/office/drawing/2014/main" id="{BC9D4B83-F19C-744B-2C4B-A50CE3173DC6}"/>
              </a:ext>
            </a:extLst>
          </p:cNvPr>
          <p:cNvSpPr txBox="1">
            <a:spLocks noChangeAspect="1"/>
          </p:cNvSpPr>
          <p:nvPr/>
        </p:nvSpPr>
        <p:spPr>
          <a:xfrm rot="5400000">
            <a:off x="535393" y="6474335"/>
            <a:ext cx="301366" cy="257143"/>
          </a:xfrm>
          <a:prstGeom prst="rightArrow">
            <a:avLst>
              <a:gd name="adj1" fmla="val 59016"/>
              <a:gd name="adj2" fmla="val 59470"/>
            </a:avLst>
          </a:prstGeom>
          <a:solidFill>
            <a:schemeClr val="bg1">
              <a:lumMod val="75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vert270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NO</a:t>
            </a:r>
            <a:endParaRPr lang="en-AU" sz="4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44" name="Text Box 73">
            <a:extLst>
              <a:ext uri="{FF2B5EF4-FFF2-40B4-BE49-F238E27FC236}">
                <a16:creationId xmlns:a16="http://schemas.microsoft.com/office/drawing/2014/main" id="{24EF0FD3-9F1A-A71B-7E6F-5C43D2E5DDC6}"/>
              </a:ext>
            </a:extLst>
          </p:cNvPr>
          <p:cNvSpPr txBox="1">
            <a:spLocks noChangeAspect="1"/>
          </p:cNvSpPr>
          <p:nvPr/>
        </p:nvSpPr>
        <p:spPr>
          <a:xfrm rot="5400000">
            <a:off x="519855" y="7524188"/>
            <a:ext cx="333828" cy="257143"/>
          </a:xfrm>
          <a:prstGeom prst="rightArrow">
            <a:avLst>
              <a:gd name="adj1" fmla="val 59016"/>
              <a:gd name="adj2" fmla="val 59470"/>
            </a:avLst>
          </a:prstGeom>
          <a:solidFill>
            <a:schemeClr val="bg1">
              <a:lumMod val="75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vert270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NO</a:t>
            </a:r>
            <a:endParaRPr lang="en-AU" sz="4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45" name="Text Box 73">
            <a:extLst>
              <a:ext uri="{FF2B5EF4-FFF2-40B4-BE49-F238E27FC236}">
                <a16:creationId xmlns:a16="http://schemas.microsoft.com/office/drawing/2014/main" id="{C5564F8F-9DE6-7CCB-CA12-B5D6D6966C67}"/>
              </a:ext>
            </a:extLst>
          </p:cNvPr>
          <p:cNvSpPr txBox="1">
            <a:spLocks noChangeAspect="1"/>
          </p:cNvSpPr>
          <p:nvPr/>
        </p:nvSpPr>
        <p:spPr>
          <a:xfrm rot="5400000">
            <a:off x="530176" y="4438439"/>
            <a:ext cx="306691" cy="257143"/>
          </a:xfrm>
          <a:prstGeom prst="rightArrow">
            <a:avLst>
              <a:gd name="adj1" fmla="val 59016"/>
              <a:gd name="adj2" fmla="val 59470"/>
            </a:avLst>
          </a:prstGeom>
          <a:solidFill>
            <a:schemeClr val="bg1">
              <a:lumMod val="75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vert270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NO</a:t>
            </a:r>
            <a:endParaRPr lang="en-AU" sz="4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graphicFrame>
        <p:nvGraphicFramePr>
          <p:cNvPr id="25" name="Table 11">
            <a:extLst>
              <a:ext uri="{FF2B5EF4-FFF2-40B4-BE49-F238E27FC236}">
                <a16:creationId xmlns:a16="http://schemas.microsoft.com/office/drawing/2014/main" id="{C376D0F6-DDFD-0CD2-FEA9-9D28823DC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713090"/>
              </p:ext>
            </p:extLst>
          </p:nvPr>
        </p:nvGraphicFramePr>
        <p:xfrm>
          <a:off x="545330" y="7914326"/>
          <a:ext cx="4556302" cy="1051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8752">
                  <a:extLst>
                    <a:ext uri="{9D8B030D-6E8A-4147-A177-3AD203B41FA5}">
                      <a16:colId xmlns:a16="http://schemas.microsoft.com/office/drawing/2014/main" val="1476179998"/>
                    </a:ext>
                  </a:extLst>
                </a:gridCol>
                <a:gridCol w="2677550">
                  <a:extLst>
                    <a:ext uri="{9D8B030D-6E8A-4147-A177-3AD203B41FA5}">
                      <a16:colId xmlns:a16="http://schemas.microsoft.com/office/drawing/2014/main" val="3581124650"/>
                    </a:ext>
                  </a:extLst>
                </a:gridCol>
              </a:tblGrid>
              <a:tr h="311533">
                <a:tc gridSpan="2">
                  <a:txBody>
                    <a:bodyPr/>
                    <a:lstStyle/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AU" sz="900" b="1" noProof="0" dirty="0">
                          <a:solidFill>
                            <a:srgbClr val="FF0000"/>
                          </a:solidFill>
                        </a:rPr>
                        <a:t>STILL BLEEDING? </a:t>
                      </a:r>
                      <a:r>
                        <a:rPr lang="en-AU" sz="900" b="1" noProof="0" dirty="0">
                          <a:solidFill>
                            <a:schemeClr val="tx1"/>
                          </a:solidFill>
                          <a:effectLst/>
                        </a:rPr>
                        <a:t>Consider</a:t>
                      </a:r>
                      <a:r>
                        <a:rPr lang="en-AU" sz="900" b="1" noProof="0" dirty="0">
                          <a:effectLst/>
                        </a:rPr>
                        <a:t> </a:t>
                      </a:r>
                      <a:r>
                        <a:rPr lang="en-AU" sz="900" b="1" noProof="0" dirty="0">
                          <a:solidFill>
                            <a:srgbClr val="FF0000"/>
                          </a:solidFill>
                          <a:effectLst/>
                        </a:rPr>
                        <a:t>SURGICAL PROBLEM </a:t>
                      </a:r>
                      <a:endParaRPr lang="en-AU" sz="600" b="1" noProof="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3289" algn="l"/>
                        </a:tabLst>
                        <a:defRPr/>
                      </a:pPr>
                      <a:r>
                        <a:rPr lang="en-AU" sz="600" b="1" noProof="0" dirty="0">
                          <a:solidFill>
                            <a:schemeClr val="tx1"/>
                          </a:solidFill>
                          <a:effectLst/>
                        </a:rPr>
                        <a:t>and discuss with surgeon and blood bank/haematologist</a:t>
                      </a:r>
                      <a:endParaRPr lang="en-AU" sz="500" b="1" noProof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349654"/>
                  </a:ext>
                </a:extLst>
              </a:tr>
              <a:tr h="691777">
                <a:tc>
                  <a:txBody>
                    <a:bodyPr/>
                    <a:lstStyle/>
                    <a:p>
                      <a:pPr fontAlgn="base">
                        <a:tabLst>
                          <a:tab pos="163289" algn="l"/>
                        </a:tabLst>
                      </a:pPr>
                      <a:r>
                        <a:rPr lang="en-AU" sz="700" b="1" noProof="0" dirty="0">
                          <a:solidFill>
                            <a:srgbClr val="FF0000"/>
                          </a:solidFill>
                        </a:rPr>
                        <a:t>Make a stronger clot?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  <a:tabLst>
                          <a:tab pos="163289" algn="l"/>
                        </a:tabLst>
                      </a:pPr>
                      <a:r>
                        <a:rPr lang="en-AU" sz="700" b="1" noProof="0" dirty="0"/>
                        <a:t>Give cryo to </a:t>
                      </a:r>
                      <a:r>
                        <a:rPr lang="en-AU" sz="700" b="1" noProof="0" dirty="0">
                          <a:solidFill>
                            <a:srgbClr val="996633"/>
                          </a:solidFill>
                        </a:rPr>
                        <a:t>FIBTEM A5</a:t>
                      </a:r>
                      <a:r>
                        <a:rPr lang="en-AU" sz="700" b="1" noProof="0" dirty="0">
                          <a:solidFill>
                            <a:srgbClr val="663300"/>
                          </a:solidFill>
                        </a:rPr>
                        <a:t> </a:t>
                      </a:r>
                      <a:r>
                        <a:rPr lang="en-AU" sz="700" b="1" noProof="0" dirty="0">
                          <a:solidFill>
                            <a:srgbClr val="00B050"/>
                          </a:solidFill>
                        </a:rPr>
                        <a:t>&gt; 14mm</a:t>
                      </a:r>
                      <a:endParaRPr lang="en-AU" sz="900" noProof="0" dirty="0"/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  <a:tabLst>
                          <a:tab pos="64408" algn="l"/>
                          <a:tab pos="163289" algn="l"/>
                        </a:tabLst>
                      </a:pPr>
                      <a:r>
                        <a:rPr lang="en-AU" sz="700" b="1" noProof="0" dirty="0"/>
                        <a:t>Give platelets to </a:t>
                      </a:r>
                      <a:r>
                        <a:rPr lang="en-AU" sz="700" b="1" noProof="0" dirty="0">
                          <a:solidFill>
                            <a:srgbClr val="00B050"/>
                          </a:solidFill>
                        </a:rPr>
                        <a:t>EXTEM A5 &gt; 40 mm</a:t>
                      </a:r>
                      <a:r>
                        <a:rPr lang="en-AU" sz="700" b="1" noProof="0" dirty="0"/>
                        <a:t> or consider Platelet Function testing</a:t>
                      </a:r>
                      <a:endParaRPr lang="en-AU" sz="900" noProof="0" dirty="0"/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  <a:tabLst>
                          <a:tab pos="64408" algn="l"/>
                          <a:tab pos="163289" algn="l"/>
                        </a:tabLst>
                      </a:pPr>
                      <a:r>
                        <a:rPr lang="en-AU" sz="700" b="1" noProof="0" dirty="0"/>
                        <a:t>Consider ELP to shorten clotting time to </a:t>
                      </a:r>
                      <a:r>
                        <a:rPr lang="en-AU" sz="700" b="1" noProof="0" dirty="0">
                          <a:solidFill>
                            <a:srgbClr val="0070C0"/>
                          </a:solidFill>
                        </a:rPr>
                        <a:t>EXTEM CT </a:t>
                      </a:r>
                      <a:r>
                        <a:rPr lang="en-AU" sz="700" b="1" noProof="0" dirty="0">
                          <a:solidFill>
                            <a:srgbClr val="00B050"/>
                          </a:solidFill>
                        </a:rPr>
                        <a:t>&lt; 80 sec</a:t>
                      </a:r>
                      <a:endParaRPr lang="en-AU" sz="700" b="1" noProof="0" dirty="0">
                        <a:solidFill>
                          <a:srgbClr val="00B050"/>
                        </a:solidFill>
                        <a:ea typeface="MS PGothic" panose="020B060007020508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3289" algn="l"/>
                        </a:tabLst>
                        <a:defRPr/>
                      </a:pPr>
                      <a:r>
                        <a:rPr lang="en-AU" sz="700" b="1" noProof="0" dirty="0">
                          <a:effectLst/>
                        </a:rPr>
                        <a:t>Re check temperature, pH, </a:t>
                      </a:r>
                      <a:r>
                        <a:rPr lang="en-AU" sz="700" b="1" noProof="0" dirty="0" err="1">
                          <a:effectLst/>
                        </a:rPr>
                        <a:t>iCalcium</a:t>
                      </a:r>
                      <a:r>
                        <a:rPr lang="en-AU" sz="700" b="1" noProof="0" dirty="0">
                          <a:effectLst/>
                        </a:rPr>
                        <a:t>, platelets and haemoglobin</a:t>
                      </a:r>
                      <a:endParaRPr lang="en-AU" sz="7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fontAlgn="base">
                        <a:tabLst>
                          <a:tab pos="163289" algn="l"/>
                        </a:tabLst>
                      </a:pPr>
                      <a:r>
                        <a:rPr lang="en-AU" sz="200" b="1" noProof="0" dirty="0">
                          <a:solidFill>
                            <a:srgbClr val="FF0000"/>
                          </a:solidFill>
                        </a:rPr>
                        <a:t> </a:t>
                      </a:r>
                    </a:p>
                    <a:p>
                      <a:pPr fontAlgn="base">
                        <a:tabLst>
                          <a:tab pos="163289" algn="l"/>
                        </a:tabLst>
                      </a:pPr>
                      <a:r>
                        <a:rPr lang="en-AU" sz="700" b="1" noProof="0" dirty="0">
                          <a:solidFill>
                            <a:srgbClr val="FF0000"/>
                          </a:solidFill>
                          <a:effectLst/>
                        </a:rPr>
                        <a:t>Consider other contributors to bleeding</a:t>
                      </a:r>
                      <a:endParaRPr lang="en-AU" sz="1050" noProof="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171450" indent="-171450">
                        <a:lnSpc>
                          <a:spcPts val="1100"/>
                        </a:lnSpc>
                        <a:buFont typeface="Arial" panose="020B0604020202020204" pitchFamily="34" charset="0"/>
                        <a:buChar char="•"/>
                        <a:tabLst>
                          <a:tab pos="180340" algn="l"/>
                        </a:tabLst>
                      </a:pPr>
                      <a:r>
                        <a:rPr lang="en-AU" sz="700" b="1" noProof="0" dirty="0"/>
                        <a:t>P</a:t>
                      </a:r>
                      <a:r>
                        <a:rPr lang="en-AU" sz="700" b="1" noProof="0" dirty="0">
                          <a:effectLst/>
                        </a:rPr>
                        <a:t>latelet inhibitors (do Multiplate Platelet Function test)</a:t>
                      </a:r>
                      <a:endParaRPr lang="en-AU" sz="1050" noProof="0" dirty="0">
                        <a:effectLst/>
                      </a:endParaRPr>
                    </a:p>
                    <a:p>
                      <a:pPr marL="171450" indent="-171450">
                        <a:lnSpc>
                          <a:spcPts val="11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  <a:tabLst>
                          <a:tab pos="180340" algn="l"/>
                        </a:tabLst>
                      </a:pPr>
                      <a:r>
                        <a:rPr lang="en-AU" sz="700" b="1" noProof="0" dirty="0">
                          <a:effectLst/>
                        </a:rPr>
                        <a:t>Consider Von </a:t>
                      </a:r>
                      <a:r>
                        <a:rPr lang="en-AU" sz="700" b="1" noProof="0" dirty="0" err="1">
                          <a:effectLst/>
                        </a:rPr>
                        <a:t>Willebrands</a:t>
                      </a:r>
                      <a:r>
                        <a:rPr lang="en-AU" sz="700" b="1" noProof="0" dirty="0">
                          <a:effectLst/>
                        </a:rPr>
                        <a:t> Disease, warfarin (INR), </a:t>
                      </a:r>
                      <a:r>
                        <a:rPr lang="en-AU" sz="700" b="1" noProof="0" dirty="0" err="1">
                          <a:effectLst/>
                        </a:rPr>
                        <a:t>clexane</a:t>
                      </a:r>
                      <a:r>
                        <a:rPr lang="en-AU" sz="700" b="1" noProof="0" dirty="0">
                          <a:effectLst/>
                        </a:rPr>
                        <a:t> etc.</a:t>
                      </a:r>
                      <a:endParaRPr lang="en-AU" sz="1050" noProof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153908"/>
                  </a:ext>
                </a:extLst>
              </a:tr>
            </a:tbl>
          </a:graphicData>
        </a:graphic>
      </p:graphicFrame>
      <p:sp>
        <p:nvSpPr>
          <p:cNvPr id="26" name="Text Box 73">
            <a:extLst>
              <a:ext uri="{FF2B5EF4-FFF2-40B4-BE49-F238E27FC236}">
                <a16:creationId xmlns:a16="http://schemas.microsoft.com/office/drawing/2014/main" id="{EA130498-3F26-D7BD-799E-474DEC0AE8F0}"/>
              </a:ext>
            </a:extLst>
          </p:cNvPr>
          <p:cNvSpPr txBox="1">
            <a:spLocks noChangeAspect="1"/>
          </p:cNvSpPr>
          <p:nvPr/>
        </p:nvSpPr>
        <p:spPr>
          <a:xfrm rot="5400000">
            <a:off x="191824" y="2185578"/>
            <a:ext cx="258343" cy="282857"/>
          </a:xfrm>
          <a:prstGeom prst="rightArrow">
            <a:avLst>
              <a:gd name="adj1" fmla="val 59014"/>
              <a:gd name="adj2" fmla="val 59470"/>
            </a:avLst>
          </a:prstGeom>
          <a:solidFill>
            <a:schemeClr val="bg1">
              <a:lumMod val="75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vert270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endParaRPr lang="en-AU" sz="5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70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1303</TotalTime>
  <Words>479</Words>
  <Application>Microsoft Office PowerPoint</Application>
  <PresentationFormat>A4 Paper (210x297 mm)</PresentationFormat>
  <Paragraphs>109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MS PGothic</vt:lpstr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Kathryn Santifort</dc:creator>
  <cp:lastModifiedBy>catherine downs</cp:lastModifiedBy>
  <cp:revision>45</cp:revision>
  <cp:lastPrinted>2023-01-23T13:23:57Z</cp:lastPrinted>
  <dcterms:created xsi:type="dcterms:W3CDTF">2023-01-23T11:46:35Z</dcterms:created>
  <dcterms:modified xsi:type="dcterms:W3CDTF">2025-04-27T07:09:36Z</dcterms:modified>
</cp:coreProperties>
</file>