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F8"/>
    <a:srgbClr val="E6B9B8"/>
    <a:srgbClr val="A6E9E2"/>
    <a:srgbClr val="B9FFF7"/>
    <a:srgbClr val="FFFCD0"/>
    <a:srgbClr val="73FDD6"/>
    <a:srgbClr val="4BACC7"/>
    <a:srgbClr val="1EBA33"/>
    <a:srgbClr val="00B1F1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27"/>
    <p:restoredTop sz="96233"/>
  </p:normalViewPr>
  <p:slideViewPr>
    <p:cSldViewPr snapToGrid="0">
      <p:cViewPr varScale="1">
        <p:scale>
          <a:sx n="81" d="100"/>
          <a:sy n="81" d="100"/>
        </p:scale>
        <p:origin x="39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E4EE-52AC-A34C-8146-49CDDC6020A6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DF6A-4784-8344-B3B9-CA6422F8B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DF6A-4784-8344-B3B9-CA6422F8B4F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6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14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8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2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9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9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7">
            <a:extLst>
              <a:ext uri="{FF2B5EF4-FFF2-40B4-BE49-F238E27FC236}">
                <a16:creationId xmlns:a16="http://schemas.microsoft.com/office/drawing/2014/main" id="{163D4186-C85A-1E16-10AE-89620E1127E6}"/>
              </a:ext>
            </a:extLst>
          </p:cNvPr>
          <p:cNvSpPr txBox="1"/>
          <p:nvPr/>
        </p:nvSpPr>
        <p:spPr>
          <a:xfrm>
            <a:off x="761521" y="187404"/>
            <a:ext cx="5265251" cy="102664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38571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GENERAL / OBSTETRIC / CARDIAC / VASCULAR</a:t>
            </a:r>
          </a:p>
          <a:p>
            <a:pPr algn="ctr"/>
            <a:r>
              <a:rPr lang="en-AU" sz="1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ROTEM</a:t>
            </a:r>
            <a:r>
              <a:rPr lang="en-AU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&amp; </a:t>
            </a:r>
            <a:r>
              <a:rPr lang="en-AU" sz="1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TEG</a:t>
            </a:r>
            <a:r>
              <a:rPr lang="en-AU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GOAL DIRECTED BLEEDING MANAGEMENT ALGORITHM </a:t>
            </a:r>
            <a:r>
              <a:rPr lang="en-AU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(2025)</a:t>
            </a:r>
            <a:endParaRPr lang="en-AU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556345-C4CF-5DDA-0FFF-30F1BA359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43023"/>
              </p:ext>
            </p:extLst>
          </p:nvPr>
        </p:nvGraphicFramePr>
        <p:xfrm>
          <a:off x="461302" y="2048045"/>
          <a:ext cx="5935395" cy="4834877"/>
        </p:xfrm>
        <a:graphic>
          <a:graphicData uri="http://schemas.openxmlformats.org/drawingml/2006/table">
            <a:tbl>
              <a:tblPr/>
              <a:tblGrid>
                <a:gridCol w="1187079">
                  <a:extLst>
                    <a:ext uri="{9D8B030D-6E8A-4147-A177-3AD203B41FA5}">
                      <a16:colId xmlns:a16="http://schemas.microsoft.com/office/drawing/2014/main" val="535177941"/>
                    </a:ext>
                  </a:extLst>
                </a:gridCol>
                <a:gridCol w="1780619">
                  <a:extLst>
                    <a:ext uri="{9D8B030D-6E8A-4147-A177-3AD203B41FA5}">
                      <a16:colId xmlns:a16="http://schemas.microsoft.com/office/drawing/2014/main" val="3554800662"/>
                    </a:ext>
                  </a:extLst>
                </a:gridCol>
                <a:gridCol w="1780618">
                  <a:extLst>
                    <a:ext uri="{9D8B030D-6E8A-4147-A177-3AD203B41FA5}">
                      <a16:colId xmlns:a16="http://schemas.microsoft.com/office/drawing/2014/main" val="4265630071"/>
                    </a:ext>
                  </a:extLst>
                </a:gridCol>
                <a:gridCol w="1187079">
                  <a:extLst>
                    <a:ext uri="{9D8B030D-6E8A-4147-A177-3AD203B41FA5}">
                      <a16:colId xmlns:a16="http://schemas.microsoft.com/office/drawing/2014/main" val="2310247915"/>
                    </a:ext>
                  </a:extLst>
                </a:gridCol>
              </a:tblGrid>
              <a:tr h="577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ROTEM result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E9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DOSE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per 70Kg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TEG result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68459"/>
                  </a:ext>
                </a:extLst>
              </a:tr>
              <a:tr h="985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FIBTEM A5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Whole Blood Cryoprecipitate</a:t>
                      </a:r>
                      <a:endParaRPr lang="en-AU" sz="14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Fibrinogen Concentrate</a:t>
                      </a:r>
                      <a:r>
                        <a:rPr lang="en-AU" sz="1600" b="1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endParaRPr lang="en-AU" sz="16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 amp = 1g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Administer over 10 min</a:t>
                      </a:r>
                      <a:endParaRPr lang="en-AU" sz="1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CFF A10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8089"/>
                  </a:ext>
                </a:extLst>
              </a:tr>
              <a:tr h="431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12mm or greater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None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15mm or greater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27908"/>
                  </a:ext>
                </a:extLst>
              </a:tr>
              <a:tr h="415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10-11mm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 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2g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76651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8-9mm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 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10-14.9 mm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86239"/>
                  </a:ext>
                </a:extLst>
              </a:tr>
              <a:tr h="486948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strike="noStrike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AU" sz="105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uncontrolled critical haemorrhage or if result below this line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Consider fibrinogen concentrate and ensure platelets available. (Consult senior clinician)</a:t>
                      </a:r>
                      <a:endParaRPr lang="en-AU" sz="105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96244"/>
                  </a:ext>
                </a:extLst>
              </a:tr>
              <a:tr h="374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6-7mm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12 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4g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20427"/>
                  </a:ext>
                </a:extLst>
              </a:tr>
              <a:tr h="313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4-5mm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15 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5g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5-9.9mm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77122"/>
                  </a:ext>
                </a:extLst>
              </a:tr>
              <a:tr h="431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0-3 mm</a:t>
                      </a:r>
                      <a:endParaRPr lang="en-AU" sz="1400" b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Less than 5mm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95973"/>
                  </a:ext>
                </a:extLst>
              </a:tr>
              <a:tr h="418276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400" b="1" i="1" baseline="300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AU" sz="1400" b="1" i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Maximum single dose of fibrinogen concentrate is 6g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E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AU" sz="1200" i="1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392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FDCFC2-87A2-E3FB-6D21-1DB3A9480614}"/>
              </a:ext>
            </a:extLst>
          </p:cNvPr>
          <p:cNvSpPr txBox="1"/>
          <p:nvPr/>
        </p:nvSpPr>
        <p:spPr>
          <a:xfrm>
            <a:off x="1055554" y="1741783"/>
            <a:ext cx="483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Consider rounding up to complete the nearest unit or ampoule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C1D99-3512-E7DC-153D-5C0483AEE026}"/>
              </a:ext>
            </a:extLst>
          </p:cNvPr>
          <p:cNvSpPr txBox="1"/>
          <p:nvPr/>
        </p:nvSpPr>
        <p:spPr>
          <a:xfrm>
            <a:off x="-34854" y="1299948"/>
            <a:ext cx="685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Cryoprecipitate and Fibrinogen Concentrate Dosing Schedule</a:t>
            </a:r>
            <a:endParaRPr lang="en-AU" sz="11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6A588-9FFD-0819-48CD-5CCAB98287F3}"/>
              </a:ext>
            </a:extLst>
          </p:cNvPr>
          <p:cNvSpPr txBox="1"/>
          <p:nvPr/>
        </p:nvSpPr>
        <p:spPr>
          <a:xfrm>
            <a:off x="518651" y="8562229"/>
            <a:ext cx="5820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endParaRPr lang="en-AU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Görlinger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K, Pérez-Ferrer A,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Dirkmann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D, Saner F,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Maegele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Calatayud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ÁAP, Kim TY. The role of evidence-based algorithms for rotational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thromboelastometry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-guided bleeding management. Korean J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Anesthesiol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2019 Aug;72(4):297-322.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10.4097/kja.19169. </a:t>
            </a:r>
            <a:r>
              <a:rPr lang="en-AU" sz="7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Epub</a:t>
            </a:r>
            <a:r>
              <a:rPr lang="en-AU" sz="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2019 May 17. PMID: 31096732; PMCID: PMC6676023.</a:t>
            </a:r>
          </a:p>
          <a:p>
            <a:r>
              <a:rPr lang="en-AU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NSW Health Northern Sydney Local Health District Blood Management Committee</a:t>
            </a:r>
          </a:p>
          <a:p>
            <a:r>
              <a:rPr lang="en-AU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 of Fibrinogen Concentrate (</a:t>
            </a:r>
            <a:r>
              <a:rPr lang="en-AU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RiaStap</a:t>
            </a:r>
            <a:r>
              <a:rPr lang="en-AU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®) - NSLHD 07/22</a:t>
            </a:r>
          </a:p>
          <a:p>
            <a:r>
              <a:rPr lang="en-AU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Patient blood management guideline for adults with critical bleeding – National Blood Authority 2023</a:t>
            </a:r>
            <a:endParaRPr lang="en-AU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0B8D1-F9DF-08A6-19F6-D52CFD6D969F}"/>
              </a:ext>
            </a:extLst>
          </p:cNvPr>
          <p:cNvSpPr txBox="1"/>
          <p:nvPr/>
        </p:nvSpPr>
        <p:spPr>
          <a:xfrm>
            <a:off x="700476" y="7208603"/>
            <a:ext cx="53873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If FIBTEM A5 or CFF A10 remains low after dose of fibrinogen concentrate, consider using cryoprecipitate for subsequent doses.</a:t>
            </a:r>
          </a:p>
          <a:p>
            <a:pPr algn="ctr"/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If Apheresis Cryoprecipitate is available, ratio is 4:10 whole blood cryoprecipitate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537AB-819E-2F45-7113-6D0736E0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3058" y="9541575"/>
            <a:ext cx="4915471" cy="378554"/>
          </a:xfrm>
        </p:spPr>
        <p:txBody>
          <a:bodyPr/>
          <a:lstStyle/>
          <a:p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Version 3 June 2025 – For educational purposes only and should not be used to interpret results in your facility </a:t>
            </a:r>
          </a:p>
        </p:txBody>
      </p:sp>
    </p:spTree>
    <p:extLst>
      <p:ext uri="{BB962C8B-B14F-4D97-AF65-F5344CB8AC3E}">
        <p14:creationId xmlns:p14="http://schemas.microsoft.com/office/powerpoint/2010/main" val="2275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920</TotalTime>
  <Words>284</Words>
  <Application>Microsoft Macintosh PowerPoint</Application>
  <PresentationFormat>A4 Paper (210x297 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Santifort</dc:creator>
  <cp:lastModifiedBy>K Santifort</cp:lastModifiedBy>
  <cp:revision>34</cp:revision>
  <cp:lastPrinted>2023-01-23T13:23:57Z</cp:lastPrinted>
  <dcterms:created xsi:type="dcterms:W3CDTF">2023-01-23T11:46:35Z</dcterms:created>
  <dcterms:modified xsi:type="dcterms:W3CDTF">2025-06-09T22:35:52Z</dcterms:modified>
</cp:coreProperties>
</file>