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7"/>
    <a:srgbClr val="F4FFAE"/>
    <a:srgbClr val="BEFFFD"/>
    <a:srgbClr val="73FB79"/>
    <a:srgbClr val="1EBA33"/>
    <a:srgbClr val="00B1F1"/>
    <a:srgbClr val="948A54"/>
    <a:srgbClr val="558ED5"/>
    <a:srgbClr val="B3A2C8"/>
    <a:srgbClr val="E4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6"/>
    <p:restoredTop sz="96966"/>
  </p:normalViewPr>
  <p:slideViewPr>
    <p:cSldViewPr snapToGrid="0">
      <p:cViewPr>
        <p:scale>
          <a:sx n="160" d="100"/>
          <a:sy n="160" d="100"/>
        </p:scale>
        <p:origin x="2232" y="-4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3">
            <a:extLst>
              <a:ext uri="{FF2B5EF4-FFF2-40B4-BE49-F238E27FC236}">
                <a16:creationId xmlns:a16="http://schemas.microsoft.com/office/drawing/2014/main" id="{C1DCC264-C6C0-F2BD-9830-3FBC2D12F037}"/>
              </a:ext>
            </a:extLst>
          </p:cNvPr>
          <p:cNvSpPr txBox="1">
            <a:spLocks noChangeAspect="1"/>
          </p:cNvSpPr>
          <p:nvPr/>
        </p:nvSpPr>
        <p:spPr>
          <a:xfrm rot="10398137" flipV="1">
            <a:off x="1408480" y="3334320"/>
            <a:ext cx="4563310" cy="206931"/>
          </a:xfrm>
          <a:prstGeom prst="rightArrow">
            <a:avLst>
              <a:gd name="adj1" fmla="val 57883"/>
              <a:gd name="adj2" fmla="val 104894"/>
            </a:avLst>
          </a:prstGeom>
          <a:solidFill>
            <a:srgbClr val="73FB7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SEVERE BLEEEDING, PROCEED WITH ALGORITHM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857419" y="202550"/>
            <a:ext cx="5467491" cy="520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CARDIAC AND VASCULAR </a:t>
            </a:r>
            <a:r>
              <a:rPr lang="en-AU" sz="14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43C94AC-BE91-4427-8DAE-678237E4A3C2}"/>
              </a:ext>
            </a:extLst>
          </p:cNvPr>
          <p:cNvSpPr txBox="1"/>
          <p:nvPr/>
        </p:nvSpPr>
        <p:spPr>
          <a:xfrm>
            <a:off x="4515378" y="814841"/>
            <a:ext cx="971022" cy="610443"/>
          </a:xfrm>
          <a:prstGeom prst="rect">
            <a:avLst/>
          </a:prstGeom>
          <a:ln w="38100">
            <a:solidFill>
              <a:srgbClr val="4BAC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25714" tIns="25714" rIns="257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AU" sz="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Adjust dose of blood  products for patients &lt;50kg after consulting senior clinician</a:t>
            </a:r>
            <a:endParaRPr lang="en-AU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2" name="Text Box 63">
            <a:extLst>
              <a:ext uri="{FF2B5EF4-FFF2-40B4-BE49-F238E27FC236}">
                <a16:creationId xmlns:a16="http://schemas.microsoft.com/office/drawing/2014/main" id="{CC9E00C0-7080-0003-884B-94547141E3FA}"/>
              </a:ext>
            </a:extLst>
          </p:cNvPr>
          <p:cNvSpPr txBox="1"/>
          <p:nvPr/>
        </p:nvSpPr>
        <p:spPr>
          <a:xfrm>
            <a:off x="5555046" y="777319"/>
            <a:ext cx="1145870" cy="773607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Repeat test 10 mins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EACH INTERVENTION </a:t>
            </a:r>
          </a:p>
          <a:p>
            <a:pPr algn="ctr"/>
            <a:r>
              <a:rPr lang="en-US" sz="700" b="1" u="sng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BLEEDING CONTINUES</a:t>
            </a:r>
            <a:endParaRPr lang="en-AU" sz="700" b="1" u="sng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634755-A956-789E-5115-CFBCF25F98FE}"/>
              </a:ext>
            </a:extLst>
          </p:cNvPr>
          <p:cNvGrpSpPr/>
          <p:nvPr/>
        </p:nvGrpSpPr>
        <p:grpSpPr>
          <a:xfrm>
            <a:off x="2585068" y="2255394"/>
            <a:ext cx="1986805" cy="462643"/>
            <a:chOff x="2585068" y="2255394"/>
            <a:chExt cx="1986805" cy="462643"/>
          </a:xfrm>
        </p:grpSpPr>
        <p:sp>
          <p:nvSpPr>
            <p:cNvPr id="1099" name="Text Box 10">
              <a:extLst>
                <a:ext uri="{FF2B5EF4-FFF2-40B4-BE49-F238E27FC236}">
                  <a16:creationId xmlns:a16="http://schemas.microsoft.com/office/drawing/2014/main" id="{2A318114-809E-688C-0917-F59483B282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94126" y="2255394"/>
              <a:ext cx="1477747" cy="462643"/>
            </a:xfrm>
            <a:prstGeom prst="rightArrow">
              <a:avLst>
                <a:gd name="adj1" fmla="val 50000"/>
                <a:gd name="adj2" fmla="val 72441"/>
              </a:avLst>
            </a:prstGeom>
            <a:solidFill>
              <a:srgbClr val="00B1F1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25714" bIns="2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14" b="1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Any difference is Heparin Effect</a:t>
              </a:r>
              <a:endParaRPr lang="en-AU" sz="786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01" name="Text Box 73">
              <a:extLst>
                <a:ext uri="{FF2B5EF4-FFF2-40B4-BE49-F238E27FC236}">
                  <a16:creationId xmlns:a16="http://schemas.microsoft.com/office/drawing/2014/main" id="{00A8DADC-2A3C-E930-C419-3B60501469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068" y="2319891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06" name="Chevron 1105">
            <a:extLst>
              <a:ext uri="{FF2B5EF4-FFF2-40B4-BE49-F238E27FC236}">
                <a16:creationId xmlns:a16="http://schemas.microsoft.com/office/drawing/2014/main" id="{81ECC954-D24D-9F51-2A4E-89C6D0C189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506" y="2832107"/>
            <a:ext cx="1187566" cy="329462"/>
          </a:xfrm>
          <a:prstGeom prst="chevron">
            <a:avLst>
              <a:gd name="adj" fmla="val 46187"/>
            </a:avLst>
          </a:prstGeom>
          <a:solidFill>
            <a:srgbClr val="00B1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HEPARIN</a:t>
            </a:r>
          </a:p>
        </p:txBody>
      </p:sp>
      <p:sp>
        <p:nvSpPr>
          <p:cNvPr id="1107" name="Chevron 1106">
            <a:extLst>
              <a:ext uri="{FF2B5EF4-FFF2-40B4-BE49-F238E27FC236}">
                <a16:creationId xmlns:a16="http://schemas.microsoft.com/office/drawing/2014/main" id="{8A019509-A70E-99A7-1476-4D229BCD320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505" y="3969398"/>
            <a:ext cx="1187566" cy="329462"/>
          </a:xfrm>
          <a:prstGeom prst="chevron">
            <a:avLst>
              <a:gd name="adj" fmla="val 46187"/>
            </a:avLst>
          </a:prstGeom>
          <a:solidFill>
            <a:srgbClr val="948A5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FIBRINOGEN</a:t>
            </a:r>
          </a:p>
        </p:txBody>
      </p:sp>
      <p:sp>
        <p:nvSpPr>
          <p:cNvPr id="1108" name="Chevron 1107">
            <a:extLst>
              <a:ext uri="{FF2B5EF4-FFF2-40B4-BE49-F238E27FC236}">
                <a16:creationId xmlns:a16="http://schemas.microsoft.com/office/drawing/2014/main" id="{F60408A9-4296-5364-BA0F-72A4DE5DA65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505" y="5086434"/>
            <a:ext cx="1187566" cy="329462"/>
          </a:xfrm>
          <a:prstGeom prst="chevron">
            <a:avLst>
              <a:gd name="adj" fmla="val 46187"/>
            </a:avLst>
          </a:prstGeom>
          <a:solidFill>
            <a:srgbClr val="1EBA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PLATELETS</a:t>
            </a:r>
          </a:p>
        </p:txBody>
      </p:sp>
      <p:sp>
        <p:nvSpPr>
          <p:cNvPr id="1109" name="Chevron 1108">
            <a:extLst>
              <a:ext uri="{FF2B5EF4-FFF2-40B4-BE49-F238E27FC236}">
                <a16:creationId xmlns:a16="http://schemas.microsoft.com/office/drawing/2014/main" id="{9E3514A1-9C94-1B19-0E53-1914143CD9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7642" y="6203469"/>
            <a:ext cx="1187566" cy="329462"/>
          </a:xfrm>
          <a:prstGeom prst="chevron">
            <a:avLst>
              <a:gd name="adj" fmla="val 46187"/>
            </a:avLst>
          </a:prstGeom>
          <a:solidFill>
            <a:srgbClr val="558E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110" name="Chevron 1109">
            <a:extLst>
              <a:ext uri="{FF2B5EF4-FFF2-40B4-BE49-F238E27FC236}">
                <a16:creationId xmlns:a16="http://schemas.microsoft.com/office/drawing/2014/main" id="{524C3F2F-983E-7565-AFD2-A313AF3C8540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7812" y="7311360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1111" name="Chevron 1110">
            <a:extLst>
              <a:ext uri="{FF2B5EF4-FFF2-40B4-BE49-F238E27FC236}">
                <a16:creationId xmlns:a16="http://schemas.microsoft.com/office/drawing/2014/main" id="{A5328262-B82D-16F5-E2E1-87A3BD0555F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7023" y="8405615"/>
            <a:ext cx="1187564" cy="326571"/>
          </a:xfrm>
          <a:prstGeom prst="chevron">
            <a:avLst>
              <a:gd name="adj" fmla="val 46187"/>
            </a:avLst>
          </a:prstGeom>
          <a:solidFill>
            <a:srgbClr val="E46C0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graphicFrame>
        <p:nvGraphicFramePr>
          <p:cNvPr id="1114" name="Table 1113">
            <a:extLst>
              <a:ext uri="{FF2B5EF4-FFF2-40B4-BE49-F238E27FC236}">
                <a16:creationId xmlns:a16="http://schemas.microsoft.com/office/drawing/2014/main" id="{104AF33F-6F9F-8878-B5DE-71E95188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10566"/>
              </p:ext>
            </p:extLst>
          </p:nvPr>
        </p:nvGraphicFramePr>
        <p:xfrm>
          <a:off x="560328" y="2342878"/>
          <a:ext cx="2045064" cy="34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88">
                  <a:extLst>
                    <a:ext uri="{9D8B030D-6E8A-4147-A177-3AD203B41FA5}">
                      <a16:colId xmlns:a16="http://schemas.microsoft.com/office/drawing/2014/main" val="4226497741"/>
                    </a:ext>
                  </a:extLst>
                </a:gridCol>
                <a:gridCol w="681688">
                  <a:extLst>
                    <a:ext uri="{9D8B030D-6E8A-4147-A177-3AD203B41FA5}">
                      <a16:colId xmlns:a16="http://schemas.microsoft.com/office/drawing/2014/main" val="1786089625"/>
                    </a:ext>
                  </a:extLst>
                </a:gridCol>
                <a:gridCol w="681688">
                  <a:extLst>
                    <a:ext uri="{9D8B030D-6E8A-4147-A177-3AD203B41FA5}">
                      <a16:colId xmlns:a16="http://schemas.microsoft.com/office/drawing/2014/main" val="3681913037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INTEM CT</a:t>
                      </a:r>
                      <a:endParaRPr lang="en-AU" sz="6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Ratio &gt;1.25?</a:t>
                      </a:r>
                      <a:endParaRPr lang="en-AU" sz="7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5314" marR="65314" marT="32657" marB="326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CKR</a:t>
                      </a:r>
                    </a:p>
                  </a:txBody>
                  <a:tcPr marL="65314" marR="65314" marT="32657" marB="326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5394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HEPTEM CT</a:t>
                      </a:r>
                      <a:endParaRPr lang="en-AU" sz="6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CKH-R</a:t>
                      </a: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10962"/>
                  </a:ext>
                </a:extLst>
              </a:tr>
            </a:tbl>
          </a:graphicData>
        </a:graphic>
      </p:graphicFrame>
      <p:sp>
        <p:nvSpPr>
          <p:cNvPr id="1115" name="Text Box 73">
            <a:extLst>
              <a:ext uri="{FF2B5EF4-FFF2-40B4-BE49-F238E27FC236}">
                <a16:creationId xmlns:a16="http://schemas.microsoft.com/office/drawing/2014/main" id="{F6364241-F9E4-296E-22FC-625735C6256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755057" y="2678454"/>
            <a:ext cx="235528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29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29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17" name="Text Box 73">
            <a:extLst>
              <a:ext uri="{FF2B5EF4-FFF2-40B4-BE49-F238E27FC236}">
                <a16:creationId xmlns:a16="http://schemas.microsoft.com/office/drawing/2014/main" id="{43F9D66F-5D9B-BEEC-8DFC-A0DB9878803E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79761" y="3451376"/>
            <a:ext cx="369478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19" name="Text Box 73">
            <a:extLst>
              <a:ext uri="{FF2B5EF4-FFF2-40B4-BE49-F238E27FC236}">
                <a16:creationId xmlns:a16="http://schemas.microsoft.com/office/drawing/2014/main" id="{E750B118-1C45-977C-A33C-63D2F9F65FB5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46950" y="4487103"/>
            <a:ext cx="582971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21" name="Text Box 73">
            <a:extLst>
              <a:ext uri="{FF2B5EF4-FFF2-40B4-BE49-F238E27FC236}">
                <a16:creationId xmlns:a16="http://schemas.microsoft.com/office/drawing/2014/main" id="{2EBA5954-AB34-C016-2451-D9F5629562A2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75731" y="5722596"/>
            <a:ext cx="307326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23" name="Text Box 73">
            <a:extLst>
              <a:ext uri="{FF2B5EF4-FFF2-40B4-BE49-F238E27FC236}">
                <a16:creationId xmlns:a16="http://schemas.microsoft.com/office/drawing/2014/main" id="{A62A5F7E-4EF6-2DE1-B86E-0F40D699F7D9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22909" y="6744157"/>
            <a:ext cx="328959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25" name="Text Box 73">
            <a:extLst>
              <a:ext uri="{FF2B5EF4-FFF2-40B4-BE49-F238E27FC236}">
                <a16:creationId xmlns:a16="http://schemas.microsoft.com/office/drawing/2014/main" id="{FAC8575D-DA56-2BB0-FE0E-0F891C0B2948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58898" y="7895643"/>
            <a:ext cx="354060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4196DC-BC57-0A60-FFDA-44B1031BFB59}"/>
              </a:ext>
            </a:extLst>
          </p:cNvPr>
          <p:cNvGrpSpPr/>
          <p:nvPr/>
        </p:nvGrpSpPr>
        <p:grpSpPr>
          <a:xfrm>
            <a:off x="4579696" y="2136769"/>
            <a:ext cx="2098031" cy="496756"/>
            <a:chOff x="4528377" y="2111965"/>
            <a:chExt cx="2098031" cy="496756"/>
          </a:xfrm>
        </p:grpSpPr>
        <p:sp>
          <p:nvSpPr>
            <p:cNvPr id="12" name="Text Box 73">
              <a:extLst>
                <a:ext uri="{FF2B5EF4-FFF2-40B4-BE49-F238E27FC236}">
                  <a16:creationId xmlns:a16="http://schemas.microsoft.com/office/drawing/2014/main" id="{35C7273A-840D-D73E-34D5-7469A7A1BC1A}"/>
                </a:ext>
              </a:extLst>
            </p:cNvPr>
            <p:cNvSpPr txBox="1">
              <a:spLocks noChangeAspect="1"/>
            </p:cNvSpPr>
            <p:nvPr/>
          </p:nvSpPr>
          <p:spPr>
            <a:xfrm rot="9377144" flipH="1" flipV="1">
              <a:off x="5911861" y="2111965"/>
              <a:ext cx="714547" cy="206931"/>
            </a:xfrm>
            <a:prstGeom prst="rightArrow">
              <a:avLst>
                <a:gd name="adj1" fmla="val 34084"/>
                <a:gd name="adj2" fmla="val 60271"/>
              </a:avLst>
            </a:prstGeom>
            <a:solidFill>
              <a:srgbClr val="1EBA33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RETEST</a:t>
              </a:r>
              <a:endParaRPr lang="en-AU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27" name="Text Box 33">
              <a:extLst>
                <a:ext uri="{FF2B5EF4-FFF2-40B4-BE49-F238E27FC236}">
                  <a16:creationId xmlns:a16="http://schemas.microsoft.com/office/drawing/2014/main" id="{7B4C94AC-10CF-0F33-F45C-721D953B146A}"/>
                </a:ext>
              </a:extLst>
            </p:cNvPr>
            <p:cNvSpPr txBox="1"/>
            <p:nvPr/>
          </p:nvSpPr>
          <p:spPr>
            <a:xfrm>
              <a:off x="4528377" y="2254028"/>
              <a:ext cx="1412321" cy="354693"/>
            </a:xfrm>
            <a:prstGeom prst="rect">
              <a:avLst/>
            </a:prstGeom>
            <a:ln w="38100">
              <a:solidFill>
                <a:srgbClr val="00B1F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r>
                <a:rPr lang="en-US" sz="857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Protamine IV</a:t>
              </a:r>
              <a:endParaRPr lang="en-AU" sz="857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 fontAlgn="base">
                <a:lnSpc>
                  <a:spcPts val="786"/>
                </a:lnSpc>
              </a:pPr>
              <a:r>
                <a:rPr lang="en-US" sz="714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0.5-1 mg/kg</a:t>
              </a:r>
              <a:endParaRPr lang="en-AU" sz="857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14C093-1364-A338-5B8E-AC59C8E44198}"/>
              </a:ext>
            </a:extLst>
          </p:cNvPr>
          <p:cNvGrpSpPr/>
          <p:nvPr/>
        </p:nvGrpSpPr>
        <p:grpSpPr>
          <a:xfrm>
            <a:off x="4579696" y="2798429"/>
            <a:ext cx="2106236" cy="428704"/>
            <a:chOff x="4529537" y="2754772"/>
            <a:chExt cx="2106236" cy="428704"/>
          </a:xfrm>
        </p:grpSpPr>
        <p:sp>
          <p:nvSpPr>
            <p:cNvPr id="13" name="Text Box 73">
              <a:extLst>
                <a:ext uri="{FF2B5EF4-FFF2-40B4-BE49-F238E27FC236}">
                  <a16:creationId xmlns:a16="http://schemas.microsoft.com/office/drawing/2014/main" id="{E58E0A48-63AD-74CC-3BDA-1DD2157FF13F}"/>
                </a:ext>
              </a:extLst>
            </p:cNvPr>
            <p:cNvSpPr txBox="1">
              <a:spLocks noChangeAspect="1"/>
            </p:cNvSpPr>
            <p:nvPr/>
          </p:nvSpPr>
          <p:spPr>
            <a:xfrm rot="9377144" flipH="1" flipV="1">
              <a:off x="5902494" y="2754772"/>
              <a:ext cx="733279" cy="206931"/>
            </a:xfrm>
            <a:prstGeom prst="rightArrow">
              <a:avLst>
                <a:gd name="adj1" fmla="val 34084"/>
                <a:gd name="adj2" fmla="val 60271"/>
              </a:avLst>
            </a:prstGeom>
            <a:solidFill>
              <a:srgbClr val="1EBA33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RETEST</a:t>
              </a:r>
              <a:endParaRPr lang="en-AU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28" name="Text Box 5">
              <a:extLst>
                <a:ext uri="{FF2B5EF4-FFF2-40B4-BE49-F238E27FC236}">
                  <a16:creationId xmlns:a16="http://schemas.microsoft.com/office/drawing/2014/main" id="{74F2949E-BF52-C7C8-F02A-CEA700782451}"/>
                </a:ext>
              </a:extLst>
            </p:cNvPr>
            <p:cNvSpPr txBox="1"/>
            <p:nvPr/>
          </p:nvSpPr>
          <p:spPr>
            <a:xfrm>
              <a:off x="4529537" y="2849647"/>
              <a:ext cx="1433607" cy="333829"/>
            </a:xfrm>
            <a:prstGeom prst="rect">
              <a:avLst/>
            </a:prstGeom>
            <a:ln w="38100">
              <a:solidFill>
                <a:srgbClr val="00B1F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/>
              <a:r>
                <a:rPr lang="en-US" sz="714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Wait &gt;10min then re-test</a:t>
              </a:r>
              <a:endParaRPr lang="en-AU" sz="962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 fontAlgn="base"/>
              <a:r>
                <a:rPr lang="en-US" sz="5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If prolonged after re-test, consider coagulation factor deficiency. Consider mixing studies</a:t>
              </a:r>
              <a:endParaRPr lang="en-AU" sz="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A6B16B-45D4-F145-97D2-E244C371873F}"/>
              </a:ext>
            </a:extLst>
          </p:cNvPr>
          <p:cNvGrpSpPr/>
          <p:nvPr/>
        </p:nvGrpSpPr>
        <p:grpSpPr>
          <a:xfrm>
            <a:off x="2575082" y="2835145"/>
            <a:ext cx="1984253" cy="462643"/>
            <a:chOff x="2575082" y="2835145"/>
            <a:chExt cx="1984253" cy="462643"/>
          </a:xfrm>
        </p:grpSpPr>
        <p:sp>
          <p:nvSpPr>
            <p:cNvPr id="1098" name="Text Box 11">
              <a:extLst>
                <a:ext uri="{FF2B5EF4-FFF2-40B4-BE49-F238E27FC236}">
                  <a16:creationId xmlns:a16="http://schemas.microsoft.com/office/drawing/2014/main" id="{C0356082-C800-4134-EFD2-D90E4DF861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75320" y="2835145"/>
              <a:ext cx="1484015" cy="462643"/>
            </a:xfrm>
            <a:prstGeom prst="rightArrow">
              <a:avLst>
                <a:gd name="adj1" fmla="val 50000"/>
                <a:gd name="adj2" fmla="val 72441"/>
              </a:avLst>
            </a:prstGeom>
            <a:solidFill>
              <a:srgbClr val="00B1F1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71"/>
                </a:lnSpc>
              </a:pPr>
              <a:r>
                <a:rPr lang="en-US" sz="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Possible excess protamine</a:t>
              </a:r>
              <a:r>
                <a:rPr lang="en-AU" sz="500" b="1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affecting factor V </a:t>
              </a:r>
            </a:p>
            <a:p>
              <a:pPr algn="ctr">
                <a:lnSpc>
                  <a:spcPts val="571"/>
                </a:lnSpc>
              </a:pPr>
              <a:r>
                <a:rPr lang="en-AU" sz="400" b="1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(or intrinsic factor deficiency or factor Xa inhibitor)</a:t>
              </a:r>
              <a:endParaRPr lang="en-AU" sz="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" name="Text Box 73">
              <a:extLst>
                <a:ext uri="{FF2B5EF4-FFF2-40B4-BE49-F238E27FC236}">
                  <a16:creationId xmlns:a16="http://schemas.microsoft.com/office/drawing/2014/main" id="{9A080C0E-EA1E-BFA5-587A-2F181C2E4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082" y="2897204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E5ADE8-AAEE-66A5-FDF3-58944D95E86D}"/>
              </a:ext>
            </a:extLst>
          </p:cNvPr>
          <p:cNvGrpSpPr/>
          <p:nvPr/>
        </p:nvGrpSpPr>
        <p:grpSpPr>
          <a:xfrm>
            <a:off x="2523015" y="6029556"/>
            <a:ext cx="1969577" cy="462643"/>
            <a:chOff x="2523015" y="6029556"/>
            <a:chExt cx="1969577" cy="462643"/>
          </a:xfrm>
        </p:grpSpPr>
        <p:sp>
          <p:nvSpPr>
            <p:cNvPr id="1100" name="Text Box 69">
              <a:extLst>
                <a:ext uri="{FF2B5EF4-FFF2-40B4-BE49-F238E27FC236}">
                  <a16:creationId xmlns:a16="http://schemas.microsoft.com/office/drawing/2014/main" id="{5D6A18F3-33A2-7775-9F0F-1ACFEDA63B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11895" y="6029556"/>
              <a:ext cx="1480697" cy="462643"/>
            </a:xfrm>
            <a:prstGeom prst="rightArrow">
              <a:avLst>
                <a:gd name="adj1" fmla="val 50000"/>
                <a:gd name="adj2" fmla="val 72441"/>
              </a:avLst>
            </a:prstGeom>
            <a:solidFill>
              <a:srgbClr val="558ED5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Low Coagulation Factors or Oral anticoagulants (Warfarin or DOACs)</a:t>
              </a:r>
              <a:endParaRPr lang="en-AU" sz="5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33" name="Text Box 73">
              <a:extLst>
                <a:ext uri="{FF2B5EF4-FFF2-40B4-BE49-F238E27FC236}">
                  <a16:creationId xmlns:a16="http://schemas.microsoft.com/office/drawing/2014/main" id="{81BAE99D-96B9-4A5C-21B7-8D5D5AD6B6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015" y="6096325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4FD8AFC-675F-56AD-CC70-5B87A2C1A3C7}"/>
              </a:ext>
            </a:extLst>
          </p:cNvPr>
          <p:cNvCxnSpPr>
            <a:cxnSpLocks/>
          </p:cNvCxnSpPr>
          <p:nvPr/>
        </p:nvCxnSpPr>
        <p:spPr>
          <a:xfrm flipV="1">
            <a:off x="6614016" y="1547018"/>
            <a:ext cx="0" cy="5678249"/>
          </a:xfrm>
          <a:prstGeom prst="straightConnector1">
            <a:avLst/>
          </a:prstGeom>
          <a:ln w="57150">
            <a:solidFill>
              <a:srgbClr val="1EB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D0B454AE-038B-28EF-C8FF-15A81F3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79" y="7814814"/>
            <a:ext cx="1788621" cy="1777781"/>
          </a:xfrm>
          <a:prstGeom prst="rect">
            <a:avLst/>
          </a:prstGeom>
        </p:spPr>
      </p:pic>
      <p:sp>
        <p:nvSpPr>
          <p:cNvPr id="16" name="Text Box 73">
            <a:extLst>
              <a:ext uri="{FF2B5EF4-FFF2-40B4-BE49-F238E27FC236}">
                <a16:creationId xmlns:a16="http://schemas.microsoft.com/office/drawing/2014/main" id="{55E8DA31-8F70-6CDC-24B4-0DC8CDCAD9E5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948243" y="6105551"/>
            <a:ext cx="74092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0" name="Text Box 30">
            <a:extLst>
              <a:ext uri="{FF2B5EF4-FFF2-40B4-BE49-F238E27FC236}">
                <a16:creationId xmlns:a16="http://schemas.microsoft.com/office/drawing/2014/main" id="{EDFF1FD3-B9F2-3E01-0E15-C29593DE304C}"/>
              </a:ext>
            </a:extLst>
          </p:cNvPr>
          <p:cNvSpPr txBox="1"/>
          <p:nvPr/>
        </p:nvSpPr>
        <p:spPr>
          <a:xfrm>
            <a:off x="4506858" y="6029556"/>
            <a:ext cx="1480696" cy="746878"/>
          </a:xfrm>
          <a:prstGeom prst="rect">
            <a:avLst/>
          </a:prstGeom>
          <a:ln w="38100">
            <a:solidFill>
              <a:srgbClr val="558ED5"/>
            </a:solidFill>
          </a:ln>
          <a:extLst>
            <a:ext uri="{C572A759-6A51-4108-AA02-DFA0A04FC94B}">
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el="http://schemas.microsoft.com/office/2019/extlst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ELP/ FFP 2-4 units</a:t>
            </a:r>
            <a:endParaRPr lang="en-AU" sz="857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643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 </a:t>
            </a:r>
            <a:endParaRPr lang="en-AU" sz="643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Beriplex</a:t>
            </a:r>
            <a:endParaRPr lang="en-US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6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(If volume overloaded)</a:t>
            </a: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10-15 Units/kg IV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9E29EB-92BA-4E31-8B7A-3BD8B0D07534}"/>
              </a:ext>
            </a:extLst>
          </p:cNvPr>
          <p:cNvGrpSpPr/>
          <p:nvPr/>
        </p:nvGrpSpPr>
        <p:grpSpPr>
          <a:xfrm>
            <a:off x="2513091" y="7127783"/>
            <a:ext cx="1970754" cy="462643"/>
            <a:chOff x="2513091" y="7127783"/>
            <a:chExt cx="1970754" cy="462643"/>
          </a:xfrm>
        </p:grpSpPr>
        <p:sp>
          <p:nvSpPr>
            <p:cNvPr id="1102" name="Text Box 73">
              <a:extLst>
                <a:ext uri="{FF2B5EF4-FFF2-40B4-BE49-F238E27FC236}">
                  <a16:creationId xmlns:a16="http://schemas.microsoft.com/office/drawing/2014/main" id="{A6F15D9E-A457-0564-24D3-E0D42EAC7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3148" y="7127783"/>
              <a:ext cx="1480697" cy="462643"/>
            </a:xfrm>
            <a:prstGeom prst="rightArrow">
              <a:avLst>
                <a:gd name="adj1" fmla="val 50000"/>
                <a:gd name="adj2" fmla="val 67869"/>
              </a:avLst>
            </a:prstGeom>
            <a:solidFill>
              <a:srgbClr val="B3A2C8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Hyperfibrinolysis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41" name="Text Box 73">
              <a:extLst>
                <a:ext uri="{FF2B5EF4-FFF2-40B4-BE49-F238E27FC236}">
                  <a16:creationId xmlns:a16="http://schemas.microsoft.com/office/drawing/2014/main" id="{94FE606F-24E1-E5F8-2B2E-17433289F5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3091" y="7209073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918633-CEB1-F0CA-287E-1EAC1B54399C}"/>
              </a:ext>
            </a:extLst>
          </p:cNvPr>
          <p:cNvGrpSpPr/>
          <p:nvPr/>
        </p:nvGrpSpPr>
        <p:grpSpPr>
          <a:xfrm>
            <a:off x="4506858" y="7001228"/>
            <a:ext cx="2166079" cy="771071"/>
            <a:chOff x="4469360" y="7019635"/>
            <a:chExt cx="2166079" cy="771071"/>
          </a:xfrm>
        </p:grpSpPr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FF137407-9ABF-3C31-55A6-1F1A773398CE}"/>
                </a:ext>
              </a:extLst>
            </p:cNvPr>
            <p:cNvSpPr txBox="1">
              <a:spLocks noChangeAspect="1"/>
            </p:cNvSpPr>
            <p:nvPr/>
          </p:nvSpPr>
          <p:spPr>
            <a:xfrm rot="9377144" flipH="1" flipV="1">
              <a:off x="5910089" y="7059672"/>
              <a:ext cx="725350" cy="206931"/>
            </a:xfrm>
            <a:prstGeom prst="rightArrow">
              <a:avLst>
                <a:gd name="adj1" fmla="val 34084"/>
                <a:gd name="adj2" fmla="val 60271"/>
              </a:avLst>
            </a:prstGeom>
            <a:solidFill>
              <a:srgbClr val="1EBA33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RETEST</a:t>
              </a:r>
              <a:endParaRPr lang="en-AU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42" name="Text Box 50">
              <a:extLst>
                <a:ext uri="{FF2B5EF4-FFF2-40B4-BE49-F238E27FC236}">
                  <a16:creationId xmlns:a16="http://schemas.microsoft.com/office/drawing/2014/main" id="{12E0D4D9-12A9-11A0-7152-F23B08ABFDCD}"/>
                </a:ext>
              </a:extLst>
            </p:cNvPr>
            <p:cNvSpPr txBox="1"/>
            <p:nvPr/>
          </p:nvSpPr>
          <p:spPr>
            <a:xfrm>
              <a:off x="4469360" y="7019635"/>
              <a:ext cx="1493784" cy="771071"/>
            </a:xfrm>
            <a:prstGeom prst="rect">
              <a:avLst/>
            </a:prstGeom>
            <a:ln w="38100">
              <a:solidFill>
                <a:srgbClr val="B3A2C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5714" tIns="32657" rIns="257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r>
                <a:rPr lang="en-US" sz="857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Consider Additional </a:t>
              </a:r>
            </a:p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r>
                <a:rPr lang="en-US" sz="857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Tranexamic Acid</a:t>
              </a:r>
            </a:p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endParaRPr lang="en-AU" sz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r>
                <a:rPr lang="en-US" sz="643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Adjust subsequent dose for renal dysfunction and long bypass time </a:t>
              </a:r>
              <a:endParaRPr lang="en-AU" sz="643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 fontAlgn="base">
                <a:lnSpc>
                  <a:spcPts val="786"/>
                </a:lnSpc>
                <a:tabLst>
                  <a:tab pos="163289" algn="l"/>
                </a:tabLst>
              </a:pPr>
              <a:r>
                <a:rPr lang="en-US" sz="643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Max dose 80mg/kg per case</a:t>
              </a:r>
              <a:endParaRPr lang="en-AU" sz="643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33379-7935-9545-64DD-7220DFD2385C}"/>
              </a:ext>
            </a:extLst>
          </p:cNvPr>
          <p:cNvGrpSpPr/>
          <p:nvPr/>
        </p:nvGrpSpPr>
        <p:grpSpPr>
          <a:xfrm>
            <a:off x="2550489" y="3723382"/>
            <a:ext cx="1960138" cy="761624"/>
            <a:chOff x="2550489" y="3723382"/>
            <a:chExt cx="1960138" cy="761624"/>
          </a:xfrm>
        </p:grpSpPr>
        <p:sp>
          <p:nvSpPr>
            <p:cNvPr id="1097" name="Text Box 88">
              <a:extLst>
                <a:ext uri="{FF2B5EF4-FFF2-40B4-BE49-F238E27FC236}">
                  <a16:creationId xmlns:a16="http://schemas.microsoft.com/office/drawing/2014/main" id="{07CE5B7D-B72A-0FB7-9D59-40F8422968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26612" y="3723382"/>
              <a:ext cx="1484015" cy="462643"/>
            </a:xfrm>
            <a:prstGeom prst="rightArrow">
              <a:avLst>
                <a:gd name="adj1" fmla="val 50000"/>
                <a:gd name="adj2" fmla="val 72441"/>
              </a:avLst>
            </a:prstGeom>
            <a:solidFill>
              <a:srgbClr val="948A54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0" rIns="65314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643"/>
                </a:lnSpc>
              </a:pPr>
              <a:r>
                <a:rPr lang="en-US" sz="714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Low Fibrinogen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31" name="Text Box 73">
              <a:extLst>
                <a:ext uri="{FF2B5EF4-FFF2-40B4-BE49-F238E27FC236}">
                  <a16:creationId xmlns:a16="http://schemas.microsoft.com/office/drawing/2014/main" id="{932A6580-92D6-4FD1-5104-44233480BE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489" y="3785192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3371B8-0749-27E4-4ABC-74CDF666FCD4}"/>
                </a:ext>
              </a:extLst>
            </p:cNvPr>
            <p:cNvSpPr txBox="1"/>
            <p:nvPr/>
          </p:nvSpPr>
          <p:spPr>
            <a:xfrm>
              <a:off x="3040546" y="4084896"/>
              <a:ext cx="1120886" cy="400110"/>
            </a:xfrm>
            <a:prstGeom prst="rect">
              <a:avLst/>
            </a:prstGeom>
            <a:solidFill>
              <a:srgbClr val="E6E1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Clinician discretion for Fibrinogen Concentrate</a:t>
              </a:r>
            </a:p>
            <a:p>
              <a:pPr algn="ctr"/>
              <a:r>
                <a:rPr lang="en-AU" sz="500" dirty="0">
                  <a:latin typeface="Arial" panose="020B0604020202020204" pitchFamily="34" charset="0"/>
                  <a:cs typeface="Arial" panose="020B0604020202020204" pitchFamily="34" charset="0"/>
                </a:rPr>
                <a:t>Usually single dose</a:t>
              </a:r>
            </a:p>
            <a:p>
              <a:pPr algn="ctr"/>
              <a:r>
                <a:rPr lang="en-AU" sz="500" dirty="0">
                  <a:latin typeface="Arial" panose="020B0604020202020204" pitchFamily="34" charset="0"/>
                  <a:cs typeface="Arial" panose="020B0604020202020204" pitchFamily="34" charset="0"/>
                </a:rPr>
                <a:t>For severely low FIBTEM or CFF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8D96B2-CB0E-884E-6879-C2D8267D2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1978"/>
              </p:ext>
            </p:extLst>
          </p:nvPr>
        </p:nvGraphicFramePr>
        <p:xfrm>
          <a:off x="543870" y="2931270"/>
          <a:ext cx="203965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3693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 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ARE INTEM &amp; HEPTEM CT</a:t>
                      </a:r>
                      <a:endParaRPr lang="en-AU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both &gt;205 sec?</a:t>
                      </a:r>
                      <a:endParaRPr lang="en-AU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tx1"/>
                          </a:solidFill>
                        </a:rPr>
                        <a:t>Are CKR and CKH-R both prolonged?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3341BC9-E517-2706-E3D7-FBBBE79C0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37732"/>
              </p:ext>
            </p:extLst>
          </p:nvPr>
        </p:nvGraphicFramePr>
        <p:xfrm>
          <a:off x="561924" y="3774112"/>
          <a:ext cx="2019092" cy="70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6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A5 &lt; 12mm?</a:t>
                      </a:r>
                    </a:p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(close correlation to Clauss fibrinogen)</a:t>
                      </a:r>
                      <a:endParaRPr lang="en-AU" sz="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CFF A10 &lt; 15mm?</a:t>
                      </a:r>
                    </a:p>
                    <a:p>
                      <a:pPr algn="ctr"/>
                      <a:r>
                        <a:rPr lang="en-AU" sz="500" dirty="0">
                          <a:solidFill>
                            <a:schemeClr val="tx1"/>
                          </a:solidFill>
                        </a:rPr>
                        <a:t>(Local validation recommended)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Including flat line at 5 minutes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85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6BE6240-B384-412A-2CD7-D67E2C7A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26051"/>
              </p:ext>
            </p:extLst>
          </p:nvPr>
        </p:nvGraphicFramePr>
        <p:xfrm>
          <a:off x="540724" y="4920481"/>
          <a:ext cx="2039654" cy="78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 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A5 &lt; 35mm?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CRT A10 &lt; 47mm?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20650">
                <a:tc gridSpan="2">
                  <a:txBody>
                    <a:bodyPr/>
                    <a:lstStyle/>
                    <a:p>
                      <a:pPr marL="4763" indent="0" algn="ctr" fontAlgn="base">
                        <a:tabLst/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Or abnormal Multiplate/ Platelet mapping</a:t>
                      </a:r>
                    </a:p>
                    <a:p>
                      <a:pPr marL="4763" indent="0" algn="ctr" fontAlgn="base">
                        <a:tabLst/>
                      </a:pPr>
                      <a:r>
                        <a:rPr lang="en-AU" sz="400" b="0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Platelet mapping assess platelet function, not contribution to clot strength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6381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1111725-642D-EAD1-04E0-0FF42229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8020"/>
              </p:ext>
            </p:extLst>
          </p:nvPr>
        </p:nvGraphicFramePr>
        <p:xfrm>
          <a:off x="542627" y="6014256"/>
          <a:ext cx="2001436" cy="68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CT &gt; 85 sec?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15mm?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CKH-R &gt; 10 minutes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27368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Ensure core temp &gt;36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  <a:cs typeface="Calibri" panose="020F0502020204030204" pitchFamily="34" charset="0"/>
                          <a:sym typeface="Symbol" pitchFamily="2" charset="2"/>
                        </a:rPr>
                        <a:t>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 and Fibrinogen corrected first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800" b="1" dirty="0">
                        <a:solidFill>
                          <a:schemeClr val="tx1"/>
                        </a:solidFill>
                        <a:ea typeface="MS PGothic" panose="020B0600070205080204" pitchFamily="34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075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95652B0-4F47-470D-63AA-8A7C534B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2544"/>
              </p:ext>
            </p:extLst>
          </p:nvPr>
        </p:nvGraphicFramePr>
        <p:xfrm>
          <a:off x="555884" y="7068004"/>
          <a:ext cx="2001436" cy="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after 30 minutes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ML 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10 %?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CRT (LY30) &gt; 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00" dirty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</a:rPr>
                        <a:t>Clot should be stable for 1 hour, not tapering away</a:t>
                      </a:r>
                      <a:endParaRPr lang="en-A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C87B2BF0-B54E-2674-CBC2-FD1020B0F2F6}"/>
              </a:ext>
            </a:extLst>
          </p:cNvPr>
          <p:cNvGrpSpPr/>
          <p:nvPr/>
        </p:nvGrpSpPr>
        <p:grpSpPr>
          <a:xfrm>
            <a:off x="2592870" y="4889772"/>
            <a:ext cx="1966465" cy="462643"/>
            <a:chOff x="2550489" y="4950937"/>
            <a:chExt cx="1966465" cy="462643"/>
          </a:xfrm>
        </p:grpSpPr>
        <p:sp>
          <p:nvSpPr>
            <p:cNvPr id="1095" name="Text Box 67">
              <a:extLst>
                <a:ext uri="{FF2B5EF4-FFF2-40B4-BE49-F238E27FC236}">
                  <a16:creationId xmlns:a16="http://schemas.microsoft.com/office/drawing/2014/main" id="{E339DE1B-B71B-7614-3D38-22B66BA4E3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36257" y="4950937"/>
              <a:ext cx="1480697" cy="462643"/>
            </a:xfrm>
            <a:prstGeom prst="rightArrow">
              <a:avLst>
                <a:gd name="adj1" fmla="val 50000"/>
                <a:gd name="adj2" fmla="val 72441"/>
              </a:avLst>
            </a:prstGeom>
            <a:solidFill>
              <a:srgbClr val="1EBA33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Poor Platelet Contribution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32" name="Text Box 73">
              <a:extLst>
                <a:ext uri="{FF2B5EF4-FFF2-40B4-BE49-F238E27FC236}">
                  <a16:creationId xmlns:a16="http://schemas.microsoft.com/office/drawing/2014/main" id="{D57DEF33-95E7-D23A-020F-A922ADF171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489" y="5023392"/>
              <a:ext cx="490057" cy="333829"/>
            </a:xfrm>
            <a:prstGeom prst="rightArrow">
              <a:avLst>
                <a:gd name="adj1" fmla="val 36765"/>
                <a:gd name="adj2" fmla="val 4261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86" b="1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YES</a:t>
              </a:r>
              <a:endParaRPr lang="en-AU" sz="786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A07438D-D3D9-2FFE-2438-EFE89236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01" y="5240923"/>
            <a:ext cx="1156999" cy="632052"/>
          </a:xfrm>
          <a:prstGeom prst="rect">
            <a:avLst/>
          </a:prstGeom>
        </p:spPr>
      </p:pic>
      <p:sp>
        <p:nvSpPr>
          <p:cNvPr id="10" name="Text Box 19">
            <a:extLst>
              <a:ext uri="{FF2B5EF4-FFF2-40B4-BE49-F238E27FC236}">
                <a16:creationId xmlns:a16="http://schemas.microsoft.com/office/drawing/2014/main" id="{0E60E7A8-8900-82BD-CFC7-58D3219CE279}"/>
              </a:ext>
            </a:extLst>
          </p:cNvPr>
          <p:cNvSpPr txBox="1"/>
          <p:nvPr/>
        </p:nvSpPr>
        <p:spPr>
          <a:xfrm>
            <a:off x="139754" y="818461"/>
            <a:ext cx="4217143" cy="326066"/>
          </a:xfrm>
          <a:prstGeom prst="rect">
            <a:avLst/>
          </a:prstGeom>
          <a:solidFill>
            <a:srgbClr val="8EB4E3"/>
          </a:solidFill>
          <a:ln w="1587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25714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Temp &gt;36</a:t>
            </a:r>
            <a:r>
              <a:rPr lang="en-US" sz="857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</a:t>
            </a:r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C, pH &gt;7.2, iCalcium &gt;1.1 mmol/L, Platelets &gt;70x10</a:t>
            </a:r>
            <a:r>
              <a:rPr lang="en-US" sz="750" b="1" baseline="30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9</a:t>
            </a:r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/L, Hb &gt;75 g/L</a:t>
            </a:r>
            <a:endParaRPr lang="en-AU" sz="1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49E287CC-458A-273D-7498-F0834027B4A4}"/>
              </a:ext>
            </a:extLst>
          </p:cNvPr>
          <p:cNvSpPr txBox="1"/>
          <p:nvPr/>
        </p:nvSpPr>
        <p:spPr>
          <a:xfrm>
            <a:off x="1613669" y="1705394"/>
            <a:ext cx="2212249" cy="543121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51429" tIns="32657" rIns="51429" bIns="33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75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High risk of Fibrinolysis?  </a:t>
            </a:r>
          </a:p>
          <a:p>
            <a:pPr algn="ctr" fontAlgn="base"/>
            <a:r>
              <a:rPr lang="en-US" sz="75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CBP, aortic dissection</a:t>
            </a:r>
          </a:p>
          <a:p>
            <a:pPr algn="ctr" fontAlgn="base"/>
            <a:r>
              <a:rPr lang="en-US" sz="75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Give Tranexamic Acid initial 15mg/kg then check cardiac infusion schedule</a:t>
            </a:r>
            <a:endParaRPr lang="en-AU" sz="75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62AE816-73FE-03CF-51E8-7DB0361D8649}"/>
              </a:ext>
            </a:extLst>
          </p:cNvPr>
          <p:cNvSpPr>
            <a:spLocks noChangeAspect="1"/>
          </p:cNvSpPr>
          <p:nvPr/>
        </p:nvSpPr>
        <p:spPr>
          <a:xfrm rot="5400000">
            <a:off x="1235492" y="1743006"/>
            <a:ext cx="272074" cy="379727"/>
          </a:xfrm>
          <a:prstGeom prst="down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9BBCB2E0-9E3A-43F8-A03A-C2757D2E8DD0}"/>
              </a:ext>
            </a:extLst>
          </p:cNvPr>
          <p:cNvSpPr txBox="1"/>
          <p:nvPr/>
        </p:nvSpPr>
        <p:spPr>
          <a:xfrm>
            <a:off x="179567" y="1744518"/>
            <a:ext cx="972119" cy="37440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ROTEM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Results in 10 min</a:t>
            </a:r>
            <a:endParaRPr lang="en-AU" sz="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 Box 106">
            <a:extLst>
              <a:ext uri="{FF2B5EF4-FFF2-40B4-BE49-F238E27FC236}">
                <a16:creationId xmlns:a16="http://schemas.microsoft.com/office/drawing/2014/main" id="{06508823-C5D9-DB4D-13C5-05B711F01E42}"/>
              </a:ext>
            </a:extLst>
          </p:cNvPr>
          <p:cNvSpPr txBox="1"/>
          <p:nvPr/>
        </p:nvSpPr>
        <p:spPr>
          <a:xfrm>
            <a:off x="3917961" y="1744518"/>
            <a:ext cx="728216" cy="234765"/>
          </a:xfrm>
          <a:prstGeom prst="rect">
            <a:avLst/>
          </a:prstGeom>
          <a:solidFill>
            <a:schemeClr val="bg1"/>
          </a:solidFill>
          <a:ln w="76200">
            <a:solidFill>
              <a:srgbClr val="4BACC7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1000" b="1" dirty="0">
                <a:solidFill>
                  <a:srgbClr val="1736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Observe</a:t>
            </a:r>
            <a:endParaRPr lang="en-AU" sz="142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2EEE2617-B2C7-57D4-E3FD-55B9A284669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307386" y="1438905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Text Box 73">
            <a:extLst>
              <a:ext uri="{FF2B5EF4-FFF2-40B4-BE49-F238E27FC236}">
                <a16:creationId xmlns:a16="http://schemas.microsoft.com/office/drawing/2014/main" id="{398BE823-405E-9188-E96B-14A31DB6EF17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4148271" y="1434279"/>
            <a:ext cx="259076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1" name="Text Box 44">
            <a:extLst>
              <a:ext uri="{FF2B5EF4-FFF2-40B4-BE49-F238E27FC236}">
                <a16:creationId xmlns:a16="http://schemas.microsoft.com/office/drawing/2014/main" id="{9006385A-536C-C0BE-C0AC-FBC825B40D9C}"/>
              </a:ext>
            </a:extLst>
          </p:cNvPr>
          <p:cNvSpPr txBox="1"/>
          <p:nvPr/>
        </p:nvSpPr>
        <p:spPr>
          <a:xfrm>
            <a:off x="144158" y="1202295"/>
            <a:ext cx="4217143" cy="235465"/>
          </a:xfrm>
          <a:prstGeom prst="rect">
            <a:avLst/>
          </a:prstGeom>
          <a:solidFill>
            <a:srgbClr val="FFFC00"/>
          </a:solidFill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IS THERE CLINICALLY SIGNIFICANT BLEEDING?</a:t>
            </a:r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AU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794D01C2-A391-8A64-D879-F75DE056DA48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191824" y="2185578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Text Box 73">
            <a:extLst>
              <a:ext uri="{FF2B5EF4-FFF2-40B4-BE49-F238E27FC236}">
                <a16:creationId xmlns:a16="http://schemas.microsoft.com/office/drawing/2014/main" id="{22C6166D-5D41-834A-7EC0-391DA23B720B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952652" y="3696272"/>
            <a:ext cx="727662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29" name="Text Box 1">
            <a:extLst>
              <a:ext uri="{FF2B5EF4-FFF2-40B4-BE49-F238E27FC236}">
                <a16:creationId xmlns:a16="http://schemas.microsoft.com/office/drawing/2014/main" id="{8A8AEA55-3520-0BB3-95AF-86FE31B6EC7B}"/>
              </a:ext>
            </a:extLst>
          </p:cNvPr>
          <p:cNvSpPr txBox="1"/>
          <p:nvPr/>
        </p:nvSpPr>
        <p:spPr>
          <a:xfrm>
            <a:off x="4532838" y="3430623"/>
            <a:ext cx="1480465" cy="1412195"/>
          </a:xfrm>
          <a:prstGeom prst="rect">
            <a:avLst/>
          </a:prstGeom>
          <a:solidFill>
            <a:schemeClr val="bg1"/>
          </a:solidFill>
          <a:ln w="38100">
            <a:solidFill>
              <a:srgbClr val="948A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25714" rIns="0" bIns="2571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786"/>
              </a:lnSpc>
            </a:pP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Cryo or </a:t>
            </a:r>
            <a:r>
              <a:rPr lang="en-US" sz="12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FibConc</a:t>
            </a: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US" sz="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If FIBTEM A5&lt; 6 or CFF A10 &lt;10, </a:t>
            </a:r>
          </a:p>
          <a:p>
            <a:pPr algn="ctr" fontAlgn="base">
              <a:lnSpc>
                <a:spcPts val="786"/>
              </a:lnSpc>
            </a:pPr>
            <a:r>
              <a:rPr lang="en-US" sz="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ensure platelets are also available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00BE40D4-9C5A-E99F-F886-781CBBBC48D2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938664" y="4895274"/>
            <a:ext cx="73327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39" name="Text Box 35">
            <a:extLst>
              <a:ext uri="{FF2B5EF4-FFF2-40B4-BE49-F238E27FC236}">
                <a16:creationId xmlns:a16="http://schemas.microsoft.com/office/drawing/2014/main" id="{36FB1F11-5DAB-4C22-3D9F-8F95E419D320}"/>
              </a:ext>
            </a:extLst>
          </p:cNvPr>
          <p:cNvSpPr txBox="1"/>
          <p:nvPr/>
        </p:nvSpPr>
        <p:spPr>
          <a:xfrm>
            <a:off x="4522769" y="4895919"/>
            <a:ext cx="1466030" cy="996068"/>
          </a:xfrm>
          <a:prstGeom prst="rect">
            <a:avLst/>
          </a:prstGeom>
          <a:solidFill>
            <a:schemeClr val="bg1"/>
          </a:solidFill>
          <a:ln w="38100">
            <a:solidFill>
              <a:srgbClr val="1EBA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32657" rIns="0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33" name="Picture 32" descr="A chart with text and numbers&#10;&#10;AI-generated content may be incorrect.">
            <a:extLst>
              <a:ext uri="{FF2B5EF4-FFF2-40B4-BE49-F238E27FC236}">
                <a16:creationId xmlns:a16="http://schemas.microsoft.com/office/drawing/2014/main" id="{CB7F24E2-9E27-FE8D-EBB4-B253820B8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377" y="4916637"/>
            <a:ext cx="1366745" cy="94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8EBB99-F44C-2776-4ACC-3AF8187C5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510" y="3758085"/>
            <a:ext cx="1363765" cy="855880"/>
          </a:xfrm>
          <a:prstGeom prst="rect">
            <a:avLst/>
          </a:prstGeom>
        </p:spPr>
      </p:pic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14718333-5033-54FC-172F-B61A50BC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51998"/>
              </p:ext>
            </p:extLst>
          </p:nvPr>
        </p:nvGraphicFramePr>
        <p:xfrm>
          <a:off x="531388" y="8183470"/>
          <a:ext cx="4556302" cy="1062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2307">
                  <a:extLst>
                    <a:ext uri="{9D8B030D-6E8A-4147-A177-3AD203B41FA5}">
                      <a16:colId xmlns:a16="http://schemas.microsoft.com/office/drawing/2014/main" val="1476179998"/>
                    </a:ext>
                  </a:extLst>
                </a:gridCol>
                <a:gridCol w="2543995">
                  <a:extLst>
                    <a:ext uri="{9D8B030D-6E8A-4147-A177-3AD203B41FA5}">
                      <a16:colId xmlns:a16="http://schemas.microsoft.com/office/drawing/2014/main" val="3581124650"/>
                    </a:ext>
                  </a:extLst>
                </a:gridCol>
              </a:tblGrid>
              <a:tr h="311533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900" b="1" noProof="0" dirty="0">
                          <a:solidFill>
                            <a:srgbClr val="FF0000"/>
                          </a:solidFill>
                        </a:rPr>
                        <a:t>STILL BLEEDING? </a:t>
                      </a:r>
                      <a:r>
                        <a:rPr lang="en-AU" sz="900" b="1" noProof="0" dirty="0">
                          <a:solidFill>
                            <a:schemeClr val="tx1"/>
                          </a:solidFill>
                          <a:effectLst/>
                        </a:rPr>
                        <a:t>Consider</a:t>
                      </a:r>
                      <a:r>
                        <a:rPr lang="en-AU" sz="900" b="1" noProof="0" dirty="0">
                          <a:effectLst/>
                        </a:rPr>
                        <a:t> </a:t>
                      </a:r>
                      <a:r>
                        <a:rPr lang="en-AU" sz="900" b="1" noProof="0" dirty="0">
                          <a:solidFill>
                            <a:srgbClr val="FF0000"/>
                          </a:solidFill>
                          <a:effectLst/>
                        </a:rPr>
                        <a:t>SURGICAL PROBLEM </a:t>
                      </a:r>
                      <a:endParaRPr lang="en-AU" sz="6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600" b="1" noProof="0" dirty="0">
                          <a:solidFill>
                            <a:schemeClr val="tx1"/>
                          </a:solidFill>
                          <a:effectLst/>
                        </a:rPr>
                        <a:t>and discuss with surgeon and blood bank/haematologist</a:t>
                      </a:r>
                      <a:endParaRPr lang="en-AU" sz="500" b="1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9654"/>
                  </a:ext>
                </a:extLst>
              </a:tr>
              <a:tr h="691777">
                <a:tc>
                  <a:txBody>
                    <a:bodyPr/>
                    <a:lstStyle/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</a:rPr>
                        <a:t>Make a stronger clot?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163289" algn="l"/>
                        </a:tabLst>
                      </a:pPr>
                      <a:r>
                        <a:rPr lang="en-AU" sz="700" b="1" noProof="0" dirty="0"/>
                        <a:t>Give Cryo to </a:t>
                      </a:r>
                      <a:r>
                        <a:rPr lang="en-AU" sz="700" b="1" noProof="0" dirty="0">
                          <a:solidFill>
                            <a:srgbClr val="996633"/>
                          </a:solidFill>
                        </a:rPr>
                        <a:t>FIBTEM A5</a:t>
                      </a:r>
                      <a:r>
                        <a:rPr lang="en-AU" sz="700" b="1" noProof="0" dirty="0">
                          <a:solidFill>
                            <a:srgbClr val="663300"/>
                          </a:solidFill>
                        </a:rPr>
                        <a:t>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&gt; 14mm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Give platelets to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EXTEM A5 &gt; 40 mm</a:t>
                      </a:r>
                      <a:r>
                        <a:rPr lang="en-AU" sz="700" b="1" noProof="0" dirty="0"/>
                        <a:t> or consider Platelet Function testing (in hours)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Consider ELP to shorten clotting time to </a:t>
                      </a:r>
                      <a:r>
                        <a:rPr lang="en-AU" sz="700" b="1" noProof="0" dirty="0">
                          <a:solidFill>
                            <a:srgbClr val="0070C0"/>
                          </a:solidFill>
                        </a:rPr>
                        <a:t>EXTEM CT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&lt; 80 sec</a:t>
                      </a:r>
                      <a:endParaRPr lang="en-AU" sz="700" b="1" noProof="0" dirty="0">
                        <a:solidFill>
                          <a:srgbClr val="00B050"/>
                        </a:solidFill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700" b="1" noProof="0" dirty="0">
                          <a:effectLst/>
                        </a:rPr>
                        <a:t>Re check temperature, pH, </a:t>
                      </a:r>
                      <a:r>
                        <a:rPr lang="en-AU" sz="700" b="1" noProof="0" dirty="0" err="1">
                          <a:effectLst/>
                        </a:rPr>
                        <a:t>iCalcium</a:t>
                      </a:r>
                      <a:r>
                        <a:rPr lang="en-AU" sz="700" b="1" noProof="0" dirty="0">
                          <a:effectLst/>
                        </a:rPr>
                        <a:t>, platelets and haemoglobin</a:t>
                      </a:r>
                      <a:endParaRPr lang="en-AU" sz="7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200" b="1" noProof="0" dirty="0">
                          <a:solidFill>
                            <a:srgbClr val="FF0000"/>
                          </a:solidFill>
                        </a:rPr>
                        <a:t> </a:t>
                      </a: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  <a:effectLst/>
                        </a:rPr>
                        <a:t>Consider other contributors to bleeding</a:t>
                      </a:r>
                      <a:endParaRPr lang="en-AU" sz="1050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/>
                        <a:t>P</a:t>
                      </a:r>
                      <a:r>
                        <a:rPr lang="en-AU" sz="700" b="1" noProof="0" dirty="0">
                          <a:effectLst/>
                        </a:rPr>
                        <a:t>latelet inhibitors (do Multiplate Platelet Function test)</a:t>
                      </a:r>
                      <a:endParaRPr lang="en-AU" sz="1050" noProof="0" dirty="0"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>
                          <a:effectLst/>
                        </a:rPr>
                        <a:t>Consider Von Willebrand's Disease, warfarin (INR), enoxaparin etc.</a:t>
                      </a:r>
                      <a:endParaRPr lang="en-AU" sz="1050" noProof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53908"/>
                  </a:ext>
                </a:extLst>
              </a:tr>
            </a:tbl>
          </a:graphicData>
        </a:graphic>
      </p:graphicFrame>
      <p:sp>
        <p:nvSpPr>
          <p:cNvPr id="18" name="Text Box 3">
            <a:extLst>
              <a:ext uri="{FF2B5EF4-FFF2-40B4-BE49-F238E27FC236}">
                <a16:creationId xmlns:a16="http://schemas.microsoft.com/office/drawing/2014/main" id="{6650B9FA-F935-0E9E-23AA-845B5846893E}"/>
              </a:ext>
            </a:extLst>
          </p:cNvPr>
          <p:cNvSpPr txBox="1"/>
          <p:nvPr/>
        </p:nvSpPr>
        <p:spPr>
          <a:xfrm>
            <a:off x="148464" y="9298862"/>
            <a:ext cx="5054858" cy="243641"/>
          </a:xfrm>
          <a:prstGeom prst="rect">
            <a:avLst/>
          </a:prstGeom>
          <a:solidFill>
            <a:srgbClr val="73FB79"/>
          </a:solidFill>
          <a:ln w="2222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When clinically possible always complete the algorithm in a stepwise manner and check the ROTEM between steps as indicated. This reduces unnecessary transfusion, especially of Platelets, ELP and </a:t>
            </a:r>
            <a:r>
              <a:rPr lang="en-US" sz="750" b="1" dirty="0" err="1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Beriplex</a:t>
            </a:r>
            <a:endParaRPr lang="en-AU" sz="75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FF47DE78-9AA4-8E5F-1206-69A5DA25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3 June 2025 – For educational purposes only and should not be used to interpret results in your facility </a:t>
            </a:r>
          </a:p>
        </p:txBody>
      </p:sp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1280</TotalTime>
  <Words>584</Words>
  <Application>Microsoft Macintosh PowerPoint</Application>
  <PresentationFormat>A4 Paper (210x297 mm)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Malgun Gothic</vt:lpstr>
      <vt:lpstr>MS PGothic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K Santifort</cp:lastModifiedBy>
  <cp:revision>38</cp:revision>
  <cp:lastPrinted>2023-01-23T13:23:57Z</cp:lastPrinted>
  <dcterms:created xsi:type="dcterms:W3CDTF">2023-01-23T11:46:35Z</dcterms:created>
  <dcterms:modified xsi:type="dcterms:W3CDTF">2025-06-09T22:35:26Z</dcterms:modified>
</cp:coreProperties>
</file>