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B79"/>
    <a:srgbClr val="E6B9B8"/>
    <a:srgbClr val="EFE8F9"/>
    <a:srgbClr val="FFFD78"/>
    <a:srgbClr val="D883FF"/>
    <a:srgbClr val="D2BEF0"/>
    <a:srgbClr val="C2D3F7"/>
    <a:srgbClr val="A4C6D8"/>
    <a:srgbClr val="ADE6D2"/>
    <a:srgbClr val="4BAC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270"/>
    <p:restoredTop sz="96966"/>
  </p:normalViewPr>
  <p:slideViewPr>
    <p:cSldViewPr snapToGrid="0">
      <p:cViewPr>
        <p:scale>
          <a:sx n="150" d="100"/>
          <a:sy n="150" d="100"/>
        </p:scale>
        <p:origin x="2440" y="-3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CE4EE-52AC-A34C-8146-49CDDC6020A6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EDF6A-4784-8344-B3B9-CA6422F8B4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494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1pPr>
    <a:lvl2pPr marL="342077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2pPr>
    <a:lvl3pPr marL="684154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3pPr>
    <a:lvl4pPr marL="1026231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4pPr>
    <a:lvl5pPr marL="1368308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5pPr>
    <a:lvl6pPr marL="1710385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6pPr>
    <a:lvl7pPr marL="2052462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7pPr>
    <a:lvl8pPr marL="2394539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8pPr>
    <a:lvl9pPr marL="2736616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EDF6A-4784-8344-B3B9-CA6422F8B4F0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2629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14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980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26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593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132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394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936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18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145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55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739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920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7">
            <a:extLst>
              <a:ext uri="{FF2B5EF4-FFF2-40B4-BE49-F238E27FC236}">
                <a16:creationId xmlns:a16="http://schemas.microsoft.com/office/drawing/2014/main" id="{163D4186-C85A-1E16-10AE-89620E1127E6}"/>
              </a:ext>
            </a:extLst>
          </p:cNvPr>
          <p:cNvSpPr txBox="1"/>
          <p:nvPr/>
        </p:nvSpPr>
        <p:spPr>
          <a:xfrm>
            <a:off x="857419" y="202550"/>
            <a:ext cx="5467491" cy="5207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prstClr val="black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5314" tIns="38571" rIns="65314" bIns="2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PAEDIATRIC </a:t>
            </a:r>
            <a:r>
              <a:rPr lang="en-AU" sz="1400" b="1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ROTEM</a:t>
            </a:r>
            <a:r>
              <a:rPr lang="en-AU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&amp; </a:t>
            </a:r>
            <a:r>
              <a:rPr lang="en-AU" sz="1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TEG</a:t>
            </a:r>
            <a:r>
              <a:rPr lang="en-AU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AU" sz="1400" b="1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GOAL DIRECTED BLEEDING MANAGEMENT ALGORITHM </a:t>
            </a:r>
            <a:r>
              <a:rPr lang="en-AU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(2025)</a:t>
            </a:r>
            <a:endParaRPr lang="en-AU" sz="14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7" name="Text Box 19">
            <a:extLst>
              <a:ext uri="{FF2B5EF4-FFF2-40B4-BE49-F238E27FC236}">
                <a16:creationId xmlns:a16="http://schemas.microsoft.com/office/drawing/2014/main" id="{64CFED28-4C41-235E-7128-DA8F6D2E38C7}"/>
              </a:ext>
            </a:extLst>
          </p:cNvPr>
          <p:cNvSpPr txBox="1"/>
          <p:nvPr/>
        </p:nvSpPr>
        <p:spPr>
          <a:xfrm>
            <a:off x="139754" y="818461"/>
            <a:ext cx="5296522" cy="326066"/>
          </a:xfrm>
          <a:prstGeom prst="rect">
            <a:avLst/>
          </a:prstGeom>
          <a:solidFill>
            <a:srgbClr val="8EB4E3"/>
          </a:solidFill>
          <a:ln w="15875">
            <a:solidFill>
              <a:sysClr val="windowText" lastClr="000000"/>
            </a:solidFill>
          </a:ln>
          <a:effectLst/>
        </p:spPr>
        <p:txBody>
          <a:bodyPr rot="0" spcFirstLastPara="0" vert="horz" wrap="square" lIns="65314" tIns="25714" rIns="65314" bIns="2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8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Temp &gt;36</a:t>
            </a:r>
            <a:r>
              <a:rPr lang="en-US" sz="1050" b="1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itchFamily="2" charset="2"/>
              </a:rPr>
              <a:t></a:t>
            </a:r>
            <a:r>
              <a:rPr lang="en-US" sz="8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C, pH &gt;7.2, iCalcium &gt;1.1 mmol/L, Platelets &gt;70x10</a:t>
            </a:r>
            <a:r>
              <a:rPr lang="en-US" sz="800" b="1" baseline="300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9</a:t>
            </a:r>
            <a:r>
              <a:rPr lang="en-US" sz="8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/L, Hb &gt;75 g/L</a:t>
            </a:r>
            <a:endParaRPr lang="en-AU" sz="11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094" name="Text Box 106">
            <a:extLst>
              <a:ext uri="{FF2B5EF4-FFF2-40B4-BE49-F238E27FC236}">
                <a16:creationId xmlns:a16="http://schemas.microsoft.com/office/drawing/2014/main" id="{BDD37A26-0480-68A4-26DF-B7B48AC5B193}"/>
              </a:ext>
            </a:extLst>
          </p:cNvPr>
          <p:cNvSpPr txBox="1"/>
          <p:nvPr/>
        </p:nvSpPr>
        <p:spPr>
          <a:xfrm>
            <a:off x="4703764" y="1735307"/>
            <a:ext cx="728216" cy="234765"/>
          </a:xfrm>
          <a:prstGeom prst="rect">
            <a:avLst/>
          </a:prstGeom>
          <a:solidFill>
            <a:schemeClr val="bg1"/>
          </a:solidFill>
          <a:ln w="76200">
            <a:solidFill>
              <a:srgbClr val="4BACC7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/>
            <a:r>
              <a:rPr lang="en-US" sz="1000" b="1" dirty="0">
                <a:solidFill>
                  <a:srgbClr val="17365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Observe</a:t>
            </a:r>
            <a:endParaRPr lang="en-AU" sz="1429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05" name="Text Box 73">
            <a:extLst>
              <a:ext uri="{FF2B5EF4-FFF2-40B4-BE49-F238E27FC236}">
                <a16:creationId xmlns:a16="http://schemas.microsoft.com/office/drawing/2014/main" id="{0FC1ECE7-2EE1-5EDB-3488-8959A2574E0E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4947549" y="1424970"/>
            <a:ext cx="259076" cy="282857"/>
          </a:xfrm>
          <a:prstGeom prst="rightArrow">
            <a:avLst>
              <a:gd name="adj1" fmla="val 59014"/>
              <a:gd name="adj2" fmla="val 59470"/>
            </a:avLst>
          </a:prstGeom>
          <a:solidFill>
            <a:schemeClr val="bg1">
              <a:lumMod val="75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vert270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5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NO</a:t>
            </a:r>
            <a:endParaRPr lang="en-AU" sz="5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111" name="Chevron 1110">
            <a:extLst>
              <a:ext uri="{FF2B5EF4-FFF2-40B4-BE49-F238E27FC236}">
                <a16:creationId xmlns:a16="http://schemas.microsoft.com/office/drawing/2014/main" id="{A5328262-B82D-16F5-E2E1-87A3BD0555F9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-276373" y="8063241"/>
            <a:ext cx="1187564" cy="326571"/>
          </a:xfrm>
          <a:prstGeom prst="chevron">
            <a:avLst>
              <a:gd name="adj" fmla="val 46187"/>
            </a:avLst>
          </a:prstGeom>
          <a:solidFill>
            <a:srgbClr val="E46C0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A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</a:p>
        </p:txBody>
      </p:sp>
      <p:cxnSp>
        <p:nvCxnSpPr>
          <p:cNvPr id="1150" name="Straight Arrow Connector 1149">
            <a:extLst>
              <a:ext uri="{FF2B5EF4-FFF2-40B4-BE49-F238E27FC236}">
                <a16:creationId xmlns:a16="http://schemas.microsoft.com/office/drawing/2014/main" id="{74FD8AFC-675F-56AD-CC70-5B87A2C1A3C7}"/>
              </a:ext>
            </a:extLst>
          </p:cNvPr>
          <p:cNvCxnSpPr>
            <a:cxnSpLocks/>
          </p:cNvCxnSpPr>
          <p:nvPr/>
        </p:nvCxnSpPr>
        <p:spPr>
          <a:xfrm flipH="1" flipV="1">
            <a:off x="6597569" y="1547018"/>
            <a:ext cx="16577" cy="5120170"/>
          </a:xfrm>
          <a:prstGeom prst="straightConnector1">
            <a:avLst/>
          </a:prstGeom>
          <a:ln w="57150">
            <a:solidFill>
              <a:srgbClr val="1EBA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8" name="Picture 1147">
            <a:extLst>
              <a:ext uri="{FF2B5EF4-FFF2-40B4-BE49-F238E27FC236}">
                <a16:creationId xmlns:a16="http://schemas.microsoft.com/office/drawing/2014/main" id="{D0B454AE-038B-28EF-C8FF-15A81F3CD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379" y="7545118"/>
            <a:ext cx="1788621" cy="1777781"/>
          </a:xfrm>
          <a:prstGeom prst="rect">
            <a:avLst/>
          </a:prstGeom>
        </p:spPr>
      </p:pic>
      <p:sp>
        <p:nvSpPr>
          <p:cNvPr id="1139" name="Text Box 35">
            <a:extLst>
              <a:ext uri="{FF2B5EF4-FFF2-40B4-BE49-F238E27FC236}">
                <a16:creationId xmlns:a16="http://schemas.microsoft.com/office/drawing/2014/main" id="{36FB1F11-5DAB-4C22-3D9F-8F95E419D320}"/>
              </a:ext>
            </a:extLst>
          </p:cNvPr>
          <p:cNvSpPr txBox="1"/>
          <p:nvPr/>
        </p:nvSpPr>
        <p:spPr>
          <a:xfrm>
            <a:off x="4561328" y="4705779"/>
            <a:ext cx="1400080" cy="957968"/>
          </a:xfrm>
          <a:prstGeom prst="rect">
            <a:avLst/>
          </a:prstGeom>
          <a:ln w="38100">
            <a:solidFill>
              <a:srgbClr val="1EBA3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0" tIns="32657" rIns="0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Pool Platelets </a:t>
            </a:r>
          </a:p>
          <a:p>
            <a:pPr algn="ctr"/>
            <a:r>
              <a:rPr lang="en-US" sz="900" b="1" dirty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20mLs/kg</a:t>
            </a:r>
            <a:endParaRPr lang="en-US" sz="800" b="1" dirty="0"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algn="ctr"/>
            <a:r>
              <a:rPr lang="en-AU" sz="6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C</a:t>
            </a:r>
            <a:r>
              <a:rPr lang="en-US" sz="600" dirty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hronic renal dysfunction, consider </a:t>
            </a:r>
          </a:p>
          <a:p>
            <a:pPr algn="ctr"/>
            <a:r>
              <a:rPr lang="en-US" sz="800" b="1" dirty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Desmopressin</a:t>
            </a:r>
            <a:r>
              <a:rPr lang="en-US" sz="800" dirty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/ </a:t>
            </a:r>
            <a:r>
              <a:rPr lang="en-US" sz="800" b="1" dirty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DDAVP</a:t>
            </a:r>
          </a:p>
          <a:p>
            <a:pPr algn="ctr"/>
            <a:r>
              <a:rPr lang="en-US" sz="800" b="1" dirty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0.3microg/kg IV</a:t>
            </a:r>
          </a:p>
          <a:p>
            <a:pPr algn="ctr"/>
            <a:r>
              <a:rPr lang="en-AU" sz="6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Slow infusion over 30min</a:t>
            </a:r>
          </a:p>
        </p:txBody>
      </p:sp>
      <p:sp>
        <p:nvSpPr>
          <p:cNvPr id="4" name="Text Box 44">
            <a:extLst>
              <a:ext uri="{FF2B5EF4-FFF2-40B4-BE49-F238E27FC236}">
                <a16:creationId xmlns:a16="http://schemas.microsoft.com/office/drawing/2014/main" id="{C0960A33-72D9-F877-8EC0-871C032C79B1}"/>
              </a:ext>
            </a:extLst>
          </p:cNvPr>
          <p:cNvSpPr txBox="1"/>
          <p:nvPr/>
        </p:nvSpPr>
        <p:spPr>
          <a:xfrm>
            <a:off x="144158" y="1192383"/>
            <a:ext cx="5296522" cy="245378"/>
          </a:xfrm>
          <a:prstGeom prst="rect">
            <a:avLst/>
          </a:prstGeom>
          <a:solidFill>
            <a:srgbClr val="FFFC00"/>
          </a:solidFill>
          <a:ln w="28575">
            <a:solidFill>
              <a:srgbClr val="FF0000"/>
            </a:solidFill>
            <a:prstDash val="dash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050" b="1" dirty="0">
                <a:solidFill>
                  <a:srgbClr val="FF0000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IS THERE CLINICALLY SIGNIFICANT BLEEDING?</a:t>
            </a:r>
            <a:r>
              <a:rPr lang="en-US" sz="9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 </a:t>
            </a:r>
            <a:endParaRPr lang="en-AU" sz="1000" b="1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7" name="Text Box 53">
            <a:extLst>
              <a:ext uri="{FF2B5EF4-FFF2-40B4-BE49-F238E27FC236}">
                <a16:creationId xmlns:a16="http://schemas.microsoft.com/office/drawing/2014/main" id="{E1CDFAF2-A9DA-C66D-60D7-73D3BE5FD1D8}"/>
              </a:ext>
            </a:extLst>
          </p:cNvPr>
          <p:cNvSpPr txBox="1"/>
          <p:nvPr/>
        </p:nvSpPr>
        <p:spPr>
          <a:xfrm>
            <a:off x="1565989" y="1757591"/>
            <a:ext cx="2344030" cy="527812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51429" tIns="32657" rIns="51429" bIns="334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/>
            <a:r>
              <a:rPr lang="en-US" sz="8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High risk of Fibrinolysis?</a:t>
            </a:r>
          </a:p>
          <a:p>
            <a:pPr algn="ctr" fontAlgn="base"/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E.g. Trauma, craniofacial, major ortho</a:t>
            </a:r>
            <a:br>
              <a:rPr lang="en-US" sz="8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</a:br>
            <a:r>
              <a:rPr lang="en-US" sz="8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Consider Tranexamic Acid 15mg/Kg</a:t>
            </a:r>
            <a:endParaRPr lang="en-AU" sz="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" name="Text Box 2">
            <a:extLst>
              <a:ext uri="{FF2B5EF4-FFF2-40B4-BE49-F238E27FC236}">
                <a16:creationId xmlns:a16="http://schemas.microsoft.com/office/drawing/2014/main" id="{27633AE0-DD44-A0AF-17AC-BDA39CD6112C}"/>
              </a:ext>
            </a:extLst>
          </p:cNvPr>
          <p:cNvSpPr txBox="1"/>
          <p:nvPr/>
        </p:nvSpPr>
        <p:spPr>
          <a:xfrm>
            <a:off x="149627" y="1733929"/>
            <a:ext cx="972119" cy="374406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/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ROTEM</a:t>
            </a:r>
          </a:p>
          <a:p>
            <a:pPr algn="ctr" fontAlgn="base"/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Results in 10 min</a:t>
            </a:r>
            <a:endParaRPr lang="en-AU" sz="9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" name="Text Box 73">
            <a:extLst>
              <a:ext uri="{FF2B5EF4-FFF2-40B4-BE49-F238E27FC236}">
                <a16:creationId xmlns:a16="http://schemas.microsoft.com/office/drawing/2014/main" id="{F2E8478A-C535-9A01-5760-1C96669F7722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2336935" y="1459736"/>
            <a:ext cx="258343" cy="282857"/>
          </a:xfrm>
          <a:prstGeom prst="rightArrow">
            <a:avLst>
              <a:gd name="adj1" fmla="val 59014"/>
              <a:gd name="adj2" fmla="val 59470"/>
            </a:avLst>
          </a:prstGeom>
          <a:solidFill>
            <a:schemeClr val="bg1">
              <a:lumMod val="75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vert270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YES</a:t>
            </a:r>
            <a:endParaRPr lang="en-AU" sz="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0E4141CB-5FFA-80E6-59F9-6FABB3CFBC73}"/>
              </a:ext>
            </a:extLst>
          </p:cNvPr>
          <p:cNvSpPr>
            <a:spLocks noChangeAspect="1"/>
          </p:cNvSpPr>
          <p:nvPr/>
        </p:nvSpPr>
        <p:spPr>
          <a:xfrm rot="5400000">
            <a:off x="1186231" y="1712998"/>
            <a:ext cx="272074" cy="379727"/>
          </a:xfrm>
          <a:prstGeom prst="downArrow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AU" sz="700" dirty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</a:p>
        </p:txBody>
      </p:sp>
      <p:sp>
        <p:nvSpPr>
          <p:cNvPr id="8" name="Text Box 63">
            <a:extLst>
              <a:ext uri="{FF2B5EF4-FFF2-40B4-BE49-F238E27FC236}">
                <a16:creationId xmlns:a16="http://schemas.microsoft.com/office/drawing/2014/main" id="{D68CA2BC-4DDA-BBF8-0ABD-C28F1FB69E06}"/>
              </a:ext>
            </a:extLst>
          </p:cNvPr>
          <p:cNvSpPr txBox="1"/>
          <p:nvPr/>
        </p:nvSpPr>
        <p:spPr>
          <a:xfrm>
            <a:off x="5555046" y="777319"/>
            <a:ext cx="1145870" cy="773607"/>
          </a:xfrm>
          <a:prstGeom prst="rect">
            <a:avLst/>
          </a:prstGeom>
          <a:solidFill>
            <a:srgbClr val="92D050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5314" tIns="0" rIns="65314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Repeat test 10 mins 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AFTER EACH INTERVENTION </a:t>
            </a:r>
          </a:p>
          <a:p>
            <a:pPr algn="ctr"/>
            <a:r>
              <a:rPr lang="en-US" sz="700" b="1" u="sng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IF BLEEDING CONTINUES</a:t>
            </a:r>
            <a:endParaRPr lang="en-AU" sz="700" b="1" u="sng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 Box 73">
            <a:extLst>
              <a:ext uri="{FF2B5EF4-FFF2-40B4-BE49-F238E27FC236}">
                <a16:creationId xmlns:a16="http://schemas.microsoft.com/office/drawing/2014/main" id="{10A3A032-D6A1-33CF-A1A9-88B39E54ABB8}"/>
              </a:ext>
            </a:extLst>
          </p:cNvPr>
          <p:cNvSpPr txBox="1">
            <a:spLocks noChangeAspect="1"/>
          </p:cNvSpPr>
          <p:nvPr/>
        </p:nvSpPr>
        <p:spPr>
          <a:xfrm rot="9377144" flipH="1" flipV="1">
            <a:off x="5864511" y="3356729"/>
            <a:ext cx="755767" cy="206931"/>
          </a:xfrm>
          <a:prstGeom prst="rightArrow">
            <a:avLst>
              <a:gd name="adj1" fmla="val 34084"/>
              <a:gd name="adj2" fmla="val 60271"/>
            </a:avLst>
          </a:prstGeom>
          <a:solidFill>
            <a:srgbClr val="1EBA33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RETEST</a:t>
            </a:r>
            <a:endParaRPr lang="en-AU" sz="7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9" name="Text Box 73">
            <a:extLst>
              <a:ext uri="{FF2B5EF4-FFF2-40B4-BE49-F238E27FC236}">
                <a16:creationId xmlns:a16="http://schemas.microsoft.com/office/drawing/2014/main" id="{A8473381-C39B-8B0E-F3D9-6294CEC7BF57}"/>
              </a:ext>
            </a:extLst>
          </p:cNvPr>
          <p:cNvSpPr txBox="1">
            <a:spLocks noChangeAspect="1"/>
          </p:cNvSpPr>
          <p:nvPr/>
        </p:nvSpPr>
        <p:spPr>
          <a:xfrm rot="9377144" flipH="1" flipV="1">
            <a:off x="5898986" y="4692886"/>
            <a:ext cx="721846" cy="206931"/>
          </a:xfrm>
          <a:prstGeom prst="rightArrow">
            <a:avLst>
              <a:gd name="adj1" fmla="val 34084"/>
              <a:gd name="adj2" fmla="val 60271"/>
            </a:avLst>
          </a:prstGeom>
          <a:solidFill>
            <a:srgbClr val="1EBA33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RETEST</a:t>
            </a:r>
            <a:endParaRPr lang="en-AU" sz="7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1" name="Text Box 73">
            <a:extLst>
              <a:ext uri="{FF2B5EF4-FFF2-40B4-BE49-F238E27FC236}">
                <a16:creationId xmlns:a16="http://schemas.microsoft.com/office/drawing/2014/main" id="{5B965129-8C98-6A45-96FD-EF5180A6E727}"/>
              </a:ext>
            </a:extLst>
          </p:cNvPr>
          <p:cNvSpPr txBox="1">
            <a:spLocks noChangeAspect="1"/>
          </p:cNvSpPr>
          <p:nvPr/>
        </p:nvSpPr>
        <p:spPr>
          <a:xfrm rot="9377144" flipH="1" flipV="1">
            <a:off x="5896955" y="5764670"/>
            <a:ext cx="725909" cy="206931"/>
          </a:xfrm>
          <a:prstGeom prst="rightArrow">
            <a:avLst>
              <a:gd name="adj1" fmla="val 34084"/>
              <a:gd name="adj2" fmla="val 60271"/>
            </a:avLst>
          </a:prstGeom>
          <a:solidFill>
            <a:srgbClr val="1EBA33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RETEST</a:t>
            </a:r>
            <a:endParaRPr lang="en-AU" sz="7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5" name="Text Box 67">
            <a:extLst>
              <a:ext uri="{FF2B5EF4-FFF2-40B4-BE49-F238E27FC236}">
                <a16:creationId xmlns:a16="http://schemas.microsoft.com/office/drawing/2014/main" id="{F37C4776-EFC6-91FA-F1A7-26D9B0882AA1}"/>
              </a:ext>
            </a:extLst>
          </p:cNvPr>
          <p:cNvSpPr txBox="1">
            <a:spLocks noChangeAspect="1"/>
          </p:cNvSpPr>
          <p:nvPr/>
        </p:nvSpPr>
        <p:spPr>
          <a:xfrm>
            <a:off x="2975805" y="4732154"/>
            <a:ext cx="1592414" cy="462643"/>
          </a:xfrm>
          <a:prstGeom prst="rightArrow">
            <a:avLst>
              <a:gd name="adj1" fmla="val 50000"/>
              <a:gd name="adj2" fmla="val 72441"/>
            </a:avLst>
          </a:prstGeom>
          <a:solidFill>
            <a:srgbClr val="1EBA33"/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7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Poor Platelet Contribution</a:t>
            </a:r>
            <a:endParaRPr lang="en-AU" sz="7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6" name="Text Box 88">
            <a:extLst>
              <a:ext uri="{FF2B5EF4-FFF2-40B4-BE49-F238E27FC236}">
                <a16:creationId xmlns:a16="http://schemas.microsoft.com/office/drawing/2014/main" id="{8495796A-2051-7401-77E4-3022D9C0FAF0}"/>
              </a:ext>
            </a:extLst>
          </p:cNvPr>
          <p:cNvSpPr txBox="1">
            <a:spLocks noChangeAspect="1"/>
          </p:cNvSpPr>
          <p:nvPr/>
        </p:nvSpPr>
        <p:spPr>
          <a:xfrm>
            <a:off x="2939208" y="3730339"/>
            <a:ext cx="1595983" cy="462643"/>
          </a:xfrm>
          <a:prstGeom prst="rightArrow">
            <a:avLst>
              <a:gd name="adj1" fmla="val 50000"/>
              <a:gd name="adj2" fmla="val 72441"/>
            </a:avLst>
          </a:prstGeom>
          <a:solidFill>
            <a:srgbClr val="948A54"/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65314" tIns="0" rIns="65314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Low Fibrinogen</a:t>
            </a:r>
            <a:endParaRPr lang="en-AU" sz="7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7" name="Text Box 69">
            <a:extLst>
              <a:ext uri="{FF2B5EF4-FFF2-40B4-BE49-F238E27FC236}">
                <a16:creationId xmlns:a16="http://schemas.microsoft.com/office/drawing/2014/main" id="{9E77E289-E61B-149E-6C78-9294D8648486}"/>
              </a:ext>
            </a:extLst>
          </p:cNvPr>
          <p:cNvSpPr txBox="1">
            <a:spLocks noChangeAspect="1"/>
          </p:cNvSpPr>
          <p:nvPr/>
        </p:nvSpPr>
        <p:spPr>
          <a:xfrm>
            <a:off x="2893903" y="5728442"/>
            <a:ext cx="1592414" cy="462643"/>
          </a:xfrm>
          <a:prstGeom prst="rightArrow">
            <a:avLst>
              <a:gd name="adj1" fmla="val 50000"/>
              <a:gd name="adj2" fmla="val 72441"/>
            </a:avLst>
          </a:prstGeom>
          <a:solidFill>
            <a:srgbClr val="558ED5"/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Low Coagulation Factors or Oral anticoagulants (Warfarin or DOACs)</a:t>
            </a:r>
            <a:endParaRPr lang="en-AU" sz="5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8" name="Text Box 73">
            <a:extLst>
              <a:ext uri="{FF2B5EF4-FFF2-40B4-BE49-F238E27FC236}">
                <a16:creationId xmlns:a16="http://schemas.microsoft.com/office/drawing/2014/main" id="{661D3B4C-059F-93C5-F830-3EBE35364E11}"/>
              </a:ext>
            </a:extLst>
          </p:cNvPr>
          <p:cNvSpPr txBox="1">
            <a:spLocks noChangeAspect="1"/>
          </p:cNvSpPr>
          <p:nvPr/>
        </p:nvSpPr>
        <p:spPr>
          <a:xfrm>
            <a:off x="2935465" y="2663243"/>
            <a:ext cx="1592414" cy="462643"/>
          </a:xfrm>
          <a:prstGeom prst="rightArrow">
            <a:avLst>
              <a:gd name="adj1" fmla="val 50000"/>
              <a:gd name="adj2" fmla="val 67869"/>
            </a:avLst>
          </a:prstGeom>
          <a:solidFill>
            <a:srgbClr val="B3A2C8"/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7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Hyperfibrinolysis</a:t>
            </a:r>
            <a:endParaRPr lang="en-AU" sz="7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9" name="Chevron 28">
            <a:extLst>
              <a:ext uri="{FF2B5EF4-FFF2-40B4-BE49-F238E27FC236}">
                <a16:creationId xmlns:a16="http://schemas.microsoft.com/office/drawing/2014/main" id="{14AFE3E3-F81E-70D6-17B5-5B66621DEE69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-265433" y="3907638"/>
            <a:ext cx="1187566" cy="329462"/>
          </a:xfrm>
          <a:prstGeom prst="chevron">
            <a:avLst>
              <a:gd name="adj" fmla="val 46187"/>
            </a:avLst>
          </a:prstGeom>
          <a:solidFill>
            <a:srgbClr val="948A5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A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FIBRINOGEN</a:t>
            </a:r>
          </a:p>
        </p:txBody>
      </p:sp>
      <p:sp>
        <p:nvSpPr>
          <p:cNvPr id="30" name="Chevron 29">
            <a:extLst>
              <a:ext uri="{FF2B5EF4-FFF2-40B4-BE49-F238E27FC236}">
                <a16:creationId xmlns:a16="http://schemas.microsoft.com/office/drawing/2014/main" id="{CCA8F2A4-7115-799A-0E35-4B1D7A620473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-272929" y="4945085"/>
            <a:ext cx="1187566" cy="329462"/>
          </a:xfrm>
          <a:prstGeom prst="chevron">
            <a:avLst>
              <a:gd name="adj" fmla="val 46187"/>
            </a:avLst>
          </a:prstGeom>
          <a:solidFill>
            <a:srgbClr val="1EBA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A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PLATELETS</a:t>
            </a:r>
          </a:p>
        </p:txBody>
      </p:sp>
      <p:sp>
        <p:nvSpPr>
          <p:cNvPr id="31" name="Chevron 30">
            <a:extLst>
              <a:ext uri="{FF2B5EF4-FFF2-40B4-BE49-F238E27FC236}">
                <a16:creationId xmlns:a16="http://schemas.microsoft.com/office/drawing/2014/main" id="{2906730A-4189-DE24-CEEA-722D4D044641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-281494" y="5966544"/>
            <a:ext cx="1187566" cy="329462"/>
          </a:xfrm>
          <a:prstGeom prst="chevron">
            <a:avLst>
              <a:gd name="adj" fmla="val 46187"/>
            </a:avLst>
          </a:prstGeom>
          <a:solidFill>
            <a:srgbClr val="558ED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A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</a:p>
        </p:txBody>
      </p:sp>
      <p:sp>
        <p:nvSpPr>
          <p:cNvPr id="32" name="Chevron 31">
            <a:extLst>
              <a:ext uri="{FF2B5EF4-FFF2-40B4-BE49-F238E27FC236}">
                <a16:creationId xmlns:a16="http://schemas.microsoft.com/office/drawing/2014/main" id="{30744F82-524E-FE7C-C11D-8CCB58029B0D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-271992" y="2860292"/>
            <a:ext cx="1187566" cy="329462"/>
          </a:xfrm>
          <a:prstGeom prst="chevron">
            <a:avLst>
              <a:gd name="adj" fmla="val 46187"/>
            </a:avLst>
          </a:prstGeom>
          <a:solidFill>
            <a:srgbClr val="B3A2C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A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FIBRINOLYSIS</a:t>
            </a:r>
          </a:p>
        </p:txBody>
      </p:sp>
      <p:sp>
        <p:nvSpPr>
          <p:cNvPr id="33" name="Text Box 73">
            <a:extLst>
              <a:ext uri="{FF2B5EF4-FFF2-40B4-BE49-F238E27FC236}">
                <a16:creationId xmlns:a16="http://schemas.microsoft.com/office/drawing/2014/main" id="{B1481EF0-CEBE-4A66-DCE6-29DF62C07A0D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571168" y="4446339"/>
            <a:ext cx="427792" cy="257143"/>
          </a:xfrm>
          <a:prstGeom prst="rightArrow">
            <a:avLst>
              <a:gd name="adj1" fmla="val 59014"/>
              <a:gd name="adj2" fmla="val 59470"/>
            </a:avLst>
          </a:prstGeom>
          <a:solidFill>
            <a:schemeClr val="bg1">
              <a:lumMod val="75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vert270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NO</a:t>
            </a:r>
            <a:endParaRPr lang="en-AU" sz="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4" name="Text Box 73">
            <a:extLst>
              <a:ext uri="{FF2B5EF4-FFF2-40B4-BE49-F238E27FC236}">
                <a16:creationId xmlns:a16="http://schemas.microsoft.com/office/drawing/2014/main" id="{80FC482E-0937-1FF9-CF7F-2592D9FB7F2F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656894" y="5399726"/>
            <a:ext cx="354729" cy="257143"/>
          </a:xfrm>
          <a:prstGeom prst="rightArrow">
            <a:avLst>
              <a:gd name="adj1" fmla="val 59014"/>
              <a:gd name="adj2" fmla="val 59470"/>
            </a:avLst>
          </a:prstGeom>
          <a:solidFill>
            <a:schemeClr val="bg1">
              <a:lumMod val="75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vert270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NO</a:t>
            </a:r>
            <a:endParaRPr lang="en-AU" sz="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5" name="Text Box 73">
            <a:extLst>
              <a:ext uri="{FF2B5EF4-FFF2-40B4-BE49-F238E27FC236}">
                <a16:creationId xmlns:a16="http://schemas.microsoft.com/office/drawing/2014/main" id="{54DDB762-00AA-1DD9-47A2-E39A7C97E131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643300" y="6454879"/>
            <a:ext cx="349166" cy="257143"/>
          </a:xfrm>
          <a:prstGeom prst="rightArrow">
            <a:avLst>
              <a:gd name="adj1" fmla="val 59014"/>
              <a:gd name="adj2" fmla="val 59470"/>
            </a:avLst>
          </a:prstGeom>
          <a:solidFill>
            <a:schemeClr val="bg1">
              <a:lumMod val="75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vert270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NO</a:t>
            </a:r>
            <a:endParaRPr lang="en-AU" sz="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6" name="Text Box 73">
            <a:extLst>
              <a:ext uri="{FF2B5EF4-FFF2-40B4-BE49-F238E27FC236}">
                <a16:creationId xmlns:a16="http://schemas.microsoft.com/office/drawing/2014/main" id="{824D52A1-E26A-BA50-A347-20C888343CB0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608573" y="3391501"/>
            <a:ext cx="451373" cy="257143"/>
          </a:xfrm>
          <a:prstGeom prst="rightArrow">
            <a:avLst>
              <a:gd name="adj1" fmla="val 59014"/>
              <a:gd name="adj2" fmla="val 59470"/>
            </a:avLst>
          </a:prstGeom>
          <a:solidFill>
            <a:schemeClr val="bg1">
              <a:lumMod val="75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vert270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NO</a:t>
            </a:r>
            <a:endParaRPr lang="en-AU" sz="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7" name="Text Box 73">
            <a:extLst>
              <a:ext uri="{FF2B5EF4-FFF2-40B4-BE49-F238E27FC236}">
                <a16:creationId xmlns:a16="http://schemas.microsoft.com/office/drawing/2014/main" id="{19CEA5BB-38C0-BF57-D814-FF320AE79650}"/>
              </a:ext>
            </a:extLst>
          </p:cNvPr>
          <p:cNvSpPr txBox="1">
            <a:spLocks noChangeAspect="1"/>
          </p:cNvSpPr>
          <p:nvPr/>
        </p:nvSpPr>
        <p:spPr>
          <a:xfrm>
            <a:off x="2555682" y="4795401"/>
            <a:ext cx="490057" cy="333829"/>
          </a:xfrm>
          <a:prstGeom prst="rightArrow">
            <a:avLst>
              <a:gd name="adj1" fmla="val 36765"/>
              <a:gd name="adj2" fmla="val 42617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786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YES</a:t>
            </a:r>
            <a:endParaRPr lang="en-AU" sz="786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8" name="Text Box 73">
            <a:extLst>
              <a:ext uri="{FF2B5EF4-FFF2-40B4-BE49-F238E27FC236}">
                <a16:creationId xmlns:a16="http://schemas.microsoft.com/office/drawing/2014/main" id="{EA74F030-973F-E75E-8D97-206A9FBDB874}"/>
              </a:ext>
            </a:extLst>
          </p:cNvPr>
          <p:cNvSpPr txBox="1">
            <a:spLocks noChangeAspect="1"/>
          </p:cNvSpPr>
          <p:nvPr/>
        </p:nvSpPr>
        <p:spPr>
          <a:xfrm>
            <a:off x="2526163" y="5792849"/>
            <a:ext cx="490057" cy="333829"/>
          </a:xfrm>
          <a:prstGeom prst="rightArrow">
            <a:avLst>
              <a:gd name="adj1" fmla="val 36765"/>
              <a:gd name="adj2" fmla="val 42617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786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YES</a:t>
            </a:r>
            <a:endParaRPr lang="en-AU" sz="786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9" name="Text Box 30">
            <a:extLst>
              <a:ext uri="{FF2B5EF4-FFF2-40B4-BE49-F238E27FC236}">
                <a16:creationId xmlns:a16="http://schemas.microsoft.com/office/drawing/2014/main" id="{AD4A6247-65C4-EE76-2622-1C1E727EB075}"/>
              </a:ext>
            </a:extLst>
          </p:cNvPr>
          <p:cNvSpPr txBox="1"/>
          <p:nvPr/>
        </p:nvSpPr>
        <p:spPr>
          <a:xfrm>
            <a:off x="4559989" y="5779888"/>
            <a:ext cx="1403700" cy="855786"/>
          </a:xfrm>
          <a:prstGeom prst="rect">
            <a:avLst/>
          </a:prstGeom>
          <a:ln w="38100">
            <a:solidFill>
              <a:srgbClr val="558ED5"/>
            </a:solidFill>
          </a:ln>
          <a:extLst>
            <a:ext uri="{C572A759-6A51-4108-AA02-DFA0A04FC94B}">
              <ma14:wrappingTextBoxFlag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el="http://schemas.microsoft.com/office/2019/extlst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/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ELP/ FFP </a:t>
            </a:r>
            <a:r>
              <a:rPr lang="en-AU" sz="1000" b="1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20mLs/kg</a:t>
            </a:r>
            <a:endParaRPr lang="en-AU" sz="10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ctr"/>
            <a:r>
              <a:rPr lang="en-US" sz="6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OR </a:t>
            </a:r>
          </a:p>
          <a:p>
            <a:pPr algn="ctr"/>
            <a:r>
              <a:rPr lang="en-US" sz="1400" b="1" dirty="0" err="1">
                <a:ea typeface="Malgun Gothic" panose="020B0503020000020004" pitchFamily="34" charset="-127"/>
                <a:cs typeface="Calibri" panose="020F0502020204030204" pitchFamily="34" charset="0"/>
              </a:rPr>
              <a:t>Beriplex</a:t>
            </a:r>
            <a:endParaRPr lang="en-US" sz="1050" b="1" dirty="0"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ctr"/>
            <a:r>
              <a:rPr lang="en-US" sz="1050" b="1" dirty="0">
                <a:ea typeface="Malgun Gothic" panose="020B0503020000020004" pitchFamily="34" charset="-127"/>
                <a:cs typeface="Calibri" panose="020F0502020204030204" pitchFamily="34" charset="0"/>
              </a:rPr>
              <a:t>12.5 Units/kg IV</a:t>
            </a:r>
          </a:p>
          <a:p>
            <a:pPr algn="ctr"/>
            <a:r>
              <a:rPr lang="en-US" sz="5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If volume overloaded</a:t>
            </a:r>
            <a:endParaRPr lang="en-AU" sz="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0" name="Text Box 73">
            <a:extLst>
              <a:ext uri="{FF2B5EF4-FFF2-40B4-BE49-F238E27FC236}">
                <a16:creationId xmlns:a16="http://schemas.microsoft.com/office/drawing/2014/main" id="{40CF5A11-2FAF-3C32-EC43-4B28F55E627D}"/>
              </a:ext>
            </a:extLst>
          </p:cNvPr>
          <p:cNvSpPr txBox="1">
            <a:spLocks noChangeAspect="1"/>
          </p:cNvSpPr>
          <p:nvPr/>
        </p:nvSpPr>
        <p:spPr>
          <a:xfrm>
            <a:off x="2560337" y="2741994"/>
            <a:ext cx="490057" cy="333829"/>
          </a:xfrm>
          <a:prstGeom prst="rightArrow">
            <a:avLst>
              <a:gd name="adj1" fmla="val 36765"/>
              <a:gd name="adj2" fmla="val 42617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786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YES</a:t>
            </a:r>
            <a:endParaRPr lang="en-AU" sz="786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41" name="Text Box 73">
            <a:extLst>
              <a:ext uri="{FF2B5EF4-FFF2-40B4-BE49-F238E27FC236}">
                <a16:creationId xmlns:a16="http://schemas.microsoft.com/office/drawing/2014/main" id="{74BE2F28-C885-A9B1-57FB-81E94681BDAD}"/>
              </a:ext>
            </a:extLst>
          </p:cNvPr>
          <p:cNvSpPr txBox="1">
            <a:spLocks noChangeAspect="1"/>
          </p:cNvSpPr>
          <p:nvPr/>
        </p:nvSpPr>
        <p:spPr>
          <a:xfrm rot="10337808" flipV="1">
            <a:off x="1278888" y="3244223"/>
            <a:ext cx="4597638" cy="206931"/>
          </a:xfrm>
          <a:prstGeom prst="rightArrow">
            <a:avLst>
              <a:gd name="adj1" fmla="val 57883"/>
              <a:gd name="adj2" fmla="val 104894"/>
            </a:avLst>
          </a:prstGeom>
          <a:solidFill>
            <a:srgbClr val="73FB79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8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PROCEED WITH ALGORITHM</a:t>
            </a:r>
            <a:endParaRPr lang="en-AU" sz="8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7F2CC1-7DF5-4E5D-7C7A-85C08CBC031D}"/>
              </a:ext>
            </a:extLst>
          </p:cNvPr>
          <p:cNvSpPr txBox="1"/>
          <p:nvPr/>
        </p:nvSpPr>
        <p:spPr>
          <a:xfrm>
            <a:off x="2893903" y="4079310"/>
            <a:ext cx="1345551" cy="384721"/>
          </a:xfrm>
          <a:prstGeom prst="rect">
            <a:avLst/>
          </a:prstGeom>
          <a:solidFill>
            <a:srgbClr val="E6E1E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500" b="1" dirty="0"/>
              <a:t>Clinician discretion for Fibrinogen Concentrate</a:t>
            </a:r>
          </a:p>
          <a:p>
            <a:pPr algn="ctr"/>
            <a:r>
              <a:rPr lang="en-AU" sz="500" dirty="0"/>
              <a:t>Usually single dose</a:t>
            </a:r>
          </a:p>
          <a:p>
            <a:pPr algn="ctr"/>
            <a:r>
              <a:rPr lang="en-AU" sz="400" dirty="0"/>
              <a:t>Only for severely low FIBTEM </a:t>
            </a:r>
            <a:r>
              <a:rPr lang="en-AU" sz="400" u="sng" dirty="0"/>
              <a:t>&lt;</a:t>
            </a:r>
            <a:r>
              <a:rPr lang="en-AU" sz="400" dirty="0"/>
              <a:t>6mm or CFF &lt;10mm</a:t>
            </a:r>
          </a:p>
        </p:txBody>
      </p:sp>
      <p:sp>
        <p:nvSpPr>
          <p:cNvPr id="44" name="Text Box 73">
            <a:extLst>
              <a:ext uri="{FF2B5EF4-FFF2-40B4-BE49-F238E27FC236}">
                <a16:creationId xmlns:a16="http://schemas.microsoft.com/office/drawing/2014/main" id="{9B862A5B-DA65-FB76-0223-52E12B2FDA74}"/>
              </a:ext>
            </a:extLst>
          </p:cNvPr>
          <p:cNvSpPr txBox="1">
            <a:spLocks noChangeAspect="1"/>
          </p:cNvSpPr>
          <p:nvPr/>
        </p:nvSpPr>
        <p:spPr>
          <a:xfrm>
            <a:off x="2566505" y="3793636"/>
            <a:ext cx="490057" cy="333829"/>
          </a:xfrm>
          <a:prstGeom prst="rightArrow">
            <a:avLst>
              <a:gd name="adj1" fmla="val 36765"/>
              <a:gd name="adj2" fmla="val 42617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786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YES</a:t>
            </a:r>
            <a:endParaRPr lang="en-AU" sz="786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ACCFF2CD-7166-932E-EE40-EDED37A5A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788774"/>
              </p:ext>
            </p:extLst>
          </p:nvPr>
        </p:nvGraphicFramePr>
        <p:xfrm>
          <a:off x="548885" y="2486868"/>
          <a:ext cx="2001436" cy="830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18">
                  <a:extLst>
                    <a:ext uri="{9D8B030D-6E8A-4147-A177-3AD203B41FA5}">
                      <a16:colId xmlns:a16="http://schemas.microsoft.com/office/drawing/2014/main" val="1831228679"/>
                    </a:ext>
                  </a:extLst>
                </a:gridCol>
                <a:gridCol w="1000718">
                  <a:extLst>
                    <a:ext uri="{9D8B030D-6E8A-4147-A177-3AD203B41FA5}">
                      <a16:colId xmlns:a16="http://schemas.microsoft.com/office/drawing/2014/main" val="2726888091"/>
                    </a:ext>
                  </a:extLst>
                </a:gridCol>
              </a:tblGrid>
              <a:tr h="197204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CLOT INSTABILITY </a:t>
                      </a:r>
                      <a:r>
                        <a:rPr lang="en-US" sz="700" b="1" i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Early diagnosis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62081"/>
                  </a:ext>
                </a:extLst>
              </a:tr>
              <a:tr h="286843">
                <a:tc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EXTEM A5 &lt;35mm</a:t>
                      </a:r>
                      <a:endParaRPr lang="en-AU" sz="9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F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1" dirty="0">
                          <a:solidFill>
                            <a:schemeClr val="tx1"/>
                          </a:solidFill>
                        </a:rPr>
                        <a:t>CRT A10 </a:t>
                      </a:r>
                    </a:p>
                    <a:p>
                      <a:pPr algn="ctr"/>
                      <a:r>
                        <a:rPr lang="en-AU" sz="900" b="1" dirty="0">
                          <a:solidFill>
                            <a:schemeClr val="tx1"/>
                          </a:solidFill>
                        </a:rPr>
                        <a:t>&lt;47mm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988277"/>
                  </a:ext>
                </a:extLst>
              </a:tr>
              <a:tr h="169094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Flat line FIBTEM or CRT at 5min</a:t>
                      </a:r>
                    </a:p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139099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54D48E3C-81B6-0D09-4545-C06586D3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888513"/>
              </p:ext>
            </p:extLst>
          </p:nvPr>
        </p:nvGraphicFramePr>
        <p:xfrm>
          <a:off x="514784" y="4791071"/>
          <a:ext cx="2039654" cy="545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27">
                  <a:extLst>
                    <a:ext uri="{9D8B030D-6E8A-4147-A177-3AD203B41FA5}">
                      <a16:colId xmlns:a16="http://schemas.microsoft.com/office/drawing/2014/main" val="1831228679"/>
                    </a:ext>
                  </a:extLst>
                </a:gridCol>
                <a:gridCol w="1019827">
                  <a:extLst>
                    <a:ext uri="{9D8B030D-6E8A-4147-A177-3AD203B41FA5}">
                      <a16:colId xmlns:a16="http://schemas.microsoft.com/office/drawing/2014/main" val="2726888091"/>
                    </a:ext>
                  </a:extLst>
                </a:gridCol>
              </a:tblGrid>
              <a:tr h="545242">
                <a:tc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NORMAL FIBTEM A5 ≥ 12mm </a:t>
                      </a:r>
                      <a:endParaRPr lang="en-AU" sz="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US" sz="700" b="1" u="sng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AND</a:t>
                      </a:r>
                      <a:endParaRPr lang="en-AU" sz="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 fontAlgn="base"/>
                      <a:r>
                        <a:rPr lang="en-US" sz="7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IS EXTEM A5 &lt; 35mm?</a:t>
                      </a:r>
                      <a:endParaRPr lang="en-AU" sz="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FF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NORMAL CFF A10 </a:t>
                      </a:r>
                      <a:r>
                        <a:rPr lang="en-AU" sz="700" b="1" u="sng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&gt; 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15mm</a:t>
                      </a:r>
                    </a:p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AU" sz="700" b="1" u="sng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AND</a:t>
                      </a:r>
                    </a:p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IS CRT A10 &lt; 47mm?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988277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7E12DD7C-5BF3-C8E9-BBAE-0064BC7E9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138160"/>
              </p:ext>
            </p:extLst>
          </p:nvPr>
        </p:nvGraphicFramePr>
        <p:xfrm>
          <a:off x="544097" y="5712404"/>
          <a:ext cx="200143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18">
                  <a:extLst>
                    <a:ext uri="{9D8B030D-6E8A-4147-A177-3AD203B41FA5}">
                      <a16:colId xmlns:a16="http://schemas.microsoft.com/office/drawing/2014/main" val="1831228679"/>
                    </a:ext>
                  </a:extLst>
                </a:gridCol>
                <a:gridCol w="1000718">
                  <a:extLst>
                    <a:ext uri="{9D8B030D-6E8A-4147-A177-3AD203B41FA5}">
                      <a16:colId xmlns:a16="http://schemas.microsoft.com/office/drawing/2014/main" val="2726888091"/>
                    </a:ext>
                  </a:extLst>
                </a:gridCol>
              </a:tblGrid>
              <a:tr h="427348">
                <a:tc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US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NORMAL FIBTEM A5 ≥ 12mm</a:t>
                      </a:r>
                      <a:r>
                        <a:rPr lang="en-US" sz="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en-AU" sz="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US" sz="600" b="1" u="sng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AND</a:t>
                      </a:r>
                      <a:endParaRPr lang="en-AU" sz="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US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IS EXTEM CT &gt; 85 sec?</a:t>
                      </a:r>
                      <a:endParaRPr lang="en-AU" sz="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FF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AU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NORMAL CFF A10 </a:t>
                      </a:r>
                      <a:r>
                        <a:rPr lang="en-AU" sz="600" b="1" u="sng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&gt; </a:t>
                      </a:r>
                      <a:r>
                        <a:rPr lang="en-AU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15mm?</a:t>
                      </a:r>
                    </a:p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AU" sz="600" b="1" u="sng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AND</a:t>
                      </a:r>
                      <a:r>
                        <a:rPr lang="en-AU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AU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Is CKH-R &gt; 10 minutes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988277"/>
                  </a:ext>
                </a:extLst>
              </a:tr>
              <a:tr h="227368">
                <a:tc gridSpan="2"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US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Ensure core temp &gt;36</a:t>
                      </a:r>
                      <a:r>
                        <a:rPr lang="en-US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  <a:cs typeface="Calibri" panose="020F0502020204030204" pitchFamily="34" charset="0"/>
                          <a:sym typeface="Symbol" pitchFamily="2" charset="2"/>
                        </a:rPr>
                        <a:t></a:t>
                      </a:r>
                      <a:r>
                        <a:rPr lang="en-US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C</a:t>
                      </a:r>
                      <a:endParaRPr lang="en-AU" sz="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US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and Fibrinogen corrected first</a:t>
                      </a:r>
                      <a:endParaRPr lang="en-AU" sz="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endParaRPr lang="en-AU" sz="800" b="1" dirty="0">
                        <a:solidFill>
                          <a:schemeClr val="tx1"/>
                        </a:solidFill>
                        <a:ea typeface="MS PGothic" panose="020B0600070205080204" pitchFamily="34" charset="-128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20759"/>
                  </a:ext>
                </a:extLst>
              </a:tr>
            </a:tbl>
          </a:graphicData>
        </a:graphic>
      </p:graphicFrame>
      <p:sp>
        <p:nvSpPr>
          <p:cNvPr id="54" name="Text Box 1">
            <a:extLst>
              <a:ext uri="{FF2B5EF4-FFF2-40B4-BE49-F238E27FC236}">
                <a16:creationId xmlns:a16="http://schemas.microsoft.com/office/drawing/2014/main" id="{EB239E97-9C79-F163-DBB3-12BF457F89A1}"/>
              </a:ext>
            </a:extLst>
          </p:cNvPr>
          <p:cNvSpPr txBox="1"/>
          <p:nvPr/>
        </p:nvSpPr>
        <p:spPr>
          <a:xfrm>
            <a:off x="4570459" y="3289319"/>
            <a:ext cx="1379047" cy="1315735"/>
          </a:xfrm>
          <a:prstGeom prst="rect">
            <a:avLst/>
          </a:prstGeom>
          <a:ln w="38100">
            <a:solidFill>
              <a:srgbClr val="948A5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25714" rIns="0" bIns="2571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786"/>
              </a:lnSpc>
            </a:pPr>
            <a:r>
              <a:rPr lang="en-US" sz="1200" b="1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Cryo or </a:t>
            </a:r>
            <a:r>
              <a:rPr lang="en-US" sz="1200" b="1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FibConc</a:t>
            </a:r>
            <a:r>
              <a:rPr lang="en-US" sz="1200" b="1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.</a:t>
            </a:r>
          </a:p>
          <a:p>
            <a:pPr algn="ctr" fontAlgn="base">
              <a:lnSpc>
                <a:spcPts val="786"/>
              </a:lnSpc>
            </a:pPr>
            <a:endParaRPr lang="en-US" sz="12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endParaRPr lang="en-US" sz="12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endParaRPr lang="en-US" sz="12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endParaRPr lang="en-US" sz="12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endParaRPr lang="en-US" sz="12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endParaRPr lang="en-US" sz="12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endParaRPr lang="en-US" sz="12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endParaRPr lang="en-US" sz="2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endParaRPr lang="en-US" sz="2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r>
              <a:rPr lang="en-US" sz="5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If FIBTEM A5&lt; 6 or CFF A10 &lt;10, </a:t>
            </a:r>
          </a:p>
          <a:p>
            <a:pPr algn="ctr" fontAlgn="base">
              <a:lnSpc>
                <a:spcPts val="786"/>
              </a:lnSpc>
            </a:pPr>
            <a:r>
              <a:rPr lang="en-US" sz="5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ensure platelets are also available</a:t>
            </a:r>
            <a:endParaRPr lang="en-AU" sz="8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CBA98576-BA38-D55F-AF5B-A4F546BC4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379561"/>
              </p:ext>
            </p:extLst>
          </p:nvPr>
        </p:nvGraphicFramePr>
        <p:xfrm>
          <a:off x="553002" y="6700877"/>
          <a:ext cx="2001436" cy="786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18">
                  <a:extLst>
                    <a:ext uri="{9D8B030D-6E8A-4147-A177-3AD203B41FA5}">
                      <a16:colId xmlns:a16="http://schemas.microsoft.com/office/drawing/2014/main" val="1831228679"/>
                    </a:ext>
                  </a:extLst>
                </a:gridCol>
                <a:gridCol w="1000718">
                  <a:extLst>
                    <a:ext uri="{9D8B030D-6E8A-4147-A177-3AD203B41FA5}">
                      <a16:colId xmlns:a16="http://schemas.microsoft.com/office/drawing/2014/main" val="2726888091"/>
                    </a:ext>
                  </a:extLst>
                </a:gridCol>
              </a:tblGrid>
              <a:tr h="197204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CLOT INSTABILITY </a:t>
                      </a:r>
                      <a:r>
                        <a:rPr lang="en-US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after 30 minutes</a:t>
                      </a:r>
                      <a:endParaRPr lang="en-A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62081"/>
                  </a:ext>
                </a:extLst>
              </a:tr>
              <a:tr h="286843">
                <a:tc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IS FIBTEM ML </a:t>
                      </a:r>
                      <a:r>
                        <a:rPr lang="en-AU" sz="900" b="1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≥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 10 %?</a:t>
                      </a:r>
                      <a:endParaRPr lang="en-AU" sz="9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F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Is CRT (LY30) &gt; 2.2%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988277"/>
                  </a:ext>
                </a:extLst>
              </a:tr>
              <a:tr h="169094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500" dirty="0">
                          <a:solidFill>
                            <a:schemeClr val="tx1"/>
                          </a:solidFill>
                          <a:ea typeface="Times New Roman" panose="02020603050405020304" pitchFamily="18" charset="0"/>
                        </a:rPr>
                        <a:t>Clot should be stable for 1 hour, not tapering away</a:t>
                      </a:r>
                      <a:endParaRPr lang="en-A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139099"/>
                  </a:ext>
                </a:extLst>
              </a:tr>
            </a:tbl>
          </a:graphicData>
        </a:graphic>
      </p:graphicFrame>
      <p:sp>
        <p:nvSpPr>
          <p:cNvPr id="57" name="Chevron 56">
            <a:extLst>
              <a:ext uri="{FF2B5EF4-FFF2-40B4-BE49-F238E27FC236}">
                <a16:creationId xmlns:a16="http://schemas.microsoft.com/office/drawing/2014/main" id="{1769B84C-D4F4-7865-2BB5-A4ADD326D23E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-278489" y="7014467"/>
            <a:ext cx="1187566" cy="329462"/>
          </a:xfrm>
          <a:prstGeom prst="chevron">
            <a:avLst>
              <a:gd name="adj" fmla="val 46187"/>
            </a:avLst>
          </a:prstGeom>
          <a:solidFill>
            <a:srgbClr val="B3A2C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A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FIBRINOLYSIS</a:t>
            </a:r>
          </a:p>
        </p:txBody>
      </p:sp>
      <p:sp>
        <p:nvSpPr>
          <p:cNvPr id="58" name="Text Box 73">
            <a:extLst>
              <a:ext uri="{FF2B5EF4-FFF2-40B4-BE49-F238E27FC236}">
                <a16:creationId xmlns:a16="http://schemas.microsoft.com/office/drawing/2014/main" id="{F102DF7A-44E0-35F3-06E7-6668657F5940}"/>
              </a:ext>
            </a:extLst>
          </p:cNvPr>
          <p:cNvSpPr txBox="1">
            <a:spLocks noChangeAspect="1"/>
          </p:cNvSpPr>
          <p:nvPr/>
        </p:nvSpPr>
        <p:spPr>
          <a:xfrm>
            <a:off x="2930085" y="6767281"/>
            <a:ext cx="1592414" cy="462643"/>
          </a:xfrm>
          <a:prstGeom prst="rightArrow">
            <a:avLst>
              <a:gd name="adj1" fmla="val 50000"/>
              <a:gd name="adj2" fmla="val 67869"/>
            </a:avLst>
          </a:prstGeom>
          <a:solidFill>
            <a:srgbClr val="B3A2C8"/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7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Hyperfibrinolysis</a:t>
            </a:r>
            <a:endParaRPr lang="en-AU" sz="7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9" name="Text Box 73">
            <a:extLst>
              <a:ext uri="{FF2B5EF4-FFF2-40B4-BE49-F238E27FC236}">
                <a16:creationId xmlns:a16="http://schemas.microsoft.com/office/drawing/2014/main" id="{C99B9AE2-11F0-30F8-BBAF-6736F2C009C9}"/>
              </a:ext>
            </a:extLst>
          </p:cNvPr>
          <p:cNvSpPr txBox="1">
            <a:spLocks noChangeAspect="1"/>
          </p:cNvSpPr>
          <p:nvPr/>
        </p:nvSpPr>
        <p:spPr>
          <a:xfrm>
            <a:off x="2554957" y="6846032"/>
            <a:ext cx="490057" cy="333829"/>
          </a:xfrm>
          <a:prstGeom prst="rightArrow">
            <a:avLst>
              <a:gd name="adj1" fmla="val 36765"/>
              <a:gd name="adj2" fmla="val 42617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786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YES</a:t>
            </a:r>
            <a:endParaRPr lang="en-AU" sz="786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0" name="Text Box 50">
            <a:extLst>
              <a:ext uri="{FF2B5EF4-FFF2-40B4-BE49-F238E27FC236}">
                <a16:creationId xmlns:a16="http://schemas.microsoft.com/office/drawing/2014/main" id="{A3D3B1A2-B053-F6CF-BCFC-6D7B68467E99}"/>
              </a:ext>
            </a:extLst>
          </p:cNvPr>
          <p:cNvSpPr txBox="1"/>
          <p:nvPr/>
        </p:nvSpPr>
        <p:spPr>
          <a:xfrm>
            <a:off x="4570459" y="6700035"/>
            <a:ext cx="1379047" cy="905633"/>
          </a:xfrm>
          <a:prstGeom prst="rect">
            <a:avLst/>
          </a:prstGeom>
          <a:ln w="38100">
            <a:solidFill>
              <a:srgbClr val="B3A2C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5714" tIns="32657" rIns="257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Consider additional tranexamic acid</a:t>
            </a:r>
          </a:p>
          <a:p>
            <a:pPr algn="ctr"/>
            <a:r>
              <a:rPr lang="en-US" sz="8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Consider APTEM if available to further investigate clot instability</a:t>
            </a:r>
          </a:p>
          <a:p>
            <a:pPr algn="ctr"/>
            <a:r>
              <a:rPr lang="en-US" sz="800" b="1" dirty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E.g. Factor XIII, clot retraction</a:t>
            </a:r>
            <a:endParaRPr lang="en-AU" sz="8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7C33D600-5755-94CB-30CC-E82ECECB4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608822"/>
              </p:ext>
            </p:extLst>
          </p:nvPr>
        </p:nvGraphicFramePr>
        <p:xfrm>
          <a:off x="525159" y="3714125"/>
          <a:ext cx="2019092" cy="805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546">
                  <a:extLst>
                    <a:ext uri="{9D8B030D-6E8A-4147-A177-3AD203B41FA5}">
                      <a16:colId xmlns:a16="http://schemas.microsoft.com/office/drawing/2014/main" val="1831228679"/>
                    </a:ext>
                  </a:extLst>
                </a:gridCol>
                <a:gridCol w="1009546">
                  <a:extLst>
                    <a:ext uri="{9D8B030D-6E8A-4147-A177-3AD203B41FA5}">
                      <a16:colId xmlns:a16="http://schemas.microsoft.com/office/drawing/2014/main" val="2726888091"/>
                    </a:ext>
                  </a:extLst>
                </a:gridCol>
              </a:tblGrid>
              <a:tr h="27836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786"/>
                        </a:lnSpc>
                        <a:tabLst>
                          <a:tab pos="163289" algn="l"/>
                        </a:tabLs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IS FIBTEM A5 &lt; 12mm?</a:t>
                      </a:r>
                    </a:p>
                    <a:p>
                      <a:pPr algn="ctr" fontAlgn="base">
                        <a:lnSpc>
                          <a:spcPts val="786"/>
                        </a:lnSpc>
                        <a:tabLst>
                          <a:tab pos="163289" algn="l"/>
                        </a:tabLst>
                      </a:pPr>
                      <a:r>
                        <a:rPr lang="en-US" sz="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(close correlation to Clauss fibrinogen)</a:t>
                      </a:r>
                      <a:endParaRPr lang="en-AU" sz="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F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Is CFF A10 &lt; 15mm?</a:t>
                      </a:r>
                    </a:p>
                    <a:p>
                      <a:pPr algn="ctr"/>
                      <a:r>
                        <a:rPr lang="en-AU" sz="500" dirty="0">
                          <a:solidFill>
                            <a:schemeClr val="tx1"/>
                          </a:solidFill>
                        </a:rPr>
                        <a:t>(Local validation recommended)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98827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78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3289" algn="l"/>
                        </a:tabLst>
                        <a:defRPr/>
                      </a:pPr>
                      <a:r>
                        <a:rPr lang="en-US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Including flat line at 5 minutes</a:t>
                      </a:r>
                    </a:p>
                    <a:p>
                      <a:pPr marL="0" marR="0" lvl="0" indent="0" algn="ctr" defTabSz="685800" rtl="0" eaLnBrk="1" fontAlgn="base" latinLnBrk="0" hangingPunct="1">
                        <a:lnSpc>
                          <a:spcPts val="78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3289" algn="l"/>
                        </a:tabLst>
                        <a:defRPr/>
                      </a:pPr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a:t>Craniofacial cases, aim for higher target.</a:t>
                      </a:r>
                      <a:endParaRPr lang="en-AU" sz="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361859"/>
                  </a:ext>
                </a:extLst>
              </a:tr>
            </a:tbl>
          </a:graphicData>
        </a:graphic>
      </p:graphicFrame>
      <p:sp>
        <p:nvSpPr>
          <p:cNvPr id="62" name="Text Box 50">
            <a:extLst>
              <a:ext uri="{FF2B5EF4-FFF2-40B4-BE49-F238E27FC236}">
                <a16:creationId xmlns:a16="http://schemas.microsoft.com/office/drawing/2014/main" id="{AB58ADC3-DFB1-28A8-DA34-24268B713936}"/>
              </a:ext>
            </a:extLst>
          </p:cNvPr>
          <p:cNvSpPr txBox="1"/>
          <p:nvPr/>
        </p:nvSpPr>
        <p:spPr>
          <a:xfrm>
            <a:off x="4591693" y="2461659"/>
            <a:ext cx="1370652" cy="720919"/>
          </a:xfrm>
          <a:prstGeom prst="rect">
            <a:avLst/>
          </a:prstGeom>
          <a:ln w="38100">
            <a:solidFill>
              <a:srgbClr val="B3A2C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5714" tIns="32657" rIns="257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Tranexamic Acid</a:t>
            </a:r>
            <a:endParaRPr lang="en-AU" sz="9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algn="ctr"/>
            <a:r>
              <a:rPr lang="en-US" sz="9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15mg/kg </a:t>
            </a:r>
          </a:p>
          <a:p>
            <a:pPr algn="ctr"/>
            <a:endParaRPr lang="en-AU" sz="8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algn="ctr"/>
            <a:r>
              <a:rPr lang="en-US" sz="7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 Adjust subsequent dose for renal dysfunction</a:t>
            </a:r>
            <a:endParaRPr lang="en-AU" sz="7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2" name="Text Box 73">
            <a:extLst>
              <a:ext uri="{FF2B5EF4-FFF2-40B4-BE49-F238E27FC236}">
                <a16:creationId xmlns:a16="http://schemas.microsoft.com/office/drawing/2014/main" id="{6B9179A6-2FD5-DDDD-1901-06E328E7B7B9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191824" y="2185578"/>
            <a:ext cx="258343" cy="282857"/>
          </a:xfrm>
          <a:prstGeom prst="rightArrow">
            <a:avLst>
              <a:gd name="adj1" fmla="val 59014"/>
              <a:gd name="adj2" fmla="val 59470"/>
            </a:avLst>
          </a:prstGeom>
          <a:solidFill>
            <a:schemeClr val="bg1">
              <a:lumMod val="75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vert270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endParaRPr lang="en-AU" sz="5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43A196-13E1-679A-6906-9FB6F6C82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756" y="3486573"/>
            <a:ext cx="1409221" cy="942720"/>
          </a:xfrm>
          <a:prstGeom prst="rect">
            <a:avLst/>
          </a:prstGeom>
        </p:spPr>
      </p:pic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4AEFFE90-17CC-B450-6C44-6A82AA4C2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540698"/>
              </p:ext>
            </p:extLst>
          </p:nvPr>
        </p:nvGraphicFramePr>
        <p:xfrm>
          <a:off x="531388" y="8183470"/>
          <a:ext cx="4556302" cy="10622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2307">
                  <a:extLst>
                    <a:ext uri="{9D8B030D-6E8A-4147-A177-3AD203B41FA5}">
                      <a16:colId xmlns:a16="http://schemas.microsoft.com/office/drawing/2014/main" val="1476179998"/>
                    </a:ext>
                  </a:extLst>
                </a:gridCol>
                <a:gridCol w="2543995">
                  <a:extLst>
                    <a:ext uri="{9D8B030D-6E8A-4147-A177-3AD203B41FA5}">
                      <a16:colId xmlns:a16="http://schemas.microsoft.com/office/drawing/2014/main" val="3581124650"/>
                    </a:ext>
                  </a:extLst>
                </a:gridCol>
              </a:tblGrid>
              <a:tr h="311533">
                <a:tc gridSpan="2"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AU" sz="900" b="1" noProof="0" dirty="0">
                          <a:solidFill>
                            <a:srgbClr val="FF0000"/>
                          </a:solidFill>
                        </a:rPr>
                        <a:t>STILL BLEEDING? </a:t>
                      </a:r>
                      <a:r>
                        <a:rPr lang="en-AU" sz="900" b="1" noProof="0" dirty="0">
                          <a:solidFill>
                            <a:schemeClr val="tx1"/>
                          </a:solidFill>
                          <a:effectLst/>
                        </a:rPr>
                        <a:t>Consider</a:t>
                      </a:r>
                      <a:r>
                        <a:rPr lang="en-AU" sz="900" b="1" noProof="0" dirty="0">
                          <a:effectLst/>
                        </a:rPr>
                        <a:t> </a:t>
                      </a:r>
                      <a:r>
                        <a:rPr lang="en-AU" sz="900" b="1" noProof="0" dirty="0">
                          <a:solidFill>
                            <a:srgbClr val="FF0000"/>
                          </a:solidFill>
                          <a:effectLst/>
                        </a:rPr>
                        <a:t>SURGICAL PROBLEM </a:t>
                      </a:r>
                      <a:endParaRPr lang="en-AU" sz="600" b="1" noProof="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3289" algn="l"/>
                        </a:tabLst>
                        <a:defRPr/>
                      </a:pPr>
                      <a:r>
                        <a:rPr lang="en-AU" sz="600" b="1" noProof="0" dirty="0">
                          <a:solidFill>
                            <a:schemeClr val="tx1"/>
                          </a:solidFill>
                          <a:effectLst/>
                        </a:rPr>
                        <a:t>and discuss with surgeon and blood bank/haematologist</a:t>
                      </a:r>
                      <a:endParaRPr lang="en-AU" sz="500" b="1" noProof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349654"/>
                  </a:ext>
                </a:extLst>
              </a:tr>
              <a:tr h="691777">
                <a:tc>
                  <a:txBody>
                    <a:bodyPr/>
                    <a:lstStyle/>
                    <a:p>
                      <a:pPr fontAlgn="base">
                        <a:tabLst>
                          <a:tab pos="163289" algn="l"/>
                        </a:tabLst>
                      </a:pPr>
                      <a:r>
                        <a:rPr lang="en-AU" sz="700" b="1" noProof="0" dirty="0">
                          <a:solidFill>
                            <a:srgbClr val="FF0000"/>
                          </a:solidFill>
                        </a:rPr>
                        <a:t>Make a stronger clot?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  <a:tabLst>
                          <a:tab pos="163289" algn="l"/>
                        </a:tabLst>
                      </a:pPr>
                      <a:r>
                        <a:rPr lang="en-AU" sz="700" b="1" noProof="0" dirty="0"/>
                        <a:t>Give Cryo to </a:t>
                      </a:r>
                      <a:r>
                        <a:rPr lang="en-AU" sz="700" b="1" noProof="0" dirty="0">
                          <a:solidFill>
                            <a:srgbClr val="996633"/>
                          </a:solidFill>
                        </a:rPr>
                        <a:t>FIBTEM A5</a:t>
                      </a:r>
                      <a:r>
                        <a:rPr lang="en-AU" sz="700" b="1" noProof="0" dirty="0">
                          <a:solidFill>
                            <a:srgbClr val="663300"/>
                          </a:solidFill>
                        </a:rPr>
                        <a:t> </a:t>
                      </a:r>
                      <a:r>
                        <a:rPr lang="en-AU" sz="700" b="1" noProof="0" dirty="0">
                          <a:solidFill>
                            <a:srgbClr val="00B050"/>
                          </a:solidFill>
                        </a:rPr>
                        <a:t>&gt; 14mm</a:t>
                      </a:r>
                      <a:endParaRPr lang="en-AU" sz="900" noProof="0" dirty="0"/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  <a:tabLst>
                          <a:tab pos="64408" algn="l"/>
                          <a:tab pos="163289" algn="l"/>
                        </a:tabLst>
                      </a:pPr>
                      <a:r>
                        <a:rPr lang="en-AU" sz="700" b="1" noProof="0" dirty="0"/>
                        <a:t>Give platelets to </a:t>
                      </a:r>
                      <a:r>
                        <a:rPr lang="en-AU" sz="700" b="1" noProof="0" dirty="0">
                          <a:solidFill>
                            <a:srgbClr val="00B050"/>
                          </a:solidFill>
                        </a:rPr>
                        <a:t>EXTEM A5 &gt; 40 mm</a:t>
                      </a:r>
                      <a:r>
                        <a:rPr lang="en-AU" sz="700" b="1" noProof="0" dirty="0"/>
                        <a:t> or consider Platelet Function testing (in hours)</a:t>
                      </a:r>
                      <a:endParaRPr lang="en-AU" sz="900" noProof="0" dirty="0"/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  <a:tabLst>
                          <a:tab pos="64408" algn="l"/>
                          <a:tab pos="163289" algn="l"/>
                        </a:tabLst>
                      </a:pPr>
                      <a:r>
                        <a:rPr lang="en-AU" sz="700" b="1" noProof="0" dirty="0"/>
                        <a:t>Consider ELP to shorten clotting time to </a:t>
                      </a:r>
                      <a:r>
                        <a:rPr lang="en-AU" sz="700" b="1" noProof="0" dirty="0">
                          <a:solidFill>
                            <a:srgbClr val="0070C0"/>
                          </a:solidFill>
                        </a:rPr>
                        <a:t>EXTEM CT </a:t>
                      </a:r>
                      <a:r>
                        <a:rPr lang="en-AU" sz="700" b="1" noProof="0" dirty="0">
                          <a:solidFill>
                            <a:srgbClr val="00B050"/>
                          </a:solidFill>
                        </a:rPr>
                        <a:t>&lt; 80 sec</a:t>
                      </a:r>
                      <a:endParaRPr lang="en-AU" sz="700" b="1" noProof="0" dirty="0">
                        <a:solidFill>
                          <a:srgbClr val="00B050"/>
                        </a:solidFill>
                        <a:ea typeface="MS PGothic" panose="020B060007020508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3289" algn="l"/>
                        </a:tabLst>
                        <a:defRPr/>
                      </a:pPr>
                      <a:r>
                        <a:rPr lang="en-AU" sz="700" b="1" noProof="0" dirty="0">
                          <a:effectLst/>
                        </a:rPr>
                        <a:t>Re check temperature, pH, </a:t>
                      </a:r>
                      <a:r>
                        <a:rPr lang="en-AU" sz="700" b="1" noProof="0" dirty="0" err="1">
                          <a:effectLst/>
                        </a:rPr>
                        <a:t>iCalcium</a:t>
                      </a:r>
                      <a:r>
                        <a:rPr lang="en-AU" sz="700" b="1" noProof="0" dirty="0">
                          <a:effectLst/>
                        </a:rPr>
                        <a:t>, platelets and haemoglobin</a:t>
                      </a:r>
                      <a:endParaRPr lang="en-AU" sz="7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fontAlgn="base">
                        <a:tabLst>
                          <a:tab pos="163289" algn="l"/>
                        </a:tabLst>
                      </a:pPr>
                      <a:r>
                        <a:rPr lang="en-AU" sz="200" b="1" noProof="0" dirty="0">
                          <a:solidFill>
                            <a:srgbClr val="FF0000"/>
                          </a:solidFill>
                        </a:rPr>
                        <a:t> </a:t>
                      </a:r>
                    </a:p>
                    <a:p>
                      <a:pPr fontAlgn="base">
                        <a:tabLst>
                          <a:tab pos="163289" algn="l"/>
                        </a:tabLst>
                      </a:pPr>
                      <a:r>
                        <a:rPr lang="en-AU" sz="700" b="1" noProof="0" dirty="0">
                          <a:solidFill>
                            <a:srgbClr val="FF0000"/>
                          </a:solidFill>
                          <a:effectLst/>
                        </a:rPr>
                        <a:t>Consider other contributors to bleeding</a:t>
                      </a:r>
                      <a:endParaRPr lang="en-AU" sz="1050" noProof="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171450" indent="-171450">
                        <a:lnSpc>
                          <a:spcPts val="1100"/>
                        </a:lnSpc>
                        <a:buFont typeface="Arial" panose="020B0604020202020204" pitchFamily="34" charset="0"/>
                        <a:buChar char="•"/>
                        <a:tabLst>
                          <a:tab pos="180340" algn="l"/>
                        </a:tabLst>
                      </a:pPr>
                      <a:r>
                        <a:rPr lang="en-AU" sz="700" b="1" noProof="0" dirty="0"/>
                        <a:t>P</a:t>
                      </a:r>
                      <a:r>
                        <a:rPr lang="en-AU" sz="700" b="1" noProof="0" dirty="0">
                          <a:effectLst/>
                        </a:rPr>
                        <a:t>latelet inhibitors (do Multiplate Platelet Function test)</a:t>
                      </a:r>
                      <a:endParaRPr lang="en-AU" sz="1050" noProof="0" dirty="0">
                        <a:effectLst/>
                      </a:endParaRPr>
                    </a:p>
                    <a:p>
                      <a:pPr marL="171450" indent="-171450">
                        <a:lnSpc>
                          <a:spcPts val="11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  <a:tabLst>
                          <a:tab pos="180340" algn="l"/>
                        </a:tabLst>
                      </a:pPr>
                      <a:r>
                        <a:rPr lang="en-AU" sz="700" b="1" noProof="0" dirty="0">
                          <a:effectLst/>
                        </a:rPr>
                        <a:t>Consider Von Willebrand's Disease, warfarin (INR), enoxaparin etc.</a:t>
                      </a:r>
                      <a:endParaRPr lang="en-AU" sz="1050" noProof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153908"/>
                  </a:ext>
                </a:extLst>
              </a:tr>
            </a:tbl>
          </a:graphicData>
        </a:graphic>
      </p:graphicFrame>
      <p:sp>
        <p:nvSpPr>
          <p:cNvPr id="14" name="Text Box 3">
            <a:extLst>
              <a:ext uri="{FF2B5EF4-FFF2-40B4-BE49-F238E27FC236}">
                <a16:creationId xmlns:a16="http://schemas.microsoft.com/office/drawing/2014/main" id="{B6B2A707-66CC-3645-D1E0-B7CE57D177E9}"/>
              </a:ext>
            </a:extLst>
          </p:cNvPr>
          <p:cNvSpPr txBox="1"/>
          <p:nvPr/>
        </p:nvSpPr>
        <p:spPr>
          <a:xfrm>
            <a:off x="148464" y="9298862"/>
            <a:ext cx="5054858" cy="243641"/>
          </a:xfrm>
          <a:prstGeom prst="rect">
            <a:avLst/>
          </a:prstGeom>
          <a:solidFill>
            <a:srgbClr val="73FB79"/>
          </a:solidFill>
          <a:ln w="22225">
            <a:solidFill>
              <a:sysClr val="windowText" lastClr="000000"/>
            </a:solidFill>
          </a:ln>
          <a:effectLst/>
        </p:spPr>
        <p:txBody>
          <a:bodyPr rot="0" spcFirstLastPara="0" vert="horz" wrap="square" lIns="65314" tIns="0" rIns="65314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b="1" dirty="0"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When clinically possible always complete the algorithm in a stepwise manner and check the ROTEM between steps as indicated. This reduces unnecessary transfusion, especially of Platelets, ELP and </a:t>
            </a:r>
            <a:r>
              <a:rPr lang="en-US" sz="750" b="1" dirty="0" err="1"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Beriplex</a:t>
            </a:r>
            <a:endParaRPr lang="en-AU" sz="750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7364BB19-220A-1C7A-2CD4-5838E98ED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33058" y="9541575"/>
            <a:ext cx="4915471" cy="378554"/>
          </a:xfrm>
        </p:spPr>
        <p:txBody>
          <a:bodyPr/>
          <a:lstStyle/>
          <a:p>
            <a:r>
              <a:rPr lang="en-AU" sz="700" dirty="0">
                <a:latin typeface="Arial" panose="020B0604020202020204" pitchFamily="34" charset="0"/>
                <a:cs typeface="Arial" panose="020B0604020202020204" pitchFamily="34" charset="0"/>
              </a:rPr>
              <a:t>Version 3 June 2025 – For educational purposes only and should not be used to interpret results in your facility </a:t>
            </a:r>
          </a:p>
        </p:txBody>
      </p:sp>
    </p:spTree>
    <p:extLst>
      <p:ext uri="{BB962C8B-B14F-4D97-AF65-F5344CB8AC3E}">
        <p14:creationId xmlns:p14="http://schemas.microsoft.com/office/powerpoint/2010/main" val="227570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1103</TotalTime>
  <Words>532</Words>
  <Application>Microsoft Macintosh PowerPoint</Application>
  <PresentationFormat>A4 Paper (210x297 mm)</PresentationFormat>
  <Paragraphs>114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Malgun Gothic</vt:lpstr>
      <vt:lpstr>MS Mincho</vt:lpstr>
      <vt:lpstr>MS PGothic</vt:lpstr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Kathryn Santifort</dc:creator>
  <cp:lastModifiedBy>K Santifort</cp:lastModifiedBy>
  <cp:revision>39</cp:revision>
  <cp:lastPrinted>2023-01-23T13:23:57Z</cp:lastPrinted>
  <dcterms:created xsi:type="dcterms:W3CDTF">2023-01-23T11:46:35Z</dcterms:created>
  <dcterms:modified xsi:type="dcterms:W3CDTF">2025-06-09T22:42:43Z</dcterms:modified>
</cp:coreProperties>
</file>