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84" d="100"/>
          <a:sy n="84" d="100"/>
        </p:scale>
        <p:origin x="64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0403-6A34-4675-8829-1CC8FFD23D40}" type="datetimeFigureOut">
              <a:rPr lang="vi-VN" smtClean="0"/>
              <a:t>10/01/2024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E624E-BBD7-4F24-982C-61E3FFCA7B2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3655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0403-6A34-4675-8829-1CC8FFD23D40}" type="datetimeFigureOut">
              <a:rPr lang="vi-VN" smtClean="0"/>
              <a:t>10/01/2024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E624E-BBD7-4F24-982C-61E3FFCA7B2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41450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0403-6A34-4675-8829-1CC8FFD23D40}" type="datetimeFigureOut">
              <a:rPr lang="vi-VN" smtClean="0"/>
              <a:t>10/01/2024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E624E-BBD7-4F24-982C-61E3FFCA7B2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06144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0403-6A34-4675-8829-1CC8FFD23D40}" type="datetimeFigureOut">
              <a:rPr lang="vi-VN" smtClean="0"/>
              <a:t>10/01/2024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E624E-BBD7-4F24-982C-61E3FFCA7B2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3907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0403-6A34-4675-8829-1CC8FFD23D40}" type="datetimeFigureOut">
              <a:rPr lang="vi-VN" smtClean="0"/>
              <a:t>10/01/2024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E624E-BBD7-4F24-982C-61E3FFCA7B2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90256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0403-6A34-4675-8829-1CC8FFD23D40}" type="datetimeFigureOut">
              <a:rPr lang="vi-VN" smtClean="0"/>
              <a:t>10/01/2024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E624E-BBD7-4F24-982C-61E3FFCA7B2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48712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0403-6A34-4675-8829-1CC8FFD23D40}" type="datetimeFigureOut">
              <a:rPr lang="vi-VN" smtClean="0"/>
              <a:t>10/01/2024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E624E-BBD7-4F24-982C-61E3FFCA7B2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88194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0403-6A34-4675-8829-1CC8FFD23D40}" type="datetimeFigureOut">
              <a:rPr lang="vi-VN" smtClean="0"/>
              <a:t>10/01/2024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E624E-BBD7-4F24-982C-61E3FFCA7B2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00440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0403-6A34-4675-8829-1CC8FFD23D40}" type="datetimeFigureOut">
              <a:rPr lang="vi-VN" smtClean="0"/>
              <a:t>10/01/2024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E624E-BBD7-4F24-982C-61E3FFCA7B2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16538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0403-6A34-4675-8829-1CC8FFD23D40}" type="datetimeFigureOut">
              <a:rPr lang="vi-VN" smtClean="0"/>
              <a:t>10/01/2024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E624E-BBD7-4F24-982C-61E3FFCA7B2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44494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0403-6A34-4675-8829-1CC8FFD23D40}" type="datetimeFigureOut">
              <a:rPr lang="vi-VN" smtClean="0"/>
              <a:t>10/01/2024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E624E-BBD7-4F24-982C-61E3FFCA7B2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7296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C0403-6A34-4675-8829-1CC8FFD23D40}" type="datetimeFigureOut">
              <a:rPr lang="vi-VN" smtClean="0"/>
              <a:t>10/01/2024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E624E-BBD7-4F24-982C-61E3FFCA7B2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5425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98298" y="390412"/>
            <a:ext cx="3035395" cy="1094155"/>
          </a:xfrm>
          <a:prstGeom prst="roundRect">
            <a:avLst>
              <a:gd name="adj" fmla="val 6871"/>
            </a:avLst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 Black" panose="020B0A04020102020204" pitchFamily="34" charset="0"/>
              </a:rPr>
              <a:t>Input image</a:t>
            </a:r>
            <a:endParaRPr lang="vi-VN" sz="20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6398296" y="5374892"/>
            <a:ext cx="3035395" cy="1090887"/>
          </a:xfrm>
          <a:prstGeom prst="roundRect">
            <a:avLst>
              <a:gd name="adj" fmla="val 6871"/>
            </a:avLst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 Black" panose="020B0A04020102020204" pitchFamily="34" charset="0"/>
              </a:rPr>
              <a:t>Detected Faces</a:t>
            </a:r>
            <a:endParaRPr lang="vi-VN" sz="20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6398297" y="2042039"/>
            <a:ext cx="3035395" cy="1117165"/>
          </a:xfrm>
          <a:prstGeom prst="roundRect">
            <a:avLst>
              <a:gd name="adj" fmla="val 6871"/>
            </a:avLst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 Black" panose="020B0A04020102020204" pitchFamily="34" charset="0"/>
              </a:rPr>
              <a:t>Skin Color Detector</a:t>
            </a:r>
            <a:endParaRPr lang="vi-VN" sz="20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6398297" y="3716676"/>
            <a:ext cx="3035395" cy="1090887"/>
          </a:xfrm>
          <a:prstGeom prst="roundRect">
            <a:avLst>
              <a:gd name="adj" fmla="val 6871"/>
            </a:avLst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 Black" panose="020B0A04020102020204" pitchFamily="34" charset="0"/>
              </a:rPr>
              <a:t>Template Matching</a:t>
            </a:r>
            <a:endParaRPr lang="vi-VN" sz="2000" b="1" dirty="0"/>
          </a:p>
        </p:txBody>
      </p:sp>
      <p:sp>
        <p:nvSpPr>
          <p:cNvPr id="14" name="Down Arrow 13"/>
          <p:cNvSpPr/>
          <p:nvPr/>
        </p:nvSpPr>
        <p:spPr>
          <a:xfrm>
            <a:off x="7731599" y="1484567"/>
            <a:ext cx="368792" cy="538687"/>
          </a:xfrm>
          <a:prstGeom prst="downArrow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vi-VN" sz="2000" b="1"/>
          </a:p>
        </p:txBody>
      </p:sp>
      <p:sp>
        <p:nvSpPr>
          <p:cNvPr id="15" name="Down Arrow 14"/>
          <p:cNvSpPr/>
          <p:nvPr/>
        </p:nvSpPr>
        <p:spPr>
          <a:xfrm>
            <a:off x="7731599" y="4807563"/>
            <a:ext cx="368792" cy="538687"/>
          </a:xfrm>
          <a:prstGeom prst="downArrow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vi-VN" sz="2000" b="1"/>
          </a:p>
        </p:txBody>
      </p:sp>
      <p:sp>
        <p:nvSpPr>
          <p:cNvPr id="16" name="Down Arrow 15"/>
          <p:cNvSpPr/>
          <p:nvPr/>
        </p:nvSpPr>
        <p:spPr>
          <a:xfrm>
            <a:off x="7731599" y="3159204"/>
            <a:ext cx="368792" cy="538687"/>
          </a:xfrm>
          <a:prstGeom prst="downArrow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vi-VN" sz="2000" b="1"/>
          </a:p>
        </p:txBody>
      </p:sp>
    </p:spTree>
    <p:extLst>
      <p:ext uri="{BB962C8B-B14F-4D97-AF65-F5344CB8AC3E}">
        <p14:creationId xmlns:p14="http://schemas.microsoft.com/office/powerpoint/2010/main" val="2690456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faceandnonfaceCbC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042" y="199430"/>
            <a:ext cx="4495000" cy="2931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3828719" y="199430"/>
            <a:ext cx="2375311" cy="682896"/>
          </a:xfrm>
          <a:prstGeom prst="roundRect">
            <a:avLst>
              <a:gd name="adj" fmla="val 6871"/>
            </a:avLst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 Black" panose="020B0A04020102020204" pitchFamily="34" charset="0"/>
              </a:rPr>
              <a:t>Input image</a:t>
            </a:r>
            <a:endParaRPr lang="vi-VN" sz="20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3828717" y="3304247"/>
            <a:ext cx="2375311" cy="746307"/>
          </a:xfrm>
          <a:prstGeom prst="roundRect">
            <a:avLst>
              <a:gd name="adj" fmla="val 6871"/>
            </a:avLst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 Black" panose="020B0A04020102020204" pitchFamily="34" charset="0"/>
              </a:rPr>
              <a:t>Skin Color Detector</a:t>
            </a:r>
            <a:endParaRPr lang="vi-VN" sz="20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3828718" y="1230262"/>
            <a:ext cx="2375311" cy="697257"/>
          </a:xfrm>
          <a:prstGeom prst="roundRect">
            <a:avLst>
              <a:gd name="adj" fmla="val 6871"/>
            </a:avLst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 Black" panose="020B0A04020102020204" pitchFamily="34" charset="0"/>
              </a:rPr>
              <a:t>RGB to </a:t>
            </a:r>
            <a:r>
              <a:rPr lang="en-US" sz="2000" b="1" dirty="0" err="1" smtClean="0">
                <a:latin typeface="Arial Black" panose="020B0A04020102020204" pitchFamily="34" charset="0"/>
              </a:rPr>
              <a:t>YCrCb</a:t>
            </a:r>
            <a:endParaRPr lang="vi-VN" sz="20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3828718" y="2275454"/>
            <a:ext cx="2375311" cy="680856"/>
          </a:xfrm>
          <a:prstGeom prst="roundRect">
            <a:avLst>
              <a:gd name="adj" fmla="val 6871"/>
            </a:avLst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 Black" panose="020B0A04020102020204" pitchFamily="34" charset="0"/>
              </a:rPr>
              <a:t>Threshold</a:t>
            </a:r>
            <a:endParaRPr lang="vi-VN" sz="2000" b="1" dirty="0"/>
          </a:p>
        </p:txBody>
      </p:sp>
      <p:sp>
        <p:nvSpPr>
          <p:cNvPr id="10" name="Down Arrow 9"/>
          <p:cNvSpPr/>
          <p:nvPr/>
        </p:nvSpPr>
        <p:spPr>
          <a:xfrm>
            <a:off x="4872077" y="882326"/>
            <a:ext cx="288594" cy="336211"/>
          </a:xfrm>
          <a:prstGeom prst="downArrow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vi-VN" sz="2000" b="1"/>
          </a:p>
        </p:txBody>
      </p:sp>
      <p:sp>
        <p:nvSpPr>
          <p:cNvPr id="11" name="Down Arrow 10"/>
          <p:cNvSpPr/>
          <p:nvPr/>
        </p:nvSpPr>
        <p:spPr>
          <a:xfrm>
            <a:off x="4872077" y="2956311"/>
            <a:ext cx="288594" cy="336211"/>
          </a:xfrm>
          <a:prstGeom prst="downArrow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vi-VN" sz="2000" b="1"/>
          </a:p>
        </p:txBody>
      </p:sp>
      <p:sp>
        <p:nvSpPr>
          <p:cNvPr id="12" name="Down Arrow 11"/>
          <p:cNvSpPr/>
          <p:nvPr/>
        </p:nvSpPr>
        <p:spPr>
          <a:xfrm>
            <a:off x="4872077" y="1927519"/>
            <a:ext cx="288594" cy="336211"/>
          </a:xfrm>
          <a:prstGeom prst="downArrow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vi-VN" sz="2000" b="1"/>
          </a:p>
        </p:txBody>
      </p:sp>
      <p:sp>
        <p:nvSpPr>
          <p:cNvPr id="13" name="Rounded Rectangle 12"/>
          <p:cNvSpPr/>
          <p:nvPr/>
        </p:nvSpPr>
        <p:spPr>
          <a:xfrm>
            <a:off x="3828716" y="4398490"/>
            <a:ext cx="2375311" cy="746307"/>
          </a:xfrm>
          <a:prstGeom prst="roundRect">
            <a:avLst>
              <a:gd name="adj" fmla="val 6871"/>
            </a:avLst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 Black" panose="020B0A04020102020204" pitchFamily="34" charset="0"/>
              </a:rPr>
              <a:t>Morphological</a:t>
            </a:r>
            <a:endParaRPr lang="en-US" dirty="0"/>
          </a:p>
        </p:txBody>
      </p:sp>
      <p:sp>
        <p:nvSpPr>
          <p:cNvPr id="14" name="Down Arrow 13"/>
          <p:cNvSpPr/>
          <p:nvPr/>
        </p:nvSpPr>
        <p:spPr>
          <a:xfrm>
            <a:off x="4872076" y="4050554"/>
            <a:ext cx="288594" cy="336211"/>
          </a:xfrm>
          <a:prstGeom prst="downArrow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vi-VN" sz="2000" b="1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408" y="3304247"/>
            <a:ext cx="4133290" cy="2326928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3828716" y="5492733"/>
            <a:ext cx="2375311" cy="746307"/>
          </a:xfrm>
          <a:prstGeom prst="roundRect">
            <a:avLst>
              <a:gd name="adj" fmla="val 6871"/>
            </a:avLst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 Black" panose="020B0A04020102020204" pitchFamily="34" charset="0"/>
              </a:rPr>
              <a:t>Faces &amp; Non Faces</a:t>
            </a:r>
            <a:endParaRPr lang="vi-VN" sz="2000" b="1" dirty="0"/>
          </a:p>
        </p:txBody>
      </p:sp>
      <p:sp>
        <p:nvSpPr>
          <p:cNvPr id="23" name="Down Arrow 22"/>
          <p:cNvSpPr/>
          <p:nvPr/>
        </p:nvSpPr>
        <p:spPr>
          <a:xfrm>
            <a:off x="4872076" y="5144797"/>
            <a:ext cx="288594" cy="336211"/>
          </a:xfrm>
          <a:prstGeom prst="downArrow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vi-VN" sz="2000" b="1"/>
          </a:p>
        </p:txBody>
      </p:sp>
    </p:spTree>
    <p:extLst>
      <p:ext uri="{BB962C8B-B14F-4D97-AF65-F5344CB8AC3E}">
        <p14:creationId xmlns:p14="http://schemas.microsoft.com/office/powerpoint/2010/main" val="3857056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593147" y="831563"/>
            <a:ext cx="2375314" cy="4945367"/>
            <a:chOff x="3828716" y="199430"/>
            <a:chExt cx="2375314" cy="4945367"/>
          </a:xfrm>
        </p:grpSpPr>
        <p:sp>
          <p:nvSpPr>
            <p:cNvPr id="4" name="Rounded Rectangle 3"/>
            <p:cNvSpPr/>
            <p:nvPr/>
          </p:nvSpPr>
          <p:spPr>
            <a:xfrm>
              <a:off x="3828719" y="199430"/>
              <a:ext cx="2375311" cy="682896"/>
            </a:xfrm>
            <a:prstGeom prst="roundRect">
              <a:avLst>
                <a:gd name="adj" fmla="val 6871"/>
              </a:avLst>
            </a:prstGeom>
            <a:noFill/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latin typeface="Arial Black" panose="020B0A04020102020204" pitchFamily="34" charset="0"/>
                </a:rPr>
                <a:t>Input Image</a:t>
              </a:r>
              <a:endParaRPr lang="vi-VN" sz="2000" b="1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828717" y="3304247"/>
              <a:ext cx="2375311" cy="746307"/>
            </a:xfrm>
            <a:prstGeom prst="roundRect">
              <a:avLst>
                <a:gd name="adj" fmla="val 6871"/>
              </a:avLst>
            </a:prstGeom>
            <a:noFill/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latin typeface="Arial Black" panose="020B0A04020102020204" pitchFamily="34" charset="0"/>
                </a:rPr>
                <a:t>Template Matching in R</a:t>
              </a:r>
              <a:endParaRPr lang="vi-VN" sz="2000" b="1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828718" y="1230262"/>
              <a:ext cx="2375311" cy="697257"/>
            </a:xfrm>
            <a:prstGeom prst="roundRect">
              <a:avLst>
                <a:gd name="adj" fmla="val 6871"/>
              </a:avLst>
            </a:prstGeom>
            <a:noFill/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latin typeface="Arial Black" panose="020B0A04020102020204" pitchFamily="34" charset="0"/>
                </a:rPr>
                <a:t>Face &amp; Non Face</a:t>
              </a:r>
              <a:endParaRPr lang="vi-VN" sz="2000" b="1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828718" y="2275454"/>
              <a:ext cx="2375311" cy="680856"/>
            </a:xfrm>
            <a:prstGeom prst="roundRect">
              <a:avLst>
                <a:gd name="adj" fmla="val 6871"/>
              </a:avLst>
            </a:prstGeom>
            <a:noFill/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latin typeface="Arial Black" panose="020B0A04020102020204" pitchFamily="34" charset="0"/>
                </a:rPr>
                <a:t>R = region with largest area</a:t>
              </a:r>
              <a:endParaRPr lang="vi-VN" sz="2000" b="1" dirty="0"/>
            </a:p>
          </p:txBody>
        </p:sp>
        <p:sp>
          <p:nvSpPr>
            <p:cNvPr id="8" name="Down Arrow 7"/>
            <p:cNvSpPr/>
            <p:nvPr/>
          </p:nvSpPr>
          <p:spPr>
            <a:xfrm>
              <a:off x="4872077" y="882326"/>
              <a:ext cx="288594" cy="336211"/>
            </a:xfrm>
            <a:prstGeom prst="downArrow">
              <a:avLst/>
            </a:prstGeom>
            <a:noFill/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vi-VN" sz="2000" b="1"/>
            </a:p>
          </p:txBody>
        </p:sp>
        <p:sp>
          <p:nvSpPr>
            <p:cNvPr id="9" name="Down Arrow 8"/>
            <p:cNvSpPr/>
            <p:nvPr/>
          </p:nvSpPr>
          <p:spPr>
            <a:xfrm>
              <a:off x="4872077" y="2956311"/>
              <a:ext cx="288594" cy="336211"/>
            </a:xfrm>
            <a:prstGeom prst="downArrow">
              <a:avLst/>
            </a:prstGeom>
            <a:noFill/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vi-VN" sz="2000" b="1"/>
            </a:p>
          </p:txBody>
        </p:sp>
        <p:sp>
          <p:nvSpPr>
            <p:cNvPr id="10" name="Down Arrow 9"/>
            <p:cNvSpPr/>
            <p:nvPr/>
          </p:nvSpPr>
          <p:spPr>
            <a:xfrm>
              <a:off x="4872077" y="1927519"/>
              <a:ext cx="288594" cy="336211"/>
            </a:xfrm>
            <a:prstGeom prst="downArrow">
              <a:avLst/>
            </a:prstGeom>
            <a:noFill/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vi-VN" sz="2000" b="1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828716" y="4398490"/>
              <a:ext cx="2375311" cy="746307"/>
            </a:xfrm>
            <a:prstGeom prst="roundRect">
              <a:avLst>
                <a:gd name="adj" fmla="val 6871"/>
              </a:avLst>
            </a:prstGeom>
            <a:noFill/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latin typeface="Arial Black" panose="020B0A04020102020204" pitchFamily="34" charset="0"/>
                </a:rPr>
                <a:t>Detected Face </a:t>
              </a:r>
              <a:endParaRPr lang="en-US" dirty="0"/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4872076" y="4050554"/>
              <a:ext cx="288594" cy="336211"/>
            </a:xfrm>
            <a:prstGeom prst="downArrow">
              <a:avLst/>
            </a:prstGeom>
            <a:noFill/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vi-VN" sz="2000" b="1"/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063" y="3944357"/>
            <a:ext cx="6025334" cy="138684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064" y="1514459"/>
            <a:ext cx="6025334" cy="207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262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97831" y="808944"/>
            <a:ext cx="1565597" cy="801430"/>
          </a:xfrm>
          <a:prstGeom prst="roundRect">
            <a:avLst>
              <a:gd name="adj" fmla="val 6871"/>
            </a:avLst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 Black" panose="020B0A04020102020204" pitchFamily="34" charset="0"/>
              </a:rPr>
              <a:t>Input </a:t>
            </a:r>
            <a:r>
              <a:rPr lang="en-US" sz="1600" b="1" dirty="0" smtClean="0">
                <a:latin typeface="Arial Black" panose="020B0A04020102020204" pitchFamily="34" charset="0"/>
              </a:rPr>
              <a:t>image</a:t>
            </a:r>
          </a:p>
          <a:p>
            <a:pPr algn="ctr"/>
            <a:r>
              <a:rPr lang="en-US" sz="1600" b="1" dirty="0" smtClean="0">
                <a:latin typeface="Arial Black" panose="020B0A04020102020204" pitchFamily="34" charset="0"/>
              </a:rPr>
              <a:t>(camera)</a:t>
            </a:r>
            <a:endParaRPr lang="vi-VN" sz="16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397830" y="4459900"/>
            <a:ext cx="1565597" cy="799037"/>
          </a:xfrm>
          <a:prstGeom prst="roundRect">
            <a:avLst>
              <a:gd name="adj" fmla="val 6871"/>
            </a:avLst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 Black" panose="020B0A04020102020204" pitchFamily="34" charset="0"/>
              </a:rPr>
              <a:t>Detected Faces</a:t>
            </a:r>
            <a:endParaRPr lang="vi-VN" sz="1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397831" y="2018703"/>
            <a:ext cx="1565597" cy="818284"/>
          </a:xfrm>
          <a:prstGeom prst="roundRect">
            <a:avLst>
              <a:gd name="adj" fmla="val 6871"/>
            </a:avLst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 Black" panose="020B0A04020102020204" pitchFamily="34" charset="0"/>
              </a:rPr>
              <a:t>Skin Color Detector</a:t>
            </a:r>
            <a:endParaRPr lang="vi-VN" sz="16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397831" y="3245316"/>
            <a:ext cx="1565597" cy="799037"/>
          </a:xfrm>
          <a:prstGeom prst="roundRect">
            <a:avLst>
              <a:gd name="adj" fmla="val 6871"/>
            </a:avLst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 Black" panose="020B0A04020102020204" pitchFamily="34" charset="0"/>
              </a:rPr>
              <a:t>Template Matching</a:t>
            </a:r>
            <a:endParaRPr lang="vi-VN" sz="1600" b="1" dirty="0"/>
          </a:p>
        </p:txBody>
      </p:sp>
      <p:sp>
        <p:nvSpPr>
          <p:cNvPr id="8" name="Down Arrow 7"/>
          <p:cNvSpPr/>
          <p:nvPr/>
        </p:nvSpPr>
        <p:spPr>
          <a:xfrm>
            <a:off x="1085522" y="1610374"/>
            <a:ext cx="190215" cy="394569"/>
          </a:xfrm>
          <a:prstGeom prst="downArrow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vi-VN" sz="1600" b="1"/>
          </a:p>
        </p:txBody>
      </p:sp>
      <p:sp>
        <p:nvSpPr>
          <p:cNvPr id="9" name="Down Arrow 8"/>
          <p:cNvSpPr/>
          <p:nvPr/>
        </p:nvSpPr>
        <p:spPr>
          <a:xfrm>
            <a:off x="1085522" y="4044352"/>
            <a:ext cx="190215" cy="394569"/>
          </a:xfrm>
          <a:prstGeom prst="downArrow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vi-VN" sz="1600" b="1"/>
          </a:p>
        </p:txBody>
      </p:sp>
      <p:sp>
        <p:nvSpPr>
          <p:cNvPr id="10" name="Down Arrow 9"/>
          <p:cNvSpPr/>
          <p:nvPr/>
        </p:nvSpPr>
        <p:spPr>
          <a:xfrm>
            <a:off x="1085522" y="2836986"/>
            <a:ext cx="190215" cy="394569"/>
          </a:xfrm>
          <a:prstGeom prst="downArrow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vi-VN" sz="1600" b="1"/>
          </a:p>
        </p:txBody>
      </p:sp>
      <p:sp>
        <p:nvSpPr>
          <p:cNvPr id="12" name="Rounded Rectangle 11"/>
          <p:cNvSpPr/>
          <p:nvPr/>
        </p:nvSpPr>
        <p:spPr>
          <a:xfrm>
            <a:off x="2284678" y="4438921"/>
            <a:ext cx="1565597" cy="799037"/>
          </a:xfrm>
          <a:prstGeom prst="roundRect">
            <a:avLst>
              <a:gd name="adj" fmla="val 6871"/>
            </a:avLst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600" b="1" dirty="0" smtClean="0">
              <a:latin typeface="Arial Black" panose="020B0A04020102020204" pitchFamily="34" charset="0"/>
            </a:endParaRPr>
          </a:p>
          <a:p>
            <a:pPr algn="ctr"/>
            <a:r>
              <a:rPr lang="en-US" sz="1600" b="1" dirty="0" smtClean="0">
                <a:latin typeface="Arial Black" panose="020B0A04020102020204" pitchFamily="34" charset="0"/>
              </a:rPr>
              <a:t>SIFT/KNN/ PCA</a:t>
            </a:r>
            <a:r>
              <a:rPr lang="en-US" sz="1600" dirty="0"/>
              <a:t/>
            </a:r>
            <a:br>
              <a:rPr lang="en-US" sz="1600" dirty="0"/>
            </a:br>
            <a:endParaRPr lang="vi-VN" sz="1600" b="1" dirty="0"/>
          </a:p>
        </p:txBody>
      </p:sp>
      <p:sp>
        <p:nvSpPr>
          <p:cNvPr id="13" name="Down Arrow 12"/>
          <p:cNvSpPr/>
          <p:nvPr/>
        </p:nvSpPr>
        <p:spPr>
          <a:xfrm rot="16200000">
            <a:off x="1979172" y="4714340"/>
            <a:ext cx="258665" cy="290155"/>
          </a:xfrm>
          <a:prstGeom prst="downArrow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vi-VN" sz="1600" b="1"/>
          </a:p>
        </p:txBody>
      </p:sp>
      <p:sp>
        <p:nvSpPr>
          <p:cNvPr id="14" name="Rounded Rectangle 13"/>
          <p:cNvSpPr/>
          <p:nvPr/>
        </p:nvSpPr>
        <p:spPr>
          <a:xfrm>
            <a:off x="4171526" y="4438921"/>
            <a:ext cx="1565597" cy="799037"/>
          </a:xfrm>
          <a:prstGeom prst="roundRect">
            <a:avLst>
              <a:gd name="adj" fmla="val 6871"/>
            </a:avLst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 Black" panose="020B0A04020102020204" pitchFamily="34" charset="0"/>
              </a:rPr>
              <a:t>DATABASE</a:t>
            </a:r>
            <a:endParaRPr lang="vi-VN" sz="1600" b="1" dirty="0"/>
          </a:p>
        </p:txBody>
      </p:sp>
      <p:sp>
        <p:nvSpPr>
          <p:cNvPr id="16" name="Down Arrow 15"/>
          <p:cNvSpPr/>
          <p:nvPr/>
        </p:nvSpPr>
        <p:spPr>
          <a:xfrm rot="16200000">
            <a:off x="1979173" y="4714340"/>
            <a:ext cx="258665" cy="290155"/>
          </a:xfrm>
          <a:prstGeom prst="downArrow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vi-VN" sz="1600" b="1"/>
          </a:p>
        </p:txBody>
      </p:sp>
      <p:sp>
        <p:nvSpPr>
          <p:cNvPr id="17" name="Down Arrow 16"/>
          <p:cNvSpPr/>
          <p:nvPr/>
        </p:nvSpPr>
        <p:spPr>
          <a:xfrm rot="16200000">
            <a:off x="3871835" y="4714340"/>
            <a:ext cx="258665" cy="290155"/>
          </a:xfrm>
          <a:prstGeom prst="downArrow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vi-VN" sz="1600" b="1"/>
          </a:p>
        </p:txBody>
      </p:sp>
      <p:sp>
        <p:nvSpPr>
          <p:cNvPr id="18" name="Rounded Rectangle 17"/>
          <p:cNvSpPr/>
          <p:nvPr/>
        </p:nvSpPr>
        <p:spPr>
          <a:xfrm>
            <a:off x="6052557" y="4438921"/>
            <a:ext cx="1565597" cy="799037"/>
          </a:xfrm>
          <a:prstGeom prst="roundRect">
            <a:avLst>
              <a:gd name="adj" fmla="val 6871"/>
            </a:avLst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 Black" panose="020B0A04020102020204" pitchFamily="34" charset="0"/>
              </a:rPr>
              <a:t>camera</a:t>
            </a:r>
            <a:endParaRPr lang="vi-VN" sz="1600" b="1" dirty="0"/>
          </a:p>
        </p:txBody>
      </p:sp>
      <p:sp>
        <p:nvSpPr>
          <p:cNvPr id="19" name="Down Arrow 18"/>
          <p:cNvSpPr/>
          <p:nvPr/>
        </p:nvSpPr>
        <p:spPr>
          <a:xfrm rot="16200000">
            <a:off x="5752868" y="4714340"/>
            <a:ext cx="258665" cy="290155"/>
          </a:xfrm>
          <a:prstGeom prst="downArrow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vi-VN" sz="1600" b="1"/>
          </a:p>
        </p:txBody>
      </p:sp>
      <p:sp>
        <p:nvSpPr>
          <p:cNvPr id="23" name="Rounded Rectangle 22"/>
          <p:cNvSpPr/>
          <p:nvPr/>
        </p:nvSpPr>
        <p:spPr>
          <a:xfrm>
            <a:off x="7933588" y="4438921"/>
            <a:ext cx="1938293" cy="799037"/>
          </a:xfrm>
          <a:prstGeom prst="roundRect">
            <a:avLst>
              <a:gd name="adj" fmla="val 6871"/>
            </a:avLst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 Black" panose="020B0A04020102020204" pitchFamily="34" charset="0"/>
              </a:rPr>
              <a:t>RECOGINTION</a:t>
            </a:r>
            <a:endParaRPr lang="vi-VN" sz="1600" b="1" dirty="0"/>
          </a:p>
        </p:txBody>
      </p:sp>
      <p:sp>
        <p:nvSpPr>
          <p:cNvPr id="24" name="Down Arrow 23"/>
          <p:cNvSpPr/>
          <p:nvPr/>
        </p:nvSpPr>
        <p:spPr>
          <a:xfrm rot="16200000">
            <a:off x="7633900" y="4714340"/>
            <a:ext cx="258665" cy="290155"/>
          </a:xfrm>
          <a:prstGeom prst="downArrow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vi-VN" sz="1600" b="1"/>
          </a:p>
        </p:txBody>
      </p:sp>
      <p:cxnSp>
        <p:nvCxnSpPr>
          <p:cNvPr id="27" name="Straight Arrow Connector 26"/>
          <p:cNvCxnSpPr>
            <a:stCxn id="4" idx="3"/>
          </p:cNvCxnSpPr>
          <p:nvPr/>
        </p:nvCxnSpPr>
        <p:spPr>
          <a:xfrm>
            <a:off x="1963428" y="1209659"/>
            <a:ext cx="69027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653707" y="1027024"/>
            <a:ext cx="1238182" cy="365269"/>
          </a:xfrm>
          <a:prstGeom prst="roundRect">
            <a:avLst>
              <a:gd name="adj" fmla="val 102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Processing</a:t>
            </a:r>
            <a:endParaRPr lang="vi-VN" sz="1600" b="1" dirty="0"/>
          </a:p>
        </p:txBody>
      </p:sp>
      <p:cxnSp>
        <p:nvCxnSpPr>
          <p:cNvPr id="37" name="Straight Arrow Connector 36"/>
          <p:cNvCxnSpPr>
            <a:stCxn id="23" idx="3"/>
            <a:endCxn id="38" idx="1"/>
          </p:cNvCxnSpPr>
          <p:nvPr/>
        </p:nvCxnSpPr>
        <p:spPr>
          <a:xfrm flipV="1">
            <a:off x="9871881" y="4838439"/>
            <a:ext cx="463241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10335122" y="4630132"/>
            <a:ext cx="1338263" cy="416614"/>
          </a:xfrm>
          <a:prstGeom prst="roundRect">
            <a:avLst>
              <a:gd name="adj" fmla="val 102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Information</a:t>
            </a:r>
          </a:p>
        </p:txBody>
      </p:sp>
    </p:spTree>
    <p:extLst>
      <p:ext uri="{BB962C8B-B14F-4D97-AF65-F5344CB8AC3E}">
        <p14:creationId xmlns:p14="http://schemas.microsoft.com/office/powerpoint/2010/main" val="3018990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7" y="2659071"/>
            <a:ext cx="1675198" cy="1717543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1971771" y="3404221"/>
            <a:ext cx="589829" cy="2921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TextBox 5"/>
          <p:cNvSpPr txBox="1"/>
          <p:nvPr/>
        </p:nvSpPr>
        <p:spPr>
          <a:xfrm>
            <a:off x="2800985" y="3039521"/>
            <a:ext cx="1948586" cy="102155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vi-VN" b="1" noProof="1" smtClean="0"/>
              <a:t>Chuyển </a:t>
            </a:r>
            <a:r>
              <a:rPr lang="en-US" b="1" noProof="1" smtClean="0"/>
              <a:t>	qua</a:t>
            </a:r>
            <a:r>
              <a:rPr lang="vi-VN" b="1" noProof="1" smtClean="0"/>
              <a:t> </a:t>
            </a:r>
            <a:r>
              <a:rPr lang="vi-VN" b="1" noProof="1" smtClean="0"/>
              <a:t>không gian YCbCr</a:t>
            </a:r>
            <a:endParaRPr lang="vi-VN" b="1" noProof="1"/>
          </a:p>
        </p:txBody>
      </p:sp>
      <p:sp>
        <p:nvSpPr>
          <p:cNvPr id="7" name="Right Arrow 6"/>
          <p:cNvSpPr/>
          <p:nvPr/>
        </p:nvSpPr>
        <p:spPr>
          <a:xfrm>
            <a:off x="4981106" y="3404221"/>
            <a:ext cx="589829" cy="2921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071" y="2114833"/>
            <a:ext cx="861646" cy="28060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3815" y="2667065"/>
            <a:ext cx="1722909" cy="185857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9589738" y="3450271"/>
            <a:ext cx="589829" cy="2921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Right Arrow 10"/>
          <p:cNvSpPr/>
          <p:nvPr/>
        </p:nvSpPr>
        <p:spPr>
          <a:xfrm>
            <a:off x="6892853" y="3404220"/>
            <a:ext cx="589829" cy="2921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8329" y="2588557"/>
            <a:ext cx="1669874" cy="185857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662717" y="3192755"/>
            <a:ext cx="1031473" cy="27241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Thresh hold</a:t>
            </a:r>
            <a:endParaRPr lang="vi-VN" sz="1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9484271" y="3192754"/>
            <a:ext cx="1031473" cy="27241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n-US" sz="1000" b="1" dirty="0"/>
              <a:t>morphology</a:t>
            </a:r>
          </a:p>
        </p:txBody>
      </p:sp>
    </p:spTree>
    <p:extLst>
      <p:ext uri="{BB962C8B-B14F-4D97-AF65-F5344CB8AC3E}">
        <p14:creationId xmlns:p14="http://schemas.microsoft.com/office/powerpoint/2010/main" val="3442666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faceandnonface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716" y="1916702"/>
            <a:ext cx="34290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faceandnonfaceCbC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112" y="1916702"/>
            <a:ext cx="34290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039348" y="1660789"/>
            <a:ext cx="2375736" cy="2724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b="1" noProof="1" smtClean="0"/>
              <a:t>Phân bố B và G trên không gian màu RGB</a:t>
            </a:r>
            <a:endParaRPr lang="vi-VN" sz="1000" b="1" noProof="1"/>
          </a:p>
        </p:txBody>
      </p:sp>
      <p:sp>
        <p:nvSpPr>
          <p:cNvPr id="7" name="TextBox 6"/>
          <p:cNvSpPr txBox="1"/>
          <p:nvPr/>
        </p:nvSpPr>
        <p:spPr>
          <a:xfrm>
            <a:off x="5519559" y="1663178"/>
            <a:ext cx="2574106" cy="2724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b="1" noProof="1" smtClean="0"/>
              <a:t>Phân bố Cb và Cr trên không gian màu YCbCr</a:t>
            </a:r>
            <a:endParaRPr lang="vi-VN" sz="1000" b="1" noProof="1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8129" y="4686775"/>
            <a:ext cx="3555038" cy="101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076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faceandnonfaceCbC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420" y="1803848"/>
            <a:ext cx="4844753" cy="363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4346298" y="2080549"/>
            <a:ext cx="0" cy="2957332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866187" y="2080549"/>
            <a:ext cx="0" cy="2957332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876309" y="2968906"/>
            <a:ext cx="3761772" cy="1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876309" y="3620630"/>
            <a:ext cx="3758878" cy="8682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603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n Introduction to Computer Vision With OpenCV - Analytics Vidhy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79" y="132026"/>
            <a:ext cx="4014883" cy="250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rebase là gì ? Tại sao chúng ta nên dùng Firebase ? - Học Spring Boo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429" y="1216573"/>
            <a:ext cx="3966560" cy="237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lask (web framework) - Wikipedi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438" y="2950795"/>
            <a:ext cx="2965213" cy="116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825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85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 PRECISION 5530</dc:creator>
  <cp:lastModifiedBy>DELL PRECISION 5530</cp:lastModifiedBy>
  <cp:revision>19</cp:revision>
  <dcterms:created xsi:type="dcterms:W3CDTF">2023-11-11T10:07:30Z</dcterms:created>
  <dcterms:modified xsi:type="dcterms:W3CDTF">2024-01-10T13:16:54Z</dcterms:modified>
</cp:coreProperties>
</file>