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5" Type="http://schemas.openxmlformats.org/officeDocument/2006/relationships/tableStyles" Target="tableStyles.xml" /><Relationship Id="rId14" Type="http://schemas.openxmlformats.org/officeDocument/2006/relationships/theme" Target="theme/theme1.xml" /><Relationship Id="rId1" Type="http://schemas.openxmlformats.org/officeDocument/2006/relationships/slideMaster" Target="slideMasters/slideMaster1.xml" /><Relationship Id="rId13" Type="http://schemas.openxmlformats.org/officeDocument/2006/relationships/viewProps" Target="viewProps.xml" /><Relationship Id="rId12"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jennybc/repurrrsive" TargetMode="Externa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bookdown.org/yihui/rmarkdown/presentations.html" TargetMode="Externa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weirdfishes.blog/blog/practical-purrr/" TargetMode="Externa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adv-r.had.co.nz/Functions.html"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Topic</a:t>
            </a:r>
          </a:p>
        </p:txBody>
      </p:sp>
      <p:sp>
        <p:nvSpPr>
          <p:cNvPr id="3" name="Subtitle 2"/>
          <p:cNvSpPr>
            <a:spLocks noGrp="1"/>
          </p:cNvSpPr>
          <p:nvPr>
            <p:ph type="subTitle" idx="1"/>
          </p:nvPr>
        </p:nvSpPr>
        <p:spPr>
          <a:xfrm>
            <a:off x="1371600" y="3886200"/>
            <a:ext cx="6400800" cy="1752600"/>
          </a:xfrm>
        </p:spPr>
        <p:txBody>
          <a:bodyPr/>
          <a:lstStyle/>
          <a:p>
            <a:pPr lvl="0" marL="0" indent="0">
              <a:buNone/>
            </a:pPr>
            <a:r>
              <a:rPr/>
              <a:t>FSH</a:t>
            </a:r>
            <a:r>
              <a:rPr/>
              <a:t> </a:t>
            </a:r>
            <a:r>
              <a:rPr/>
              <a:t>507</a:t>
            </a:r>
            <a:r>
              <a:rPr/>
              <a:t> </a:t>
            </a:r>
            <a:r>
              <a:rPr/>
              <a:t>Fall</a:t>
            </a:r>
            <a:r>
              <a:rPr/>
              <a:t> </a:t>
            </a:r>
            <a:r>
              <a:rPr/>
              <a:t>2019</a:t>
            </a:r>
            <a:br/>
            <a:br/>
            <a:r>
              <a:rPr/>
              <a:t>Your</a:t>
            </a:r>
            <a:r>
              <a:rPr/>
              <a:t> </a:t>
            </a:r>
            <a:r>
              <a:rPr/>
              <a:t>Name</a:t>
            </a:r>
          </a:p>
        </p:txBody>
      </p:sp>
      <p:sp>
        <p:nvSpPr>
          <p:cNvPr id="4" name="Date Placeholder 3"/>
          <p:cNvSpPr>
            <a:spLocks noGrp="1"/>
          </p:cNvSpPr>
          <p:nvPr>
            <p:ph type="dt" sz="half" idx="10"/>
          </p:nvPr>
        </p:nvSpPr>
        <p:spPr/>
        <p:txBody>
          <a:bodyPr/>
          <a:lstStyle/>
          <a:p>
            <a:pPr lvl="0" marL="0" indent="0">
              <a:buNone/>
            </a:pPr>
            <a:r>
              <a:rPr/>
              <a:t>2019-09-16</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Suggested</a:t>
            </a:r>
            <a:r>
              <a:rPr/>
              <a:t> </a:t>
            </a:r>
            <a:r>
              <a:rPr/>
              <a:t>Topics</a:t>
            </a:r>
          </a:p>
        </p:txBody>
      </p:sp>
      <p:sp>
        <p:nvSpPr>
          <p:cNvPr id="3" name="Content Placeholder 2"/>
          <p:cNvSpPr>
            <a:spLocks noGrp="1"/>
          </p:cNvSpPr>
          <p:nvPr>
            <p:ph idx="1"/>
          </p:nvPr>
        </p:nvSpPr>
        <p:spPr/>
        <p:txBody>
          <a:bodyPr/>
          <a:lstStyle/>
          <a:p>
            <a:pPr lvl="1"/>
            <a:r>
              <a:rPr/>
              <a:t>Manipulating lists</a:t>
            </a:r>
          </a:p>
          <a:p>
            <a:pPr lvl="2"/>
            <a:r>
              <a:rPr/>
              <a:t>Using purrr to access/modify parts of deeply nested lists (</a:t>
            </a:r>
            <a:r>
              <a:rPr>
                <a:hlinkClick r:id="rId2"/>
              </a:rPr>
              <a:t>https://github.com/jennybc/repurrrsive</a:t>
            </a:r>
            <a:r>
              <a:rPr/>
              <a:t>)</a:t>
            </a:r>
          </a:p>
          <a:p>
            <a:pPr lvl="1"/>
            <a:r>
              <a:rPr/>
              <a:t>Organizing list objects in tibbles</a:t>
            </a:r>
          </a:p>
          <a:p>
            <a:pPr lvl="2"/>
            <a:r>
              <a:rPr/>
              <a:t>creating and accessing elements of list-columns</a:t>
            </a:r>
          </a:p>
          <a:p>
            <a:pPr lvl="1"/>
            <a:r>
              <a:rPr/>
              <a:t>Putting it all together</a:t>
            </a:r>
          </a:p>
          <a:p>
            <a:pPr lvl="2"/>
            <a:r>
              <a:rPr/>
              <a:t>e.g. the regression example in my tutorial</a:t>
            </a:r>
          </a:p>
          <a:p>
            <a:pPr lvl="2"/>
            <a:r>
              <a:rPr/>
              <a:t>use a tibble to organize candidate models</a:t>
            </a:r>
          </a:p>
          <a:p>
            <a:pPr lvl="2"/>
            <a:r>
              <a:rPr/>
              <a:t>create list column of fitted models</a:t>
            </a:r>
          </a:p>
          <a:p>
            <a:pPr lvl="2"/>
            <a:r>
              <a:rPr/>
              <a:t>use </a:t>
            </a:r>
            <a:r>
              <a:rPr sz="1800">
                <a:latin typeface="Courier"/>
              </a:rPr>
              <a:t>map</a:t>
            </a:r>
            <a:r>
              <a:rPr/>
              <a:t> to extract things RMSE for each model, adding results as a double column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R</a:t>
            </a:r>
            <a:r>
              <a:rPr/>
              <a:t> </a:t>
            </a:r>
            <a:r>
              <a:rPr/>
              <a:t>Markdown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Getting</a:t>
            </a:r>
            <a:r>
              <a:rPr/>
              <a:t> </a:t>
            </a:r>
            <a:r>
              <a:rPr/>
              <a:t>Started</a:t>
            </a:r>
          </a:p>
        </p:txBody>
      </p:sp>
      <p:sp>
        <p:nvSpPr>
          <p:cNvPr id="3" name="Content Placeholder 2"/>
          <p:cNvSpPr>
            <a:spLocks noGrp="1"/>
          </p:cNvSpPr>
          <p:nvPr>
            <p:ph idx="1"/>
          </p:nvPr>
        </p:nvSpPr>
        <p:spPr/>
        <p:txBody>
          <a:bodyPr/>
          <a:lstStyle/>
          <a:p>
            <a:pPr lvl="0" marL="0" indent="0">
              <a:buNone/>
            </a:pPr>
            <a:r>
              <a:rPr/>
              <a:t>This is an R Markdown presentation. Markdown is a simple formatting syntax for authoring HTML, PDF, and MS Word documents. For more details on using R Markdown for presentations see </a:t>
            </a:r>
            <a:r>
              <a:rPr>
                <a:hlinkClick r:id="rId2"/>
              </a:rPr>
              <a:t>https://bookdown.org/yihui/rmarkdown/presentations.html</a:t>
            </a:r>
            <a:r>
              <a:rPr/>
              <a:t>.</a:t>
            </a:r>
          </a:p>
          <a:p>
            <a:pPr lvl="0" marL="0" indent="0">
              <a:buNone/>
            </a:pPr>
            <a:r>
              <a:rPr/>
              <a:t>When you click the </a:t>
            </a:r>
            <a:r>
              <a:rPr b="1"/>
              <a:t>Knit</a:t>
            </a:r>
            <a:r>
              <a:rPr/>
              <a:t> button a document will be generated that includes both content as well as the output of any embedded R code chunks within the document.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Slide</a:t>
            </a:r>
            <a:r>
              <a:rPr/>
              <a:t> </a:t>
            </a:r>
            <a:r>
              <a:rPr/>
              <a:t>with</a:t>
            </a:r>
            <a:r>
              <a:rPr/>
              <a:t> </a:t>
            </a:r>
            <a:r>
              <a:rPr/>
              <a:t>Bullets</a:t>
            </a:r>
          </a:p>
        </p:txBody>
      </p:sp>
      <p:sp>
        <p:nvSpPr>
          <p:cNvPr id="3" name="Content Placeholder 2"/>
          <p:cNvSpPr>
            <a:spLocks noGrp="1"/>
          </p:cNvSpPr>
          <p:nvPr>
            <p:ph idx="1"/>
          </p:nvPr>
        </p:nvSpPr>
        <p:spPr/>
        <p:txBody>
          <a:bodyPr/>
          <a:lstStyle/>
          <a:p>
            <a:pPr lvl="1"/>
            <a:r>
              <a:rPr/>
              <a:t>Bullet 1</a:t>
            </a:r>
          </a:p>
          <a:p>
            <a:pPr lvl="1"/>
            <a:r>
              <a:rPr/>
              <a:t>Bullet 2</a:t>
            </a:r>
          </a:p>
          <a:p>
            <a:pPr lvl="1"/>
            <a:r>
              <a:rPr/>
              <a:t>Bullet 3</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Slide</a:t>
            </a:r>
            <a:r>
              <a:rPr/>
              <a:t> </a:t>
            </a:r>
            <a:r>
              <a:rPr/>
              <a:t>with</a:t>
            </a:r>
            <a:r>
              <a:rPr/>
              <a:t> </a:t>
            </a:r>
            <a:r>
              <a:rPr/>
              <a:t>R</a:t>
            </a:r>
            <a:r>
              <a:rPr/>
              <a:t> </a:t>
            </a:r>
            <a:r>
              <a:rPr/>
              <a:t>Output</a:t>
            </a:r>
          </a:p>
        </p:txBody>
      </p:sp>
      <p:sp>
        <p:nvSpPr>
          <p:cNvPr id="3" name="Content Placeholder 2"/>
          <p:cNvSpPr>
            <a:spLocks noGrp="1"/>
          </p:cNvSpPr>
          <p:nvPr>
            <p:ph idx="1"/>
          </p:nvPr>
        </p:nvSpPr>
        <p:spPr/>
        <p:txBody>
          <a:bodyPr/>
          <a:lstStyle/>
          <a:p>
            <a:pPr lvl="0" marL="1270000" indent="0">
              <a:buNone/>
            </a:pPr>
            <a:r>
              <a:rPr sz="1800" b="1">
                <a:solidFill>
                  <a:srgbClr val="007020"/>
                </a:solidFill>
                <a:latin typeface="Courier"/>
              </a:rPr>
              <a:t>summary</a:t>
            </a:r>
            <a:r>
              <a:rPr sz="1800">
                <a:latin typeface="Courier"/>
              </a:rPr>
              <a:t>(cars)</a:t>
            </a:r>
          </a:p>
          <a:p>
            <a:pPr lvl="0" marL="1270000" indent="0">
              <a:buNone/>
            </a:pPr>
            <a:r>
              <a:rPr sz="1800">
                <a:latin typeface="Courier"/>
              </a:rPr>
              <a:t>##      speed           dist       
##  Min.   : 4.0   Min.   :  2.00  
##  1st Qu.:12.0   1st Qu.: 26.00  
##  Median :15.0   Median : 36.00  
##  Mean   :15.4   Mean   : 42.98  
##  3rd Qu.:19.0   3rd Qu.: 56.00  
##  Max.   :25.0   Max.   :120.00</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Slide</a:t>
            </a:r>
            <a:r>
              <a:rPr/>
              <a:t> </a:t>
            </a:r>
            <a:r>
              <a:rPr/>
              <a:t>with</a:t>
            </a:r>
            <a:r>
              <a:rPr/>
              <a:t> </a:t>
            </a:r>
            <a:r>
              <a:rPr/>
              <a:t>Plot</a:t>
            </a:r>
          </a:p>
        </p:txBody>
      </p:sp>
      <p:pic>
        <p:nvPicPr>
          <p:cNvPr descr="lecture-presentation-template_files/figure-pptx/pressure-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Materials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Suggested</a:t>
            </a:r>
            <a:r>
              <a:rPr/>
              <a:t> </a:t>
            </a:r>
            <a:r>
              <a:rPr/>
              <a:t>Topics</a:t>
            </a:r>
          </a:p>
        </p:txBody>
      </p:sp>
      <p:sp>
        <p:nvSpPr>
          <p:cNvPr id="3" name="Content Placeholder 2"/>
          <p:cNvSpPr>
            <a:spLocks noGrp="1"/>
          </p:cNvSpPr>
          <p:nvPr>
            <p:ph idx="1"/>
          </p:nvPr>
        </p:nvSpPr>
        <p:spPr/>
        <p:txBody>
          <a:bodyPr/>
          <a:lstStyle/>
          <a:p>
            <a:pPr lvl="0" marL="0" indent="0">
              <a:buNone/>
            </a:pPr>
            <a:r>
              <a:rPr/>
              <a:t>Feel free to adapt anything you’d like from my </a:t>
            </a:r>
            <a:r>
              <a:rPr sz="1800">
                <a:latin typeface="Courier"/>
              </a:rPr>
              <a:t>purrr</a:t>
            </a:r>
            <a:r>
              <a:rPr/>
              <a:t> tutorial</a:t>
            </a:r>
          </a:p>
          <a:p>
            <a:pPr lvl="0" marL="0" indent="0">
              <a:buNone/>
            </a:pPr>
            <a:r>
              <a:rPr>
                <a:hlinkClick r:id="rId2"/>
              </a:rPr>
              <a:t>https://www.weirdfishes.blog/blog/practical-purrr/</a:t>
            </a:r>
          </a:p>
          <a:p>
            <a:pPr lvl="0" marL="0" indent="0">
              <a:buNone/>
            </a:pPr>
            <a:r>
              <a:rPr/>
              <a:t>I’ve included the code for that in the presentations folder</a:t>
            </a:r>
          </a:p>
          <a:p>
            <a:pPr lvl="0" marL="0" indent="0">
              <a:buNone/>
            </a:pPr>
            <a:r>
              <a:rPr/>
              <a:t>Given short amount of time, I don’t recommend trying to teach both the apply suite (apply, lapply, sapply) and purrr in depth. I’ve found people have an easier time learning map over apply, mostly because the syntax is the same across all map_ functions, as oppoesd to apply (e.g. first argument to </a:t>
            </a:r>
            <a:r>
              <a:rPr sz="1800">
                <a:latin typeface="Courier"/>
              </a:rPr>
              <a:t>apply</a:t>
            </a:r>
            <a:r>
              <a:rPr/>
              <a:t> are the data, first to </a:t>
            </a:r>
            <a:r>
              <a:rPr sz="1800">
                <a:latin typeface="Courier"/>
              </a:rPr>
              <a:t>mapply</a:t>
            </a:r>
            <a:r>
              <a:rPr/>
              <a:t> is a function); </a:t>
            </a:r>
            <a:r>
              <a:rPr sz="1800">
                <a:latin typeface="Courier"/>
              </a:rPr>
              <a:t>map</a:t>
            </a:r>
            <a:r>
              <a:rPr/>
              <a:t> seems to make it easier to focus on whats happening an not the function structure. purrr is also much more consistent about the type of object produced by the function. So I might recommend focusing on purrr and showing an example or two using base apply so that thaty have that to compare to.</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Suggested</a:t>
            </a:r>
            <a:r>
              <a:rPr/>
              <a:t> </a:t>
            </a:r>
            <a:r>
              <a:rPr/>
              <a:t>Topics</a:t>
            </a:r>
          </a:p>
        </p:txBody>
      </p:sp>
      <p:sp>
        <p:nvSpPr>
          <p:cNvPr id="3" name="Content Placeholder 2"/>
          <p:cNvSpPr>
            <a:spLocks noGrp="1"/>
          </p:cNvSpPr>
          <p:nvPr>
            <p:ph idx="1"/>
          </p:nvPr>
        </p:nvSpPr>
        <p:spPr/>
        <p:txBody>
          <a:bodyPr/>
          <a:lstStyle/>
          <a:p>
            <a:pPr lvl="1"/>
            <a:r>
              <a:rPr/>
              <a:t>Writing functions</a:t>
            </a:r>
          </a:p>
          <a:p>
            <a:pPr lvl="2"/>
            <a:r>
              <a:rPr/>
              <a:t>pure functions</a:t>
            </a:r>
          </a:p>
          <a:p>
            <a:pPr lvl="2"/>
            <a:r>
              <a:rPr>
                <a:hlinkClick r:id="rId2"/>
              </a:rPr>
              <a:t>http://adv-r.had.co.nz/Functions.html</a:t>
            </a:r>
          </a:p>
          <a:p>
            <a:pPr lvl="1"/>
            <a:r>
              <a:rPr/>
              <a:t>Debugging functions</a:t>
            </a:r>
          </a:p>
          <a:p>
            <a:pPr lvl="2"/>
            <a:r>
              <a:rPr/>
              <a:t>browser, breakpoints, etc.</a:t>
            </a:r>
          </a:p>
          <a:p>
            <a:pPr lvl="2"/>
            <a:r>
              <a:rPr/>
              <a:t>using purrr::safely</a:t>
            </a:r>
          </a:p>
          <a:p>
            <a:pPr lvl="1"/>
            <a:r>
              <a:rPr/>
              <a:t>Applying functions</a:t>
            </a:r>
          </a:p>
          <a:p>
            <a:pPr lvl="2"/>
            <a:r>
              <a:rPr/>
              <a:t>basic use of function in map/apply</a:t>
            </a:r>
          </a:p>
          <a:p>
            <a:pPr lvl="2"/>
            <a:r>
              <a:rPr/>
              <a:t>annonymous functions (in map at least)</a:t>
            </a:r>
          </a:p>
          <a:p>
            <a:pPr lvl="2"/>
            <a:r>
              <a:rPr/>
              <a:t>map, map2, pmap</a:t>
            </a:r>
          </a:p>
          <a:p>
            <a:pPr lvl="3"/>
            <a:r>
              <a:rPr/>
              <a:t>with different kinds of outputs, e.g. map_chr vs map_dbl</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dc:title>
  <dc:creator>Your Name</dc:creator>
  <cp:keywords/>
  <dcterms:created xsi:type="dcterms:W3CDTF">2019-09-17T05:21:09Z</dcterms:created>
  <dcterms:modified xsi:type="dcterms:W3CDTF">2019-09-17T05:21:09Z</dcterms:modified>
</cp:coreProperties>
</file>