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1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2860-B896-4EF0-9D62-C4A3C98D000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A587E-EF62-4522-B5E6-89FF4CE14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A587E-EF62-4522-B5E6-89FF4CE14A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8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A587E-EF62-4522-B5E6-89FF4CE14A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6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A587E-EF62-4522-B5E6-89FF4CE14A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3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D233-486D-44FB-BFAF-5380BC55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B0D3A-D4B5-4B7F-824D-787E8E4A3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030B0-77CC-439C-ABD0-A966E904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088FC-EBF6-435E-8805-D3D3B0ED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7A2B3-F11F-44C3-A229-4A366957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2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EBEDA-E8D2-4F62-B676-AAF0CE12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A99BA4-7726-4EBD-AE8A-7A44E4D8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0EF7C-B0F7-43CA-8475-85887AE3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DDE5A-83EA-4F2C-B1A9-CAA611AE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34A07-1E3E-48C1-B986-6E704EB0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9ED-8C08-49D6-95FE-802FC597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A060F-9E98-41A6-8AE0-8C66B476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92020-0872-4461-AC58-DFB3B52C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4CC14-CF6D-421A-8C0F-3C80701B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4334E-E503-4FEA-9CEE-1D8E9ADE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4E445-E6F0-4D3B-B170-7CBFB22B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411EC-7EBF-4695-A62E-92726ABC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2E524-6821-4887-9B7E-12858EF2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CC734-C060-4E41-A881-46E8EFCF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9542B-0591-4B92-A6B7-8F39351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5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55FE0-E30B-4651-B1BC-E18E4164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56D7F-9E49-4AFF-BF2E-162F421A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89735-C7A0-478F-9C78-2E9B8D0F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5883D-6207-47CD-A674-B1AC4D0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222F1-5DEA-42D7-B78F-D4FB5208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F569-45DF-45E9-BC70-2B40FF84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BA884-E0E5-4DF0-9371-8B856667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A7701-9716-46C6-820A-FD5B84E6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87FBC-D32A-4376-8DF5-F4466604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29B21-C09E-44E9-96EE-180E76B1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A25AA-E666-42AF-B99A-3C7224F2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3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49582-4768-43A2-91AE-387C6DB8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CE895-E231-49B2-B151-60837FD3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8F24B-779A-4984-96F5-6542D94A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0F920-9B93-491B-9F06-B3813DDDD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744BB6-1627-486C-A2CC-80D520ABD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426D4-43E5-4AFD-B6C7-0088F7E0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833018-EB2F-4AF4-84EC-1F8F9970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0C12D-BF59-44AE-86EA-0CB488D1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4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949E3-133F-44ED-AFD6-CD3451E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B1329-739B-4E90-9A84-58C5C74C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3B9C5-F7E2-4679-A144-0BF7B35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00FEFF-5DB5-4E56-868D-DE6D030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839C6-20DE-480C-A72B-159E24B5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EDCBAC-011C-4CDB-A061-49352DB1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8DBD3-F33A-4300-9D4C-A73E87D7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836A9-8C95-46CA-843D-4B5D253E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0DDD7-284F-42F2-86E6-F45E859D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29EF2-442D-440A-ADCF-3A4F6533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B9EA5-C2B7-4521-B3EB-5F60CBEB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77275-1D33-4571-9DDF-A514CA1E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95343-E361-4A7F-B99D-1BB8095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E1B7-5A8F-4617-85B0-665AF67A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1E12B2-D913-43BC-9C52-7851B3AA0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BCF942-819A-463D-BD7E-D1F6EBF9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30E9C-FAFE-4608-96A1-7FDFF073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DB1E4-B2DF-4A9E-904E-55F80089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CDF05-ACAA-4150-AFC5-A339B5C6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C6E7D9-632F-45E8-9FE9-6930484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BAC5E-BD00-43FE-8430-63BA21AB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CB156-B59B-4A22-A11B-88AE6B2FC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82D-3BE3-41DA-B07F-2C1796CFC35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B666C-344E-4085-9C26-717369359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EB799-C0C3-42C5-9646-28DFC68D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5DC3-4BB4-4FE2-BC17-6226D011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snl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B08469A-83EE-4A47-A399-1F8205371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534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SNLI Decomposable Attention Network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A42E4214-02EE-45BE-A0B9-70EC5B23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7209"/>
            <a:ext cx="9144000" cy="1655762"/>
          </a:xfrm>
        </p:spPr>
        <p:txBody>
          <a:bodyPr/>
          <a:lstStyle/>
          <a:p>
            <a:r>
              <a:rPr lang="en-US" altLang="zh-CN" dirty="0" err="1"/>
              <a:t>Yanjun</a:t>
            </a:r>
            <a:r>
              <a:rPr lang="en-US" altLang="zh-CN" dirty="0"/>
              <a:t> Shao</a:t>
            </a:r>
          </a:p>
          <a:p>
            <a:r>
              <a:rPr lang="en-US" altLang="zh-CN" dirty="0"/>
              <a:t>School of Data Science, Fudan</a:t>
            </a:r>
          </a:p>
          <a:p>
            <a:r>
              <a:rPr lang="en-US" altLang="zh-CN" dirty="0"/>
              <a:t>April 14, 2022</a:t>
            </a:r>
            <a:endParaRPr lang="zh-CN" altLang="en-US" dirty="0"/>
          </a:p>
        </p:txBody>
      </p:sp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FFA0C6BF-3B32-4098-8452-59248FC9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3" y="4931920"/>
            <a:ext cx="1574773" cy="1567774"/>
          </a:xfrm>
          <a:prstGeom prst="rect">
            <a:avLst/>
          </a:prstGeom>
        </p:spPr>
      </p:pic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4227FEC7-FEBF-4A15-A684-BB0A893F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49E30A-9B17-4255-8CBA-B8F0B0AC5C44}" type="datetime1">
              <a:rPr lang="zh-CN" altLang="en-US" smtClean="0"/>
              <a:t>2022/4/14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5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E9E28-D851-447C-832E-11A450E5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1. Attend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F14FC-03F7-4B93-875B-9350D6B7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/>
              <a:t>Denote by </a:t>
            </a:r>
            <a:r>
              <a:rPr lang="en-US" altLang="zh-CN" b="1" dirty="0"/>
              <a:t>A=(a1, …, am) </a:t>
            </a:r>
            <a:r>
              <a:rPr lang="en-US" altLang="zh-CN" dirty="0"/>
              <a:t>and </a:t>
            </a:r>
            <a:r>
              <a:rPr lang="en-US" altLang="zh-CN" b="1" dirty="0"/>
              <a:t>B=(b1, …, bn) </a:t>
            </a:r>
            <a:r>
              <a:rPr lang="en-US" altLang="zh-CN" dirty="0"/>
              <a:t>the premise and hypothesis</a:t>
            </a:r>
          </a:p>
          <a:p>
            <a:pPr lvl="1"/>
            <a:r>
              <a:rPr lang="en-US" altLang="zh-CN" dirty="0"/>
              <a:t>ESIM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C895EA-49DF-41C7-BF68-124C315E5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71"/>
          <a:stretch/>
        </p:blipFill>
        <p:spPr>
          <a:xfrm>
            <a:off x="3691874" y="2765687"/>
            <a:ext cx="4808252" cy="956974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$$&#10;e_{i j}=\overline{\mathbf{a}_{i}}'\overline{\mathbf{b}_{j}}^{ }&#10;$$&#10;&#10;&#10;\end{document}" title="IguanaTex Bitmap Display">
            <a:extLst>
              <a:ext uri="{FF2B5EF4-FFF2-40B4-BE49-F238E27FC236}">
                <a16:creationId xmlns:a16="http://schemas.microsoft.com/office/drawing/2014/main" id="{B038A48C-1EA1-4741-9D9B-94E4DCA91D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75" y="3922329"/>
            <a:ext cx="1671969" cy="409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CA773B-CC71-4109-8875-795832989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810" y="4511959"/>
            <a:ext cx="5116446" cy="19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5D83-8077-4513-9045-921C767E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. Compare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21A9A-B245-44D8-97AD-380DC927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Decomposable Attention Model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ESIM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FB9EE-E5F8-44FA-8C99-B0B4EB21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52" y="2434347"/>
            <a:ext cx="5336095" cy="11502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1F1DF8-2289-4D09-979D-A896617F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30" y="4193365"/>
            <a:ext cx="4139728" cy="15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6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5D83-8077-4513-9045-921C767E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3. Aggregate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21A9A-B245-44D8-97AD-380DC927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Decomposable Attention Model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ESIM</a:t>
            </a:r>
          </a:p>
          <a:p>
            <a:pPr lvl="1"/>
            <a:r>
              <a:rPr lang="en-US" altLang="zh-CN" sz="2000" dirty="0"/>
              <a:t>We consider that summation (Parikh et al., 2016) could be sensitive to the sequence length and hence less robust. We instead suggest the following strategy: compute both average and max pooling, and concatenate all these vectors to form the final fixed length vector v.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6B403C-8965-4F4C-8E4F-2D2E26D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78" y="2208012"/>
            <a:ext cx="3459097" cy="812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CE0197-C66F-470F-BE97-D85409F7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73" y="4432503"/>
            <a:ext cx="3746854" cy="22154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7F8B59-613B-43D1-A1F0-435093B683DC}"/>
              </a:ext>
            </a:extLst>
          </p:cNvPr>
          <p:cNvSpPr/>
          <p:nvPr/>
        </p:nvSpPr>
        <p:spPr>
          <a:xfrm>
            <a:off x="5851382" y="5027439"/>
            <a:ext cx="489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1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5D83-8077-4513-9045-921C767E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altLang="zh-CN" sz="4400" dirty="0" err="1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 Layer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AD659C-9AC8-4B7D-8D9D-B41F011D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08" y="2766219"/>
            <a:ext cx="439255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8A38E-3A46-4169-81BA-B81859B6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1325563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93B528-3503-432D-81D7-10A477F93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9179"/>
              </p:ext>
            </p:extLst>
          </p:nvPr>
        </p:nvGraphicFramePr>
        <p:xfrm>
          <a:off x="1444288" y="1170819"/>
          <a:ext cx="9499329" cy="559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5">
                  <a:extLst>
                    <a:ext uri="{9D8B030D-6E8A-4147-A177-3AD203B41FA5}">
                      <a16:colId xmlns:a16="http://schemas.microsoft.com/office/drawing/2014/main" val="3902755875"/>
                    </a:ext>
                  </a:extLst>
                </a:gridCol>
                <a:gridCol w="1975720">
                  <a:extLst>
                    <a:ext uri="{9D8B030D-6E8A-4147-A177-3AD203B41FA5}">
                      <a16:colId xmlns:a16="http://schemas.microsoft.com/office/drawing/2014/main" val="2325495472"/>
                    </a:ext>
                  </a:extLst>
                </a:gridCol>
                <a:gridCol w="1984540">
                  <a:extLst>
                    <a:ext uri="{9D8B030D-6E8A-4147-A177-3AD203B41FA5}">
                      <a16:colId xmlns:a16="http://schemas.microsoft.com/office/drawing/2014/main" val="820900963"/>
                    </a:ext>
                  </a:extLst>
                </a:gridCol>
                <a:gridCol w="2129582">
                  <a:extLst>
                    <a:ext uri="{9D8B030D-6E8A-4147-A177-3AD203B41FA5}">
                      <a16:colId xmlns:a16="http://schemas.microsoft.com/office/drawing/2014/main" val="1755360772"/>
                    </a:ext>
                  </a:extLst>
                </a:gridCol>
                <a:gridCol w="2129582">
                  <a:extLst>
                    <a:ext uri="{9D8B030D-6E8A-4147-A177-3AD203B41FA5}">
                      <a16:colId xmlns:a16="http://schemas.microsoft.com/office/drawing/2014/main" val="3861753036"/>
                    </a:ext>
                  </a:extLst>
                </a:gridCol>
              </a:tblGrid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Layers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Decomposable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ESIM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我的</a:t>
                      </a:r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我的</a:t>
                      </a:r>
                      <a:r>
                        <a:rPr lang="en-US" altLang="zh-CN" sz="1600" dirty="0"/>
                        <a:t>-2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630316148"/>
                  </a:ext>
                </a:extLst>
              </a:tr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Padding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3624231134"/>
                  </a:ext>
                </a:extLst>
              </a:tr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Embeddings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300d-GloVe, frozen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300d-GloVe, frozen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50d-GloVe, trainable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50d-GloVe, trainable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823968619"/>
                  </a:ext>
                </a:extLst>
              </a:tr>
              <a:tr h="58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Encoder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Fully-Connected Layers x2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BiLSTM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BiLSTM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Fully-Connected Layers x2</a:t>
                      </a:r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3766814419"/>
                  </a:ext>
                </a:extLst>
              </a:tr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Attend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Dot Product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Dot Product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Dot Product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Dot Product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3807146145"/>
                  </a:ext>
                </a:extLst>
              </a:tr>
              <a:tr h="581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Compare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G(v_1, v_2)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[m_11, m_12, m_11-m_12, m_11 · m_12] 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[m_11, m_12, m_11-m_12, m_11 · m_12] </a:t>
                      </a:r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[m_11, m_12, m_11-m_12, m_11 · m_12] </a:t>
                      </a:r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3145012321"/>
                  </a:ext>
                </a:extLst>
              </a:tr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Aggregate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Summing up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Combined </a:t>
                      </a:r>
                      <a:r>
                        <a:rPr lang="en-US" altLang="zh-CN" sz="1600" dirty="0" err="1"/>
                        <a:t>Poolings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Combined </a:t>
                      </a:r>
                      <a:r>
                        <a:rPr lang="en-US" altLang="zh-CN" sz="1600" dirty="0" err="1"/>
                        <a:t>Poolings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Combined </a:t>
                      </a:r>
                      <a:r>
                        <a:rPr lang="en-US" altLang="zh-CN" sz="1600" dirty="0" err="1"/>
                        <a:t>Poolings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1908931629"/>
                  </a:ext>
                </a:extLst>
              </a:tr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Parameters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382K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4.3M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没数</a:t>
                      </a:r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没数</a:t>
                      </a:r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3592552668"/>
                  </a:ext>
                </a:extLst>
              </a:tr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Training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50m batches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 hours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epochs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epochs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1120661117"/>
                  </a:ext>
                </a:extLst>
              </a:tr>
              <a:tr h="554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Accuracy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86.3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88.0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69.3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65.1</a:t>
                      </a:r>
                      <a:endParaRPr lang="zh-CN" altLang="en-US" sz="1600" dirty="0"/>
                    </a:p>
                  </a:txBody>
                  <a:tcPr marL="94376" marR="94376" marT="47188" marB="47188"/>
                </a:tc>
                <a:extLst>
                  <a:ext uri="{0D108BD9-81ED-4DB2-BD59-A6C34878D82A}">
                    <a16:rowId xmlns:a16="http://schemas.microsoft.com/office/drawing/2014/main" val="180743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77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EFA57-031F-4474-B587-DECE59E2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3E730F7F-F440-426F-88F5-D3C7B809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92"/>
            <a:ext cx="1219200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488DD-5EDE-47CB-9347-A7EADC78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The Stanford Natural Language Inference (SNLI) Corpus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[2]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B1F15F7-42D4-4216-BFE7-A61565436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168259"/>
              </p:ext>
            </p:extLst>
          </p:nvPr>
        </p:nvGraphicFramePr>
        <p:xfrm>
          <a:off x="838201" y="1671527"/>
          <a:ext cx="10144329" cy="4272165"/>
        </p:xfrm>
        <a:graphic>
          <a:graphicData uri="http://schemas.openxmlformats.org/drawingml/2006/table">
            <a:tbl>
              <a:tblPr/>
              <a:tblGrid>
                <a:gridCol w="3381443">
                  <a:extLst>
                    <a:ext uri="{9D8B030D-6E8A-4147-A177-3AD203B41FA5}">
                      <a16:colId xmlns:a16="http://schemas.microsoft.com/office/drawing/2014/main" val="1590902878"/>
                    </a:ext>
                  </a:extLst>
                </a:gridCol>
                <a:gridCol w="3381443">
                  <a:extLst>
                    <a:ext uri="{9D8B030D-6E8A-4147-A177-3AD203B41FA5}">
                      <a16:colId xmlns:a16="http://schemas.microsoft.com/office/drawing/2014/main" val="1301170988"/>
                    </a:ext>
                  </a:extLst>
                </a:gridCol>
                <a:gridCol w="3381443">
                  <a:extLst>
                    <a:ext uri="{9D8B030D-6E8A-4147-A177-3AD203B41FA5}">
                      <a16:colId xmlns:a16="http://schemas.microsoft.com/office/drawing/2014/main" val="1550502515"/>
                    </a:ext>
                  </a:extLst>
                </a:gridCol>
              </a:tblGrid>
              <a:tr h="26034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Text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Judgments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Hypothesis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322854"/>
                  </a:ext>
                </a:extLst>
              </a:tr>
              <a:tr h="49175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 man inspects the uniform of a figure in some East Asian country.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</a:rPr>
                        <a:t>contradiction</a:t>
                      </a:r>
                      <a:br>
                        <a:rPr lang="fr-FR" sz="1600">
                          <a:effectLst/>
                        </a:rPr>
                      </a:br>
                      <a:r>
                        <a:rPr lang="fr-FR" sz="1600">
                          <a:effectLst/>
                        </a:rPr>
                        <a:t>C C C C C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The man is sleeping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65798"/>
                  </a:ext>
                </a:extLst>
              </a:tr>
              <a:tr h="49175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An older and younger man smiling.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neutral</a:t>
                      </a:r>
                      <a:br>
                        <a:rPr lang="pt-BR" sz="1600">
                          <a:effectLst/>
                        </a:rPr>
                      </a:br>
                      <a:r>
                        <a:rPr lang="pt-BR" sz="1600">
                          <a:effectLst/>
                        </a:rPr>
                        <a:t>N N E N N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Two men are smiling and laughing at the cats playing on the floor.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530234"/>
                  </a:ext>
                </a:extLst>
              </a:tr>
              <a:tr h="49175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 black race car starts up in front of a crowd of people.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</a:rPr>
                        <a:t>contradiction</a:t>
                      </a:r>
                      <a:br>
                        <a:rPr lang="fr-FR" sz="1600">
                          <a:effectLst/>
                        </a:rPr>
                      </a:br>
                      <a:r>
                        <a:rPr lang="fr-FR" sz="1600">
                          <a:effectLst/>
                        </a:rPr>
                        <a:t>C C C C C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 man is driving down a lonely road.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6693"/>
                  </a:ext>
                </a:extLst>
              </a:tr>
              <a:tr h="49175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 soccer game with multiple males playing.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entailment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E E E E E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Some men are playing a sport.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50559"/>
                  </a:ext>
                </a:extLst>
              </a:tr>
              <a:tr h="49175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 smiling costumed woman is holding an umbrella.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</a:rPr>
                        <a:t>neutral</a:t>
                      </a:r>
                      <a:br>
                        <a:rPr lang="pt-BR" sz="1600" dirty="0">
                          <a:effectLst/>
                        </a:rPr>
                      </a:br>
                      <a:r>
                        <a:rPr lang="pt-BR" sz="1600" dirty="0">
                          <a:effectLst/>
                        </a:rPr>
                        <a:t>N N E C N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 happy woman in a fairy costume holds an umbrella.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6473"/>
                  </a:ext>
                </a:extLst>
              </a:tr>
              <a:tr h="4690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……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......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……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35731"/>
                  </a:ext>
                </a:extLst>
              </a:tr>
              <a:tr h="4690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Training pairs: 550152, Dev pairs: 10000, Test pairs: 10000, Total pairs: 570152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effectLst/>
                      </a:endParaRP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74515"/>
                  </a:ext>
                </a:extLst>
              </a:tr>
              <a:tr h="4690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'entailment': 183416, 'neutral': 182764, '-': 785, 'contradiction': 183187</a:t>
                      </a:r>
                    </a:p>
                  </a:txBody>
                  <a:tcPr marL="15240" marR="1524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7576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41615-456C-4BA2-81FC-6CDA8109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515" y="6213036"/>
            <a:ext cx="9309370" cy="528232"/>
          </a:xfrm>
        </p:spPr>
        <p:txBody>
          <a:bodyPr/>
          <a:lstStyle/>
          <a:p>
            <a:pPr algn="l"/>
            <a:r>
              <a:rPr lang="en-US" altLang="zh-CN" dirty="0"/>
              <a:t>[1] Samuel R. Bowman, et al. 2015. A large annotated corpus for learning natural language inference. In Proceedings of the 2015 Conference on Empirical Methods in Natural Language Processing (EMNLP).</a:t>
            </a:r>
          </a:p>
          <a:p>
            <a:pPr algn="l"/>
            <a:r>
              <a:rPr lang="en-US" altLang="zh-CN" dirty="0"/>
              <a:t>[2] https://nlp.stanford.edu/projects/snli/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7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AF1B8-7BEB-4A0D-B0CA-F8724A79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Neural Machine Translation by Jointly Learning to Align and Translate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FD5552-604A-4C93-9FD3-E6012F23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96" y="1684442"/>
            <a:ext cx="7241844" cy="4219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1566A2-93B3-4C7D-97F3-1B21422B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94" y="1615437"/>
            <a:ext cx="7270641" cy="4560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8E5C92-42DD-4EFB-9B16-14764AC80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3" y="1684442"/>
            <a:ext cx="7224848" cy="45608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40DC52-C931-4F36-B337-865ACF4A3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494" y="1684800"/>
            <a:ext cx="7535000" cy="45601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EAEB3E-85D0-4DA1-BA94-DC9A80464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395" y="1690688"/>
            <a:ext cx="7452303" cy="45601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892754-E97A-4ADE-981C-4643067B7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493" y="1690688"/>
            <a:ext cx="7305014" cy="4560175"/>
          </a:xfrm>
          <a:prstGeom prst="rect">
            <a:avLst/>
          </a:prstGeom>
        </p:spPr>
      </p:pic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C83A5F92-CD26-4466-8F10-732A97F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515" y="6213036"/>
            <a:ext cx="9309370" cy="528232"/>
          </a:xfrm>
        </p:spPr>
        <p:txBody>
          <a:bodyPr/>
          <a:lstStyle/>
          <a:p>
            <a:pPr algn="l"/>
            <a:r>
              <a:rPr lang="en-US" altLang="zh-CN" dirty="0"/>
              <a:t>[1] D </a:t>
            </a:r>
            <a:r>
              <a:rPr lang="en-US" altLang="zh-CN" dirty="0" err="1"/>
              <a:t>Bahdanau</a:t>
            </a:r>
            <a:r>
              <a:rPr lang="en-US" altLang="zh-CN" dirty="0"/>
              <a:t>, et al. 2014. Neural Machine Translation by Jointly Learning to Align and Translate. In Proceedings of the 2015 International Conference on Learning Representations (ICLR 2015).</a:t>
            </a:r>
          </a:p>
        </p:txBody>
      </p:sp>
    </p:spTree>
    <p:extLst>
      <p:ext uri="{BB962C8B-B14F-4D97-AF65-F5344CB8AC3E}">
        <p14:creationId xmlns:p14="http://schemas.microsoft.com/office/powerpoint/2010/main" val="2596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E125C-3807-4F88-97F7-9ADC9F52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79A75-67B5-4EFE-800D-4115962B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862" y="2605087"/>
            <a:ext cx="113442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7BC8-340F-40E6-BE41-FAFB89BC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Attention Variants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5E66F-A370-4E9D-87AC-F47A6E7B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2480AE-ABDA-4DFF-9899-B0B3BEEA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421"/>
            <a:ext cx="10022248" cy="50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7237C-3AAC-47CB-94D1-EA932FC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Reasoning about Entailment with Neural Attention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ED440-920D-4012-BD19-8B8F3F31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7"/>
            <a:ext cx="9803860" cy="4370395"/>
          </a:xfrm>
          <a:prstGeom prst="rect">
            <a:avLst/>
          </a:prstGeom>
        </p:spPr>
      </p:pic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39AF79C-E38C-4167-8ABE-3434C4C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515" y="6213036"/>
            <a:ext cx="9309370" cy="528232"/>
          </a:xfrm>
        </p:spPr>
        <p:txBody>
          <a:bodyPr/>
          <a:lstStyle/>
          <a:p>
            <a:pPr algn="l"/>
            <a:r>
              <a:rPr lang="en-US" altLang="zh-CN" dirty="0"/>
              <a:t>[1] T </a:t>
            </a:r>
            <a:r>
              <a:rPr lang="en-US" altLang="zh-CN" dirty="0" err="1"/>
              <a:t>Rocktäschel</a:t>
            </a:r>
            <a:r>
              <a:rPr lang="en-US" altLang="zh-CN" dirty="0"/>
              <a:t>, et al. 2015. Reasoning about entailment with neural attention. In Proceedings of the 2016 International Conference on Learning Representations (ICLR 2016).</a:t>
            </a:r>
          </a:p>
        </p:txBody>
      </p:sp>
    </p:spTree>
    <p:extLst>
      <p:ext uri="{BB962C8B-B14F-4D97-AF65-F5344CB8AC3E}">
        <p14:creationId xmlns:p14="http://schemas.microsoft.com/office/powerpoint/2010/main" val="273419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2B790-92BB-42C2-9459-3AEC9DDC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Enhanced</a:t>
            </a: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 LSTM for Natural Language Inference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CAFB7-FFE8-4C6F-9014-F918A46A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7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Parikh et al. (2016) propose a relatively simple but very effective decomposable model. The model decomposes the NLI problem into subproblems that can be solved separately.</a:t>
            </a:r>
          </a:p>
          <a:p>
            <a:r>
              <a:rPr lang="en-US" altLang="zh-CN" dirty="0"/>
              <a:t>In this paper, we first revisit this problem and show that enhancing sequential inference models based on chain networks can actually outperform all previous results.</a:t>
            </a:r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943809A-922E-4A44-BC6C-734D4BCE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515" y="6213036"/>
            <a:ext cx="9309370" cy="528232"/>
          </a:xfrm>
        </p:spPr>
        <p:txBody>
          <a:bodyPr/>
          <a:lstStyle/>
          <a:p>
            <a:pPr algn="l"/>
            <a:r>
              <a:rPr lang="en-US" altLang="zh-CN" dirty="0"/>
              <a:t>[1] Q Chen et al., 2016 Enhanced LSTM for Natural Language Inference. In Proceedings of the 2017Annual Meeting of the Association for Computational Linguistics (ACL 2017).</a:t>
            </a:r>
          </a:p>
        </p:txBody>
      </p:sp>
    </p:spTree>
    <p:extLst>
      <p:ext uri="{BB962C8B-B14F-4D97-AF65-F5344CB8AC3E}">
        <p14:creationId xmlns:p14="http://schemas.microsoft.com/office/powerpoint/2010/main" val="418191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2B790-92BB-42C2-9459-3AEC9DDC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A Decomposable Attention Model for Natural Language Inference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CAFB7-FFE8-4C6F-9014-F918A46A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7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While these approaches have yielded impressive results, they are often computationally very expensive, and result in models having millions of parameters (excluding embeddings).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74BC68-F87F-46D6-AA70-B5116DDC34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768988"/>
            <a:ext cx="6477508" cy="3621979"/>
          </a:xfrm>
          <a:prstGeom prst="rect">
            <a:avLst/>
          </a:prstGeom>
        </p:spPr>
      </p:pic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943809A-922E-4A44-BC6C-734D4BCE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515" y="6213036"/>
            <a:ext cx="9309370" cy="528232"/>
          </a:xfrm>
        </p:spPr>
        <p:txBody>
          <a:bodyPr/>
          <a:lstStyle/>
          <a:p>
            <a:pPr algn="l"/>
            <a:r>
              <a:rPr lang="en-US" altLang="zh-CN" dirty="0"/>
              <a:t>[1] Parikh et al., 2016A Decomposable Attention Model for Natural Language Inference. In Proceedings of the 2016 Conference on Empirical Methods in Natural Language Processing  (EMNLP 2016).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88F221-BC11-41A2-8353-CF202CD1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08" y="2851546"/>
            <a:ext cx="4432123" cy="17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4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E9E28-D851-447C-832E-11A450E5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</a:rPr>
              <a:t>1. Attend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F14FC-03F7-4B93-875B-9350D6B7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/>
              <a:t>Denote by </a:t>
            </a:r>
            <a:r>
              <a:rPr lang="en-US" altLang="zh-CN" b="1" dirty="0"/>
              <a:t>A=(a1, …, am) </a:t>
            </a:r>
            <a:r>
              <a:rPr lang="en-US" altLang="zh-CN" dirty="0"/>
              <a:t>and </a:t>
            </a:r>
            <a:r>
              <a:rPr lang="en-US" altLang="zh-CN" b="1" dirty="0"/>
              <a:t>B=(b1, …, bn) </a:t>
            </a:r>
            <a:r>
              <a:rPr lang="en-US" altLang="zh-CN" dirty="0"/>
              <a:t>the premise and hypothesis</a:t>
            </a:r>
          </a:p>
          <a:p>
            <a:pPr lvl="1"/>
            <a:r>
              <a:rPr lang="en-US" altLang="zh-CN" dirty="0"/>
              <a:t>Decomposable Attention Model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4A1AD04-0A87-4727-91E0-0C06EFC7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78" y="2978855"/>
            <a:ext cx="5085844" cy="9002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373AA-4C6E-4037-A81A-70E9B22FF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090" y="3879144"/>
            <a:ext cx="4367820" cy="26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2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584.9269"/>
  <p:tag name="OUTPUTTYPE" val="PNG"/>
  <p:tag name="IGUANATEXVERSION" val="159"/>
  <p:tag name="LATEXADDIN" val="\documentclass{article}&#10;\usepackage{amsmath}&#10;\pagestyle{empty}&#10;\begin{document}&#10;&#10;$$&#10;e_{i j}=\overline{\mathbf{a}_{i}}'\overline{\mathbf{b}_{j}}^{ }&#10;$$&#10;&#10;&#10;\end{document}"/>
  <p:tag name="IGUANATEXSIZE" val="28"/>
  <p:tag name="IGUANATEXCURSOR" val="118"/>
  <p:tag name="TRANSPARENCY" val="True"/>
  <p:tag name="LATEXENGINEID" val="0"/>
  <p:tag name="TEMPFOLDER" val="D:\Daniel\projects\nlp-beginner\task1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803</Words>
  <Application>Microsoft Office PowerPoint</Application>
  <PresentationFormat>宽屏</PresentationFormat>
  <Paragraphs>119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SNLI Decomposable Attention Network</vt:lpstr>
      <vt:lpstr>The Stanford Natural Language Inference (SNLI) Corpus [1][2]</vt:lpstr>
      <vt:lpstr>Neural Machine Translation by Jointly Learning to Align and Translate [1]</vt:lpstr>
      <vt:lpstr>Attention</vt:lpstr>
      <vt:lpstr>Attention Variants</vt:lpstr>
      <vt:lpstr>Reasoning about Entailment with Neural Attention [1]</vt:lpstr>
      <vt:lpstr>Enhanced LSTM for Natural Language Inference [1]</vt:lpstr>
      <vt:lpstr>A Decomposable Attention Model for Natural Language Inference [1]</vt:lpstr>
      <vt:lpstr>1. Attend</vt:lpstr>
      <vt:lpstr>1. Attend</vt:lpstr>
      <vt:lpstr>2. Compare</vt:lpstr>
      <vt:lpstr>3. Aggregate</vt:lpstr>
      <vt:lpstr>4. Softmax Layer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SNLI Decomposable Attention Network</dc:title>
  <dc:creator>颜 艳珠</dc:creator>
  <cp:lastModifiedBy>颜 艳珠</cp:lastModifiedBy>
  <cp:revision>2</cp:revision>
  <dcterms:created xsi:type="dcterms:W3CDTF">2022-04-14T03:13:27Z</dcterms:created>
  <dcterms:modified xsi:type="dcterms:W3CDTF">2022-04-14T06:27:52Z</dcterms:modified>
</cp:coreProperties>
</file>