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64" r:id="rId6"/>
    <p:sldId id="265" r:id="rId7"/>
    <p:sldId id="257" r:id="rId8"/>
    <p:sldId id="258" r:id="rId9"/>
    <p:sldId id="260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74" autoAdjust="0"/>
  </p:normalViewPr>
  <p:slideViewPr>
    <p:cSldViewPr snapToGrid="0">
      <p:cViewPr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96031-32C1-4991-A603-F352925AF526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6BFFE-5458-4717-8AA2-5BD264DEB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0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6BFFE-5458-4717-8AA2-5BD264DEBBD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655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6BFFE-5458-4717-8AA2-5BD264DEBBD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75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E8891-7BFE-4988-9BD7-7E86E33EF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6B7F03-FA80-41EC-854F-2090718D4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EE55A-3E91-4E63-8FC0-A01217E6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4D6D-FF8D-42D7-A3C6-E4FCF3660EBA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A4FD4-84DD-4C44-866A-D809EABE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18D0EC-AF9A-422A-8A14-F21F9441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54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B396C-0C13-4A34-AAE7-FE385E9C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995758-2E5D-456D-ADA0-4CFBE11C8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5F946-392D-4B7A-B3C7-50B04F59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D623-C4D1-42E8-AD5E-9C0A239DCF44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5030E-0435-4818-B034-16B59060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F30A72-4B8E-4615-96A9-F0A935D1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55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A2561C-68AD-478B-9EE0-89A8C8A42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323055-1B93-4C19-8216-DAFA5D5B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95D96-DD6C-438C-8B52-887B9BC2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986C-C0A9-4564-A4FB-263D964198E7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0ED7A-9BEE-41D1-BDED-443FE063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0EFEB-C054-466C-8464-6C5FF13B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78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A3287-6901-44D3-8938-6EB93427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9CD2E-4E22-45CB-92CC-A4BF70BC9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C74AB-A848-40E4-9E8D-CBDBBF03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78F3-A064-4DE5-8596-252E8FA259C3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DA466-1135-494F-A012-B7740689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9BF40-3D13-4CA7-8207-D0E62584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96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BD257-4A7B-48AC-8C29-84BAB9C9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220BCE-BC56-4676-9166-73B9A03DC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E286C-4C18-4FAC-B1C1-15023608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C406-7D63-41F1-B974-8F7BB730B75B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20E6E-DECA-459A-A4D1-EF9E8779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54104-6E0F-47B6-A627-5D6C55F1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1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981DC-E834-4C53-AB07-1F1E59F8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32285-E488-4996-9D11-76454ACB3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115E64-27C2-4B9D-8068-821D8B47F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6A284C-4D7F-4359-B5B5-30CFCB82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B657-B00E-4849-9D4F-8537C11DD1ED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8B8AA8-9F91-4916-9EA7-D45EFC1F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72352B-EC0E-4C04-83B8-CCDE33F5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40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B9A24-91FE-4ECD-9FD1-496092E6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5A535C-D0BF-4BA8-A81C-ED8E3AB25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439F14-FBEE-4628-93CB-B93125895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24FE7-E5FB-4651-ACE7-C5BC5B7B1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7753F7-575A-4206-814A-C9AAA482D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538949-FF17-4415-A3DB-DA90362F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FD35-F31F-494E-8268-DDDB1B022ADB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BC0054-73B4-49AD-B612-0BF04F08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0E8358-4CB7-464F-AA37-967D3692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09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143CD-5B75-4FFF-AC92-0A6F5E11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F17B36-E40D-450D-B1D5-8794267C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6285-FA5A-430B-9C63-A8D7B4905088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5634F9-0DC4-41FB-B1D5-62184F6B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3C9F28-FF10-4E17-B342-3B181376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3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034046-36A2-439F-BC0A-B73E15ED0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6B53-5BF9-41DA-9CCF-DF30DD0CE99C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E95913-B1D8-4C3B-AF7C-23CCF2B1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741150-A2AE-4A2C-80E4-DDB1EA1C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26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B6F2D-A367-4051-9EC8-BCB6A2B2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5833E-CB72-4DEA-991E-95C1D830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A2D3B6-BF66-443C-BEC4-C0E1E43B9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EFC40A-E1F3-48FB-BBA1-1CCCF07B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301A-2502-47D0-BC4B-CEDBF4948C05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64C4CD-2216-4CC2-B969-25343D12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8692BB-1527-4B18-A394-E539DB9C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17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54829-808E-45D1-8BEB-93A9F0BB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54A262-F70A-49F3-A5FD-02A730383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4ECE0A-6184-4847-B40F-A0F643B54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3C437C-139A-41B1-BC9F-745246EC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D258-C3E0-40F5-96C6-57C7FA006EF4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AB1F6A-69F7-4F52-9F4E-289C03D6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E03C77-F062-4A29-B29E-F2BE28AB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00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258DAB-CFB1-42F1-BAE1-B56EBEA6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1F57DE-E50E-48F7-87F9-B67102423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F29CA-14E4-4F78-BE34-27A754A3D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77609-DC59-4411-AD39-39FE2C20E74A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7977B-B7DB-4300-8521-E3987C1E5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97BEEC-E665-438A-88F4-911F12EBA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1366B-6237-43AB-9BD7-687A7B8BE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25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5A4D8-C575-4162-A9E8-B6812674E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7534"/>
            <a:ext cx="9144000" cy="2387600"/>
          </a:xfrm>
        </p:spPr>
        <p:txBody>
          <a:bodyPr/>
          <a:lstStyle/>
          <a:p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Softmax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 Regression for Text Classification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16515A-1B0C-45CF-AB7D-382B749B7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17209"/>
            <a:ext cx="9144000" cy="1655762"/>
          </a:xfrm>
        </p:spPr>
        <p:txBody>
          <a:bodyPr/>
          <a:lstStyle/>
          <a:p>
            <a:r>
              <a:rPr lang="en-US" altLang="zh-CN" dirty="0" err="1"/>
              <a:t>Yanjun</a:t>
            </a:r>
            <a:r>
              <a:rPr lang="en-US" altLang="zh-CN" dirty="0"/>
              <a:t> Shao</a:t>
            </a:r>
          </a:p>
          <a:p>
            <a:r>
              <a:rPr lang="en-US" altLang="zh-CN" dirty="0"/>
              <a:t>School of Data Science, Fudan</a:t>
            </a:r>
          </a:p>
          <a:p>
            <a:r>
              <a:rPr lang="en-US" altLang="zh-CN" dirty="0"/>
              <a:t>March 10, 2022</a:t>
            </a:r>
            <a:endParaRPr lang="zh-CN" altLang="en-US" dirty="0"/>
          </a:p>
        </p:txBody>
      </p:sp>
      <p:pic>
        <p:nvPicPr>
          <p:cNvPr id="5" name="图片 4" descr="徽标&#10;&#10;描述已自动生成">
            <a:extLst>
              <a:ext uri="{FF2B5EF4-FFF2-40B4-BE49-F238E27FC236}">
                <a16:creationId xmlns:a16="http://schemas.microsoft.com/office/drawing/2014/main" id="{91F5AB4C-7D5B-4D2F-BAE6-DA06AFC36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13" y="4931920"/>
            <a:ext cx="1574773" cy="1567774"/>
          </a:xfrm>
          <a:prstGeom prst="rect">
            <a:avLst/>
          </a:prstGeom>
        </p:spPr>
      </p:pic>
      <p:sp>
        <p:nvSpPr>
          <p:cNvPr id="6" name="日期占位符 5">
            <a:extLst>
              <a:ext uri="{FF2B5EF4-FFF2-40B4-BE49-F238E27FC236}">
                <a16:creationId xmlns:a16="http://schemas.microsoft.com/office/drawing/2014/main" id="{9D74DD80-03ED-4A83-AA32-66E98CD6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E30A-9B17-4255-8CBA-B8F0B0AC5C44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4A88DA-B3D5-4BD9-94E6-0D8C73EA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6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B0CE4-D045-4FEE-AD15-ABD354B4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Mini-batch Gradient Descent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A89E5C-3F26-46EE-A807-44FA4602A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common technique employed with SGD is mini-batching, where we choose a random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⊆ {1, ..., n} with size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/>
                  <a:t> = b &lt;&lt; n.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Since                                               , we still have an unbiased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estimate of the full gradient.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A89E5C-3F26-46EE-A807-44FA4602A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2521" r="-1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\documentclass{article}&#10;\usepackage{amsmath}&#10;\pagestyle{empty}&#10;\begin{document}&#10;&#10;$$&#10;x^{(k)}=x^{(k-1)}-t_{k} \cdot \frac{1}{b} \sum_{i \in I_{k}} \nabla f_{i_{k}}\left(x^{(k-1)}\right), \quad k=1,2,3, \ldots&#10;$$&#10;&#10;&#10;\end{document}" title="IguanaTex Bitmap Display">
            <a:extLst>
              <a:ext uri="{FF2B5EF4-FFF2-40B4-BE49-F238E27FC236}">
                <a16:creationId xmlns:a16="http://schemas.microsoft.com/office/drawing/2014/main" id="{DA810E08-5021-4D8F-BCCB-0F1A54DB49F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67" y="2959666"/>
            <a:ext cx="8772266" cy="938667"/>
          </a:xfrm>
          <a:prstGeom prst="rect">
            <a:avLst/>
          </a:prstGeom>
        </p:spPr>
      </p:pic>
      <p:pic>
        <p:nvPicPr>
          <p:cNvPr id="12" name="图片 11" descr="\documentclass{article}&#10;\usepackage{amsmath}&#10;\usepackage{amssymb} &#10;\pagestyle{empty}&#10;\begin{document}&#10;&#10;$$&#10;\mathbb{E}\left[\frac{1}{b} \sum_{i_{k} \in I_{k}} \nabla f_{i_{k}}(x)\right]=\nabla f(x)&#10;$$&#10;&#10;&#10;\end{document}" title="IguanaTex Bitmap Display">
            <a:extLst>
              <a:ext uri="{FF2B5EF4-FFF2-40B4-BE49-F238E27FC236}">
                <a16:creationId xmlns:a16="http://schemas.microsoft.com/office/drawing/2014/main" id="{37BE96A9-3B86-4342-842E-E8D58ED0B2A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55" y="4001294"/>
            <a:ext cx="4337456" cy="1055787"/>
          </a:xfrm>
          <a:prstGeom prst="rect">
            <a:avLst/>
          </a:prstGeom>
        </p:spPr>
      </p:pic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FB4013D2-7CFB-4842-A60D-060AB2F9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B188-6552-4B14-9291-1E7DFF5D7CB2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4BAD9-4C78-45E5-B736-FAA46190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311B07-151C-43D1-9F7B-2CE49C0E5FA2}"/>
              </a:ext>
            </a:extLst>
          </p:cNvPr>
          <p:cNvSpPr txBox="1"/>
          <p:nvPr/>
        </p:nvSpPr>
        <p:spPr>
          <a:xfrm>
            <a:off x="9749952" y="5469077"/>
            <a:ext cx="1845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>
                    <a:lumMod val="75000"/>
                  </a:schemeClr>
                </a:solidFill>
              </a:rPr>
              <a:t>Fudan</a:t>
            </a:r>
            <a:endParaRPr lang="zh-CN" alt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8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230EF42-890A-4450-8BC6-9F5FE2EC7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Inter"/>
              </a:rPr>
              <a:t>The Rotten Tomatoes movie review dataset is a corpus of movie reviews used for sentiment analysis, originally collected by Pang and Lee[1].</a:t>
            </a:r>
          </a:p>
          <a:p>
            <a:endParaRPr lang="en-US" altLang="zh-CN" dirty="0">
              <a:latin typeface="Inter"/>
            </a:endParaRPr>
          </a:p>
          <a:p>
            <a:pPr marL="0" indent="0">
              <a:buNone/>
            </a:pPr>
            <a:endParaRPr lang="en-US" altLang="zh-CN" dirty="0">
              <a:latin typeface="Inter"/>
            </a:endParaRPr>
          </a:p>
          <a:p>
            <a:pPr marL="0" indent="0">
              <a:buNone/>
            </a:pPr>
            <a:endParaRPr lang="en-US" altLang="zh-CN" dirty="0">
              <a:latin typeface="Inter"/>
            </a:endParaRPr>
          </a:p>
          <a:p>
            <a:r>
              <a:rPr lang="en-US" altLang="zh-CN" b="0" i="0" dirty="0">
                <a:effectLst/>
                <a:latin typeface="Inter"/>
              </a:rPr>
              <a:t>We are asked to label phrases on a scale of five values: negative(0), somewhat negative(1), neutral(2), somewhat positive(3), positive(4).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FA7F87C-A49F-4054-83FF-E4BD9B89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		      </a:t>
            </a:r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</a:rPr>
              <a:t>Dataset for Sentiment Analysis</a:t>
            </a:r>
            <a:endParaRPr lang="zh-CN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内容占位符 4">
            <a:extLst>
              <a:ext uri="{FF2B5EF4-FFF2-40B4-BE49-F238E27FC236}">
                <a16:creationId xmlns:a16="http://schemas.microsoft.com/office/drawing/2014/main" id="{CAD1D16D-0FD9-4AEF-8700-CB8220F7F8C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54" y="681037"/>
            <a:ext cx="2320669" cy="643547"/>
          </a:xfrm>
          <a:prstGeom prst="rect">
            <a:avLst/>
          </a:prstGeom>
        </p:spPr>
      </p:pic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DE3393CC-DF14-4ADE-B860-A6E075B7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C802-371A-4D23-B0D0-F480ABBDAC3C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889EE04-363B-4BCF-8568-D192298B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5F260A-F740-4CC4-B3BA-E57754B5F29A}"/>
              </a:ext>
            </a:extLst>
          </p:cNvPr>
          <p:cNvSpPr txBox="1"/>
          <p:nvPr/>
        </p:nvSpPr>
        <p:spPr>
          <a:xfrm>
            <a:off x="9749952" y="5469077"/>
            <a:ext cx="1845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>
                    <a:lumMod val="75000"/>
                  </a:schemeClr>
                </a:solidFill>
              </a:rPr>
              <a:t>Fudan</a:t>
            </a:r>
            <a:endParaRPr lang="zh-CN" alt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图片 7" descr="形状&#10;&#10;描述已自动生成">
            <a:extLst>
              <a:ext uri="{FF2B5EF4-FFF2-40B4-BE49-F238E27FC236}">
                <a16:creationId xmlns:a16="http://schemas.microsoft.com/office/drawing/2014/main" id="{6C1867C4-AD0D-41F9-8038-8E2162CD10A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124" y="2584213"/>
            <a:ext cx="4659751" cy="232987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A9F25B6-A84F-48CF-B147-43B7E96FC607}"/>
              </a:ext>
            </a:extLst>
          </p:cNvPr>
          <p:cNvSpPr txBox="1"/>
          <p:nvPr/>
        </p:nvSpPr>
        <p:spPr>
          <a:xfrm>
            <a:off x="3048811" y="5940851"/>
            <a:ext cx="60943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effectLst/>
                <a:latin typeface="Inter"/>
              </a:rPr>
              <a:t>[1] Pang and L. Lee. 2005. </a:t>
            </a:r>
            <a:r>
              <a:rPr lang="en-US" altLang="zh-CN" sz="1600" b="0" i="1" dirty="0">
                <a:effectLst/>
                <a:latin typeface="Inter"/>
              </a:rPr>
              <a:t>Seeing stars: Exploiting class relationships for sentiment categorization with respect to rating scales</a:t>
            </a:r>
            <a:r>
              <a:rPr lang="en-US" altLang="zh-CN" sz="1600" b="0" i="0" dirty="0">
                <a:effectLst/>
                <a:latin typeface="Inter"/>
              </a:rPr>
              <a:t>. In ACL, pages 115–124.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841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CCF48-C361-4EB9-A2FF-90480583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Bag-of-Word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B1B61-730F-4487-983C-85CBA2A2F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altLang="zh-CN" dirty="0"/>
              <a:t>In traditional NLP, we regard words as discrete symbols. Such symbols for words can be represented by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one-hot </a:t>
            </a:r>
            <a:r>
              <a:rPr lang="en-US" altLang="zh-CN" dirty="0"/>
              <a:t>vectors,</a:t>
            </a:r>
          </a:p>
          <a:p>
            <a:pPr marL="0" indent="0" algn="ctr">
              <a:buNone/>
            </a:pPr>
            <a:r>
              <a:rPr lang="en-US" altLang="zh-CN" dirty="0">
                <a:solidFill>
                  <a:srgbClr val="FF66FF"/>
                </a:solidFill>
              </a:rPr>
              <a:t>motel = [0 0 0 0 0 0 0 0 0 0 1 0 0 0 0]</a:t>
            </a:r>
          </a:p>
          <a:p>
            <a:pPr marL="0" indent="0" algn="ctr">
              <a:buNone/>
            </a:pPr>
            <a:r>
              <a:rPr lang="en-US" altLang="zh-CN" dirty="0">
                <a:solidFill>
                  <a:srgbClr val="FF66FF"/>
                </a:solidFill>
              </a:rPr>
              <a:t>hotel = [0 0 0 0 0 0 0 1 0 0 0 0 0 0 0]</a:t>
            </a:r>
          </a:p>
          <a:p>
            <a:r>
              <a:rPr lang="en-US" altLang="zh-CN" dirty="0"/>
              <a:t>Drawbacks</a:t>
            </a:r>
          </a:p>
          <a:p>
            <a:pPr lvl="1"/>
            <a:r>
              <a:rPr lang="en-US" altLang="zh-CN" dirty="0"/>
              <a:t>These two vectors are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orthogonal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There is no natural notion of similarity for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one-hot</a:t>
            </a:r>
            <a:r>
              <a:rPr lang="en-US" altLang="zh-CN" dirty="0"/>
              <a:t> vectors.</a:t>
            </a:r>
          </a:p>
          <a:p>
            <a:r>
              <a:rPr lang="en-US" altLang="zh-CN" dirty="0"/>
              <a:t>Alternatives</a:t>
            </a:r>
          </a:p>
          <a:p>
            <a:pPr lvl="1"/>
            <a:r>
              <a:rPr lang="en-US" altLang="zh-CN" dirty="0"/>
              <a:t>Principal Component?</a:t>
            </a:r>
          </a:p>
          <a:p>
            <a:pPr lvl="1"/>
            <a:r>
              <a:rPr lang="en-US" altLang="zh-CN" dirty="0"/>
              <a:t>Word Embeddings?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800EF-3380-4F5D-8A2D-1B66B08C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8E5C-498A-4839-90A3-9A7AE4216765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9F0C46-3429-4A16-9A89-873F0CBE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7F2274-DD8A-4482-A95A-EA5AF7C29CAB}"/>
              </a:ext>
            </a:extLst>
          </p:cNvPr>
          <p:cNvSpPr txBox="1"/>
          <p:nvPr/>
        </p:nvSpPr>
        <p:spPr>
          <a:xfrm>
            <a:off x="9749952" y="5469077"/>
            <a:ext cx="1845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>
                    <a:lumMod val="75000"/>
                  </a:schemeClr>
                </a:solidFill>
              </a:rPr>
              <a:t>Fudan</a:t>
            </a:r>
            <a:endParaRPr lang="zh-CN" alt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59799106-B695-4032-952E-48BBC69CE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865" y="55297"/>
            <a:ext cx="3251469" cy="186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4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46698-1111-4008-BCC1-E11DE488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Bag-of-Word for                  Dataset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6B68A9D-2194-48E0-94F2-EDB2339C5B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548333"/>
              </p:ext>
            </p:extLst>
          </p:nvPr>
        </p:nvGraphicFramePr>
        <p:xfrm>
          <a:off x="838200" y="1825625"/>
          <a:ext cx="10776625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7332">
                  <a:extLst>
                    <a:ext uri="{9D8B030D-6E8A-4147-A177-3AD203B41FA5}">
                      <a16:colId xmlns:a16="http://schemas.microsoft.com/office/drawing/2014/main" val="2720426567"/>
                    </a:ext>
                  </a:extLst>
                </a:gridCol>
                <a:gridCol w="614116">
                  <a:extLst>
                    <a:ext uri="{9D8B030D-6E8A-4147-A177-3AD203B41FA5}">
                      <a16:colId xmlns:a16="http://schemas.microsoft.com/office/drawing/2014/main" val="2913725827"/>
                    </a:ext>
                  </a:extLst>
                </a:gridCol>
                <a:gridCol w="1128266">
                  <a:extLst>
                    <a:ext uri="{9D8B030D-6E8A-4147-A177-3AD203B41FA5}">
                      <a16:colId xmlns:a16="http://schemas.microsoft.com/office/drawing/2014/main" val="2719232909"/>
                    </a:ext>
                  </a:extLst>
                </a:gridCol>
                <a:gridCol w="617880">
                  <a:extLst>
                    <a:ext uri="{9D8B030D-6E8A-4147-A177-3AD203B41FA5}">
                      <a16:colId xmlns:a16="http://schemas.microsoft.com/office/drawing/2014/main" val="2257747735"/>
                    </a:ext>
                  </a:extLst>
                </a:gridCol>
                <a:gridCol w="1325894">
                  <a:extLst>
                    <a:ext uri="{9D8B030D-6E8A-4147-A177-3AD203B41FA5}">
                      <a16:colId xmlns:a16="http://schemas.microsoft.com/office/drawing/2014/main" val="632296293"/>
                    </a:ext>
                  </a:extLst>
                </a:gridCol>
                <a:gridCol w="1963880">
                  <a:extLst>
                    <a:ext uri="{9D8B030D-6E8A-4147-A177-3AD203B41FA5}">
                      <a16:colId xmlns:a16="http://schemas.microsoft.com/office/drawing/2014/main" val="1521435717"/>
                    </a:ext>
                  </a:extLst>
                </a:gridCol>
                <a:gridCol w="871424">
                  <a:extLst>
                    <a:ext uri="{9D8B030D-6E8A-4147-A177-3AD203B41FA5}">
                      <a16:colId xmlns:a16="http://schemas.microsoft.com/office/drawing/2014/main" val="1153568540"/>
                    </a:ext>
                  </a:extLst>
                </a:gridCol>
                <a:gridCol w="1109921">
                  <a:extLst>
                    <a:ext uri="{9D8B030D-6E8A-4147-A177-3AD203B41FA5}">
                      <a16:colId xmlns:a16="http://schemas.microsoft.com/office/drawing/2014/main" val="3643736592"/>
                    </a:ext>
                  </a:extLst>
                </a:gridCol>
                <a:gridCol w="753861">
                  <a:extLst>
                    <a:ext uri="{9D8B030D-6E8A-4147-A177-3AD203B41FA5}">
                      <a16:colId xmlns:a16="http://schemas.microsoft.com/office/drawing/2014/main" val="780214648"/>
                    </a:ext>
                  </a:extLst>
                </a:gridCol>
                <a:gridCol w="1284051">
                  <a:extLst>
                    <a:ext uri="{9D8B030D-6E8A-4147-A177-3AD203B41FA5}">
                      <a16:colId xmlns:a16="http://schemas.microsoft.com/office/drawing/2014/main" val="3969702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PhraseID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series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Escapades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demonstrating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Sentiment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5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9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51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31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35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543890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D6BA3-F693-4D86-99A8-601EBD20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F53D-7FB1-48A2-A3A4-E9A73E041B9A}" type="datetime1">
              <a:rPr lang="zh-CN" altLang="en-US" smtClean="0"/>
              <a:t>2022/3/17</a:t>
            </a:fld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02B4F77-85BC-4430-B2C9-B5B8D853355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278" y="681037"/>
            <a:ext cx="2320669" cy="643547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3F5A1C-E5D7-425F-897A-7A02EBD6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00224D-A1E7-4E19-B744-9365B9C38A59}"/>
              </a:ext>
            </a:extLst>
          </p:cNvPr>
          <p:cNvSpPr txBox="1"/>
          <p:nvPr/>
        </p:nvSpPr>
        <p:spPr>
          <a:xfrm>
            <a:off x="9749952" y="5469077"/>
            <a:ext cx="1845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>
                    <a:lumMod val="75000"/>
                  </a:schemeClr>
                </a:solidFill>
              </a:rPr>
              <a:t>Fudan</a:t>
            </a:r>
            <a:endParaRPr lang="zh-CN" alt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1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7DC9B-0E01-4461-85D8-6D3FB6FC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Softmax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 Regression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C9CE4-A931-4296-B65C-D3EA2C349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probability of a given sample X belonging to class c is given by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And the output should be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70E99-09F1-4F29-89FF-D92455F1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3B39-FACC-433F-921B-C8AB9C85BA68}" type="datetime1">
              <a:rPr lang="zh-CN" altLang="en-US" smtClean="0"/>
              <a:t>2022/3/17</a:t>
            </a:fld>
            <a:endParaRPr lang="zh-CN" altLang="en-US"/>
          </a:p>
        </p:txBody>
      </p:sp>
      <p:pic>
        <p:nvPicPr>
          <p:cNvPr id="6" name="图片 5" descr="\documentclass{article}&#10;\usepackage{amsmath}&#10;\pagestyle{empty}&#10;\begin{document}&#10;&#10;$$&#10;\begin{aligned}&#10;p(y=c \mid \boldsymbol{x}) &amp;=\operatorname{softmax}\left(\boldsymbol{w}_{c}^{\top} \boldsymbol{x}\right) \\&#10;&amp;=\frac{\exp \left(\boldsymbol{w}_{c}^{\top} \boldsymbol{x}\right)}{\sum_{c^{\prime}=1}^{C} \exp \left(\boldsymbol{w}_{c^{\prime}}^{\top} \boldsymbol{x}\right)}&#10;\end{aligned}&#10;$$&#10;&#10;\end{document}" title="IguanaTex Bitmap Display">
            <a:extLst>
              <a:ext uri="{FF2B5EF4-FFF2-40B4-BE49-F238E27FC236}">
                <a16:creationId xmlns:a16="http://schemas.microsoft.com/office/drawing/2014/main" id="{9264D8EB-A829-4E2F-ABAD-8F35CBAF01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122" y="2730556"/>
            <a:ext cx="4461754" cy="1396888"/>
          </a:xfrm>
          <a:prstGeom prst="rect">
            <a:avLst/>
          </a:prstGeom>
        </p:spPr>
      </p:pic>
      <p:pic>
        <p:nvPicPr>
          <p:cNvPr id="8" name="图片 7" descr="\documentclass{article}&#10;\usepackage{amsmath}&#10;\pagestyle{empty}&#10;\begin{document}&#10;&#10;$$&#10;\begin{aligned}&#10;\hat{y} &amp;=\underset{c}{\arg \max } p(y=c \mid \boldsymbol{x}) \\&#10;&amp;=\underset{c}{\arg \max } \boldsymbol{w}_{c}^{\top} \boldsymbol{x}&#10;\end{aligned}&#10;$$&#10;&#10;&#10;\end{document}" title="IguanaTex Bitmap Display">
            <a:extLst>
              <a:ext uri="{FF2B5EF4-FFF2-40B4-BE49-F238E27FC236}">
                <a16:creationId xmlns:a16="http://schemas.microsoft.com/office/drawing/2014/main" id="{81991442-29B1-446B-BC7D-402D39D4A9B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02" y="4911123"/>
            <a:ext cx="3138794" cy="1149106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E03B47-865F-471A-A8AB-D0911FBE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D5A6CD-1B6F-4E87-8A4A-D8BB92288AFC}"/>
              </a:ext>
            </a:extLst>
          </p:cNvPr>
          <p:cNvSpPr txBox="1"/>
          <p:nvPr/>
        </p:nvSpPr>
        <p:spPr>
          <a:xfrm>
            <a:off x="9749952" y="5469077"/>
            <a:ext cx="1845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>
                    <a:lumMod val="75000"/>
                  </a:schemeClr>
                </a:solidFill>
              </a:rPr>
              <a:t>Fudan</a:t>
            </a:r>
            <a:endParaRPr lang="zh-CN" alt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8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560-E0B8-48F6-B73F-C24DA255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Softmax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 Regression (Cont.)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C0A2EA-17F7-460A-8E72-867E9A46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use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cross-entropy loss </a:t>
            </a:r>
            <a:r>
              <a:rPr lang="en-US" altLang="zh-CN" dirty="0"/>
              <a:t>for optimization, and the loss function can be formulated as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gradient of R(W) for W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DF8A9-9940-4E08-989A-1F5DC5C4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17AA-35BF-43E4-B6F9-B9F4A61C46FD}" type="datetime1">
              <a:rPr lang="zh-CN" altLang="en-US" smtClean="0"/>
              <a:t>2022/3/17</a:t>
            </a:fld>
            <a:endParaRPr lang="zh-CN" altLang="en-US"/>
          </a:p>
        </p:txBody>
      </p:sp>
      <p:pic>
        <p:nvPicPr>
          <p:cNvPr id="6" name="图片 5" descr="\documentclass{article}&#10;\usepackage{amsmath}&#10;\pagestyle{empty}&#10;\begin{document}&#10;&#10;$$&#10;\begin{aligned}&#10;\mathcal{R}(\boldsymbol{W}) &amp;=-\frac{1}{N} \sum_{n=1}^{N} \sum_{c=1}^{C} \boldsymbol{y}_{c}^{(n)} \log \hat{\boldsymbol{y}}_{c}^{(n)} \\&#10;&amp;=-\frac{1}{N} \sum_{n=1}^{N}\left(\boldsymbol{y}^{(n)}\right)^{\top} \log \hat{\boldsymbol{y}}^{(n)}&#10;\end{aligned}&#10;$$&#10;&#10;&#10;\end{document}" title="IguanaTex Bitmap Display">
            <a:extLst>
              <a:ext uri="{FF2B5EF4-FFF2-40B4-BE49-F238E27FC236}">
                <a16:creationId xmlns:a16="http://schemas.microsoft.com/office/drawing/2014/main" id="{185E1047-D754-4C64-B367-13307B5EA9F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63" y="2613030"/>
            <a:ext cx="3682474" cy="1583300"/>
          </a:xfrm>
          <a:prstGeom prst="rect">
            <a:avLst/>
          </a:prstGeom>
        </p:spPr>
      </p:pic>
      <p:pic>
        <p:nvPicPr>
          <p:cNvPr id="8" name="图片 7" descr="\documentclass{article}&#10;\usepackage{amsmath}&#10;\pagestyle{empty}&#10;\begin{document}&#10;&#10;$$&#10;\frac{\partial \mathcal{R}(\boldsymbol{W})}{\partial \boldsymbol{W}}=-\frac{1}{N} \sum_{n=1}^{N} \boldsymbol{x}^{(n)}\left(\boldsymbol{y}^{(n)}-\hat{\boldsymbol{y}}^{(n)}\right)^{\top}&#10;$$&#10;&#10;&#10;\end{document}" title="IguanaTex Bitmap Display">
            <a:extLst>
              <a:ext uri="{FF2B5EF4-FFF2-40B4-BE49-F238E27FC236}">
                <a16:creationId xmlns:a16="http://schemas.microsoft.com/office/drawing/2014/main" id="{27841AEA-B2C6-4690-9149-CB0738AF366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394" y="4915640"/>
            <a:ext cx="4375212" cy="735818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92C955-A922-4B49-83DF-8A8191A0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9A5094-F9BC-4336-9674-2C89C4BB5D9B}"/>
              </a:ext>
            </a:extLst>
          </p:cNvPr>
          <p:cNvSpPr txBox="1"/>
          <p:nvPr/>
        </p:nvSpPr>
        <p:spPr>
          <a:xfrm>
            <a:off x="9749952" y="5469077"/>
            <a:ext cx="1845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>
                    <a:lumMod val="75000"/>
                  </a:schemeClr>
                </a:solidFill>
              </a:rPr>
              <a:t>Fudan</a:t>
            </a:r>
            <a:endParaRPr lang="zh-CN" alt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5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54507-ACDF-4ED9-809E-D6F740AD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Gradient Descent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AC8AC-39DD-40C1-8236-E86F9D1FD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 minimizing an average of functions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full gradient descent step is given by</a:t>
            </a:r>
          </a:p>
          <a:p>
            <a:pPr marL="0" indent="0" algn="ctr">
              <a:buNone/>
            </a:pPr>
            <a:endParaRPr lang="en-US" altLang="zh-CN" dirty="0"/>
          </a:p>
        </p:txBody>
      </p:sp>
      <p:pic>
        <p:nvPicPr>
          <p:cNvPr id="7" name="图片 6" descr="\documentclass{article}&#10;\usepackage{amsmath}&#10;\pagestyle{empty}&#10;\begin{document}&#10;&#10;$$&#10;\min _{x} \frac{1}{n} \sum_{i=1}^{n} f_{i}(x)&#10;$$&#10;&#10;&#10;\end{document}" title="IguanaTex Bitmap Display">
            <a:extLst>
              <a:ext uri="{FF2B5EF4-FFF2-40B4-BE49-F238E27FC236}">
                <a16:creationId xmlns:a16="http://schemas.microsoft.com/office/drawing/2014/main" id="{48751771-AD81-411B-9FFF-253129F8E8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890" y="2458333"/>
            <a:ext cx="2299733" cy="970667"/>
          </a:xfrm>
          <a:prstGeom prst="rect">
            <a:avLst/>
          </a:prstGeom>
        </p:spPr>
      </p:pic>
      <p:pic>
        <p:nvPicPr>
          <p:cNvPr id="9" name="图片 8" descr="\documentclass{article}&#10;\usepackage{amsmath}&#10;\pagestyle{empty}&#10;\begin{document}&#10;&#10;$$&#10;x^{(k)}=x^{(k-1)}-t_{k} \cdot \frac{1}{n} \sum_{i=1}^{n} \nabla f_{i}\left(x^{(k-1)}\right), \quad k=1,2,3, \ldots&#10;$$&#10;&#10;&#10;\end{document}" title="IguanaTex Bitmap Display">
            <a:extLst>
              <a:ext uri="{FF2B5EF4-FFF2-40B4-BE49-F238E27FC236}">
                <a16:creationId xmlns:a16="http://schemas.microsoft.com/office/drawing/2014/main" id="{18CF740A-EDDD-4A25-9EA2-E5AE57B8BF8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67" y="4573082"/>
            <a:ext cx="8593066" cy="970667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16A76EF1-C40C-4D8F-9262-5CB304F89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852" y="1437484"/>
            <a:ext cx="2967064" cy="1991516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8A34BE03-C5E2-46E9-A8F7-974E5F43BE57}"/>
              </a:ext>
            </a:extLst>
          </p:cNvPr>
          <p:cNvSpPr>
            <a:spLocks/>
          </p:cNvSpPr>
          <p:nvPr/>
        </p:nvSpPr>
        <p:spPr bwMode="auto">
          <a:xfrm>
            <a:off x="9040966" y="1546950"/>
            <a:ext cx="1237336" cy="1761072"/>
          </a:xfrm>
          <a:custGeom>
            <a:avLst/>
            <a:gdLst>
              <a:gd name="T0" fmla="*/ 0 w 681"/>
              <a:gd name="T1" fmla="*/ 0 h 1103"/>
              <a:gd name="T2" fmla="*/ 46 w 681"/>
              <a:gd name="T3" fmla="*/ 272 h 1103"/>
              <a:gd name="T4" fmla="*/ 182 w 681"/>
              <a:gd name="T5" fmla="*/ 680 h 1103"/>
              <a:gd name="T6" fmla="*/ 408 w 681"/>
              <a:gd name="T7" fmla="*/ 997 h 1103"/>
              <a:gd name="T8" fmla="*/ 590 w 681"/>
              <a:gd name="T9" fmla="*/ 1088 h 1103"/>
              <a:gd name="T10" fmla="*/ 681 w 681"/>
              <a:gd name="T11" fmla="*/ 1088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1" h="1103">
                <a:moveTo>
                  <a:pt x="0" y="0"/>
                </a:moveTo>
                <a:cubicBezTo>
                  <a:pt x="8" y="79"/>
                  <a:pt x="16" y="159"/>
                  <a:pt x="46" y="272"/>
                </a:cubicBezTo>
                <a:cubicBezTo>
                  <a:pt x="76" y="385"/>
                  <a:pt x="122" y="559"/>
                  <a:pt x="182" y="680"/>
                </a:cubicBezTo>
                <a:cubicBezTo>
                  <a:pt x="242" y="801"/>
                  <a:pt x="340" y="929"/>
                  <a:pt x="408" y="997"/>
                </a:cubicBezTo>
                <a:cubicBezTo>
                  <a:pt x="476" y="1065"/>
                  <a:pt x="545" y="1073"/>
                  <a:pt x="590" y="1088"/>
                </a:cubicBezTo>
                <a:cubicBezTo>
                  <a:pt x="635" y="1103"/>
                  <a:pt x="666" y="1088"/>
                  <a:pt x="681" y="10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3916E6D-A72D-43B9-969D-E27C8041F97A}"/>
              </a:ext>
            </a:extLst>
          </p:cNvPr>
          <p:cNvSpPr>
            <a:spLocks/>
          </p:cNvSpPr>
          <p:nvPr/>
        </p:nvSpPr>
        <p:spPr bwMode="auto">
          <a:xfrm flipH="1">
            <a:off x="10110142" y="1546950"/>
            <a:ext cx="1400860" cy="1761072"/>
          </a:xfrm>
          <a:custGeom>
            <a:avLst/>
            <a:gdLst>
              <a:gd name="T0" fmla="*/ 0 w 681"/>
              <a:gd name="T1" fmla="*/ 0 h 1103"/>
              <a:gd name="T2" fmla="*/ 46 w 681"/>
              <a:gd name="T3" fmla="*/ 272 h 1103"/>
              <a:gd name="T4" fmla="*/ 182 w 681"/>
              <a:gd name="T5" fmla="*/ 680 h 1103"/>
              <a:gd name="T6" fmla="*/ 408 w 681"/>
              <a:gd name="T7" fmla="*/ 997 h 1103"/>
              <a:gd name="T8" fmla="*/ 590 w 681"/>
              <a:gd name="T9" fmla="*/ 1088 h 1103"/>
              <a:gd name="T10" fmla="*/ 681 w 681"/>
              <a:gd name="T11" fmla="*/ 1088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1" h="1103">
                <a:moveTo>
                  <a:pt x="0" y="0"/>
                </a:moveTo>
                <a:cubicBezTo>
                  <a:pt x="8" y="79"/>
                  <a:pt x="16" y="159"/>
                  <a:pt x="46" y="272"/>
                </a:cubicBezTo>
                <a:cubicBezTo>
                  <a:pt x="76" y="385"/>
                  <a:pt x="122" y="559"/>
                  <a:pt x="182" y="680"/>
                </a:cubicBezTo>
                <a:cubicBezTo>
                  <a:pt x="242" y="801"/>
                  <a:pt x="340" y="929"/>
                  <a:pt x="408" y="997"/>
                </a:cubicBezTo>
                <a:cubicBezTo>
                  <a:pt x="476" y="1065"/>
                  <a:pt x="545" y="1073"/>
                  <a:pt x="590" y="1088"/>
                </a:cubicBezTo>
                <a:cubicBezTo>
                  <a:pt x="635" y="1103"/>
                  <a:pt x="666" y="1088"/>
                  <a:pt x="681" y="10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ABCF1387-0A11-4073-A500-A0A12E6E8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269" y="2284918"/>
            <a:ext cx="389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/>
              <a:t>E</a:t>
            </a: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CD467A2B-1003-43AA-8BDA-8AC1961B2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37782" y="2055128"/>
            <a:ext cx="0" cy="21550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185C64AE-D5A3-4236-8A44-2A2FC879A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7708" y="3529996"/>
            <a:ext cx="5048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w</a:t>
            </a:r>
          </a:p>
        </p:txBody>
      </p:sp>
      <p:sp>
        <p:nvSpPr>
          <p:cNvPr id="17" name="Line 11">
            <a:extLst>
              <a:ext uri="{FF2B5EF4-FFF2-40B4-BE49-F238E27FC236}">
                <a16:creationId xmlns:a16="http://schemas.microsoft.com/office/drawing/2014/main" id="{35425313-2B78-49FC-862E-4EADF8D840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21094" y="3719305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2">
            <a:extLst>
              <a:ext uri="{FF2B5EF4-FFF2-40B4-BE49-F238E27FC236}">
                <a16:creationId xmlns:a16="http://schemas.microsoft.com/office/drawing/2014/main" id="{430573CC-8252-4E4C-BEB6-23DF83D63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4042" y="3003340"/>
            <a:ext cx="81762" cy="7344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F924E0C1-F4AD-49F8-A057-D34312F48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7278" y="2975956"/>
            <a:ext cx="81762" cy="7344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4">
            <a:extLst>
              <a:ext uri="{FF2B5EF4-FFF2-40B4-BE49-F238E27FC236}">
                <a16:creationId xmlns:a16="http://schemas.microsoft.com/office/drawing/2014/main" id="{0D73EC1C-468E-42FE-9B34-58C85319C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5117" y="2896184"/>
            <a:ext cx="81762" cy="7344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5">
            <a:extLst>
              <a:ext uri="{FF2B5EF4-FFF2-40B4-BE49-F238E27FC236}">
                <a16:creationId xmlns:a16="http://schemas.microsoft.com/office/drawing/2014/main" id="{3367BC8B-C128-4D2B-AC1A-3EB27F628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203" y="2760453"/>
            <a:ext cx="81762" cy="7344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6">
            <a:extLst>
              <a:ext uri="{FF2B5EF4-FFF2-40B4-BE49-F238E27FC236}">
                <a16:creationId xmlns:a16="http://schemas.microsoft.com/office/drawing/2014/main" id="{115F1686-DBBE-4AB2-91E4-56E5F48FD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2853" y="2572334"/>
            <a:ext cx="81762" cy="7344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7">
            <a:extLst>
              <a:ext uri="{FF2B5EF4-FFF2-40B4-BE49-F238E27FC236}">
                <a16:creationId xmlns:a16="http://schemas.microsoft.com/office/drawing/2014/main" id="{39EDEE21-EC7A-4FD9-90A3-474E2A586B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59436" y="3009403"/>
            <a:ext cx="494208" cy="35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8">
            <a:extLst>
              <a:ext uri="{FF2B5EF4-FFF2-40B4-BE49-F238E27FC236}">
                <a16:creationId xmlns:a16="http://schemas.microsoft.com/office/drawing/2014/main" id="{64E013F2-3E52-49E1-A9C4-BA71A9B287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51336" y="2919102"/>
            <a:ext cx="823072" cy="1085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82ECB4EA-958E-4D00-B96A-40412C49F2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70544" y="2778702"/>
            <a:ext cx="1071996" cy="1452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0">
            <a:extLst>
              <a:ext uri="{FF2B5EF4-FFF2-40B4-BE49-F238E27FC236}">
                <a16:creationId xmlns:a16="http://schemas.microsoft.com/office/drawing/2014/main" id="{7D577E84-5592-41F9-B4FD-7CEF603F90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28454" y="2580257"/>
            <a:ext cx="1360886" cy="2171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日期占位符 26">
            <a:extLst>
              <a:ext uri="{FF2B5EF4-FFF2-40B4-BE49-F238E27FC236}">
                <a16:creationId xmlns:a16="http://schemas.microsoft.com/office/drawing/2014/main" id="{06EC6FFE-9B6D-480F-99BA-AF570BB8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A9EE-5BB3-4FEC-81FE-D0DCBFCB4F83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6687AF-3F1E-4963-90F8-0406927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B7048C1-22C4-4525-AC2D-DB149E31D144}"/>
              </a:ext>
            </a:extLst>
          </p:cNvPr>
          <p:cNvSpPr txBox="1"/>
          <p:nvPr/>
        </p:nvSpPr>
        <p:spPr>
          <a:xfrm>
            <a:off x="9749952" y="5469077"/>
            <a:ext cx="1845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>
                    <a:lumMod val="75000"/>
                  </a:schemeClr>
                </a:solidFill>
              </a:rPr>
              <a:t>Fudan</a:t>
            </a:r>
            <a:endParaRPr lang="zh-CN" alt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2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54DB9-F904-4F97-8F35-FE678B98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How the gradient descent goes wrong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C08DB-9E7C-48DE-B30D-9DE333A8E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the learning rate is big, this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oscillation diverges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If the dataset is highly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redundant</a:t>
            </a:r>
            <a:r>
              <a:rPr lang="en-US" altLang="zh-CN" dirty="0"/>
              <a:t>, the gradient on the first half is almost identical to the gradient on the second half. </a:t>
            </a:r>
          </a:p>
          <a:p>
            <a:r>
              <a:rPr lang="en-US" altLang="zh-CN" dirty="0"/>
              <a:t>We would like to achieve:</a:t>
            </a:r>
          </a:p>
          <a:p>
            <a:pPr lvl="1"/>
            <a:r>
              <a:rPr lang="en-US" altLang="zh-CN" dirty="0"/>
              <a:t>Move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quickly</a:t>
            </a:r>
            <a:r>
              <a:rPr lang="en-US" altLang="zh-CN" dirty="0"/>
              <a:t> in directions with small but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consistent</a:t>
            </a:r>
            <a:r>
              <a:rPr lang="en-US" altLang="zh-CN" dirty="0"/>
              <a:t> gradients.</a:t>
            </a:r>
          </a:p>
          <a:p>
            <a:pPr lvl="1"/>
            <a:r>
              <a:rPr lang="en-US" altLang="zh-CN" dirty="0"/>
              <a:t>Move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slowly</a:t>
            </a:r>
            <a:r>
              <a:rPr lang="en-US" altLang="zh-CN" dirty="0"/>
              <a:t> in directions with big but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inconsistent</a:t>
            </a:r>
            <a:r>
              <a:rPr lang="en-US" altLang="zh-CN" dirty="0"/>
              <a:t> gradients.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1227C1E-22A6-484A-A065-EFC28CD7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C3F0-C66D-45D0-B4C0-FBF93CD317F2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C52180-8933-41F0-AABF-542E1100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07A4DB-D6CF-4B32-9C5C-8580A6A0D1A7}"/>
              </a:ext>
            </a:extLst>
          </p:cNvPr>
          <p:cNvSpPr txBox="1"/>
          <p:nvPr/>
        </p:nvSpPr>
        <p:spPr>
          <a:xfrm>
            <a:off x="9749952" y="5469077"/>
            <a:ext cx="1845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>
                    <a:lumMod val="75000"/>
                  </a:schemeClr>
                </a:solidFill>
              </a:rPr>
              <a:t>Fudan</a:t>
            </a:r>
            <a:endParaRPr lang="zh-CN" alt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91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B0417-6474-4619-A3A0-7CA64D81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Stochastic Gradient Descent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AFC6B6-39C5-4F03-98EE-3FB7429281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Stochastic Gradient Descent repeats,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∈ {1, ..., n} is a randomly chosen index at iteration k.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AFC6B6-39C5-4F03-98EE-3FB7429281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\documentclass{article}&#10;\usepackage{amsmath}&#10;\pagestyle{empty}&#10;\begin{document}&#10;&#10;$$&#10;x^{(k)}=x^{(k-1)}-t_{k} \cdot \nabla f_{i_{k}}\left(x^{(k-1)}\right), \quad k=1,2,3, \ldots&#10;$$&#10;&#10;&#10;\end{document}" title="IguanaTex Bitmap Display">
            <a:extLst>
              <a:ext uri="{FF2B5EF4-FFF2-40B4-BE49-F238E27FC236}">
                <a16:creationId xmlns:a16="http://schemas.microsoft.com/office/drawing/2014/main" id="{622B5667-7D81-4C4F-8B4F-13689E20E38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626" y="2501089"/>
            <a:ext cx="7820800" cy="637867"/>
          </a:xfrm>
          <a:prstGeom prst="rect">
            <a:avLst/>
          </a:prstGeom>
        </p:spPr>
      </p:pic>
      <p:pic>
        <p:nvPicPr>
          <p:cNvPr id="7" name="图片 6" descr="形状, 圆圈&#10;&#10;描述已自动生成">
            <a:extLst>
              <a:ext uri="{FF2B5EF4-FFF2-40B4-BE49-F238E27FC236}">
                <a16:creationId xmlns:a16="http://schemas.microsoft.com/office/drawing/2014/main" id="{3EE6AC52-6F57-4473-A25A-3744EE1AF43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7FDF7"/>
              </a:clrFrom>
              <a:clrTo>
                <a:srgbClr val="D7FD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913" y="3963804"/>
            <a:ext cx="4691772" cy="2815063"/>
          </a:xfrm>
          <a:prstGeom prst="rect">
            <a:avLst/>
          </a:prstGeom>
        </p:spPr>
      </p:pic>
      <p:sp>
        <p:nvSpPr>
          <p:cNvPr id="8" name="日期占位符 7">
            <a:extLst>
              <a:ext uri="{FF2B5EF4-FFF2-40B4-BE49-F238E27FC236}">
                <a16:creationId xmlns:a16="http://schemas.microsoft.com/office/drawing/2014/main" id="{54800903-C513-4FFE-9360-A7C58134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468A-BA1E-4ABE-AA23-2C138AE4A76A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F994A8-433C-42A1-A896-2D5C2D66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37FCE8-F9DF-42C5-A8DF-4F335EB08FC8}"/>
              </a:ext>
            </a:extLst>
          </p:cNvPr>
          <p:cNvSpPr txBox="1"/>
          <p:nvPr/>
        </p:nvSpPr>
        <p:spPr>
          <a:xfrm>
            <a:off x="9749952" y="5469077"/>
            <a:ext cx="1845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>
                    <a:lumMod val="75000"/>
                  </a:schemeClr>
                </a:solidFill>
              </a:rPr>
              <a:t>Fudan</a:t>
            </a:r>
            <a:endParaRPr lang="zh-CN" alt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1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6.4305"/>
  <p:tag name="ORIGINALWIDTH" val="1777.278"/>
  <p:tag name="OUTPUTTYPE" val="PNG"/>
  <p:tag name="IGUANATEXVERSION" val="159"/>
  <p:tag name="LATEXADDIN" val="\documentclass{article}&#10;\usepackage{amsmath}&#10;\pagestyle{empty}&#10;\begin{document}&#10;&#10;$$&#10;\begin{aligned}&#10;p(y=c \mid \boldsymbol{x}) &amp;=\operatorname{softmax}\left(\boldsymbol{w}_{c}^{\top} \boldsymbol{x}\right) \\&#10;&amp;=\frac{\exp \left(\boldsymbol{w}_{c}^{\top} \boldsymbol{x}\right)}{\sum_{c^{\prime}=1}^{C} \exp \left(\boldsymbol{w}_{c^{\prime}}^{\top} \boldsymbol{x}\right)}&#10;\end{aligned}&#10;$$&#10;&#10;\end{document}"/>
  <p:tag name="IGUANATEXSIZE" val="28"/>
  <p:tag name="IGUANATEXCURSOR" val="385"/>
  <p:tag name="TRANSPARENCY" val="True"/>
  <p:tag name="LATEXENGINEID" val="0"/>
  <p:tag name="TEMPFOLDER" val="D:\Daniel\projects\nlp-beginner\task1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6.4417"/>
  <p:tag name="ORIGINALWIDTH" val="1274.091"/>
  <p:tag name="OUTPUTTYPE" val="PNG"/>
  <p:tag name="IGUANATEXVERSION" val="159"/>
  <p:tag name="LATEXADDIN" val="\documentclass{article}&#10;\usepackage{amsmath}&#10;\pagestyle{empty}&#10;\begin{document}&#10;&#10;$$&#10;\begin{aligned}&#10;\hat{y} &amp;=\underset{c}{\arg \max } p(y=c \mid \boldsymbol{x}) \\&#10;&amp;=\underset{c}{\arg \max } \boldsymbol{w}_{c}^{\top} \boldsymbol{x}&#10;\end{aligned}&#10;$$&#10;&#10;&#10;\end{document}"/>
  <p:tag name="IGUANATEXSIZE" val="28"/>
  <p:tag name="IGUANATEXCURSOR" val="121"/>
  <p:tag name="TRANSPARENCY" val="True"/>
  <p:tag name="LATEXENGINEID" val="0"/>
  <p:tag name="TEMPFOLDER" val="D:\Daniel\projects\nlp-beginner\task1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8.6501"/>
  <p:tag name="ORIGINALWIDTH" val="1857.518"/>
  <p:tag name="OUTPUTTYPE" val="PNG"/>
  <p:tag name="IGUANATEXVERSION" val="159"/>
  <p:tag name="LATEXADDIN" val="\documentclass{article}&#10;\usepackage{amsmath}&#10;\pagestyle{empty}&#10;\begin{document}&#10;&#10;$$&#10;\begin{aligned}&#10;\mathcal{R}(\boldsymbol{W}) &amp;=-\frac{1}{N} \sum_{n=1}^{N} \sum_{c=1}^{C} \boldsymbol{y}_{c}^{(n)} \log \hat{\boldsymbol{y}}_{c}^{(n)} \\&#10;&amp;=-\frac{1}{N} \sum_{n=1}^{N}\left(\boldsymbol{y}^{(n)}\right)^{\top} \log \hat{\boldsymbol{y}}^{(n)}&#10;\end{aligned}&#10;$$&#10;&#10;&#10;\end{document}"/>
  <p:tag name="IGUANATEXSIZE" val="28"/>
  <p:tag name="IGUANATEXCURSOR" val="355"/>
  <p:tag name="TRANSPARENCY" val="True"/>
  <p:tag name="LATEXENGINEID" val="0"/>
  <p:tag name="TEMPFOLDER" val="D:\Daniel\projects\nlp-beginner\task1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1.4548"/>
  <p:tag name="ORIGINALWIDTH" val="2149.231"/>
  <p:tag name="OUTPUTTYPE" val="PNG"/>
  <p:tag name="IGUANATEXVERSION" val="159"/>
  <p:tag name="LATEXADDIN" val="\documentclass{article}&#10;\usepackage{amsmath}&#10;\pagestyle{empty}&#10;\begin{document}&#10;&#10;$$&#10;\frac{\partial \mathcal{R}(\boldsymbol{W})}{\partial \boldsymbol{W}}=-\frac{1}{N} \sum_{n=1}^{N} \boldsymbol{x}^{(n)}\left(\boldsymbol{y}^{(n)}-\hat{\boldsymbol{y}}^{(n)}\right)^{\top}&#10;$$&#10;&#10;&#10;\end{document}"/>
  <p:tag name="IGUANATEXSIZE" val="28"/>
  <p:tag name="IGUANATEXCURSOR" val="271"/>
  <p:tag name="TRANSPARENCY" val="True"/>
  <p:tag name="LATEXENGINEID" val="0"/>
  <p:tag name="TEMPFOLDER" val="D:\Daniel\projects\nlp-beginner\task1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808.399"/>
  <p:tag name="OUTPUTTYPE" val="PNG"/>
  <p:tag name="IGUANATEXVERSION" val="159"/>
  <p:tag name="LATEXADDIN" val="\documentclass{article}&#10;\usepackage{amsmath}&#10;\pagestyle{empty}&#10;\begin{document}&#10;&#10;$$&#10;\min _{x} \frac{1}{n} \sum_{i=1}^{n} f_{i}(x)&#10;$$&#10;&#10;&#10;\end{document}"/>
  <p:tag name="IGUANATEXSIZE" val="28"/>
  <p:tag name="IGUANATEXCURSOR" val="132"/>
  <p:tag name="TRANSPARENCY" val="True"/>
  <p:tag name="LATEXENGINEID" val="0"/>
  <p:tag name="TEMPFOLDER" val="D:\Daniel\projects\nlp-beginner\task1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3020.622"/>
  <p:tag name="OUTPUTTYPE" val="PNG"/>
  <p:tag name="IGUANATEXVERSION" val="159"/>
  <p:tag name="LATEXADDIN" val="\documentclass{article}&#10;\usepackage{amsmath}&#10;\pagestyle{empty}&#10;\begin{document}&#10;&#10;$$&#10;x^{(k)}=x^{(k-1)}-t_{k} \cdot \frac{1}{n} \sum_{i=1}^{n} \nabla f_{i}\left(x^{(k-1)}\right), \quad k=1,2,3, \ldots&#10;$$&#10;&#10;&#10;\end{document}"/>
  <p:tag name="IGUANATEXSIZE" val="28"/>
  <p:tag name="IGUANATEXCURSOR" val="201"/>
  <p:tag name="TRANSPARENCY" val="True"/>
  <p:tag name="LATEXENGINEID" val="0"/>
  <p:tag name="TEMPFOLDER" val="D:\Daniel\projects\nlp-beginner\task1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749.156"/>
  <p:tag name="OUTPUTTYPE" val="PNG"/>
  <p:tag name="IGUANATEXVERSION" val="159"/>
  <p:tag name="LATEXADDIN" val="\documentclass{article}&#10;\usepackage{amsmath}&#10;\pagestyle{empty}&#10;\begin{document}&#10;&#10;$$&#10;x^{(k)}=x^{(k-1)}-t_{k} \cdot \nabla f_{i_{k}}\left(x^{(k-1)}\right), \quad k=1,2,3, \ldots&#10;$$&#10;&#10;&#10;\end{document}"/>
  <p:tag name="IGUANATEXSIZE" val="28"/>
  <p:tag name="IGUANATEXCURSOR" val="178"/>
  <p:tag name="TRANSPARENCY" val="True"/>
  <p:tag name="LATEXENGINEID" val="0"/>
  <p:tag name="TEMPFOLDER" val="D:\Daniel\projects\nlp-beginner\task1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9.9587"/>
  <p:tag name="ORIGINALWIDTH" val="3083.615"/>
  <p:tag name="OUTPUTTYPE" val="PNG"/>
  <p:tag name="IGUANATEXVERSION" val="159"/>
  <p:tag name="LATEXADDIN" val="\documentclass{article}&#10;\usepackage{amsmath}&#10;\pagestyle{empty}&#10;\begin{document}&#10;&#10;$$&#10;x^{(k)}=x^{(k-1)}-t_{k} \cdot \frac{1}{b} \sum_{i \in I_{k}} \nabla f_{i_{k}}\left(x^{(k-1)}\right), \quad k=1,2,3, \ldots&#10;$$&#10;&#10;&#10;\end{document}"/>
  <p:tag name="IGUANATEXSIZE" val="28"/>
  <p:tag name="IGUANATEXCURSOR" val="209"/>
  <p:tag name="TRANSPARENCY" val="True"/>
  <p:tag name="LATEXENGINEID" val="0"/>
  <p:tag name="TEMPFOLDER" val="D:\Daniel\projects\nlp-beginner\task1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0.9524"/>
  <p:tag name="ORIGINALWIDTH" val="1565.054"/>
  <p:tag name="OUTPUTTYPE" val="PNG"/>
  <p:tag name="IGUANATEXVERSION" val="159"/>
  <p:tag name="LATEXADDIN" val="\documentclass{article}&#10;\usepackage{amsmath}&#10;\usepackage{amssymb} &#10;\pagestyle{empty}&#10;\begin{document}&#10;&#10;$$&#10;\mathbb{E}\left[\frac{1}{b} \sum_{i_{k} \in I_{k}} \nabla f_{i_{k}}(x)\right]=\nabla f(x)&#10;$$&#10;&#10;&#10;\end{document}"/>
  <p:tag name="IGUANATEXSIZE" val="28"/>
  <p:tag name="IGUANATEXCURSOR" val="66"/>
  <p:tag name="TRANSPARENCY" val="True"/>
  <p:tag name="LATEXENGINEID" val="0"/>
  <p:tag name="TEMPFOLDER" val="D:\Daniel\projects\nlp-beginner\task1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508</Words>
  <Application>Microsoft Office PowerPoint</Application>
  <PresentationFormat>宽屏</PresentationFormat>
  <Paragraphs>152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Inter</vt:lpstr>
      <vt:lpstr>等线</vt:lpstr>
      <vt:lpstr>等线 Light</vt:lpstr>
      <vt:lpstr>Arial</vt:lpstr>
      <vt:lpstr>Cambria Math</vt:lpstr>
      <vt:lpstr>Office 主题​​</vt:lpstr>
      <vt:lpstr>Softmax Regression for Text Classification</vt:lpstr>
      <vt:lpstr>        Dataset for Sentiment Analysis</vt:lpstr>
      <vt:lpstr>Bag-of-Word</vt:lpstr>
      <vt:lpstr>Bag-of-Word for                  Dataset</vt:lpstr>
      <vt:lpstr>Softmax Regression</vt:lpstr>
      <vt:lpstr>Softmax Regression (Cont.)</vt:lpstr>
      <vt:lpstr>Gradient Descent</vt:lpstr>
      <vt:lpstr>How the gradient descent goes wrong</vt:lpstr>
      <vt:lpstr>Stochastic Gradient Descent</vt:lpstr>
      <vt:lpstr>Mini-batch Gradient Descent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Softmax Regression for Text Classification</dc:title>
  <dc:creator>颜 艳珠</dc:creator>
  <cp:lastModifiedBy>颜 艳珠</cp:lastModifiedBy>
  <cp:revision>9</cp:revision>
  <dcterms:created xsi:type="dcterms:W3CDTF">2022-03-10T04:19:55Z</dcterms:created>
  <dcterms:modified xsi:type="dcterms:W3CDTF">2022-03-17T09:16:55Z</dcterms:modified>
</cp:coreProperties>
</file>