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4"/>
  </p:notesMasterIdLst>
  <p:handoutMasterIdLst>
    <p:handoutMasterId r:id="rId115"/>
  </p:handoutMasterIdLst>
  <p:sldIdLst>
    <p:sldId id="373" r:id="rId5"/>
    <p:sldId id="288" r:id="rId6"/>
    <p:sldId id="281" r:id="rId7"/>
    <p:sldId id="282" r:id="rId8"/>
    <p:sldId id="277" r:id="rId9"/>
    <p:sldId id="280" r:id="rId10"/>
    <p:sldId id="275" r:id="rId11"/>
    <p:sldId id="256" r:id="rId12"/>
    <p:sldId id="257" r:id="rId13"/>
    <p:sldId id="266" r:id="rId14"/>
    <p:sldId id="267" r:id="rId15"/>
    <p:sldId id="268" r:id="rId16"/>
    <p:sldId id="274" r:id="rId17"/>
    <p:sldId id="283" r:id="rId18"/>
    <p:sldId id="269" r:id="rId19"/>
    <p:sldId id="284" r:id="rId20"/>
    <p:sldId id="285" r:id="rId21"/>
    <p:sldId id="286" r:id="rId22"/>
    <p:sldId id="287" r:id="rId23"/>
    <p:sldId id="297" r:id="rId24"/>
    <p:sldId id="270" r:id="rId25"/>
    <p:sldId id="258" r:id="rId26"/>
    <p:sldId id="271" r:id="rId27"/>
    <p:sldId id="272" r:id="rId28"/>
    <p:sldId id="273" r:id="rId29"/>
    <p:sldId id="290" r:id="rId30"/>
    <p:sldId id="264" r:id="rId31"/>
    <p:sldId id="260" r:id="rId32"/>
    <p:sldId id="261" r:id="rId33"/>
    <p:sldId id="262" r:id="rId34"/>
    <p:sldId id="289" r:id="rId35"/>
    <p:sldId id="291" r:id="rId36"/>
    <p:sldId id="292" r:id="rId37"/>
    <p:sldId id="293" r:id="rId38"/>
    <p:sldId id="294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96" r:id="rId49"/>
    <p:sldId id="298" r:id="rId50"/>
    <p:sldId id="308" r:id="rId51"/>
    <p:sldId id="309" r:id="rId52"/>
    <p:sldId id="310" r:id="rId53"/>
    <p:sldId id="311" r:id="rId54"/>
    <p:sldId id="312" r:id="rId55"/>
    <p:sldId id="313" r:id="rId56"/>
    <p:sldId id="295" r:id="rId57"/>
    <p:sldId id="315" r:id="rId58"/>
    <p:sldId id="314" r:id="rId59"/>
    <p:sldId id="316" r:id="rId60"/>
    <p:sldId id="317" r:id="rId61"/>
    <p:sldId id="319" r:id="rId62"/>
    <p:sldId id="320" r:id="rId63"/>
    <p:sldId id="321" r:id="rId64"/>
    <p:sldId id="322" r:id="rId65"/>
    <p:sldId id="323" r:id="rId66"/>
    <p:sldId id="318" r:id="rId67"/>
    <p:sldId id="324" r:id="rId68"/>
    <p:sldId id="325" r:id="rId69"/>
    <p:sldId id="328" r:id="rId70"/>
    <p:sldId id="329" r:id="rId71"/>
    <p:sldId id="330" r:id="rId72"/>
    <p:sldId id="331" r:id="rId73"/>
    <p:sldId id="326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42" r:id="rId82"/>
    <p:sldId id="341" r:id="rId83"/>
    <p:sldId id="340" r:id="rId84"/>
    <p:sldId id="355" r:id="rId85"/>
    <p:sldId id="339" r:id="rId86"/>
    <p:sldId id="343" r:id="rId87"/>
    <p:sldId id="344" r:id="rId88"/>
    <p:sldId id="345" r:id="rId89"/>
    <p:sldId id="346" r:id="rId90"/>
    <p:sldId id="347" r:id="rId91"/>
    <p:sldId id="348" r:id="rId92"/>
    <p:sldId id="350" r:id="rId93"/>
    <p:sldId id="351" r:id="rId94"/>
    <p:sldId id="352" r:id="rId95"/>
    <p:sldId id="353" r:id="rId96"/>
    <p:sldId id="354" r:id="rId97"/>
    <p:sldId id="356" r:id="rId98"/>
    <p:sldId id="357" r:id="rId99"/>
    <p:sldId id="361" r:id="rId100"/>
    <p:sldId id="358" r:id="rId101"/>
    <p:sldId id="359" r:id="rId102"/>
    <p:sldId id="360" r:id="rId103"/>
    <p:sldId id="362" r:id="rId104"/>
    <p:sldId id="363" r:id="rId105"/>
    <p:sldId id="365" r:id="rId106"/>
    <p:sldId id="364" r:id="rId107"/>
    <p:sldId id="366" r:id="rId108"/>
    <p:sldId id="369" r:id="rId109"/>
    <p:sldId id="367" r:id="rId110"/>
    <p:sldId id="368" r:id="rId111"/>
    <p:sldId id="370" r:id="rId112"/>
    <p:sldId id="371" r:id="rId1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" initials="c" lastIdx="2" clrIdx="0">
    <p:extLst>
      <p:ext uri="{19B8F6BF-5375-455C-9EA6-DF929625EA0E}">
        <p15:presenceInfo xmlns:p15="http://schemas.microsoft.com/office/powerpoint/2012/main" userId="eba969e5cb831d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2" autoAdjust="0"/>
    <p:restoredTop sz="90224" autoAdjust="0"/>
  </p:normalViewPr>
  <p:slideViewPr>
    <p:cSldViewPr snapToGrid="0">
      <p:cViewPr varScale="1">
        <p:scale>
          <a:sx n="85" d="100"/>
          <a:sy n="85" d="100"/>
        </p:scale>
        <p:origin x="82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presProps" Target="pres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slide" Target="slides/slide106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notesMaster" Target="notesMasters/notesMaster1.xml"/><Relationship Id="rId119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2CA51-EE94-44D9-AD8C-A2B112758B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A41FBB-F8AD-4165-B35C-BC57906E405D}">
      <dgm:prSet/>
      <dgm:spPr/>
      <dgm:t>
        <a:bodyPr/>
        <a:lstStyle/>
        <a:p>
          <a:r>
            <a:rPr lang="en-US" b="0" i="0" dirty="0"/>
            <a:t>The first thing that is important to understand about Python is that it is an interpreted language.</a:t>
          </a:r>
          <a:endParaRPr lang="en-IN" dirty="0"/>
        </a:p>
      </dgm:t>
    </dgm:pt>
    <dgm:pt modelId="{00C21D05-0883-44E0-BEEA-B7412E90E660}" type="parTrans" cxnId="{508306AC-33D1-4C94-8EE9-034068BC440E}">
      <dgm:prSet/>
      <dgm:spPr/>
      <dgm:t>
        <a:bodyPr/>
        <a:lstStyle/>
        <a:p>
          <a:endParaRPr lang="en-IN"/>
        </a:p>
      </dgm:t>
    </dgm:pt>
    <dgm:pt modelId="{DA5EE222-B926-4338-91DA-8397053C7A85}" type="sibTrans" cxnId="{508306AC-33D1-4C94-8EE9-034068BC440E}">
      <dgm:prSet/>
      <dgm:spPr/>
      <dgm:t>
        <a:bodyPr/>
        <a:lstStyle/>
        <a:p>
          <a:endParaRPr lang="en-IN"/>
        </a:p>
      </dgm:t>
    </dgm:pt>
    <dgm:pt modelId="{1A93107B-B817-47F2-AD31-3D29D9F5671E}">
      <dgm:prSet custT="1"/>
      <dgm:spPr/>
      <dgm:t>
        <a:bodyPr/>
        <a:lstStyle/>
        <a:p>
          <a:pPr algn="ctr"/>
          <a:r>
            <a:rPr lang="en-US" sz="3600" b="0" i="0" dirty="0"/>
            <a:t>There are two sorts of  Translator for programming languages:</a:t>
          </a:r>
          <a:endParaRPr lang="en-IN" sz="3600" dirty="0"/>
        </a:p>
      </dgm:t>
    </dgm:pt>
    <dgm:pt modelId="{895ED416-3208-4487-B033-795CE87D58C1}" type="parTrans" cxnId="{C799BE87-1498-451D-991F-DC877B3D03AD}">
      <dgm:prSet/>
      <dgm:spPr/>
      <dgm:t>
        <a:bodyPr/>
        <a:lstStyle/>
        <a:p>
          <a:endParaRPr lang="en-IN"/>
        </a:p>
      </dgm:t>
    </dgm:pt>
    <dgm:pt modelId="{0AF50985-8BAD-4427-A400-F437CA8FA8BE}" type="sibTrans" cxnId="{C799BE87-1498-451D-991F-DC877B3D03AD}">
      <dgm:prSet/>
      <dgm:spPr/>
      <dgm:t>
        <a:bodyPr/>
        <a:lstStyle/>
        <a:p>
          <a:endParaRPr lang="en-IN"/>
        </a:p>
      </dgm:t>
    </dgm:pt>
    <dgm:pt modelId="{49D7A4F7-4AA8-4AE6-B8AF-3358A169F527}" type="pres">
      <dgm:prSet presAssocID="{34D2CA51-EE94-44D9-AD8C-A2B112758B35}" presName="linear" presStyleCnt="0">
        <dgm:presLayoutVars>
          <dgm:animLvl val="lvl"/>
          <dgm:resizeHandles val="exact"/>
        </dgm:presLayoutVars>
      </dgm:prSet>
      <dgm:spPr/>
    </dgm:pt>
    <dgm:pt modelId="{4C1AAE53-D7DE-494D-8B39-A43E0DC19B8E}" type="pres">
      <dgm:prSet presAssocID="{72A41FBB-F8AD-4165-B35C-BC57906E405D}" presName="parentText" presStyleLbl="node1" presStyleIdx="0" presStyleCnt="1" custScaleY="31719" custLinFactNeighborX="-2405" custLinFactNeighborY="-48773">
        <dgm:presLayoutVars>
          <dgm:chMax val="0"/>
          <dgm:bulletEnabled val="1"/>
        </dgm:presLayoutVars>
      </dgm:prSet>
      <dgm:spPr/>
    </dgm:pt>
    <dgm:pt modelId="{1090A766-7620-425D-A26B-8AC7D1FBA85B}" type="pres">
      <dgm:prSet presAssocID="{72A41FBB-F8AD-4165-B35C-BC57906E405D}" presName="childText" presStyleLbl="revTx" presStyleIdx="0" presStyleCnt="1" custScaleY="350649" custLinFactNeighborY="5139">
        <dgm:presLayoutVars>
          <dgm:bulletEnabled val="1"/>
        </dgm:presLayoutVars>
      </dgm:prSet>
      <dgm:spPr/>
    </dgm:pt>
  </dgm:ptLst>
  <dgm:cxnLst>
    <dgm:cxn modelId="{4C73AD67-D93A-4080-A45C-B4FC2B458786}" type="presOf" srcId="{72A41FBB-F8AD-4165-B35C-BC57906E405D}" destId="{4C1AAE53-D7DE-494D-8B39-A43E0DC19B8E}" srcOrd="0" destOrd="0" presId="urn:microsoft.com/office/officeart/2005/8/layout/vList2"/>
    <dgm:cxn modelId="{6D70EA83-7BC7-476D-AC5F-976D22F5C1F0}" type="presOf" srcId="{1A93107B-B817-47F2-AD31-3D29D9F5671E}" destId="{1090A766-7620-425D-A26B-8AC7D1FBA85B}" srcOrd="0" destOrd="0" presId="urn:microsoft.com/office/officeart/2005/8/layout/vList2"/>
    <dgm:cxn modelId="{C799BE87-1498-451D-991F-DC877B3D03AD}" srcId="{72A41FBB-F8AD-4165-B35C-BC57906E405D}" destId="{1A93107B-B817-47F2-AD31-3D29D9F5671E}" srcOrd="0" destOrd="0" parTransId="{895ED416-3208-4487-B033-795CE87D58C1}" sibTransId="{0AF50985-8BAD-4427-A400-F437CA8FA8BE}"/>
    <dgm:cxn modelId="{508306AC-33D1-4C94-8EE9-034068BC440E}" srcId="{34D2CA51-EE94-44D9-AD8C-A2B112758B35}" destId="{72A41FBB-F8AD-4165-B35C-BC57906E405D}" srcOrd="0" destOrd="0" parTransId="{00C21D05-0883-44E0-BEEA-B7412E90E660}" sibTransId="{DA5EE222-B926-4338-91DA-8397053C7A85}"/>
    <dgm:cxn modelId="{F00D26DD-57DD-490B-9AF3-AA6901CDA403}" type="presOf" srcId="{34D2CA51-EE94-44D9-AD8C-A2B112758B35}" destId="{49D7A4F7-4AA8-4AE6-B8AF-3358A169F527}" srcOrd="0" destOrd="0" presId="urn:microsoft.com/office/officeart/2005/8/layout/vList2"/>
    <dgm:cxn modelId="{2A69989C-068F-47F9-90CA-71DEA0808794}" type="presParOf" srcId="{49D7A4F7-4AA8-4AE6-B8AF-3358A169F527}" destId="{4C1AAE53-D7DE-494D-8B39-A43E0DC19B8E}" srcOrd="0" destOrd="0" presId="urn:microsoft.com/office/officeart/2005/8/layout/vList2"/>
    <dgm:cxn modelId="{FAF4A9AF-02C1-4D11-B533-BBA7BAFEC44D}" type="presParOf" srcId="{49D7A4F7-4AA8-4AE6-B8AF-3358A169F527}" destId="{1090A766-7620-425D-A26B-8AC7D1FBA8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A1BA06-4863-40B3-A709-40085E9BBD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C74A5A0-2A33-49F0-B71B-259C47782B19}">
      <dgm:prSet/>
      <dgm:spPr/>
      <dgm:t>
        <a:bodyPr/>
        <a:lstStyle/>
        <a:p>
          <a:r>
            <a:rPr lang="en-US" b="1" i="0" dirty="0">
              <a:highlight>
                <a:srgbClr val="FF0000"/>
              </a:highlight>
            </a:rPr>
            <a:t>Python Standard Library</a:t>
          </a:r>
          <a:r>
            <a:rPr lang="en-US" b="1" i="0" dirty="0"/>
            <a:t> is  a collection of script modules accessible to a Python program to simplify the programming process and removing the need to rewrite commonly used commands.</a:t>
          </a:r>
          <a:endParaRPr lang="en-IN" dirty="0"/>
        </a:p>
      </dgm:t>
    </dgm:pt>
    <dgm:pt modelId="{C5166BAC-755A-430D-9894-DA620ACF3C2C}" type="parTrans" cxnId="{D5741703-8E0B-425C-9CDF-F1159BF0BA57}">
      <dgm:prSet/>
      <dgm:spPr/>
      <dgm:t>
        <a:bodyPr/>
        <a:lstStyle/>
        <a:p>
          <a:endParaRPr lang="en-IN"/>
        </a:p>
      </dgm:t>
    </dgm:pt>
    <dgm:pt modelId="{BCD44989-2810-45D7-B869-4B3C2CA4003C}" type="sibTrans" cxnId="{D5741703-8E0B-425C-9CDF-F1159BF0BA57}">
      <dgm:prSet/>
      <dgm:spPr/>
      <dgm:t>
        <a:bodyPr/>
        <a:lstStyle/>
        <a:p>
          <a:endParaRPr lang="en-IN"/>
        </a:p>
      </dgm:t>
    </dgm:pt>
    <dgm:pt modelId="{F884DC3E-B8C1-4A5F-AE9B-F18C04162092}" type="pres">
      <dgm:prSet presAssocID="{AEA1BA06-4863-40B3-A709-40085E9BBDEE}" presName="Name0" presStyleCnt="0">
        <dgm:presLayoutVars>
          <dgm:dir/>
          <dgm:resizeHandles val="exact"/>
        </dgm:presLayoutVars>
      </dgm:prSet>
      <dgm:spPr/>
    </dgm:pt>
    <dgm:pt modelId="{A5F026B8-8F59-4FA5-BB06-B431F0FAEE80}" type="pres">
      <dgm:prSet presAssocID="{4C74A5A0-2A33-49F0-B71B-259C47782B19}" presName="node" presStyleLbl="node1" presStyleIdx="0" presStyleCnt="1" custLinFactNeighborX="1367" custLinFactNeighborY="-48742">
        <dgm:presLayoutVars>
          <dgm:bulletEnabled val="1"/>
        </dgm:presLayoutVars>
      </dgm:prSet>
      <dgm:spPr/>
    </dgm:pt>
  </dgm:ptLst>
  <dgm:cxnLst>
    <dgm:cxn modelId="{D5741703-8E0B-425C-9CDF-F1159BF0BA57}" srcId="{AEA1BA06-4863-40B3-A709-40085E9BBDEE}" destId="{4C74A5A0-2A33-49F0-B71B-259C47782B19}" srcOrd="0" destOrd="0" parTransId="{C5166BAC-755A-430D-9894-DA620ACF3C2C}" sibTransId="{BCD44989-2810-45D7-B869-4B3C2CA4003C}"/>
    <dgm:cxn modelId="{AF4AC309-817D-4795-855E-B0061600DF7A}" type="presOf" srcId="{4C74A5A0-2A33-49F0-B71B-259C47782B19}" destId="{A5F026B8-8F59-4FA5-BB06-B431F0FAEE80}" srcOrd="0" destOrd="0" presId="urn:microsoft.com/office/officeart/2005/8/layout/process1"/>
    <dgm:cxn modelId="{E0F715B4-0F3B-4B55-BCE8-1C0CB49A36E3}" type="presOf" srcId="{AEA1BA06-4863-40B3-A709-40085E9BBDEE}" destId="{F884DC3E-B8C1-4A5F-AE9B-F18C04162092}" srcOrd="0" destOrd="0" presId="urn:microsoft.com/office/officeart/2005/8/layout/process1"/>
    <dgm:cxn modelId="{816BE675-8063-402B-ABB1-3B09C2C63480}" type="presParOf" srcId="{F884DC3E-B8C1-4A5F-AE9B-F18C04162092}" destId="{A5F026B8-8F59-4FA5-BB06-B431F0FAEE8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1D0446E-4317-44CC-9A1E-8F5DC08609D1}">
      <dgm:prSet/>
      <dgm:spPr/>
      <dgm:t>
        <a:bodyPr/>
        <a:lstStyle/>
        <a:p>
          <a:pPr algn="l"/>
          <a:r>
            <a:rPr lang="en-IN" b="0" i="0" dirty="0"/>
            <a:t>• Web Development : Google ,  Yahoo , Instagram</a:t>
          </a:r>
        </a:p>
        <a:p>
          <a:pPr algn="l"/>
          <a:r>
            <a:rPr lang="en-IN" b="0" i="0" dirty="0"/>
            <a:t> </a:t>
          </a:r>
        </a:p>
        <a:p>
          <a:pPr algn="l"/>
          <a:r>
            <a:rPr lang="en-IN" b="0" i="0" dirty="0"/>
            <a:t>• Games : Battlefield 2 ,  Crystal Space </a:t>
          </a:r>
        </a:p>
        <a:p>
          <a:pPr algn="l"/>
          <a:endParaRPr lang="en-IN" b="0" i="0" dirty="0"/>
        </a:p>
        <a:p>
          <a:pPr algn="l"/>
          <a:r>
            <a:rPr lang="en-IN" b="0" i="0" dirty="0"/>
            <a:t>• Graphics : Walt Disney Feature Animation , Blender 3D </a:t>
          </a:r>
        </a:p>
        <a:p>
          <a:pPr algn="l"/>
          <a:endParaRPr lang="en-IN" b="0" i="0" dirty="0"/>
        </a:p>
        <a:p>
          <a:pPr algn="l"/>
          <a:r>
            <a:rPr lang="en-IN" b="0" i="0" dirty="0"/>
            <a:t>•  Science : National  Weather Service  , NASA ,                      Applied Maths</a:t>
          </a:r>
        </a:p>
        <a:p>
          <a:pPr algn="l"/>
          <a:endParaRPr lang="en-IN" b="0" i="0" dirty="0"/>
        </a:p>
        <a:p>
          <a:pPr algn="l"/>
          <a:r>
            <a:rPr lang="en-IN" b="0" i="0" dirty="0"/>
            <a:t> • Software Development : Nokia , Red Hat , IBM </a:t>
          </a:r>
        </a:p>
        <a:p>
          <a:pPr algn="l"/>
          <a:endParaRPr lang="en-IN" b="0" i="0" dirty="0"/>
        </a:p>
        <a:p>
          <a:pPr algn="l"/>
          <a:r>
            <a:rPr lang="en-IN" b="0" i="0" dirty="0"/>
            <a:t>• Education : University of California-Irvine ,  </a:t>
          </a:r>
          <a:r>
            <a:rPr lang="en-IN" b="0" i="0" dirty="0" err="1"/>
            <a:t>SchoolTool</a:t>
          </a:r>
          <a:endParaRPr lang="en-IN" b="0" i="0" dirty="0"/>
        </a:p>
        <a:p>
          <a:pPr algn="l"/>
          <a:endParaRPr lang="en-IN" b="0" i="0" dirty="0"/>
        </a:p>
        <a:p>
          <a:pPr algn="l"/>
          <a:r>
            <a:rPr lang="en-IN" b="0" i="0" dirty="0"/>
            <a:t>• Government : The USA Central Intelligence Agency (CIA)</a:t>
          </a:r>
          <a:endParaRPr lang="en-IN" dirty="0"/>
        </a:p>
      </dgm:t>
    </dgm:pt>
    <dgm:pt modelId="{CCB3CA2F-49F8-48EC-8193-A1489348BA10}" type="parTrans" cxnId="{2399AB26-2C89-47D8-94CC-BF637E24AC32}">
      <dgm:prSet/>
      <dgm:spPr/>
      <dgm:t>
        <a:bodyPr/>
        <a:lstStyle/>
        <a:p>
          <a:endParaRPr lang="en-IN"/>
        </a:p>
      </dgm:t>
    </dgm:pt>
    <dgm:pt modelId="{966996B4-46E5-4896-BB33-F5B812690FF5}" type="sibTrans" cxnId="{2399AB26-2C89-47D8-94CC-BF637E24AC32}">
      <dgm:prSet/>
      <dgm:spPr/>
      <dgm:t>
        <a:bodyPr/>
        <a:lstStyle/>
        <a:p>
          <a:endParaRPr lang="en-IN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0038C46A-C115-4577-9833-FFFEC01C6ECC}" type="pres">
      <dgm:prSet presAssocID="{B1D0446E-4317-44CC-9A1E-8F5DC08609D1}" presName="thickLine" presStyleLbl="alignNode1" presStyleIdx="0" presStyleCnt="1"/>
      <dgm:spPr/>
    </dgm:pt>
    <dgm:pt modelId="{82651BAD-F250-4B63-B3C1-51FE3A963725}" type="pres">
      <dgm:prSet presAssocID="{B1D0446E-4317-44CC-9A1E-8F5DC08609D1}" presName="horz1" presStyleCnt="0"/>
      <dgm:spPr/>
    </dgm:pt>
    <dgm:pt modelId="{50EAC5A1-75D0-4CB1-B99C-4B18085D70C9}" type="pres">
      <dgm:prSet presAssocID="{B1D0446E-4317-44CC-9A1E-8F5DC08609D1}" presName="tx1" presStyleLbl="revTx" presStyleIdx="0" presStyleCnt="1" custScaleX="100098" custScaleY="601468" custLinFactNeighborX="-2240" custLinFactNeighborY="-83011"/>
      <dgm:spPr/>
    </dgm:pt>
    <dgm:pt modelId="{C410AEEE-B761-4299-9435-D94B98FA3D1D}" type="pres">
      <dgm:prSet presAssocID="{B1D0446E-4317-44CC-9A1E-8F5DC08609D1}" presName="vert1" presStyleCnt="0"/>
      <dgm:spPr/>
    </dgm:pt>
  </dgm:ptLst>
  <dgm:cxnLst>
    <dgm:cxn modelId="{2399AB26-2C89-47D8-94CC-BF637E24AC32}" srcId="{6B10407F-191D-44EC-A3C5-69647440BFC9}" destId="{B1D0446E-4317-44CC-9A1E-8F5DC08609D1}" srcOrd="0" destOrd="0" parTransId="{CCB3CA2F-49F8-48EC-8193-A1489348BA10}" sibTransId="{966996B4-46E5-4896-BB33-F5B812690FF5}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FE295F52-D4F6-49A8-9EE2-172D3C010509}" type="presOf" srcId="{B1D0446E-4317-44CC-9A1E-8F5DC08609D1}" destId="{50EAC5A1-75D0-4CB1-B99C-4B18085D70C9}" srcOrd="0" destOrd="0" presId="urn:microsoft.com/office/officeart/2008/layout/LinedList"/>
    <dgm:cxn modelId="{9CBBFAD2-9700-4DE7-A937-45A6350BBB11}" type="presParOf" srcId="{22B5111B-463D-47D1-954F-127C30012F9F}" destId="{0038C46A-C115-4577-9833-FFFEC01C6ECC}" srcOrd="0" destOrd="0" presId="urn:microsoft.com/office/officeart/2008/layout/LinedList"/>
    <dgm:cxn modelId="{DA478635-67BA-44D0-8E4B-EA801778302B}" type="presParOf" srcId="{22B5111B-463D-47D1-954F-127C30012F9F}" destId="{82651BAD-F250-4B63-B3C1-51FE3A963725}" srcOrd="1" destOrd="0" presId="urn:microsoft.com/office/officeart/2008/layout/LinedList"/>
    <dgm:cxn modelId="{15A174F8-C2D2-46A3-8897-9C49B9D488AF}" type="presParOf" srcId="{82651BAD-F250-4B63-B3C1-51FE3A963725}" destId="{50EAC5A1-75D0-4CB1-B99C-4B18085D70C9}" srcOrd="0" destOrd="0" presId="urn:microsoft.com/office/officeart/2008/layout/LinedList"/>
    <dgm:cxn modelId="{717BEF13-07AF-46EA-B941-F40579236175}" type="presParOf" srcId="{82651BAD-F250-4B63-B3C1-51FE3A963725}" destId="{C410AEEE-B761-4299-9435-D94B98FA3D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AAE53-D7DE-494D-8B39-A43E0DC19B8E}">
      <dsp:nvSpPr>
        <dsp:cNvPr id="0" name=""/>
        <dsp:cNvSpPr/>
      </dsp:nvSpPr>
      <dsp:spPr>
        <a:xfrm>
          <a:off x="0" y="0"/>
          <a:ext cx="10178321" cy="1248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The first thing that is important to understand about Python is that it is an interpreted language.</a:t>
          </a:r>
          <a:endParaRPr lang="en-IN" sz="3200" kern="1200" dirty="0"/>
        </a:p>
      </dsp:txBody>
      <dsp:txXfrm>
        <a:off x="60943" y="60943"/>
        <a:ext cx="10056435" cy="1126535"/>
      </dsp:txXfrm>
    </dsp:sp>
    <dsp:sp modelId="{1090A766-7620-425D-A26B-8AC7D1FBA85B}">
      <dsp:nvSpPr>
        <dsp:cNvPr id="0" name=""/>
        <dsp:cNvSpPr/>
      </dsp:nvSpPr>
      <dsp:spPr>
        <a:xfrm>
          <a:off x="0" y="1275207"/>
          <a:ext cx="10178321" cy="368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62" tIns="45720" rIns="256032" bIns="45720" numCol="1" spcCol="1270" anchor="t" anchorCtr="0">
          <a:noAutofit/>
        </a:bodyPr>
        <a:lstStyle/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 dirty="0"/>
            <a:t>There are two sorts of  Translator for programming languages:</a:t>
          </a:r>
          <a:endParaRPr lang="en-IN" sz="3600" kern="1200" dirty="0"/>
        </a:p>
      </dsp:txBody>
      <dsp:txXfrm>
        <a:off x="0" y="1275207"/>
        <a:ext cx="10178321" cy="3683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026B8-8F59-4FA5-BB06-B431F0FAEE80}">
      <dsp:nvSpPr>
        <dsp:cNvPr id="0" name=""/>
        <dsp:cNvSpPr/>
      </dsp:nvSpPr>
      <dsp:spPr>
        <a:xfrm>
          <a:off x="9607" y="0"/>
          <a:ext cx="9828960" cy="313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 dirty="0">
              <a:highlight>
                <a:srgbClr val="FF0000"/>
              </a:highlight>
            </a:rPr>
            <a:t>Python Standard Library</a:t>
          </a:r>
          <a:r>
            <a:rPr lang="en-US" sz="3500" b="1" i="0" kern="1200" dirty="0"/>
            <a:t> is  a collection of script modules accessible to a Python program to simplify the programming process and removing the need to rewrite commonly used commands.</a:t>
          </a:r>
          <a:endParaRPr lang="en-IN" sz="3500" kern="1200" dirty="0"/>
        </a:p>
      </dsp:txBody>
      <dsp:txXfrm>
        <a:off x="101501" y="91894"/>
        <a:ext cx="9645172" cy="2953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8C46A-C115-4577-9833-FFFEC01C6ECC}">
      <dsp:nvSpPr>
        <dsp:cNvPr id="0" name=""/>
        <dsp:cNvSpPr/>
      </dsp:nvSpPr>
      <dsp:spPr>
        <a:xfrm>
          <a:off x="0" y="2"/>
          <a:ext cx="676592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EAC5A1-75D0-4CB1-B99C-4B18085D70C9}">
      <dsp:nvSpPr>
        <dsp:cNvPr id="0" name=""/>
        <dsp:cNvSpPr/>
      </dsp:nvSpPr>
      <dsp:spPr>
        <a:xfrm>
          <a:off x="0" y="0"/>
          <a:ext cx="6759327" cy="591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Web Development : Google ,  Yahoo , Instagram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Games : Battlefield 2 ,  Crystal Space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Graphics : Walt Disney Feature Animation , Blender 3D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 Science : National  Weather Service  , NASA ,                      Applied Maths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 • Software Development : Nokia , Red Hat , IBM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Education : University of California-Irvine ,  </a:t>
          </a:r>
          <a:r>
            <a:rPr lang="en-IN" sz="2000" b="0" i="0" kern="1200" dirty="0" err="1"/>
            <a:t>SchoolTool</a:t>
          </a: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Government : The USA Central Intelligence Agency (CIA)</a:t>
          </a:r>
          <a:endParaRPr lang="en-IN" sz="2000" kern="1200" dirty="0"/>
        </a:p>
      </dsp:txBody>
      <dsp:txXfrm>
        <a:off x="0" y="0"/>
        <a:ext cx="6759327" cy="5919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7-01T18:57:49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6174 13388 0,'0'18'219,"0"17"-188,-18-35-31,18 70 16,0-52-1,0 17 1,-18-35-16,18 18 31,-17-18-15,17 18-1,-18-1 1,18 1 15,0-1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2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6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1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5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801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0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98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0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6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8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4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1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9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sert.asp" TargetMode="External"/><Relationship Id="rId3" Type="http://schemas.openxmlformats.org/officeDocument/2006/relationships/hyperlink" Target="https://www.w3schools.com/python/ref_list_clear.asp" TargetMode="External"/><Relationship Id="rId7" Type="http://schemas.openxmlformats.org/officeDocument/2006/relationships/hyperlink" Target="https://www.w3schools.com/python/ref_list_index.asp" TargetMode="External"/><Relationship Id="rId12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ref_list_extend.asp" TargetMode="External"/><Relationship Id="rId11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count.asp" TargetMode="External"/><Relationship Id="rId10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copy.asp" TargetMode="External"/><Relationship Id="rId9" Type="http://schemas.openxmlformats.org/officeDocument/2006/relationships/hyperlink" Target="https://www.w3schools.com/python/ref_list_pop.asp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numbers" TargetMode="External"/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rogramiz.com/python-programming/tuple" TargetMode="Externa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pop.asp" TargetMode="External"/><Relationship Id="rId3" Type="http://schemas.openxmlformats.org/officeDocument/2006/relationships/hyperlink" Target="https://www.w3schools.com/python/ref_dictionary_copy.asp" TargetMode="External"/><Relationship Id="rId7" Type="http://schemas.openxmlformats.org/officeDocument/2006/relationships/hyperlink" Target="https://www.w3schools.com/python/ref_dictionary_keys.asp" TargetMode="External"/><Relationship Id="rId12" Type="http://schemas.openxmlformats.org/officeDocument/2006/relationships/hyperlink" Target="https://www.w3schools.com/python/ref_dictionary_values.asp" TargetMode="External"/><Relationship Id="rId2" Type="http://schemas.openxmlformats.org/officeDocument/2006/relationships/hyperlink" Target="https://www.w3schools.com/python/ref_dictionary_clear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ref_dictionary_items.asp" TargetMode="External"/><Relationship Id="rId11" Type="http://schemas.openxmlformats.org/officeDocument/2006/relationships/hyperlink" Target="https://www.w3schools.com/python/ref_dictionary_update.asp" TargetMode="External"/><Relationship Id="rId5" Type="http://schemas.openxmlformats.org/officeDocument/2006/relationships/hyperlink" Target="https://www.w3schools.com/python/ref_dictionary_get.asp" TargetMode="External"/><Relationship Id="rId10" Type="http://schemas.openxmlformats.org/officeDocument/2006/relationships/hyperlink" Target="https://www.w3schools.com/python/ref_dictionary_setdefault.asp" TargetMode="External"/><Relationship Id="rId4" Type="http://schemas.openxmlformats.org/officeDocument/2006/relationships/hyperlink" Target="https://www.w3schools.com/python/ref_dictionary_fromkeys.asp" TargetMode="External"/><Relationship Id="rId9" Type="http://schemas.openxmlformats.org/officeDocument/2006/relationships/hyperlink" Target="https://www.w3schools.com/python/ref_dictionary_popitem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slideshare.net/sujithkumar9212301/oop-in-pyhton-updat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jpeg"/><Relationship Id="rId2" Type="http://schemas.openxmlformats.org/officeDocument/2006/relationships/diagramData" Target="../diagrams/data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35.jpeg"/><Relationship Id="rId5" Type="http://schemas.openxmlformats.org/officeDocument/2006/relationships/diagramColors" Target="../diagrams/colors3.xml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dictionaries.asp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ets.asp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eg"/><Relationship Id="rId9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break_statement.htm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continue_statement.htm" TargetMode="Externa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pass_statement.htm" TargetMode="Externa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42A2-3604-4407-AC8D-CCA96EB3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u="sng">
                <a:latin typeface="Arial Black" panose="020B0A04020102020204" pitchFamily="34" charset="0"/>
              </a:rPr>
              <a:t>PYTHON</a:t>
            </a:r>
            <a:r>
              <a:rPr lang="en-US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30F8-532B-4FAE-BA11-FC048049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606" y="5054709"/>
            <a:ext cx="4862332" cy="3880773"/>
          </a:xfrm>
        </p:spPr>
        <p:txBody>
          <a:bodyPr/>
          <a:lstStyle/>
          <a:p>
            <a:r>
              <a:rPr lang="en-US"/>
              <a:t>This is made by Me (2021).</a:t>
            </a:r>
          </a:p>
          <a:p>
            <a:r>
              <a:rPr lang="en-US"/>
              <a:t>When I am in  my 1</a:t>
            </a:r>
            <a:r>
              <a:rPr lang="en-US" baseline="30000"/>
              <a:t>st</a:t>
            </a:r>
            <a:r>
              <a:rPr lang="en-US"/>
              <a:t>  Year (2</a:t>
            </a:r>
            <a:r>
              <a:rPr lang="en-US" baseline="30000"/>
              <a:t>nd</a:t>
            </a:r>
            <a:r>
              <a:rPr lang="en-US"/>
              <a:t> SEM.) of  B.Tech(CSE)  Degree. I got oppourtunity to taught the student of Grade  11</a:t>
            </a:r>
            <a:r>
              <a:rPr lang="en-US" baseline="30000"/>
              <a:t>th</a:t>
            </a:r>
            <a:r>
              <a:rPr lang="en-US"/>
              <a:t> and  12</a:t>
            </a:r>
            <a:r>
              <a:rPr lang="en-US" baseline="30000"/>
              <a:t>th</a:t>
            </a:r>
            <a:r>
              <a:rPr lang="en-US"/>
              <a:t> as  “A PYTHON  TUTOR”  at School</a:t>
            </a:r>
            <a:r>
              <a:rPr lang="en-US" baseline="30000"/>
              <a:t>   </a:t>
            </a:r>
          </a:p>
          <a:p>
            <a:endParaRPr lang="en-US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2C7FF-02F9-4EE5-8949-89CC2383BF8C}"/>
              </a:ext>
            </a:extLst>
          </p:cNvPr>
          <p:cNvSpPr txBox="1"/>
          <p:nvPr/>
        </p:nvSpPr>
        <p:spPr>
          <a:xfrm>
            <a:off x="936595" y="4230183"/>
            <a:ext cx="4514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90C226"/>
                </a:solidFill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S</a:t>
            </a:r>
            <a:r>
              <a:rPr kumimoji="0" lang="en-US" sz="5400" b="1" i="0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hubham</a:t>
            </a:r>
            <a:r>
              <a:rPr lang="en-US" sz="5400" b="1" dirty="0">
                <a:solidFill>
                  <a:srgbClr val="90C226"/>
                </a:solidFill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 </a:t>
            </a:r>
            <a:r>
              <a:rPr kumimoji="0" lang="en-US" sz="5400" b="1" i="0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Patidar      </a:t>
            </a:r>
            <a:r>
              <a:rPr kumimoji="0" lang="en-US" sz="3600" b="0" i="0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 </a:t>
            </a:r>
            <a:endParaRPr lang="en-IN" dirty="0"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EE2C29-1B20-4A46-8635-9408E4E4EAA6}"/>
              </a:ext>
            </a:extLst>
          </p:cNvPr>
          <p:cNvSpPr txBox="1">
            <a:spLocks/>
          </p:cNvSpPr>
          <p:nvPr/>
        </p:nvSpPr>
        <p:spPr>
          <a:xfrm>
            <a:off x="616670" y="204665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PPT is made for an individual who is willing to learn programming or want to enter in programming /coding world. This is beginner friendly ppt. and it helps an individual to learn PYTHON programming easily and effectively.</a:t>
            </a:r>
          </a:p>
          <a:p>
            <a:pPr algn="r"/>
            <a:r>
              <a:rPr lang="en-US" dirty="0"/>
              <a:t>Note : When someone follow this ppt. he or she must do                                 DAILY PRACTICE TO CODE 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F03A5-39F4-4004-91CE-B5BC6B1EC96E}"/>
              </a:ext>
            </a:extLst>
          </p:cNvPr>
          <p:cNvSpPr txBox="1"/>
          <p:nvPr/>
        </p:nvSpPr>
        <p:spPr>
          <a:xfrm rot="5400000">
            <a:off x="6468862" y="3774762"/>
            <a:ext cx="7403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shubham15362 @gamil.com</a:t>
            </a:r>
            <a:endParaRPr lang="en-IN" sz="4800" dirty="0"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3F0428-37C5-4187-ACCE-052854E84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730495"/>
              </p:ext>
            </p:extLst>
          </p:nvPr>
        </p:nvGraphicFramePr>
        <p:xfrm>
          <a:off x="1186810" y="123092"/>
          <a:ext cx="10178322" cy="495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4A5EA16E-30D4-48F9-BB5C-3A3B670510DD}"/>
              </a:ext>
            </a:extLst>
          </p:cNvPr>
          <p:cNvSpPr/>
          <p:nvPr/>
        </p:nvSpPr>
        <p:spPr>
          <a:xfrm>
            <a:off x="1836246" y="3191609"/>
            <a:ext cx="3403968" cy="104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</a:t>
            </a:r>
            <a:r>
              <a:rPr lang="en-US" sz="3600" b="0" i="0" dirty="0"/>
              <a:t>nterpreter</a:t>
            </a:r>
            <a:endParaRPr lang="en-IN" sz="3600" dirty="0"/>
          </a:p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1AF722-3A22-49B3-B22A-8F4999016842}"/>
              </a:ext>
            </a:extLst>
          </p:cNvPr>
          <p:cNvSpPr/>
          <p:nvPr/>
        </p:nvSpPr>
        <p:spPr>
          <a:xfrm>
            <a:off x="7108464" y="3191609"/>
            <a:ext cx="3247290" cy="104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i="0" dirty="0"/>
              <a:t>compiler</a:t>
            </a:r>
            <a:endParaRPr lang="en-IN" sz="3600" dirty="0"/>
          </a:p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332C6F8-2BCD-47E7-811C-84236EC436E2}"/>
              </a:ext>
            </a:extLst>
          </p:cNvPr>
          <p:cNvSpPr/>
          <p:nvPr/>
        </p:nvSpPr>
        <p:spPr>
          <a:xfrm rot="1752283">
            <a:off x="6263269" y="2730660"/>
            <a:ext cx="111760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3EDCA3A-7A5D-4F40-A68D-5D6C2AED4DE0}"/>
              </a:ext>
            </a:extLst>
          </p:cNvPr>
          <p:cNvSpPr/>
          <p:nvPr/>
        </p:nvSpPr>
        <p:spPr>
          <a:xfrm rot="19690506" flipH="1">
            <a:off x="5075656" y="2763520"/>
            <a:ext cx="1016004" cy="25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050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6F13F3-E668-48BB-B7D7-14A498D71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65798"/>
              </p:ext>
            </p:extLst>
          </p:nvPr>
        </p:nvGraphicFramePr>
        <p:xfrm>
          <a:off x="1153038" y="744070"/>
          <a:ext cx="10626586" cy="5908218"/>
        </p:xfrm>
        <a:graphic>
          <a:graphicData uri="http://schemas.openxmlformats.org/drawingml/2006/table">
            <a:tbl>
              <a:tblPr/>
              <a:tblGrid>
                <a:gridCol w="2026879">
                  <a:extLst>
                    <a:ext uri="{9D8B030D-6E8A-4147-A177-3AD203B41FA5}">
                      <a16:colId xmlns:a16="http://schemas.microsoft.com/office/drawing/2014/main" val="3802547327"/>
                    </a:ext>
                  </a:extLst>
                </a:gridCol>
                <a:gridCol w="8599707">
                  <a:extLst>
                    <a:ext uri="{9D8B030D-6E8A-4147-A177-3AD203B41FA5}">
                      <a16:colId xmlns:a16="http://schemas.microsoft.com/office/drawing/2014/main" val="4151401320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r>
                        <a:rPr lang="en-IN" sz="2400"/>
                        <a:t>Method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Description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09281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2"/>
                        </a:rPr>
                        <a:t>append()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Adds an element at the end of the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084314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3"/>
                        </a:rPr>
                        <a:t>clear()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Removes all the elements from the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67586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4"/>
                        </a:rPr>
                        <a:t>copy()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a copy of the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934508"/>
                  </a:ext>
                </a:extLst>
              </a:tr>
              <a:tr h="570533">
                <a:tc>
                  <a:txBody>
                    <a:bodyPr/>
                    <a:lstStyle/>
                    <a:p>
                      <a:r>
                        <a:rPr lang="en-IN" sz="2400">
                          <a:hlinkClick r:id="rId5"/>
                        </a:rPr>
                        <a:t>count()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the number of elements with the specified value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145872"/>
                  </a:ext>
                </a:extLst>
              </a:tr>
              <a:tr h="813911">
                <a:tc>
                  <a:txBody>
                    <a:bodyPr/>
                    <a:lstStyle/>
                    <a:p>
                      <a:r>
                        <a:rPr lang="en-IN" sz="2400" dirty="0">
                          <a:hlinkClick r:id="rId6"/>
                        </a:rPr>
                        <a:t>extend()</a:t>
                      </a:r>
                      <a:endParaRPr lang="en-IN" sz="2400" dirty="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Add the elements of a list (or any iterable), to the end of the current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46377"/>
                  </a:ext>
                </a:extLst>
              </a:tr>
              <a:tr h="570533">
                <a:tc>
                  <a:txBody>
                    <a:bodyPr/>
                    <a:lstStyle/>
                    <a:p>
                      <a:r>
                        <a:rPr lang="en-IN" sz="2400">
                          <a:hlinkClick r:id="rId7"/>
                        </a:rPr>
                        <a:t>index()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the index of the first element with the specified value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77561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8"/>
                        </a:rPr>
                        <a:t>insert()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Adds an element at the specified position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176077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9"/>
                        </a:rPr>
                        <a:t>pop()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Removes the element at the specified position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232293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10"/>
                        </a:rPr>
                        <a:t>remove()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Removes the first item with the specified value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57271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11"/>
                        </a:rPr>
                        <a:t>reverse()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Reverses the order of the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345919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12"/>
                        </a:rPr>
                        <a:t>sort()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Sorts the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2761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22EC29-59C9-45A9-B757-1662EC679604}"/>
              </a:ext>
            </a:extLst>
          </p:cNvPr>
          <p:cNvSpPr txBox="1"/>
          <p:nvPr/>
        </p:nvSpPr>
        <p:spPr>
          <a:xfrm>
            <a:off x="880782" y="88757"/>
            <a:ext cx="1054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</a:rPr>
              <a:t>Python has a set of built-in methods that you can use on lists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978976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92DA6-72D2-45DC-9521-CAFEBFC82B0C}"/>
              </a:ext>
            </a:extLst>
          </p:cNvPr>
          <p:cNvSpPr txBox="1"/>
          <p:nvPr/>
        </p:nvSpPr>
        <p:spPr>
          <a:xfrm>
            <a:off x="1057835" y="8875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/>
              </a:rPr>
              <a:t>Python List Built-in functions</a:t>
            </a:r>
            <a:endParaRPr lang="en-IN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A21824-A3BF-4D13-98AD-DD6DB89F1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91877"/>
              </p:ext>
            </p:extLst>
          </p:nvPr>
        </p:nvGraphicFramePr>
        <p:xfrm>
          <a:off x="1427630" y="966801"/>
          <a:ext cx="10638864" cy="5487380"/>
        </p:xfrm>
        <a:graphic>
          <a:graphicData uri="http://schemas.openxmlformats.org/drawingml/2006/table">
            <a:tbl>
              <a:tblPr/>
              <a:tblGrid>
                <a:gridCol w="2257482">
                  <a:extLst>
                    <a:ext uri="{9D8B030D-6E8A-4147-A177-3AD203B41FA5}">
                      <a16:colId xmlns:a16="http://schemas.microsoft.com/office/drawing/2014/main" val="3797329026"/>
                    </a:ext>
                  </a:extLst>
                </a:gridCol>
                <a:gridCol w="3800417">
                  <a:extLst>
                    <a:ext uri="{9D8B030D-6E8A-4147-A177-3AD203B41FA5}">
                      <a16:colId xmlns:a16="http://schemas.microsoft.com/office/drawing/2014/main" val="467633655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790014349"/>
                    </a:ext>
                  </a:extLst>
                </a:gridCol>
              </a:tblGrid>
              <a:tr h="733490">
                <a:tc>
                  <a:txBody>
                    <a:bodyPr/>
                    <a:lstStyle/>
                    <a:p>
                      <a:r>
                        <a:rPr lang="en-IN" sz="2400" dirty="0" err="1"/>
                        <a:t>cmp</a:t>
                      </a:r>
                      <a:r>
                        <a:rPr lang="en-IN" sz="2400" dirty="0"/>
                        <a:t>(list1, list2)</a:t>
                      </a:r>
                    </a:p>
                    <a:p>
                      <a:endParaRPr lang="en-IN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compares the elements of both the lists.</a:t>
                      </a:r>
                    </a:p>
                    <a:p>
                      <a:endParaRPr lang="en-US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This method is not used in the Python 3 and the above versions.</a:t>
                      </a:r>
                    </a:p>
                    <a:p>
                      <a:endParaRPr lang="en-US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77811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r>
                        <a:rPr lang="en-IN" sz="2400" dirty="0" err="1"/>
                        <a:t>len</a:t>
                      </a:r>
                      <a:r>
                        <a:rPr lang="en-IN" sz="2400" dirty="0"/>
                        <a:t>(list)</a:t>
                      </a:r>
                    </a:p>
                    <a:p>
                      <a:endParaRPr lang="en-IN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is used to calculate the length of the list.</a:t>
                      </a:r>
                    </a:p>
                    <a:p>
                      <a:endParaRPr lang="en-US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L1 = [1,2,3,4,5,6,7,8] </a:t>
                      </a:r>
                    </a:p>
                    <a:p>
                      <a:r>
                        <a:rPr lang="en-IN" sz="2400" dirty="0"/>
                        <a:t>print(</a:t>
                      </a:r>
                      <a:r>
                        <a:rPr lang="en-IN" sz="2400" dirty="0" err="1"/>
                        <a:t>len</a:t>
                      </a:r>
                      <a:r>
                        <a:rPr lang="en-IN" sz="2400" dirty="0"/>
                        <a:t>(L1)) </a:t>
                      </a:r>
                    </a:p>
                    <a:p>
                      <a:endParaRPr lang="en-IN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609548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r>
                        <a:rPr lang="en-IN" sz="2400"/>
                        <a:t>max(list)</a:t>
                      </a:r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returns the maximum element of the list.</a:t>
                      </a:r>
                    </a:p>
                    <a:p>
                      <a:endParaRPr lang="en-US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L1 = [12,34,26,48,72] print(max(L1)) 72</a:t>
                      </a:r>
                    </a:p>
                    <a:p>
                      <a:endParaRPr lang="fr-FR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55464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r>
                        <a:rPr lang="en-IN" sz="2400" dirty="0"/>
                        <a:t>min(list)</a:t>
                      </a:r>
                    </a:p>
                    <a:p>
                      <a:endParaRPr lang="en-IN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returns the minimum element of the list.</a:t>
                      </a:r>
                    </a:p>
                    <a:p>
                      <a:endParaRPr lang="en-US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L1 = [12,34,26,48,72] print(min(L1)) 12</a:t>
                      </a:r>
                    </a:p>
                    <a:p>
                      <a:endParaRPr lang="en-IN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264194"/>
                  </a:ext>
                </a:extLst>
              </a:tr>
              <a:tr h="733490">
                <a:tc>
                  <a:txBody>
                    <a:bodyPr/>
                    <a:lstStyle/>
                    <a:p>
                      <a:r>
                        <a:rPr lang="en-IN" sz="2400"/>
                        <a:t>list(seq)</a:t>
                      </a:r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converts any sequence to the list.</a:t>
                      </a:r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 = "Johnson" s = list(str) print(type(s)) &lt;class list&gt;</a:t>
                      </a:r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12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855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8EB2-7587-44CD-AB74-7D01A2B6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232" y="2024108"/>
            <a:ext cx="9807246" cy="1828800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Dictionary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5806022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83A78-465E-455D-95A2-C0123308F5A9}"/>
              </a:ext>
            </a:extLst>
          </p:cNvPr>
          <p:cNvSpPr txBox="1"/>
          <p:nvPr/>
        </p:nvSpPr>
        <p:spPr>
          <a:xfrm>
            <a:off x="982092" y="806946"/>
            <a:ext cx="101948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key is separated from its value by a colon (:), the items are separated by commas, and the whole thing is enclosed in curly braces. An empty dictionary without any items is written with just two curly braces, like this: {}.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BB659-0B9A-49A8-8903-5008911629B5}"/>
              </a:ext>
            </a:extLst>
          </p:cNvPr>
          <p:cNvSpPr txBox="1"/>
          <p:nvPr/>
        </p:nvSpPr>
        <p:spPr>
          <a:xfrm>
            <a:off x="-326255" y="11939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Python - Dictionary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ACF74B7-CD07-4F4E-BDED-AAD09866A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60" y="4842436"/>
            <a:ext cx="11736280" cy="7220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'Zara'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'Class'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'First'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60B3E-E817-480A-86BA-5961C309901B}"/>
              </a:ext>
            </a:extLst>
          </p:cNvPr>
          <p:cNvSpPr txBox="1"/>
          <p:nvPr/>
        </p:nvSpPr>
        <p:spPr>
          <a:xfrm>
            <a:off x="976544" y="3179075"/>
            <a:ext cx="85236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euclid_circular_a"/>
              </a:rPr>
              <a:t>keys must be of immutable type (</a:t>
            </a:r>
            <a:r>
              <a:rPr lang="en-US" sz="28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string</a:t>
            </a:r>
            <a:r>
              <a:rPr lang="en-US" sz="2800" b="0" i="0" dirty="0">
                <a:effectLst/>
                <a:latin typeface="euclid_circular_a"/>
              </a:rPr>
              <a:t>, </a:t>
            </a:r>
            <a:r>
              <a:rPr lang="en-US" sz="28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3"/>
              </a:rPr>
              <a:t>number</a:t>
            </a:r>
            <a:r>
              <a:rPr lang="en-US" sz="2800" b="0" i="0" dirty="0">
                <a:effectLst/>
                <a:latin typeface="euclid_circular_a"/>
              </a:rPr>
              <a:t> or </a:t>
            </a:r>
            <a:r>
              <a:rPr lang="en-US" sz="28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4"/>
              </a:rPr>
              <a:t>tuple</a:t>
            </a:r>
            <a:r>
              <a:rPr lang="en-US" sz="2800" b="0" i="0" dirty="0">
                <a:effectLst/>
                <a:latin typeface="euclid_circular_a"/>
              </a:rPr>
              <a:t> with immutable elements) and must be unique.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480777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821522-6377-4C81-A414-B3A6FBD497DE}"/>
              </a:ext>
            </a:extLst>
          </p:cNvPr>
          <p:cNvSpPr txBox="1"/>
          <p:nvPr/>
        </p:nvSpPr>
        <p:spPr>
          <a:xfrm>
            <a:off x="1147438" y="286707"/>
            <a:ext cx="99762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 Items</a:t>
            </a:r>
          </a:p>
          <a:p>
            <a:pPr algn="l"/>
            <a:endParaRPr lang="en-US" sz="2800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Dictionary items are ordered, changeable, and does not allow duplicates.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Dictionary items are presented in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pairs, and can be referred to by using the key name.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26ED0-CB13-4065-BFDA-579AB20815FE}"/>
              </a:ext>
            </a:extLst>
          </p:cNvPr>
          <p:cNvSpPr txBox="1"/>
          <p:nvPr/>
        </p:nvSpPr>
        <p:spPr>
          <a:xfrm>
            <a:off x="896645" y="4853373"/>
            <a:ext cx="12988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brand"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model"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28160-D790-4CD8-90AA-C35E88E9C06C}"/>
              </a:ext>
            </a:extLst>
          </p:cNvPr>
          <p:cNvSpPr txBox="1"/>
          <p:nvPr/>
        </p:nvSpPr>
        <p:spPr>
          <a:xfrm>
            <a:off x="1049784" y="3198167"/>
            <a:ext cx="7017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 Dictionary Items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5BA82-84D9-48EB-B69F-1BBF711AD31D}"/>
              </a:ext>
            </a:extLst>
          </p:cNvPr>
          <p:cNvSpPr txBox="1"/>
          <p:nvPr/>
        </p:nvSpPr>
        <p:spPr>
          <a:xfrm>
            <a:off x="2587101" y="3809390"/>
            <a:ext cx="7017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the items of a dictionary by referring to its key name, inside square brackets: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895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F7B96-7A56-4657-BEA3-5B995A67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64" y="498917"/>
            <a:ext cx="8090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keys()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will return a list of all the keys in the dictionary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1B66DD-CE89-4943-9AD8-D8ECEC2DC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53" y="907289"/>
            <a:ext cx="85777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values()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will return a list of all the values in the dictionary.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0355-B111-4443-904F-35F365C8088D}"/>
              </a:ext>
            </a:extLst>
          </p:cNvPr>
          <p:cNvSpPr txBox="1"/>
          <p:nvPr/>
        </p:nvSpPr>
        <p:spPr>
          <a:xfrm>
            <a:off x="1257300" y="1806073"/>
            <a:ext cx="88155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thisdict</a:t>
            </a:r>
            <a:r>
              <a:rPr lang="en-IN" sz="2400" dirty="0"/>
              <a:t> = {"brand": "Ford", "model": "Mustang", "year": 1964}</a:t>
            </a:r>
          </a:p>
          <a:p>
            <a:endParaRPr lang="en-IN" sz="2400" dirty="0"/>
          </a:p>
          <a:p>
            <a:r>
              <a:rPr lang="en-IN" sz="2400" dirty="0"/>
              <a:t>x = </a:t>
            </a:r>
            <a:r>
              <a:rPr lang="en-IN" sz="2400" dirty="0" err="1"/>
              <a:t>thisdict.values</a:t>
            </a:r>
            <a:r>
              <a:rPr lang="en-IN" sz="2400" dirty="0"/>
              <a:t>()</a:t>
            </a:r>
          </a:p>
          <a:p>
            <a:r>
              <a:rPr lang="en-IN" sz="2400" dirty="0"/>
              <a:t>y= </a:t>
            </a:r>
            <a:r>
              <a:rPr lang="en-IN" sz="2400" dirty="0" err="1"/>
              <a:t>thisdict.keys</a:t>
            </a:r>
            <a:r>
              <a:rPr lang="en-IN" sz="2400" dirty="0"/>
              <a:t>()</a:t>
            </a:r>
          </a:p>
          <a:p>
            <a:endParaRPr lang="en-IN" sz="2400" dirty="0"/>
          </a:p>
          <a:p>
            <a:r>
              <a:rPr lang="en-IN" sz="2400" dirty="0"/>
              <a:t>print(x)</a:t>
            </a:r>
          </a:p>
          <a:p>
            <a:r>
              <a:rPr lang="en-IN" sz="24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34852162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D3698A-F377-4906-9DCA-9559A4A1FFB4}"/>
              </a:ext>
            </a:extLst>
          </p:cNvPr>
          <p:cNvSpPr txBox="1"/>
          <p:nvPr/>
        </p:nvSpPr>
        <p:spPr>
          <a:xfrm>
            <a:off x="1910918" y="381000"/>
            <a:ext cx="79610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 Values</a:t>
            </a:r>
          </a:p>
          <a:p>
            <a:pPr algn="l"/>
            <a:endParaRPr lang="en-US" sz="3200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change the value of a specific item by referring to its key 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AA246-C7F7-480A-8F1A-3AF3028578B8}"/>
              </a:ext>
            </a:extLst>
          </p:cNvPr>
          <p:cNvSpPr txBox="1"/>
          <p:nvPr/>
        </p:nvSpPr>
        <p:spPr>
          <a:xfrm>
            <a:off x="1642369" y="2554056"/>
            <a:ext cx="99163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2018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16057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7FF57C-27CB-44CB-B122-3E550A0040E5}"/>
              </a:ext>
            </a:extLst>
          </p:cNvPr>
          <p:cNvSpPr txBox="1"/>
          <p:nvPr/>
        </p:nvSpPr>
        <p:spPr>
          <a:xfrm>
            <a:off x="1257300" y="219190"/>
            <a:ext cx="90230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Adding Items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an item to the dictionary is done by using a new index key and assigning a value to it: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E88C7-CE43-41D4-B6D5-C3E80B153705}"/>
              </a:ext>
            </a:extLst>
          </p:cNvPr>
          <p:cNvSpPr txBox="1"/>
          <p:nvPr/>
        </p:nvSpPr>
        <p:spPr>
          <a:xfrm>
            <a:off x="1351624" y="1758610"/>
            <a:ext cx="76237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63648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ED2FF-B13A-49F1-ADB9-80B393532046}"/>
              </a:ext>
            </a:extLst>
          </p:cNvPr>
          <p:cNvSpPr txBox="1"/>
          <p:nvPr/>
        </p:nvSpPr>
        <p:spPr>
          <a:xfrm>
            <a:off x="1058662" y="26365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 Through a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C1804-26C3-406E-A328-D1E5722387C9}"/>
              </a:ext>
            </a:extLst>
          </p:cNvPr>
          <p:cNvSpPr txBox="1"/>
          <p:nvPr/>
        </p:nvSpPr>
        <p:spPr>
          <a:xfrm>
            <a:off x="1413768" y="1375117"/>
            <a:ext cx="82096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There are multiple ways to iterate over a dictionary in Python.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Iterate through all keys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Iterate through all values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Iterate through all key, value pairs</a:t>
            </a:r>
          </a:p>
          <a:p>
            <a:pPr algn="l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AF43F-A2D5-40FE-B8D7-AA84CA35F08A}"/>
              </a:ext>
            </a:extLst>
          </p:cNvPr>
          <p:cNvSpPr txBox="1"/>
          <p:nvPr/>
        </p:nvSpPr>
        <p:spPr>
          <a:xfrm>
            <a:off x="4520953" y="364959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C4A3F-39A6-4674-B263-769B655B4736}"/>
              </a:ext>
            </a:extLst>
          </p:cNvPr>
          <p:cNvSpPr txBox="1"/>
          <p:nvPr/>
        </p:nvSpPr>
        <p:spPr>
          <a:xfrm>
            <a:off x="4494320" y="237120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thisdict.keys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C37BE-4D37-4633-9396-E2D4E968F0C9}"/>
              </a:ext>
            </a:extLst>
          </p:cNvPr>
          <p:cNvSpPr txBox="1"/>
          <p:nvPr/>
        </p:nvSpPr>
        <p:spPr>
          <a:xfrm>
            <a:off x="4254623" y="590550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 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thisdict.items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11F34-EA7E-42E7-A000-A4ED02E0F268}"/>
              </a:ext>
            </a:extLst>
          </p:cNvPr>
          <p:cNvSpPr txBox="1"/>
          <p:nvPr/>
        </p:nvSpPr>
        <p:spPr>
          <a:xfrm>
            <a:off x="7139867" y="24056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brand"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model"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379C5C7-3CF2-4830-83A0-1241F018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3" y="5234635"/>
            <a:ext cx="7000121" cy="33855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Loop through both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by using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items()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987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302846-D04B-4275-89D8-47EDDC20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43263"/>
              </p:ext>
            </p:extLst>
          </p:nvPr>
        </p:nvGraphicFramePr>
        <p:xfrm>
          <a:off x="1257300" y="1287261"/>
          <a:ext cx="10872187" cy="4708951"/>
        </p:xfrm>
        <a:graphic>
          <a:graphicData uri="http://schemas.openxmlformats.org/drawingml/2006/table">
            <a:tbl>
              <a:tblPr/>
              <a:tblGrid>
                <a:gridCol w="1675735">
                  <a:extLst>
                    <a:ext uri="{9D8B030D-6E8A-4147-A177-3AD203B41FA5}">
                      <a16:colId xmlns:a16="http://schemas.microsoft.com/office/drawing/2014/main" val="2023476025"/>
                    </a:ext>
                  </a:extLst>
                </a:gridCol>
                <a:gridCol w="9196452">
                  <a:extLst>
                    <a:ext uri="{9D8B030D-6E8A-4147-A177-3AD203B41FA5}">
                      <a16:colId xmlns:a16="http://schemas.microsoft.com/office/drawing/2014/main" val="2529441215"/>
                    </a:ext>
                  </a:extLst>
                </a:gridCol>
              </a:tblGrid>
              <a:tr h="11846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Method</a:t>
                      </a: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20368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2"/>
                        </a:rPr>
                        <a:t>clear()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all the elements from the dictionary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0019"/>
                  </a:ext>
                </a:extLst>
              </a:tr>
              <a:tr h="2015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3"/>
                        </a:rPr>
                        <a:t>copy()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copy of the dictionary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49548"/>
                  </a:ext>
                </a:extLst>
              </a:tr>
              <a:tr h="36768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4"/>
                        </a:rPr>
                        <a:t>fromkeys()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99264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5"/>
                        </a:rPr>
                        <a:t>get()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the value of the specified key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39444"/>
                  </a:ext>
                </a:extLst>
              </a:tr>
              <a:tr h="36768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6"/>
                        </a:rPr>
                        <a:t>items()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02914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7"/>
                        </a:rPr>
                        <a:t>keys()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48412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8"/>
                        </a:rPr>
                        <a:t>pop()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the element with the specified key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87331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9"/>
                        </a:rPr>
                        <a:t>popitem()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the last inserted key-value pair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736894"/>
                  </a:ext>
                </a:extLst>
              </a:tr>
              <a:tr h="69997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0"/>
                        </a:rPr>
                        <a:t>setdefault()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08390"/>
                  </a:ext>
                </a:extLst>
              </a:tr>
              <a:tr h="36768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1"/>
                        </a:rPr>
                        <a:t>update()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15955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2"/>
                        </a:rPr>
                        <a:t>values()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0890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9FC6353-A163-45DA-AFEF-A63D54CE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88" y="51512"/>
            <a:ext cx="8507629" cy="8360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Dictionary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a set of built-in methods that you can use on dictionaries.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fference Between Compiler and Interpreter">
            <a:extLst>
              <a:ext uri="{FF2B5EF4-FFF2-40B4-BE49-F238E27FC236}">
                <a16:creationId xmlns:a16="http://schemas.microsoft.com/office/drawing/2014/main" id="{93B868FC-8317-4097-BCBC-11C45A2381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46185"/>
            <a:ext cx="10779368" cy="63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48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129611CD-0C06-43F7-A629-FA36408392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65" y="211014"/>
            <a:ext cx="9849097" cy="60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6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C43-D109-45C4-83D2-A60FF74A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05233"/>
            <a:ext cx="10178322" cy="77317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rgbClr val="1A0DAB"/>
                </a:solidFill>
                <a:effectLst/>
                <a:latin typeface="Bahnschrift SemiLight Condensed" panose="020B0502040204020203" pitchFamily="34" charset="0"/>
                <a:hlinkClick r:id="rId2"/>
              </a:rPr>
              <a:t>WHAT IS Object Oriented Programming</a:t>
            </a:r>
            <a:r>
              <a:rPr lang="en-US" b="1" i="0" u="sng" dirty="0">
                <a:solidFill>
                  <a:srgbClr val="1A0DAB"/>
                </a:solidFill>
                <a:effectLst/>
                <a:latin typeface="Bahnschrift SemiLight Condensed" panose="020B0502040204020203" pitchFamily="34" charset="0"/>
              </a:rPr>
              <a:t> ?</a:t>
            </a:r>
            <a:br>
              <a:rPr lang="en-US" b="1" i="0" u="sng" dirty="0">
                <a:solidFill>
                  <a:srgbClr val="1A0DAB"/>
                </a:solidFill>
                <a:effectLst/>
                <a:latin typeface="Bahnschrift SemiLight Condensed" panose="020B0502040204020203" pitchFamily="34" charset="0"/>
              </a:rPr>
            </a:br>
            <a:endParaRPr lang="en-IN" b="1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6F1D-C5C9-42EB-9030-1E73C10F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99" y="1240972"/>
            <a:ext cx="10178322" cy="103244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Python supports Object-Oriented technique of programming</a:t>
            </a:r>
          </a:p>
          <a:p>
            <a:r>
              <a:rPr lang="en-US" sz="2400" dirty="0">
                <a:solidFill>
                  <a:srgbClr val="3B3835"/>
                </a:solidFill>
                <a:latin typeface="Helvetica Neue"/>
              </a:rPr>
              <a:t>Means that it can model real-world entities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A9072-A523-4CD8-BA1C-378D647FF97A}"/>
              </a:ext>
            </a:extLst>
          </p:cNvPr>
          <p:cNvSpPr txBox="1"/>
          <p:nvPr/>
        </p:nvSpPr>
        <p:spPr>
          <a:xfrm>
            <a:off x="8357531" y="2481876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25265E"/>
                </a:solidFill>
                <a:effectLst/>
                <a:latin typeface="euclid_circular_a"/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5FEBA-33DF-46E0-85D2-B1D9EA071E36}"/>
              </a:ext>
            </a:extLst>
          </p:cNvPr>
          <p:cNvSpPr txBox="1"/>
          <p:nvPr/>
        </p:nvSpPr>
        <p:spPr>
          <a:xfrm>
            <a:off x="6824741" y="3115436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25265E"/>
                </a:solidFill>
                <a:effectLst/>
                <a:latin typeface="Cinzel Black" panose="00000A00000000000000" pitchFamily="2" charset="0"/>
              </a:rPr>
              <a:t>Object</a:t>
            </a:r>
          </a:p>
          <a:p>
            <a:pPr algn="l"/>
            <a:endParaRPr lang="en-IN" b="1" dirty="0">
              <a:solidFill>
                <a:srgbClr val="25265E"/>
              </a:solidFill>
              <a:latin typeface="euclid_circular_a"/>
            </a:endParaRPr>
          </a:p>
          <a:p>
            <a:pPr algn="l"/>
            <a:endParaRPr lang="en-IN" b="1" i="0" dirty="0">
              <a:solidFill>
                <a:srgbClr val="25265E"/>
              </a:solidFill>
              <a:effectLst/>
              <a:latin typeface="Dutch801 XBd BT" panose="0202090306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Dutch801 XBd BT" panose="02020903060505020304" pitchFamily="18" charset="0"/>
              </a:rPr>
              <a:t>An object has,</a:t>
            </a:r>
          </a:p>
          <a:p>
            <a:pPr algn="l"/>
            <a:r>
              <a:rPr lang="en-US" sz="2400" b="0" i="0" dirty="0">
                <a:effectLst/>
                <a:latin typeface="Dutch801 XBd BT" panose="02020903060505020304" pitchFamily="18" charset="0"/>
              </a:rPr>
              <a:t>     1. Properties (State , Attributes)</a:t>
            </a:r>
          </a:p>
          <a:p>
            <a:pPr algn="l"/>
            <a:r>
              <a:rPr lang="en-US" sz="2400" b="0" i="0" dirty="0">
                <a:effectLst/>
                <a:latin typeface="Dutch801 XBd BT" panose="02020903060505020304" pitchFamily="18" charset="0"/>
              </a:rPr>
              <a:t>     2. Behaviors (Methods) .</a:t>
            </a:r>
          </a:p>
          <a:p>
            <a:pPr algn="l"/>
            <a:endParaRPr lang="en-IN" b="1" dirty="0">
              <a:latin typeface="euclid_circular_a"/>
            </a:endParaRPr>
          </a:p>
          <a:p>
            <a:pPr algn="l"/>
            <a:endParaRPr lang="en-IN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B9DFB3-0C95-4BB3-92F8-035B9F87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9" y="2799558"/>
            <a:ext cx="6176895" cy="339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B61DDC6C-75DD-42FF-9CF5-21373AA81366}"/>
              </a:ext>
            </a:extLst>
          </p:cNvPr>
          <p:cNvSpPr/>
          <p:nvPr/>
        </p:nvSpPr>
        <p:spPr>
          <a:xfrm rot="5180314" flipH="1">
            <a:off x="4011433" y="176181"/>
            <a:ext cx="945101" cy="5258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5E5B944-ACA9-4294-A6B8-E034E86FAB77}"/>
              </a:ext>
            </a:extLst>
          </p:cNvPr>
          <p:cNvSpPr/>
          <p:nvPr/>
        </p:nvSpPr>
        <p:spPr>
          <a:xfrm flipV="1">
            <a:off x="5017698" y="4054415"/>
            <a:ext cx="2271623" cy="7073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B50D31B8-4037-4C3B-B9C1-0EF2FF6DA120}"/>
              </a:ext>
            </a:extLst>
          </p:cNvPr>
          <p:cNvSpPr/>
          <p:nvPr/>
        </p:nvSpPr>
        <p:spPr>
          <a:xfrm flipH="1" flipV="1">
            <a:off x="5848709" y="5065389"/>
            <a:ext cx="1647646" cy="571842"/>
          </a:xfrm>
          <a:prstGeom prst="bentArrow">
            <a:avLst>
              <a:gd name="adj1" fmla="val 25000"/>
              <a:gd name="adj2" fmla="val 2982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2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6206E35-9940-4429-8F62-F9D03840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510" y="912802"/>
            <a:ext cx="8334375" cy="43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E430F-60E9-497F-AB59-284810E3E146}"/>
              </a:ext>
            </a:extLst>
          </p:cNvPr>
          <p:cNvSpPr txBox="1"/>
          <p:nvPr/>
        </p:nvSpPr>
        <p:spPr>
          <a:xfrm>
            <a:off x="1050342" y="2827215"/>
            <a:ext cx="158353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25265E"/>
                </a:solidFill>
                <a:effectLst/>
                <a:latin typeface="Bowlby One SC" panose="02000505060000020004" pitchFamily="2" charset="0"/>
              </a:rPr>
              <a:t>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75E96-000A-4861-9A98-9D53B80F46DE}"/>
              </a:ext>
            </a:extLst>
          </p:cNvPr>
          <p:cNvSpPr txBox="1"/>
          <p:nvPr/>
        </p:nvSpPr>
        <p:spPr>
          <a:xfrm>
            <a:off x="2633872" y="6246106"/>
            <a:ext cx="36075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dirty="0">
                <a:effectLst/>
                <a:latin typeface="Dutch801 XBd BT" panose="02020903060505020304" pitchFamily="18" charset="0"/>
              </a:rPr>
              <a:t>1. Properties (State , Attributes)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0884E-267C-4DBA-8423-823C0E68BE8A}"/>
              </a:ext>
            </a:extLst>
          </p:cNvPr>
          <p:cNvSpPr txBox="1"/>
          <p:nvPr/>
        </p:nvSpPr>
        <p:spPr>
          <a:xfrm>
            <a:off x="7312402" y="6244800"/>
            <a:ext cx="275384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dirty="0">
                <a:effectLst/>
                <a:latin typeface="Dutch801 XBd BT" panose="02020903060505020304" pitchFamily="18" charset="0"/>
              </a:rPr>
              <a:t>2. Behaviors (Methods) .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264ACC0E-8F9C-47C7-ABE4-EAAA05C47E62}"/>
              </a:ext>
            </a:extLst>
          </p:cNvPr>
          <p:cNvSpPr/>
          <p:nvPr/>
        </p:nvSpPr>
        <p:spPr>
          <a:xfrm rot="2937785">
            <a:off x="6672909" y="4827347"/>
            <a:ext cx="199473" cy="1620509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97195B24-5D4E-4E90-82C7-3DD1B1174327}"/>
              </a:ext>
            </a:extLst>
          </p:cNvPr>
          <p:cNvSpPr/>
          <p:nvPr/>
        </p:nvSpPr>
        <p:spPr>
          <a:xfrm>
            <a:off x="3146144" y="5148742"/>
            <a:ext cx="167508" cy="991999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A16F874-E611-4DB8-B0E5-F79314D45172}"/>
              </a:ext>
            </a:extLst>
          </p:cNvPr>
          <p:cNvSpPr/>
          <p:nvPr/>
        </p:nvSpPr>
        <p:spPr>
          <a:xfrm rot="18797312">
            <a:off x="6862657" y="4717732"/>
            <a:ext cx="181400" cy="162050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02BA59F4-378F-4287-9C0E-16E38958414F}"/>
              </a:ext>
            </a:extLst>
          </p:cNvPr>
          <p:cNvSpPr/>
          <p:nvPr/>
        </p:nvSpPr>
        <p:spPr>
          <a:xfrm>
            <a:off x="9432589" y="5096712"/>
            <a:ext cx="235209" cy="109605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315537-19D1-484F-90B1-960770820DF2}"/>
              </a:ext>
            </a:extLst>
          </p:cNvPr>
          <p:cNvSpPr txBox="1"/>
          <p:nvPr/>
        </p:nvSpPr>
        <p:spPr>
          <a:xfrm>
            <a:off x="6095999" y="448247"/>
            <a:ext cx="107099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5265E"/>
                </a:solidFill>
                <a:latin typeface="Cinzel Black" panose="00000A00000000000000" pitchFamily="2" charset="0"/>
              </a:rPr>
              <a:t>C</a:t>
            </a:r>
            <a:r>
              <a:rPr lang="en-IN" b="1" dirty="0">
                <a:solidFill>
                  <a:srgbClr val="25265E"/>
                </a:solidFill>
                <a:latin typeface="Cinzel Black" panose="00000A00000000000000" pitchFamily="2" charset="0"/>
              </a:rPr>
              <a:t>LASS</a:t>
            </a:r>
            <a:endParaRPr lang="en-IN" b="1" i="0" dirty="0">
              <a:solidFill>
                <a:srgbClr val="25265E"/>
              </a:solidFill>
              <a:effectLst/>
              <a:latin typeface="Cinzel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548F-3B3E-444E-A379-17CC067F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5" y="0"/>
            <a:ext cx="10178322" cy="1492132"/>
          </a:xfrm>
        </p:spPr>
        <p:txBody>
          <a:bodyPr/>
          <a:lstStyle/>
          <a:p>
            <a:r>
              <a:rPr lang="en-US" b="1" i="0" dirty="0">
                <a:solidFill>
                  <a:srgbClr val="3B38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Python Features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2DFB-3ADF-4571-89F7-68890387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93" y="989692"/>
            <a:ext cx="11047415" cy="55342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Easy to learn: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easy to read and easy to maintain.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Portable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: It can run on various hardware platforms and has the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Dutch801 XBd BT" panose="02020903060505020304" pitchFamily="18" charset="0"/>
              </a:rPr>
              <a:t>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same interface on all platforms.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Extendable: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You can add low-level modules to the Python interpreter.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 Scalable: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Python provides a good structure and support for large programs.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Python has support for an 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interactive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mode of testing and debugging.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Everything in Python is an 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object: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variables, functions, even code. Every object has an ID, a type, and a value.</a:t>
            </a:r>
            <a:endParaRPr lang="en-IN" sz="2400" dirty="0">
              <a:solidFill>
                <a:schemeClr val="tx1"/>
              </a:solidFill>
              <a:latin typeface="Dutch801 XBd BT" panose="020209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4C0ABC-E21C-4ECD-B35B-E43C2F5A2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692320"/>
              </p:ext>
            </p:extLst>
          </p:nvPr>
        </p:nvGraphicFramePr>
        <p:xfrm>
          <a:off x="1251678" y="176170"/>
          <a:ext cx="9838568" cy="3137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andas - Python Data Analysis Library">
            <a:extLst>
              <a:ext uri="{FF2B5EF4-FFF2-40B4-BE49-F238E27FC236}">
                <a16:creationId xmlns:a16="http://schemas.microsoft.com/office/drawing/2014/main" id="{264DE7FC-A89A-444A-808E-9ADEFCE4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3770459"/>
            <a:ext cx="2145863" cy="15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98C339EB-A0BD-4CF8-B6CB-E63ED3AD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088" y="3721142"/>
            <a:ext cx="3381375" cy="15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Python Series (#10) - Matplotlib Part 1 — Steemit">
            <a:extLst>
              <a:ext uri="{FF2B5EF4-FFF2-40B4-BE49-F238E27FC236}">
                <a16:creationId xmlns:a16="http://schemas.microsoft.com/office/drawing/2014/main" id="{6AD09CBE-6E5E-4685-ADFC-D10093C5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706" y="3770459"/>
            <a:ext cx="3495675" cy="15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4CA51-0D41-436B-8FBD-BD7D3201D552}"/>
              </a:ext>
            </a:extLst>
          </p:cNvPr>
          <p:cNvSpPr txBox="1"/>
          <p:nvPr/>
        </p:nvSpPr>
        <p:spPr>
          <a:xfrm>
            <a:off x="2849658" y="5955973"/>
            <a:ext cx="25240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DATA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MANAGEMENT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BE891-8F8B-459E-9448-7C7DFF956EDA}"/>
              </a:ext>
            </a:extLst>
          </p:cNvPr>
          <p:cNvSpPr txBox="1"/>
          <p:nvPr/>
        </p:nvSpPr>
        <p:spPr>
          <a:xfrm>
            <a:off x="8227187" y="5955973"/>
            <a:ext cx="2863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DATA</a:t>
            </a:r>
            <a:r>
              <a:rPr lang="en-US" b="1" dirty="0">
                <a:solidFill>
                  <a:srgbClr val="202124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MANAGEMENT</a:t>
            </a:r>
            <a:endParaRPr lang="en-IN" sz="2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2139B4-EC1B-499C-89B5-3629B450B2C8}"/>
              </a:ext>
            </a:extLst>
          </p:cNvPr>
          <p:cNvSpPr/>
          <p:nvPr/>
        </p:nvSpPr>
        <p:spPr>
          <a:xfrm>
            <a:off x="2849658" y="5289442"/>
            <a:ext cx="245918" cy="5678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2B6C73-B441-402B-BE8C-229B647F964E}"/>
              </a:ext>
            </a:extLst>
          </p:cNvPr>
          <p:cNvSpPr/>
          <p:nvPr/>
        </p:nvSpPr>
        <p:spPr>
          <a:xfrm>
            <a:off x="9251765" y="5289441"/>
            <a:ext cx="245918" cy="6665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5547006-C7CF-49E2-8F33-E281431C287C}"/>
              </a:ext>
            </a:extLst>
          </p:cNvPr>
          <p:cNvSpPr/>
          <p:nvPr/>
        </p:nvSpPr>
        <p:spPr>
          <a:xfrm>
            <a:off x="4557623" y="5289442"/>
            <a:ext cx="245918" cy="5678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879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BC37-02CF-4FB2-8F7E-E455A602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FA1D-D0BE-4760-8D74-649E5ECC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2"/>
            <a:ext cx="10178322" cy="2059366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is a Python library used for working with data sets.</a:t>
            </a: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functions for analyzing, cleaning, exploring, and manipulating data.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pandas - Python Data Analysis Library">
            <a:extLst>
              <a:ext uri="{FF2B5EF4-FFF2-40B4-BE49-F238E27FC236}">
                <a16:creationId xmlns:a16="http://schemas.microsoft.com/office/drawing/2014/main" id="{82AB2015-4051-4681-A85E-6AFF8FE34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36" y="2744798"/>
            <a:ext cx="3102208" cy="185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35949-1C36-4055-AD1A-D5A1D55E2886}"/>
              </a:ext>
            </a:extLst>
          </p:cNvPr>
          <p:cNvSpPr txBox="1"/>
          <p:nvPr/>
        </p:nvSpPr>
        <p:spPr>
          <a:xfrm>
            <a:off x="3760365" y="570753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20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“Python Data Analysis Library ”</a:t>
            </a:r>
            <a:endParaRPr lang="en-IN" sz="2000" dirty="0">
              <a:highlight>
                <a:srgbClr val="FFFF00"/>
              </a:highlight>
            </a:endParaRPr>
          </a:p>
        </p:txBody>
      </p:sp>
      <p:sp>
        <p:nvSpPr>
          <p:cNvPr id="7" name="AutoShape 2" descr="Pandas DataFrame - Exercises, Practice, Solution - w3resource">
            <a:extLst>
              <a:ext uri="{FF2B5EF4-FFF2-40B4-BE49-F238E27FC236}">
                <a16:creationId xmlns:a16="http://schemas.microsoft.com/office/drawing/2014/main" id="{3E957356-FDD3-4077-8AC7-C4AFDEE07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5065" y="3276599"/>
            <a:ext cx="5140580" cy="288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0" descr="Pandas Dataframe">
            <a:extLst>
              <a:ext uri="{FF2B5EF4-FFF2-40B4-BE49-F238E27FC236}">
                <a16:creationId xmlns:a16="http://schemas.microsoft.com/office/drawing/2014/main" id="{6A3C2FFF-16D9-4E6E-BE65-D7B88893C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5121" y="3276599"/>
            <a:ext cx="473279" cy="4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10" name="Picture 14" descr="Python | Pandas DataFrame - GeeksforGeeks">
            <a:extLst>
              <a:ext uri="{FF2B5EF4-FFF2-40B4-BE49-F238E27FC236}">
                <a16:creationId xmlns:a16="http://schemas.microsoft.com/office/drawing/2014/main" id="{12994C6F-EBD5-484B-9520-8B6BC480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41" y="3395753"/>
            <a:ext cx="5694027" cy="311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04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2DDF-1FA3-457A-B44C-73DAB987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E061-95E3-473A-8AD5-2128CC99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Dutch801 Rm BT" panose="02020603060505020304" pitchFamily="18" charset="0"/>
              </a:rPr>
              <a:t>NumPy contains a multi-dimensional array and matrix data structures. </a:t>
            </a: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Dutch801 Rm BT" panose="02020603060505020304" pitchFamily="18" charset="0"/>
              </a:rPr>
              <a:t>It can be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Dutch801 Rm BT" panose="02020603060505020304" pitchFamily="18" charset="0"/>
              </a:rPr>
              <a:t>utilise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Dutch801 Rm BT" panose="02020603060505020304" pitchFamily="18" charset="0"/>
              </a:rPr>
              <a:t> to perform a number of mathematical operations on arrays such as trigonometric, statistical, and algebraic routines.</a:t>
            </a:r>
            <a:endParaRPr lang="en-IN" sz="2400" b="1" dirty="0">
              <a:latin typeface="Dutch801 Rm BT" panose="02020603060505020304" pitchFamily="18" charset="0"/>
            </a:endParaRPr>
          </a:p>
        </p:txBody>
      </p:sp>
      <p:pic>
        <p:nvPicPr>
          <p:cNvPr id="4" name="Picture 4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27B8D1D4-75F8-45F6-9F9E-2972C8B15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36" y="218916"/>
            <a:ext cx="5228046" cy="172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thematical Operations in Python with Numpy | Numpy Math Operations">
            <a:extLst>
              <a:ext uri="{FF2B5EF4-FFF2-40B4-BE49-F238E27FC236}">
                <a16:creationId xmlns:a16="http://schemas.microsoft.com/office/drawing/2014/main" id="{05A252C1-C986-4AAA-B446-28A0BD40A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06" y="3810053"/>
            <a:ext cx="4379345" cy="266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9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B82A-3EB3-47E6-90AD-65D488F1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6AA4-E2F2-4345-BB47-52E1DCA7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Matplotlib is a low level graph plotting library in python that serves as a visualization utility.</a:t>
            </a:r>
            <a:endParaRPr lang="en-IN" sz="2400" b="1" dirty="0"/>
          </a:p>
        </p:txBody>
      </p:sp>
      <p:pic>
        <p:nvPicPr>
          <p:cNvPr id="4" name="Picture 8" descr="Learn Python Series (#10) - Matplotlib Part 1 — Steemit">
            <a:extLst>
              <a:ext uri="{FF2B5EF4-FFF2-40B4-BE49-F238E27FC236}">
                <a16:creationId xmlns:a16="http://schemas.microsoft.com/office/drawing/2014/main" id="{EFC0C5D4-7B51-4191-9B3D-64C74AF3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327" y="96082"/>
            <a:ext cx="3137483" cy="16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akashns/python-matplotlib-data-visualization - Jovian">
            <a:extLst>
              <a:ext uri="{FF2B5EF4-FFF2-40B4-BE49-F238E27FC236}">
                <a16:creationId xmlns:a16="http://schemas.microsoft.com/office/drawing/2014/main" id="{766CF8FB-AC0E-43E2-B055-C0566F93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9" y="2882024"/>
            <a:ext cx="10178322" cy="35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3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0B3B-2E49-479C-AFAC-BC3FE589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language ????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B619-5068-4262-AF30-6BAFAA2E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 principal method of human communication, consisting of words used in a structured and conventional way and conveyed by speech, writing, or gesture</a:t>
            </a:r>
            <a:endParaRPr lang="en-IN" sz="2800" b="1" dirty="0"/>
          </a:p>
        </p:txBody>
      </p:sp>
      <p:pic>
        <p:nvPicPr>
          <p:cNvPr id="1028" name="Picture 4" descr="Urban Dictionary: Language">
            <a:extLst>
              <a:ext uri="{FF2B5EF4-FFF2-40B4-BE49-F238E27FC236}">
                <a16:creationId xmlns:a16="http://schemas.microsoft.com/office/drawing/2014/main" id="{5448F035-859E-4E96-B991-6AA12673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52401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sidering a gap year? Here&amp;#39;s a quick guide on what you need to know -  Adzuna">
            <a:extLst>
              <a:ext uri="{FF2B5EF4-FFF2-40B4-BE49-F238E27FC236}">
                <a16:creationId xmlns:a16="http://schemas.microsoft.com/office/drawing/2014/main" id="{59A0C01C-61B9-4D3F-BA26-1676FFC2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42" y="3808602"/>
            <a:ext cx="7406780" cy="23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1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F702-19C4-481D-9616-CC9A9804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511" y="142681"/>
            <a:ext cx="10178322" cy="1492132"/>
          </a:xfrm>
        </p:spPr>
        <p:txBody>
          <a:bodyPr/>
          <a:lstStyle/>
          <a:p>
            <a:r>
              <a:rPr lang="en-US" dirty="0"/>
              <a:t>FIRST PROGRAM IN PYTHON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A61101-BF8E-488E-B147-13C7B7359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5511" y="1508110"/>
            <a:ext cx="791079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prints the specified message to the screen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C1321-E86E-4788-B02F-C925837A598A}"/>
              </a:ext>
            </a:extLst>
          </p:cNvPr>
          <p:cNvSpPr txBox="1"/>
          <p:nvPr/>
        </p:nvSpPr>
        <p:spPr>
          <a:xfrm>
            <a:off x="4525819" y="3218609"/>
            <a:ext cx="605905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"how are you?"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BB11D-5DC0-4DD0-A1AA-6949B028A600}"/>
              </a:ext>
            </a:extLst>
          </p:cNvPr>
          <p:cNvSpPr txBox="1"/>
          <p:nvPr/>
        </p:nvSpPr>
        <p:spPr>
          <a:xfrm>
            <a:off x="4664364" y="4765115"/>
            <a:ext cx="60960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3200" b="0" i="0" dirty="0">
                <a:effectLst/>
                <a:latin typeface="consolas" panose="020B0609020204030204" pitchFamily="49" charset="0"/>
              </a:rPr>
              <a:t>Hello how are you?</a:t>
            </a:r>
            <a:endParaRPr lang="en-IN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B007AB-69BB-4018-8CB7-8543A1A15310}"/>
              </a:ext>
            </a:extLst>
          </p:cNvPr>
          <p:cNvSpPr/>
          <p:nvPr/>
        </p:nvSpPr>
        <p:spPr>
          <a:xfrm>
            <a:off x="1719230" y="4826669"/>
            <a:ext cx="142686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2BF9FE-FA69-4D51-92A7-EC63BA577EE3}"/>
              </a:ext>
            </a:extLst>
          </p:cNvPr>
          <p:cNvSpPr/>
          <p:nvPr/>
        </p:nvSpPr>
        <p:spPr>
          <a:xfrm>
            <a:off x="1355511" y="3103418"/>
            <a:ext cx="2154307" cy="4845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  OR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16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yping Difference">
            <a:extLst>
              <a:ext uri="{FF2B5EF4-FFF2-40B4-BE49-F238E27FC236}">
                <a16:creationId xmlns:a16="http://schemas.microsoft.com/office/drawing/2014/main" id="{A5733095-94EA-4E45-ACB3-78B2E98315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33" y="1414780"/>
            <a:ext cx="10414000" cy="32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yping Output">
            <a:extLst>
              <a:ext uri="{FF2B5EF4-FFF2-40B4-BE49-F238E27FC236}">
                <a16:creationId xmlns:a16="http://schemas.microsoft.com/office/drawing/2014/main" id="{8DDDCB6F-DCA0-4110-8658-BF614787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4907280"/>
            <a:ext cx="10414000" cy="14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hat is Python Coding? | Coding for Kids Ages 11+ | Juni Learning">
            <a:extLst>
              <a:ext uri="{FF2B5EF4-FFF2-40B4-BE49-F238E27FC236}">
                <a16:creationId xmlns:a16="http://schemas.microsoft.com/office/drawing/2014/main" id="{6DBE16B7-58E2-44F8-8015-DED5A1059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19" y="117161"/>
            <a:ext cx="1061402" cy="106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Oracle Certified System Configurations - Java SE 6">
            <a:extLst>
              <a:ext uri="{FF2B5EF4-FFF2-40B4-BE49-F238E27FC236}">
                <a16:creationId xmlns:a16="http://schemas.microsoft.com/office/drawing/2014/main" id="{C7FE1DBD-9E48-4C55-A99A-92F383E30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19" y="117161"/>
            <a:ext cx="1061403" cy="106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8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202" y="-105508"/>
            <a:ext cx="8574952" cy="149469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Bodoni MT" panose="02070603080606020203" pitchFamily="18" charset="0"/>
              </a:rPr>
              <a:t>HISTORY OF 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646" y="641837"/>
            <a:ext cx="11330354" cy="35935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Python was conceptualized by </a:t>
            </a: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Guido Van Rossum</a:t>
            </a: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 in the late 1980s.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  Rossum published the first version of Python code (0.9.0) in February 1991 at the CWI (Centrum </a:t>
            </a:r>
            <a:r>
              <a:rPr lang="en-US" sz="2800" b="0" i="0" dirty="0" err="1">
                <a:solidFill>
                  <a:srgbClr val="3B3835"/>
                </a:solidFill>
                <a:effectLst/>
                <a:latin typeface="Helvetica Neue"/>
              </a:rPr>
              <a:t>Wiskunde</a:t>
            </a: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 &amp; Informatica) in the Netherlands , Amsterdam.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 Python is derived from ABC programming language, which is a general-purpose programming language that had been developed at the CWI.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Rossum chose the name "</a:t>
            </a: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Python</a:t>
            </a: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", since he was a big fan of Monty Python's Flying Circus.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 Python is now maintained by a core development team at the institute, although Rossum still holds a vital role in directing its progress.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134A-6470-4435-A8C2-101B88C4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on python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59F0-8BDE-4696-B46C-A7FA31B9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LiberationSans_8c_3"/>
              </a:rPr>
              <a:t>•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rlito_8r_3"/>
              </a:rPr>
              <a:t>A program that can read Python programming statements and execute them is the </a:t>
            </a:r>
            <a:r>
              <a:rPr lang="en-US" sz="2800" b="0" i="0" dirty="0">
                <a:solidFill>
                  <a:srgbClr val="FF0066"/>
                </a:solidFill>
                <a:effectLst/>
                <a:latin typeface="Carlito-BoldItalic_94_3"/>
              </a:rPr>
              <a:t>Python interpreter</a:t>
            </a:r>
          </a:p>
          <a:p>
            <a:pPr marL="0" indent="0">
              <a:buNone/>
            </a:pPr>
            <a:endParaRPr lang="en-US" sz="2800" b="0" i="0" dirty="0">
              <a:solidFill>
                <a:srgbClr val="FF0066"/>
              </a:solidFill>
              <a:effectLst/>
              <a:latin typeface="Carlito-BoldItalic_94_3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LiberationSans_8c_3"/>
              </a:rPr>
              <a:t>•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rlito_8r_3"/>
              </a:rPr>
              <a:t>Python interpreter has two modes:</a:t>
            </a:r>
            <a:endParaRPr lang="en-US" sz="2800" b="0" i="0" dirty="0">
              <a:solidFill>
                <a:srgbClr val="FF0066"/>
              </a:solidFill>
              <a:effectLst/>
              <a:latin typeface="LiberationSans_8c_3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0066"/>
                </a:solidFill>
                <a:effectLst/>
                <a:latin typeface="Arial Black" panose="020B0A04020102020204" pitchFamily="34" charset="0"/>
              </a:rPr>
              <a:t>Interactive </a:t>
            </a:r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mode 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8r_3"/>
              </a:rPr>
              <a:t>waits for a statement from the keyboard and executes 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0066"/>
                </a:solidFill>
                <a:effectLst/>
                <a:latin typeface="Arial Black" panose="020B0A04020102020204" pitchFamily="34" charset="0"/>
              </a:rPr>
              <a:t>Script </a:t>
            </a:r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mode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8r_3"/>
              </a:rPr>
              <a:t> reads the contents of a file (</a:t>
            </a:r>
            <a:r>
              <a:rPr lang="en-US" b="0" i="0" dirty="0">
                <a:solidFill>
                  <a:srgbClr val="FF0066"/>
                </a:solidFill>
                <a:effectLst/>
                <a:latin typeface="Carlito-BoldItalic_94_3"/>
              </a:rPr>
              <a:t>Python </a:t>
            </a:r>
            <a:r>
              <a:rPr lang="en-US" b="0" i="0" dirty="0" err="1">
                <a:solidFill>
                  <a:srgbClr val="FF0066"/>
                </a:solidFill>
                <a:effectLst/>
                <a:latin typeface="Carlito-BoldItalic_94_3"/>
              </a:rPr>
              <a:t>program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rlito_8r_3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8r_3"/>
              </a:rPr>
              <a:t> </a:t>
            </a:r>
            <a:r>
              <a:rPr lang="en-US" b="0" i="0" dirty="0">
                <a:solidFill>
                  <a:srgbClr val="FF0066"/>
                </a:solidFill>
                <a:effectLst/>
                <a:latin typeface="Carlito-BoldItalic_94_3"/>
              </a:rPr>
              <a:t>Python script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8r_3"/>
              </a:rPr>
              <a:t>) and interprets each statement in the file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56AA23-E13E-4030-96A5-DB62375A6F3C}"/>
                  </a:ext>
                </a:extLst>
              </p14:cNvPr>
              <p14:cNvContentPartPr/>
              <p14:nvPr/>
            </p14:nvContentPartPr>
            <p14:xfrm>
              <a:off x="2197080" y="4819680"/>
              <a:ext cx="25920" cy="9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6AA23-E13E-4030-96A5-DB62375A6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7720" y="4810320"/>
                <a:ext cx="44640" cy="1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91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0F8-0D87-4E84-841E-61141FDB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u="sng" dirty="0">
                <a:solidFill>
                  <a:srgbClr val="000000"/>
                </a:solidFill>
                <a:effectLst/>
                <a:latin typeface="DejaVuSans_87_4"/>
              </a:rPr>
              <a:t>Interpreter Mode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CCA8-7EC8-4817-A060-41D3EDEF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51281"/>
            <a:ext cx="10178322" cy="4528312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Sans_8c_3"/>
              </a:rPr>
              <a:t>•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Invoke Python interpreter through Windows or command line</a:t>
            </a:r>
          </a:p>
          <a:p>
            <a:pPr marL="0" indent="0" algn="l" fontAlgn="base">
              <a:buNone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US" sz="3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 SemiLight Condensed" panose="020B0502040204020203" pitchFamily="34" charset="0"/>
              </a:rPr>
              <a:t>&gt;&gt;&gt;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Bahnschrift SemiLight Condensed" panose="020B0502040204020203" pitchFamily="34" charset="0"/>
              </a:rPr>
              <a:t> 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is the prompt that indicates the interpreter is waiting for a Python statement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Carlito_8r_4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rlito_8r_4"/>
              </a:rPr>
              <a:t>                        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Mono_99_4"/>
              </a:rPr>
              <a:t>print (‘Python programming is fun!’)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Mono_99_4"/>
              </a:rPr>
              <a:t> 	              Python programming is fun!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rlito_8r_4"/>
              </a:rPr>
              <a:t>                               &gt;&gt;&gt;</a:t>
            </a:r>
          </a:p>
          <a:p>
            <a:pPr marL="0" indent="0" algn="l" fontAlgn="base">
              <a:buNone/>
            </a:pPr>
            <a:r>
              <a:rPr lang="en-US" sz="38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• Statements typed in interactive mode are not saved as a program</a:t>
            </a:r>
            <a:endParaRPr lang="en-US" sz="3800" b="0" i="0" dirty="0">
              <a:solidFill>
                <a:srgbClr val="16192B"/>
              </a:solidFill>
              <a:effectLst/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br>
              <a:rPr lang="en-US" sz="3800" b="0" i="0" dirty="0">
                <a:solidFill>
                  <a:srgbClr val="16192B"/>
                </a:solidFill>
                <a:effectLst/>
                <a:latin typeface="Bahnschrift SemiLight Condensed" panose="020B0502040204020203" pitchFamily="34" charset="0"/>
              </a:rPr>
            </a:br>
            <a:endParaRPr lang="en-IN" sz="38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69A9-92B8-4F5C-AAE1-425A1BD9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DejaVuSans_87_5"/>
              </a:rPr>
              <a:t>Script Mode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95E4-DB59-494F-8CC6-98EF1644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4481"/>
            <a:ext cx="13145042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Writing Python Programs and Running Them in Script Mode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•Use a text editor to create a file containing the Python statements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•Save the file with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Bahnschrift SemiLight Condensed" panose="020B0502040204020203" pitchFamily="34" charset="0"/>
              </a:rPr>
              <a:t>.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Bahnschrift SemiLight Condensed" panose="020B0502040204020203" pitchFamily="34" charset="0"/>
              </a:rPr>
              <a:t>py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extension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•To run the program: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  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&gt;&gt;&gt; python test.py</a:t>
            </a:r>
            <a:endParaRPr lang="en-IN" sz="24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5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A487-F967-4BB5-98E5-CAF42A33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C0C0C0"/>
                </a:highlight>
                <a:latin typeface="Montserrat Subrayada" panose="02000505000000020004" pitchFamily="2" charset="0"/>
              </a:rPr>
              <a:t>Three kinds of errors</a:t>
            </a:r>
            <a:endParaRPr lang="en-IN" dirty="0">
              <a:highlight>
                <a:srgbClr val="C0C0C0"/>
              </a:highlight>
              <a:latin typeface="Montserrat Subrayada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C901-5FC9-4000-B73C-74817B2F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897" y="1510147"/>
            <a:ext cx="10178322" cy="47705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 Subrayada" panose="02000505000000020004" pitchFamily="2" charset="0"/>
              </a:rPr>
              <a:t>Syntax error 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 Subrayada" panose="02000505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Some statement in the program is not a legal statement in the language.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 Subrayada" panose="02000505000000020004" pitchFamily="2" charset="0"/>
              </a:rPr>
              <a:t>Runtime error 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Montserrat Subrayada" panose="02000505000000020004" pitchFamily="2" charset="0"/>
              </a:rPr>
              <a:t> </a:t>
            </a:r>
            <a:r>
              <a:rPr lang="en-US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An error occurs while the program is executing, causing the program to terminate (divide by zero, etc.)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 Subrayada" panose="02000505000000020004" pitchFamily="2" charset="0"/>
              </a:rPr>
              <a:t>Logic error 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The program executes to completion, but gives incorrect results.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8666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DACDA48-F113-4016-B17B-185EEAF2A6CC}"/>
              </a:ext>
            </a:extLst>
          </p:cNvPr>
          <p:cNvSpPr txBox="1">
            <a:spLocks/>
          </p:cNvSpPr>
          <p:nvPr/>
        </p:nvSpPr>
        <p:spPr>
          <a:xfrm>
            <a:off x="3404599" y="0"/>
            <a:ext cx="5382801" cy="111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Bodoni MT" panose="02070603080606020203" pitchFamily="18" charset="0"/>
              </a:rPr>
              <a:t>USEFUL TOOL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9CA80-3597-4063-9CEA-0B4FFEEFE531}"/>
              </a:ext>
            </a:extLst>
          </p:cNvPr>
          <p:cNvSpPr txBox="1"/>
          <p:nvPr/>
        </p:nvSpPr>
        <p:spPr>
          <a:xfrm>
            <a:off x="1391920" y="1112574"/>
            <a:ext cx="30683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Python IDEs</a:t>
            </a:r>
          </a:p>
          <a:p>
            <a:r>
              <a:rPr lang="en-IN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latin typeface="Helvetica Neue"/>
              </a:rPr>
              <a:t>Vim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latin typeface="Helvetica Neue"/>
              </a:rPr>
              <a:t>Eclipse with </a:t>
            </a:r>
            <a:r>
              <a:rPr lang="en-IN" sz="2800" b="0" i="0" dirty="0" err="1">
                <a:solidFill>
                  <a:srgbClr val="3B3835"/>
                </a:solidFill>
                <a:effectLst/>
                <a:latin typeface="Helvetica Neue"/>
              </a:rPr>
              <a:t>PyDev</a:t>
            </a:r>
            <a:endParaRPr lang="en-IN" sz="2800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latin typeface="Helvetica Neue"/>
              </a:rPr>
              <a:t>Sublime Text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latin typeface="Helvetica Neue"/>
              </a:rPr>
              <a:t>Emacs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latin typeface="Helvetica Neue"/>
              </a:rPr>
              <a:t>Komodo Edit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PyCharm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F0D0C-EAB9-4B51-BA32-12E44ACBC372}"/>
              </a:ext>
            </a:extLst>
          </p:cNvPr>
          <p:cNvSpPr txBox="1"/>
          <p:nvPr/>
        </p:nvSpPr>
        <p:spPr>
          <a:xfrm>
            <a:off x="7051540" y="2553176"/>
            <a:ext cx="4083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 integrated development environment is a software application that provides comprehensive facilities to computer programmers for software development.</a:t>
            </a:r>
          </a:p>
          <a:p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An IDE normally consists of at least a source code editor, build automation tools and a debugger.</a:t>
            </a:r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FB41236-AD33-4917-92D6-B59BA1446020}"/>
              </a:ext>
            </a:extLst>
          </p:cNvPr>
          <p:cNvCxnSpPr>
            <a:cxnSpLocks/>
          </p:cNvCxnSpPr>
          <p:nvPr/>
        </p:nvCxnSpPr>
        <p:spPr>
          <a:xfrm>
            <a:off x="3810000" y="1330960"/>
            <a:ext cx="2936240" cy="1432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84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01039"/>
            <a:ext cx="7409689" cy="599877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highlight>
                  <a:srgbClr val="FFFF00"/>
                </a:highlight>
                <a:latin typeface="Bodoni MT" panose="02070603080606020203" pitchFamily="18" charset="0"/>
                <a:cs typeface="Times New Roman" panose="02020603050405020304" pitchFamily="18" charset="0"/>
              </a:rPr>
              <a:t>ORANISATIONS</a:t>
            </a:r>
            <a:br>
              <a:rPr lang="en-US" sz="4000" dirty="0">
                <a:highlight>
                  <a:srgbClr val="FFFF00"/>
                </a:highligh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highlight>
                  <a:srgbClr val="FFFF00"/>
                </a:highlight>
                <a:latin typeface="Bodoni MT" panose="02070603080606020203" pitchFamily="18" charset="0"/>
                <a:cs typeface="Times New Roman" panose="02020603050405020304" pitchFamily="18" charset="0"/>
              </a:rPr>
              <a:t> USE</a:t>
            </a:r>
            <a:br>
              <a:rPr lang="en-US" sz="4000" dirty="0">
                <a:highlight>
                  <a:srgbClr val="FFFF00"/>
                </a:highligh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highlight>
                  <a:srgbClr val="FFFF00"/>
                </a:highlight>
                <a:latin typeface="Bodoni MT" panose="02070603080606020203" pitchFamily="18" charset="0"/>
                <a:cs typeface="Times New Roman" panose="02020603050405020304" pitchFamily="18" charset="0"/>
              </a:rPr>
              <a:t> PYTHON</a:t>
            </a:r>
            <a:br>
              <a:rPr lang="en-IN" sz="1200" dirty="0"/>
            </a:br>
            <a:endParaRPr lang="en-US" sz="40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991434"/>
              </p:ext>
            </p:extLst>
          </p:nvPr>
        </p:nvGraphicFramePr>
        <p:xfrm>
          <a:off x="457200" y="237281"/>
          <a:ext cx="6765925" cy="591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2" name="Picture 4" descr="Stay Logged In To Multiple Google Accounts At The Same Time">
            <a:extLst>
              <a:ext uri="{FF2B5EF4-FFF2-40B4-BE49-F238E27FC236}">
                <a16:creationId xmlns:a16="http://schemas.microsoft.com/office/drawing/2014/main" id="{FA8F8AC1-E749-4DAA-96E1-1D7C6597E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68" y="79094"/>
            <a:ext cx="1267184" cy="62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Get Instagram - Microsoft Store">
            <a:extLst>
              <a:ext uri="{FF2B5EF4-FFF2-40B4-BE49-F238E27FC236}">
                <a16:creationId xmlns:a16="http://schemas.microsoft.com/office/drawing/2014/main" id="{49E6D970-70D3-4C59-8B86-603D21ABE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358" y="34505"/>
            <a:ext cx="925902" cy="8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Walt Disney Animation Studios - Wikipedia">
            <a:extLst>
              <a:ext uri="{FF2B5EF4-FFF2-40B4-BE49-F238E27FC236}">
                <a16:creationId xmlns:a16="http://schemas.microsoft.com/office/drawing/2014/main" id="{B984C9F3-5172-4786-8348-31B0CBE6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650" y="1621888"/>
            <a:ext cx="1262062" cy="8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Logo — blender.org">
            <a:extLst>
              <a:ext uri="{FF2B5EF4-FFF2-40B4-BE49-F238E27FC236}">
                <a16:creationId xmlns:a16="http://schemas.microsoft.com/office/drawing/2014/main" id="{0D53A5FC-5F5D-4F14-9679-7E4BAD01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787" y="1665126"/>
            <a:ext cx="1184155" cy="64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NASA - National Aeronautics and Space Administration - Home | Facebook">
            <a:extLst>
              <a:ext uri="{FF2B5EF4-FFF2-40B4-BE49-F238E27FC236}">
                <a16:creationId xmlns:a16="http://schemas.microsoft.com/office/drawing/2014/main" id="{3A975898-A849-4FEB-967E-103BF58EE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83" y="2439389"/>
            <a:ext cx="1071562" cy="98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Nokia Logo PNG Transparent &amp; SVG Vector - Freebie Supply">
            <a:extLst>
              <a:ext uri="{FF2B5EF4-FFF2-40B4-BE49-F238E27FC236}">
                <a16:creationId xmlns:a16="http://schemas.microsoft.com/office/drawing/2014/main" id="{E1FE9B06-794A-4FAA-9E59-6E6D6F2D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06" y="4065469"/>
            <a:ext cx="949045" cy="54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Red Hat (RedHat) – Logos Download">
            <a:extLst>
              <a:ext uri="{FF2B5EF4-FFF2-40B4-BE49-F238E27FC236}">
                <a16:creationId xmlns:a16="http://schemas.microsoft.com/office/drawing/2014/main" id="{9FAA230D-553E-4C4A-95A1-80BE3A68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64292"/>
            <a:ext cx="154249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>
            <a:extLst>
              <a:ext uri="{FF2B5EF4-FFF2-40B4-BE49-F238E27FC236}">
                <a16:creationId xmlns:a16="http://schemas.microsoft.com/office/drawing/2014/main" id="{434448C8-19A8-4535-A6BD-076A6F94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752" y="4344650"/>
            <a:ext cx="1267184" cy="41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Alfred Chen's Homepage">
            <a:extLst>
              <a:ext uri="{FF2B5EF4-FFF2-40B4-BE49-F238E27FC236}">
                <a16:creationId xmlns:a16="http://schemas.microsoft.com/office/drawing/2014/main" id="{CC966EDE-37E9-45C8-BA47-535F1A1B4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20" y="4892076"/>
            <a:ext cx="599627" cy="6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0" name="Picture 32">
            <a:extLst>
              <a:ext uri="{FF2B5EF4-FFF2-40B4-BE49-F238E27FC236}">
                <a16:creationId xmlns:a16="http://schemas.microsoft.com/office/drawing/2014/main" id="{367D3156-66BD-4581-8301-7679B10B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2" y="5780741"/>
            <a:ext cx="1071563" cy="98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2" name="Picture 34" descr="Battlefield 2 Gameplay and Review - The Perfect Spot">
            <a:extLst>
              <a:ext uri="{FF2B5EF4-FFF2-40B4-BE49-F238E27FC236}">
                <a16:creationId xmlns:a16="http://schemas.microsoft.com/office/drawing/2014/main" id="{3B13B350-9711-4861-AA46-11B69B20E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84" y="879034"/>
            <a:ext cx="1000036" cy="8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4" name="Picture 36" descr="Crystal Space - Wikipedia">
            <a:extLst>
              <a:ext uri="{FF2B5EF4-FFF2-40B4-BE49-F238E27FC236}">
                <a16:creationId xmlns:a16="http://schemas.microsoft.com/office/drawing/2014/main" id="{91C3480F-2D3B-4454-99E5-77538DF7E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13" y="1087315"/>
            <a:ext cx="989932" cy="50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i="0" u="sng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The Python Character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232" y="1071418"/>
            <a:ext cx="8855157" cy="5589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0" i="0" dirty="0">
                <a:solidFill>
                  <a:schemeClr val="accent1"/>
                </a:solidFill>
                <a:effectLst/>
                <a:latin typeface="Bahnschrift SemiBold Condensed" panose="020B0502040204020203" pitchFamily="34" charset="0"/>
              </a:rPr>
              <a:t>It is the set of valid characters that python understands. </a:t>
            </a:r>
          </a:p>
          <a:p>
            <a:pPr marL="0" indent="0">
              <a:buNone/>
            </a:pPr>
            <a:r>
              <a:rPr lang="en-US" sz="3500" b="0" i="0" dirty="0">
                <a:solidFill>
                  <a:schemeClr val="accent1"/>
                </a:solidFill>
                <a:effectLst/>
                <a:latin typeface="Bahnschrift SemiBold Condensed" panose="020B0502040204020203" pitchFamily="34" charset="0"/>
              </a:rPr>
              <a:t>Python uses the Unicode character set. </a:t>
            </a:r>
          </a:p>
          <a:p>
            <a:pPr marL="0" indent="0">
              <a:buNone/>
            </a:pP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It includes numbers from numbers like</a:t>
            </a:r>
          </a:p>
          <a:p>
            <a:pPr marL="0" indent="0">
              <a:buNone/>
            </a:pP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Digits: 0-9,</a:t>
            </a: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Letters: a-z, A-Z</a:t>
            </a: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Operators:  + , - , / , * , // , **</a:t>
            </a: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Punctuators like</a:t>
            </a:r>
            <a:r>
              <a:rPr lang="en-US" sz="2400" b="0" i="0" dirty="0">
                <a:solidFill>
                  <a:srgbClr val="888888"/>
                </a:solidFill>
                <a:effectLst/>
                <a:highlight>
                  <a:srgbClr val="FFFF00"/>
                </a:highlight>
                <a:latin typeface="Bahnschrift SemiBold" panose="020B0502040204020203" pitchFamily="34" charset="0"/>
              </a:rPr>
              <a:t> : </a:t>
            </a: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(colon) , (), {}, []</a:t>
            </a: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Whitespaces like space, tabs, </a:t>
            </a:r>
            <a:r>
              <a:rPr lang="en-US" sz="2400" b="0" i="0" dirty="0" err="1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etc</a:t>
            </a:r>
            <a:endParaRPr lang="en-US" sz="28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ad Computer Cartoon Stock Illustrations – 2,571 Sad Computer Cartoon Stock  Illustrations, Vectors &amp; Clipart - Dreamstime">
            <a:extLst>
              <a:ext uri="{FF2B5EF4-FFF2-40B4-BE49-F238E27FC236}">
                <a16:creationId xmlns:a16="http://schemas.microsoft.com/office/drawing/2014/main" id="{BD83E15E-860A-4DF7-A81C-B9548569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63" y="1665514"/>
            <a:ext cx="3369031" cy="309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sking Questions Clipart | Clipart Panda - Free Clipart Images">
            <a:extLst>
              <a:ext uri="{FF2B5EF4-FFF2-40B4-BE49-F238E27FC236}">
                <a16:creationId xmlns:a16="http://schemas.microsoft.com/office/drawing/2014/main" id="{F20DF840-EA12-4DE2-B99F-B023A091B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29" y="2405741"/>
            <a:ext cx="23812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2484CF9-E8AE-4C4B-972F-802061F64690}"/>
              </a:ext>
            </a:extLst>
          </p:cNvPr>
          <p:cNvSpPr/>
          <p:nvPr/>
        </p:nvSpPr>
        <p:spPr>
          <a:xfrm>
            <a:off x="8477249" y="262409"/>
            <a:ext cx="3072493" cy="174056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HEY ! HELLO !!</a:t>
            </a:r>
            <a:endParaRPr lang="en-IN" sz="2800" b="1" u="sng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7F999CB-74F9-44EC-A269-8F6597B0993E}"/>
              </a:ext>
            </a:extLst>
          </p:cNvPr>
          <p:cNvSpPr/>
          <p:nvPr/>
        </p:nvSpPr>
        <p:spPr>
          <a:xfrm>
            <a:off x="2958143" y="1"/>
            <a:ext cx="2841171" cy="15675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???????????????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147872"/>
            <a:ext cx="6282599" cy="1227922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latin typeface="Bodoni MT" panose="02070603080606020203" pitchFamily="18" charset="0"/>
              </a:rPr>
              <a:t>WHAT ARE TOKENS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98AE5-5949-427A-9439-60B108065E13}"/>
              </a:ext>
            </a:extLst>
          </p:cNvPr>
          <p:cNvSpPr txBox="1"/>
          <p:nvPr/>
        </p:nvSpPr>
        <p:spPr>
          <a:xfrm>
            <a:off x="283464" y="1286933"/>
            <a:ext cx="5888736" cy="126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Tokens are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building blocks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of a language.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 They are the smallest individual unit of a program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1"/>
                </a:solidFill>
                <a:effectLst/>
                <a:latin typeface="Bahnschrift SemiBold Condensed" panose="020B0502040204020203" pitchFamily="34" charset="0"/>
              </a:rPr>
              <a:t>Also called lexical unit.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135582-602F-4E50-A7A2-FCDB086D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52" y="2669206"/>
            <a:ext cx="10268780" cy="334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F9E6-9A52-402D-B79E-DAF208B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6267-1D93-4F17-B1DA-DFD2A7E3C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642" y="1316183"/>
            <a:ext cx="10178322" cy="3593591"/>
          </a:xfrm>
        </p:spPr>
        <p:txBody>
          <a:bodyPr/>
          <a:lstStyle/>
          <a:p>
            <a:r>
              <a:rPr lang="en-US" sz="2400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Keywords are special words which are reserved and have a </a:t>
            </a:r>
            <a:r>
              <a:rPr lang="en-US" sz="240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specific meaning</a:t>
            </a:r>
            <a:r>
              <a:rPr lang="en-US" sz="2400" dirty="0">
                <a:solidFill>
                  <a:srgbClr val="4D4D4D"/>
                </a:solidFill>
                <a:latin typeface="Arial Black" panose="020B0A04020102020204" pitchFamily="34" charset="0"/>
              </a:rPr>
              <a:t> in programming language.</a:t>
            </a:r>
          </a:p>
          <a:p>
            <a:r>
              <a:rPr lang="en-US" sz="2000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All keywords in </a:t>
            </a:r>
            <a:r>
              <a:rPr lang="en-US" sz="2400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Python are case </a:t>
            </a:r>
            <a:r>
              <a:rPr lang="en-US" sz="2000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sensitive. So, you must be careful while using them in your </a:t>
            </a:r>
            <a:r>
              <a:rPr lang="en-US" sz="2000" b="1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code</a:t>
            </a:r>
            <a:r>
              <a:rPr lang="en-US" sz="2000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.</a:t>
            </a:r>
            <a:r>
              <a:rPr lang="en-US" sz="2400" dirty="0">
                <a:solidFill>
                  <a:srgbClr val="4D4D4D"/>
                </a:solidFill>
                <a:latin typeface="Arial Black" panose="020B0A04020102020204" pitchFamily="34" charset="0"/>
              </a:rPr>
              <a:t> </a:t>
            </a:r>
            <a:r>
              <a:rPr lang="en-US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 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B7B3-2A60-4D34-BFF6-C13CE08F63E2}"/>
              </a:ext>
            </a:extLst>
          </p:cNvPr>
          <p:cNvSpPr txBox="1"/>
          <p:nvPr/>
        </p:nvSpPr>
        <p:spPr>
          <a:xfrm>
            <a:off x="1717963" y="3478613"/>
            <a:ext cx="6096000" cy="286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False </a:t>
            </a:r>
            <a:r>
              <a:rPr lang="en-US" sz="2000" dirty="0"/>
              <a:t>              class               from                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None</a:t>
            </a:r>
            <a:r>
              <a:rPr lang="en-US" sz="2000" dirty="0"/>
              <a:t>              continue         global              pass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True </a:t>
            </a:r>
            <a:r>
              <a:rPr lang="en-US" sz="2000" dirty="0"/>
              <a:t>               def                 if                    raise</a:t>
            </a:r>
          </a:p>
          <a:p>
            <a:r>
              <a:rPr lang="en-US" sz="2000" dirty="0"/>
              <a:t>and                  del                import            return</a:t>
            </a:r>
          </a:p>
          <a:p>
            <a:r>
              <a:rPr lang="en-US" sz="2000" dirty="0"/>
              <a:t>as                    </a:t>
            </a:r>
            <a:r>
              <a:rPr lang="en-US" sz="2000" dirty="0" err="1"/>
              <a:t>elif</a:t>
            </a:r>
            <a:r>
              <a:rPr lang="en-US" sz="2000" dirty="0"/>
              <a:t>                in                     try</a:t>
            </a:r>
          </a:p>
          <a:p>
            <a:r>
              <a:rPr lang="en-US" sz="2000" dirty="0"/>
              <a:t>assert              else               is                    while</a:t>
            </a:r>
          </a:p>
          <a:p>
            <a:r>
              <a:rPr lang="en-US" sz="2000" dirty="0"/>
              <a:t>async               except          lambda          with</a:t>
            </a:r>
          </a:p>
          <a:p>
            <a:r>
              <a:rPr lang="en-US" sz="2000" dirty="0"/>
              <a:t>await               finally            nonlocal           yield</a:t>
            </a:r>
          </a:p>
          <a:p>
            <a:r>
              <a:rPr lang="en-US" sz="2000" dirty="0"/>
              <a:t>break               for                not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0962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D9E-40CE-4DCC-B540-CCCD862F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838D-578B-48DE-A1AF-C0B4F182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001" y="1740875"/>
            <a:ext cx="8562035" cy="626705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Arial Black" panose="020B0A04020102020204" pitchFamily="34" charset="0"/>
              </a:rPr>
              <a:t>An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identifier </a:t>
            </a:r>
            <a:r>
              <a:rPr lang="en-US" sz="2400" b="0" i="0" dirty="0">
                <a:effectLst/>
                <a:latin typeface="Arial Black" panose="020B0A04020102020204" pitchFamily="34" charset="0"/>
              </a:rPr>
              <a:t>is a name given to entities like class, functions, variables, etc. It helps to differentiate one entity from another.</a:t>
            </a:r>
          </a:p>
          <a:p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User-defined names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</a:p>
          <a:p>
            <a:pPr marL="0" indent="0">
              <a:buNone/>
            </a:pP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58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D64-95D7-4367-8E6D-D273BEBD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0"/>
            <a:ext cx="10178322" cy="670560"/>
          </a:xfrm>
        </p:spPr>
        <p:txBody>
          <a:bodyPr>
            <a:normAutofit fontScale="90000"/>
          </a:bodyPr>
          <a:lstStyle/>
          <a:p>
            <a:r>
              <a:rPr lang="en-IN" i="0" u="sng" dirty="0">
                <a:solidFill>
                  <a:srgbClr val="25265E"/>
                </a:solidFill>
                <a:effectLst/>
                <a:latin typeface="euclid_circular_a"/>
              </a:rPr>
              <a:t>Rules for writing </a:t>
            </a:r>
            <a:r>
              <a:rPr lang="en-IN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inzel Black" panose="00000A00000000000000" pitchFamily="2" charset="0"/>
              </a:rPr>
              <a:t>identifiers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E840-28A9-4E37-821A-52B33A7F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02" y="670560"/>
            <a:ext cx="10178322" cy="590203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Identifiers can be a combination of letters in lowercase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(a to z)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or uppercase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(A to Z)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or digits  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(0 to 9)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or an underscore _.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-apple-syste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Names like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myClass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var_1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print_this_to_screen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 all are valid example.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An identifier cannot start with a digit. 1variable is invalid, but variable1 is a valid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Keywords cannot be used as identifiers.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We cannot use special symbols like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!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@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#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$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etc. in our identifier.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An identifier can be of any length.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691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7989-7C03-4DF4-8B87-3D1643E7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13" y="1021769"/>
            <a:ext cx="5698760" cy="372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Jost"/>
              </a:rPr>
              <a:t>Python Valid Identifiers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Let’s look at some examples of valid python identifiers.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ab10c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: contains only letters and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abc_DE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: contains all the valid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_: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 surprisingly but Yes, underscore is a valid identifier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_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abc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: identifier can start with an underscore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E6093-D0F1-4913-BA79-DD917EF84346}"/>
              </a:ext>
            </a:extLst>
          </p:cNvPr>
          <p:cNvSpPr txBox="1"/>
          <p:nvPr/>
        </p:nvSpPr>
        <p:spPr>
          <a:xfrm>
            <a:off x="6179129" y="1021769"/>
            <a:ext cx="5818907" cy="3662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highlight>
                  <a:srgbClr val="FF0000"/>
                </a:highlight>
                <a:latin typeface="Jost"/>
              </a:rPr>
              <a:t>Python Invalid Identifiers Example</a:t>
            </a:r>
          </a:p>
          <a:p>
            <a:pPr fontAlgn="base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Let’s look at some examples of invalid python identifiers.</a:t>
            </a:r>
          </a:p>
          <a:p>
            <a:pPr algn="l" fontAlgn="base"/>
            <a:endParaRPr lang="en-US" sz="2000" b="1" i="0" dirty="0">
              <a:effectLst/>
              <a:latin typeface="Jos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A0C10"/>
                </a:solidFill>
                <a:effectLst/>
                <a:latin typeface="Sen"/>
              </a:rPr>
              <a:t>99</a:t>
            </a:r>
            <a:r>
              <a:rPr lang="en-US" sz="2400" b="0" i="0" dirty="0">
                <a:solidFill>
                  <a:srgbClr val="0A0C10"/>
                </a:solidFill>
                <a:effectLst/>
                <a:latin typeface="Sen"/>
              </a:rPr>
              <a:t>: identifier can’t be only digits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A0C10"/>
                </a:solidFill>
                <a:effectLst/>
                <a:latin typeface="Sen"/>
              </a:rPr>
              <a:t>9abc</a:t>
            </a:r>
            <a:r>
              <a:rPr lang="en-US" sz="2400" b="0" i="0" dirty="0">
                <a:solidFill>
                  <a:srgbClr val="0A0C10"/>
                </a:solidFill>
                <a:effectLst/>
                <a:latin typeface="Sen"/>
              </a:rPr>
              <a:t>: identifier can’t start with number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A0C10"/>
                </a:solidFill>
                <a:effectLst/>
                <a:latin typeface="Sen"/>
              </a:rPr>
              <a:t>x+y</a:t>
            </a:r>
            <a:r>
              <a:rPr lang="en-US" sz="2400" b="0" i="0" dirty="0">
                <a:solidFill>
                  <a:srgbClr val="0A0C10"/>
                </a:solidFill>
                <a:effectLst/>
                <a:latin typeface="Sen"/>
              </a:rPr>
              <a:t>: the only special character allowed is an underscore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A0C10"/>
                </a:solidFill>
                <a:effectLst/>
                <a:latin typeface="Sen"/>
              </a:rPr>
              <a:t>for</a:t>
            </a:r>
            <a:r>
              <a:rPr lang="en-US" sz="2400" b="0" i="0" dirty="0">
                <a:solidFill>
                  <a:srgbClr val="0A0C10"/>
                </a:solidFill>
                <a:effectLst/>
                <a:latin typeface="Sen"/>
              </a:rPr>
              <a:t>: it’s a reserved keyword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Se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5504D-87E0-4034-BC18-A8BCECA3E413}"/>
              </a:ext>
            </a:extLst>
          </p:cNvPr>
          <p:cNvSpPr/>
          <p:nvPr/>
        </p:nvSpPr>
        <p:spPr>
          <a:xfrm>
            <a:off x="3297382" y="120074"/>
            <a:ext cx="5597236" cy="618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EXAMPLE  OF IDENTIFIERS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97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5821-261C-4BFE-8E16-89D178AA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FA71-D699-4C1B-A1A8-7957B8AF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244602"/>
            <a:ext cx="10178322" cy="372532"/>
          </a:xfrm>
        </p:spPr>
        <p:txBody>
          <a:bodyPr>
            <a:noAutofit/>
          </a:bodyPr>
          <a:lstStyle/>
          <a:p>
            <a:r>
              <a:rPr lang="en-US" sz="2800" b="1" u="sng" dirty="0"/>
              <a:t>Often referred as Constant- Values</a:t>
            </a:r>
          </a:p>
          <a:p>
            <a:r>
              <a:rPr lang="en-US" sz="2800" b="1" u="sng" dirty="0"/>
              <a:t>Literals are data items  that have a fixed value</a:t>
            </a:r>
          </a:p>
          <a:p>
            <a:r>
              <a:rPr lang="en-US" sz="2800" b="1" u="sng" dirty="0"/>
              <a:t>Python allows several kinds of literals:</a:t>
            </a:r>
          </a:p>
          <a:p>
            <a:pPr lvl="1"/>
            <a:r>
              <a:rPr lang="en-US" sz="2800" b="1" u="sng" dirty="0">
                <a:highlight>
                  <a:srgbClr val="FFFF00"/>
                </a:highlight>
              </a:rPr>
              <a:t>String literals</a:t>
            </a:r>
          </a:p>
          <a:p>
            <a:pPr lvl="1"/>
            <a:r>
              <a:rPr lang="en-US" sz="2800" b="1" u="sng" dirty="0">
                <a:highlight>
                  <a:srgbClr val="FFFF00"/>
                </a:highlight>
              </a:rPr>
              <a:t>Numeric literals</a:t>
            </a:r>
          </a:p>
          <a:p>
            <a:pPr lvl="1"/>
            <a:r>
              <a:rPr lang="en-US" sz="2800" b="1" u="sng" dirty="0">
                <a:highlight>
                  <a:srgbClr val="FFFF00"/>
                </a:highlight>
              </a:rPr>
              <a:t>Boolean literals</a:t>
            </a:r>
          </a:p>
          <a:p>
            <a:pPr lvl="1"/>
            <a:r>
              <a:rPr lang="en-US" sz="2800" b="1" u="sng" dirty="0">
                <a:highlight>
                  <a:srgbClr val="FFFF00"/>
                </a:highlight>
              </a:rPr>
              <a:t>Special literal NONE</a:t>
            </a:r>
          </a:p>
          <a:p>
            <a:pPr lvl="1"/>
            <a:r>
              <a:rPr lang="en-US" sz="2800" b="1" u="sng" dirty="0">
                <a:highlight>
                  <a:srgbClr val="FFFF00"/>
                </a:highlight>
              </a:rPr>
              <a:t>Literal Collections</a:t>
            </a:r>
          </a:p>
        </p:txBody>
      </p:sp>
    </p:spTree>
    <p:extLst>
      <p:ext uri="{BB962C8B-B14F-4D97-AF65-F5344CB8AC3E}">
        <p14:creationId xmlns:p14="http://schemas.microsoft.com/office/powerpoint/2010/main" val="1185596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366E-46B8-4D21-87E0-C1EA8EE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9" y="0"/>
            <a:ext cx="4484104" cy="397164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literals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A0B-46CE-412C-84FB-067CD4DB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69" y="604983"/>
            <a:ext cx="11411376" cy="96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String literals can be forms  by enclosing text in both forms quotes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i.e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 single quotes or double quotes</a:t>
            </a:r>
            <a:endParaRPr lang="en-IN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981D7-0D08-4FDE-A34B-850E0A5AF60A}"/>
              </a:ext>
            </a:extLst>
          </p:cNvPr>
          <p:cNvSpPr txBox="1"/>
          <p:nvPr/>
        </p:nvSpPr>
        <p:spPr>
          <a:xfrm>
            <a:off x="4784437" y="1593335"/>
            <a:ext cx="180109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Types of Strings: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3D4874F-C6DA-43D2-B53D-ECDD9BA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345" y="3041947"/>
            <a:ext cx="4230255" cy="36933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2) Using triple quotation marks:-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 Example:</a:t>
            </a:r>
            <a:endParaRPr lang="en-US" alt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	str2=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inter-regular"/>
              </a:rPr>
              <a:t>'''welcome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inter-regular"/>
              </a:rPr>
              <a:t>	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inter-regular"/>
              </a:rPr>
              <a:t>	SSSIT'''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	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(str2)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lvl="0" algn="just" defTabSz="914400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Output:</a:t>
            </a:r>
            <a:r>
              <a:rPr lang="en-US" altLang="en-US" sz="2400" dirty="0">
                <a:solidFill>
                  <a:srgbClr val="008200"/>
                </a:solidFill>
                <a:latin typeface="inter-regular"/>
              </a:rPr>
              <a:t> welcome 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lvl="0" algn="just" defTabSz="914400"/>
            <a:r>
              <a:rPr lang="en-US" altLang="en-US" sz="2400" dirty="0">
                <a:solidFill>
                  <a:srgbClr val="008200"/>
                </a:solidFill>
                <a:latin typeface="inter-regular"/>
              </a:rPr>
              <a:t>	   to 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lvl="0" algn="just" defTabSz="914400"/>
            <a:r>
              <a:rPr lang="en-US" altLang="en-US" sz="2400" dirty="0">
                <a:solidFill>
                  <a:srgbClr val="008200"/>
                </a:solidFill>
                <a:latin typeface="inter-regular"/>
              </a:rPr>
              <a:t>	   SSSIT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1353-5A59-4DA3-BF58-060B285D3FDE}"/>
              </a:ext>
            </a:extLst>
          </p:cNvPr>
          <p:cNvSpPr txBox="1"/>
          <p:nvPr/>
        </p:nvSpPr>
        <p:spPr>
          <a:xfrm>
            <a:off x="152400" y="2118617"/>
            <a:ext cx="5080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a) Single-line 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- Strings that are terminated within a single-line are known as Single line Strings.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Example:</a:t>
            </a:r>
            <a:r>
              <a:rPr lang="en-US" altLang="en-US" sz="1050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text1=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'hello’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61F7-C548-4FD2-AC99-2BC14F08F84B}"/>
              </a:ext>
            </a:extLst>
          </p:cNvPr>
          <p:cNvSpPr txBox="1"/>
          <p:nvPr/>
        </p:nvSpPr>
        <p:spPr>
          <a:xfrm>
            <a:off x="5403273" y="2098956"/>
            <a:ext cx="644698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b) Multi-line String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 A piece of text that is written in multiple lines is known as multiple lines string.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There are two ways to create multiline strings: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7DC4E-733E-4ABC-8022-4E36BD48F87D}"/>
              </a:ext>
            </a:extLst>
          </p:cNvPr>
          <p:cNvSpPr txBox="1"/>
          <p:nvPr/>
        </p:nvSpPr>
        <p:spPr>
          <a:xfrm>
            <a:off x="965351" y="4312001"/>
            <a:ext cx="4971246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1) Adding black slash at the end of each line.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text1='hello\    </a:t>
            </a:r>
            <a:endParaRPr lang="en-US" altLang="en-US" sz="2000" dirty="0">
              <a:solidFill>
                <a:srgbClr val="000000"/>
              </a:solidFill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	user'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(text1)  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bold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Output: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	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hellouser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'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Arrow: Left-Right-Up 14">
            <a:extLst>
              <a:ext uri="{FF2B5EF4-FFF2-40B4-BE49-F238E27FC236}">
                <a16:creationId xmlns:a16="http://schemas.microsoft.com/office/drawing/2014/main" id="{53B28E08-4058-4C39-A4AB-5E8F8DB17A62}"/>
              </a:ext>
            </a:extLst>
          </p:cNvPr>
          <p:cNvSpPr/>
          <p:nvPr/>
        </p:nvSpPr>
        <p:spPr>
          <a:xfrm>
            <a:off x="6107470" y="2998643"/>
            <a:ext cx="1207577" cy="1889963"/>
          </a:xfrm>
          <a:prstGeom prst="leftRightUpArrow">
            <a:avLst>
              <a:gd name="adj1" fmla="val 9720"/>
              <a:gd name="adj2" fmla="val 15177"/>
              <a:gd name="adj3" fmla="val 14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82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DAE1-963D-469D-BECF-F461D2FE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literal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9676-B373-48BA-A76E-7BC521FD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inherit"/>
              </a:rPr>
              <a:t>Numeric literals are those literals which can contain digits only . Types of numeric literal are:</a:t>
            </a:r>
            <a:endParaRPr lang="en-US" sz="2800" b="0" i="0" dirty="0">
              <a:solidFill>
                <a:schemeClr val="tx1"/>
              </a:solidFill>
              <a:effectLst/>
              <a:highlight>
                <a:srgbClr val="00FF00"/>
              </a:highlight>
              <a:latin typeface="La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Integer Literals</a:t>
            </a:r>
            <a:endParaRPr lang="en-US" sz="36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Floating Point Literals</a:t>
            </a:r>
            <a:endParaRPr lang="en-US" sz="36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Complex Literals</a:t>
            </a:r>
            <a:endParaRPr lang="en-US" sz="36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29BAC-1AF7-44CC-889B-BC85EC489920}"/>
              </a:ext>
            </a:extLst>
          </p:cNvPr>
          <p:cNvSpPr txBox="1"/>
          <p:nvPr/>
        </p:nvSpPr>
        <p:spPr>
          <a:xfrm>
            <a:off x="6225309" y="3028485"/>
            <a:ext cx="190269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Fractional Form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Exponent Form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11F85-03B3-4E84-A36A-3C6419F6DD44}"/>
              </a:ext>
            </a:extLst>
          </p:cNvPr>
          <p:cNvSpPr txBox="1"/>
          <p:nvPr/>
        </p:nvSpPr>
        <p:spPr>
          <a:xfrm>
            <a:off x="6456218" y="4106321"/>
            <a:ext cx="5467927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The real number in exponent form has two parts: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–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inherit"/>
              </a:rPr>
              <a:t>Mantissa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 :- The digits before the symbol E form the Mantissa part.</a:t>
            </a:r>
            <a:br>
              <a:rPr lang="en-US" b="0" i="0" dirty="0">
                <a:solidFill>
                  <a:srgbClr val="000000"/>
                </a:solidFill>
                <a:effectLst/>
                <a:latin typeface="Lato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–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inherit"/>
              </a:rPr>
              <a:t>Exponent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 :- The digits after the symbol E form the Exponent part. The exponent Part can only contain integers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307D2-C515-4279-A137-BBDDDB779532}"/>
              </a:ext>
            </a:extLst>
          </p:cNvPr>
          <p:cNvSpPr txBox="1"/>
          <p:nvPr/>
        </p:nvSpPr>
        <p:spPr>
          <a:xfrm>
            <a:off x="7790948" y="61074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1.33 х 105 can be represented as 1.33E5</a:t>
            </a:r>
            <a:endParaRPr lang="en-IN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07A2BE1-C750-4DA2-9E15-3B9C4F2CE5E7}"/>
              </a:ext>
            </a:extLst>
          </p:cNvPr>
          <p:cNvSpPr/>
          <p:nvPr/>
        </p:nvSpPr>
        <p:spPr>
          <a:xfrm rot="16200000">
            <a:off x="5763174" y="3367607"/>
            <a:ext cx="277726" cy="400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148BF51A-0806-4F45-8CE7-0CCF5310B8EB}"/>
              </a:ext>
            </a:extLst>
          </p:cNvPr>
          <p:cNvSpPr/>
          <p:nvPr/>
        </p:nvSpPr>
        <p:spPr>
          <a:xfrm rot="10800000" flipH="1">
            <a:off x="7932132" y="3479312"/>
            <a:ext cx="391734" cy="48028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24F9A33C-F3CA-42AA-8F7D-DF833C123DE1}"/>
              </a:ext>
            </a:extLst>
          </p:cNvPr>
          <p:cNvSpPr/>
          <p:nvPr/>
        </p:nvSpPr>
        <p:spPr>
          <a:xfrm rot="5400000">
            <a:off x="7101603" y="5779422"/>
            <a:ext cx="424873" cy="79877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EE238-3535-4665-8CE3-3BB41EDEB53D}"/>
              </a:ext>
            </a:extLst>
          </p:cNvPr>
          <p:cNvSpPr txBox="1"/>
          <p:nvPr/>
        </p:nvSpPr>
        <p:spPr>
          <a:xfrm>
            <a:off x="267855" y="4452444"/>
            <a:ext cx="4752110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Complex literals are of the form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herit"/>
              </a:rPr>
              <a:t>A+Bj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Here A and B are real values. A is termed as real part and B is termed as imaginary part.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j represents square root of -1. Which is an imaginary number.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/>
            <a:r>
              <a:rPr lang="en-US" sz="1800" b="1" i="0" dirty="0">
                <a:solidFill>
                  <a:srgbClr val="000000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2.5+3.1j is a complex literal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38932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0112-56C2-4BD7-9591-BD244C80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32" y="0"/>
            <a:ext cx="10178322" cy="1492132"/>
          </a:xfrm>
        </p:spPr>
        <p:txBody>
          <a:bodyPr/>
          <a:lstStyle/>
          <a:p>
            <a:r>
              <a:rPr lang="en-US" dirty="0"/>
              <a:t>Boolean literal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EEA54E-23CD-4C37-B479-0FCE0BB9A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57" y="1151302"/>
            <a:ext cx="10791886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A Boolean literal can have any of the two values: True or False.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Example - Boolean Literals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x = (1 == True)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y = (2 == False)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z = (3 == True)  </a:t>
            </a:r>
          </a:p>
          <a:p>
            <a:pPr marL="0" indent="0" algn="just">
              <a:lnSpc>
                <a:spcPct val="100000"/>
              </a:lnSpc>
              <a:buClr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a = True + 10  					</a:t>
            </a:r>
            <a:endParaRPr lang="en-US" altLang="en-US" sz="2400" dirty="0"/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b = False + 10  </a:t>
            </a: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 						</a:t>
            </a:r>
            <a:r>
              <a:rPr lang="en-US" altLang="en-US" sz="2400" dirty="0">
                <a:latin typeface="Arial Unicode MS"/>
              </a:rPr>
              <a:t> 			</a:t>
            </a:r>
            <a:endParaRPr lang="en-US" altLang="en-US" sz="2400" b="1" dirty="0">
              <a:solidFill>
                <a:srgbClr val="006699"/>
              </a:solidFill>
              <a:latin typeface="inter-regular"/>
            </a:endParaRPr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inter-regular"/>
              </a:rPr>
              <a:t>"x is"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, x)  				</a:t>
            </a:r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inter-regular"/>
              </a:rPr>
              <a:t>"y is"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, y)  </a:t>
            </a:r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inter-regular"/>
              </a:rPr>
              <a:t>"z is"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, z)  </a:t>
            </a:r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inter-regular"/>
              </a:rPr>
              <a:t>"a:"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, a)  </a:t>
            </a:r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inter-regular"/>
              </a:rPr>
              <a:t>"b:"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, b)  </a:t>
            </a:r>
            <a:r>
              <a:rPr lang="en-US" altLang="en-US" sz="2400" dirty="0">
                <a:solidFill>
                  <a:srgbClr val="F9F9F9"/>
                </a:solidFill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 is False z is False a: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11 b: 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D7325-C16F-49C1-B38B-A2A6A1C3096A}"/>
              </a:ext>
            </a:extLst>
          </p:cNvPr>
          <p:cNvSpPr txBox="1"/>
          <p:nvPr/>
        </p:nvSpPr>
        <p:spPr>
          <a:xfrm>
            <a:off x="6096000" y="2752436"/>
            <a:ext cx="3814618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ClrTx/>
              <a:buNone/>
            </a:pPr>
            <a:r>
              <a:rPr lang="en-US" altLang="en-US" sz="1800" b="1" dirty="0">
                <a:solidFill>
                  <a:srgbClr val="333333"/>
                </a:solidFill>
                <a:latin typeface="inter-bold"/>
              </a:rPr>
              <a:t>Output:</a:t>
            </a:r>
            <a:r>
              <a:rPr lang="en-US" altLang="en-US" sz="1800" dirty="0"/>
              <a:t>  </a:t>
            </a:r>
            <a:r>
              <a:rPr lang="en-US" altLang="en-US" sz="1800" dirty="0">
                <a:latin typeface="Arial Unicode MS"/>
              </a:rPr>
              <a:t>x is True </a:t>
            </a:r>
            <a:endParaRPr lang="en-US" altLang="en-US" sz="1800" dirty="0"/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1800" b="1" dirty="0">
                <a:solidFill>
                  <a:srgbClr val="006699"/>
                </a:solidFill>
                <a:latin typeface="inter-regular"/>
              </a:rPr>
              <a:t>		</a:t>
            </a:r>
            <a:r>
              <a:rPr lang="en-US" altLang="en-US" sz="1800" dirty="0">
                <a:latin typeface="Arial Unicode MS"/>
              </a:rPr>
              <a:t>y is False</a:t>
            </a:r>
            <a:endParaRPr lang="en-US" altLang="en-US" sz="1800" b="1" dirty="0">
              <a:solidFill>
                <a:srgbClr val="006699"/>
              </a:solidFill>
              <a:latin typeface="inter-regular"/>
            </a:endParaRPr>
          </a:p>
          <a:p>
            <a:pPr marL="0" indent="0" algn="just">
              <a:lnSpc>
                <a:spcPct val="100000"/>
              </a:lnSpc>
              <a:buClrTx/>
              <a:buNone/>
            </a:pPr>
            <a:r>
              <a:rPr lang="en-US" altLang="en-US" sz="1800" b="1" dirty="0">
                <a:solidFill>
                  <a:srgbClr val="006699"/>
                </a:solidFill>
                <a:latin typeface="inter-regular"/>
              </a:rPr>
              <a:t>		</a:t>
            </a:r>
            <a:r>
              <a:rPr lang="en-US" altLang="en-US" sz="1800" dirty="0">
                <a:latin typeface="Arial Unicode MS"/>
              </a:rPr>
              <a:t>z is False</a:t>
            </a:r>
            <a:r>
              <a:rPr lang="en-US" altLang="en-US" sz="1800" b="1" dirty="0">
                <a:solidFill>
                  <a:srgbClr val="006699"/>
                </a:solidFill>
                <a:latin typeface="inter-regular"/>
              </a:rPr>
              <a:t>				        </a:t>
            </a:r>
            <a:r>
              <a:rPr lang="en-US" altLang="en-US" sz="1800" dirty="0">
                <a:latin typeface="Arial Unicode MS"/>
              </a:rPr>
              <a:t>a: 11</a:t>
            </a:r>
          </a:p>
          <a:p>
            <a:pPr marL="0" indent="0" algn="just">
              <a:lnSpc>
                <a:spcPct val="100000"/>
              </a:lnSpc>
              <a:buClrTx/>
              <a:buNone/>
            </a:pPr>
            <a:r>
              <a:rPr lang="en-US" altLang="en-US" sz="1800" dirty="0">
                <a:latin typeface="Arial Unicode MS"/>
              </a:rPr>
              <a:t>		b: 10		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002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4C32-9A2B-485C-9CEB-EDE4A91F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678" y="228600"/>
            <a:ext cx="10178322" cy="1492132"/>
          </a:xfrm>
        </p:spPr>
        <p:txBody>
          <a:bodyPr/>
          <a:lstStyle/>
          <a:p>
            <a:r>
              <a:rPr lang="en-US" dirty="0"/>
              <a:t>Special literal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FAE10B-488B-4E1D-AA1D-AE283F6A6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3618" y="1614125"/>
            <a:ext cx="10946381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  Python contains one special literal i.e.,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bold"/>
              </a:rPr>
              <a:t>None.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   None is used to specify to that field that is not created. It is also used for the end of  lists in Python.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     Example - Special Literals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           val1=10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           val2=None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           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(val1) 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           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(val2)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10 None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8B208A-3717-4F89-85B6-3FB4733A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96" y="3635429"/>
            <a:ext cx="2015505" cy="7078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Output: 10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333333"/>
                </a:solidFill>
                <a:latin typeface="inter-bold"/>
              </a:rPr>
              <a:t>                None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B7667C-8B55-42C4-A44A-C46DD4F1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18" y="524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10 None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6522EC-AED7-4AAD-A0E6-D7F4CDFF6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77" y="90100"/>
            <a:ext cx="7072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10 Noe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sking Questions Clipart | Clipart Panda - Free Clipart Images">
            <a:extLst>
              <a:ext uri="{FF2B5EF4-FFF2-40B4-BE49-F238E27FC236}">
                <a16:creationId xmlns:a16="http://schemas.microsoft.com/office/drawing/2014/main" id="{9B1FAA47-0EE9-4534-9390-EEEA7D6C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4997">
            <a:off x="9672243" y="2122996"/>
            <a:ext cx="23812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2C458D8-C40C-4795-A913-23CF6B80E13B}"/>
              </a:ext>
            </a:extLst>
          </p:cNvPr>
          <p:cNvSpPr/>
          <p:nvPr/>
        </p:nvSpPr>
        <p:spPr>
          <a:xfrm rot="256455" flipH="1">
            <a:off x="6880008" y="-41878"/>
            <a:ext cx="5225144" cy="2525485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rial Black" panose="020B0A04020102020204" pitchFamily="34" charset="0"/>
              </a:rPr>
              <a:t>Tell the </a:t>
            </a:r>
            <a:r>
              <a:rPr lang="en-US" sz="2800" b="1" u="sng" dirty="0" err="1">
                <a:latin typeface="Arial Black" panose="020B0A04020102020204" pitchFamily="34" charset="0"/>
              </a:rPr>
              <a:t>compter</a:t>
            </a:r>
            <a:r>
              <a:rPr lang="en-US" sz="2800" b="1" u="sng" dirty="0">
                <a:latin typeface="Arial Black" panose="020B0A04020102020204" pitchFamily="34" charset="0"/>
              </a:rPr>
              <a:t> to say HELLO when I say hello</a:t>
            </a:r>
            <a:endParaRPr lang="en-IN" sz="2800" b="1" u="sng" dirty="0">
              <a:latin typeface="Arial Black" panose="020B0A04020102020204" pitchFamily="34" charset="0"/>
            </a:endParaRPr>
          </a:p>
        </p:txBody>
      </p:sp>
      <p:pic>
        <p:nvPicPr>
          <p:cNvPr id="4102" name="Picture 6" descr="Happy Laptop Stock Illustrations – 36,034 Happy Laptop Stock Illustrations,  Vectors &amp; Clipart - Dreamstime">
            <a:extLst>
              <a:ext uri="{FF2B5EF4-FFF2-40B4-BE49-F238E27FC236}">
                <a16:creationId xmlns:a16="http://schemas.microsoft.com/office/drawing/2014/main" id="{20EAF895-B18D-4E59-8FAF-C0437867B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" y="4951"/>
            <a:ext cx="3199007" cy="273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08B79683-36AA-488B-8118-C439A0CD8332}"/>
              </a:ext>
            </a:extLst>
          </p:cNvPr>
          <p:cNvSpPr/>
          <p:nvPr/>
        </p:nvSpPr>
        <p:spPr>
          <a:xfrm rot="424439">
            <a:off x="2702704" y="982189"/>
            <a:ext cx="1546151" cy="996529"/>
          </a:xfrm>
          <a:prstGeom prst="wedgeEllipseCallou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OK sir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50C58CF-BD65-4BE0-9548-96054698CA1D}"/>
              </a:ext>
            </a:extLst>
          </p:cNvPr>
          <p:cNvSpPr/>
          <p:nvPr/>
        </p:nvSpPr>
        <p:spPr>
          <a:xfrm flipH="1">
            <a:off x="3489430" y="2821228"/>
            <a:ext cx="3303731" cy="1213936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Hey…. I order you. Say HELLO after my master says HELLO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104" name="Picture 8" descr="Coding Monsters (@CodingMonsters) | Twitter">
            <a:extLst>
              <a:ext uri="{FF2B5EF4-FFF2-40B4-BE49-F238E27FC236}">
                <a16:creationId xmlns:a16="http://schemas.microsoft.com/office/drawing/2014/main" id="{3A328A07-9346-42D8-8F02-A99102BA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10" y="4113196"/>
            <a:ext cx="2587099" cy="229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FE4CA2DB-8AA2-4BD8-A11C-FC54E69A69A8}"/>
              </a:ext>
            </a:extLst>
          </p:cNvPr>
          <p:cNvSpPr/>
          <p:nvPr/>
        </p:nvSpPr>
        <p:spPr>
          <a:xfrm rot="8546805">
            <a:off x="383934" y="2050351"/>
            <a:ext cx="1342589" cy="3108512"/>
          </a:xfrm>
          <a:prstGeom prst="curvedLeftArrow">
            <a:avLst>
              <a:gd name="adj1" fmla="val 1895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4827536B-FEE0-4DA5-A6F8-2EE6A6EA3D58}"/>
              </a:ext>
            </a:extLst>
          </p:cNvPr>
          <p:cNvSpPr/>
          <p:nvPr/>
        </p:nvSpPr>
        <p:spPr>
          <a:xfrm flipH="1">
            <a:off x="5377305" y="5169712"/>
            <a:ext cx="3701143" cy="7770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7AF2DF-CF72-4E90-8428-09D2674094F5}"/>
              </a:ext>
            </a:extLst>
          </p:cNvPr>
          <p:cNvSpPr/>
          <p:nvPr/>
        </p:nvSpPr>
        <p:spPr>
          <a:xfrm>
            <a:off x="111147" y="6270170"/>
            <a:ext cx="5072158" cy="443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ankGothic Md BT" panose="020B0807020203060204" pitchFamily="34" charset="0"/>
              </a:rPr>
              <a:t>PROGRAMMING LANGUAGE</a:t>
            </a:r>
            <a:endParaRPr lang="en-IN" sz="2400" b="1" dirty="0">
              <a:latin typeface="BankGothic Md BT" panose="020B080702020306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02F1B5-5963-4C65-B896-3DBEE8848B4E}"/>
              </a:ext>
            </a:extLst>
          </p:cNvPr>
          <p:cNvSpPr/>
          <p:nvPr/>
        </p:nvSpPr>
        <p:spPr>
          <a:xfrm>
            <a:off x="9078447" y="6270170"/>
            <a:ext cx="2887793" cy="443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BankGothic Md BT" panose="020B0807020203060204" pitchFamily="34" charset="0"/>
              </a:rPr>
              <a:t>PROGRAMMer</a:t>
            </a:r>
            <a:endParaRPr lang="en-IN" sz="2400" b="1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  <p:bldP spid="8" grpId="0" animBg="1"/>
      <p:bldP spid="9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FFE6-0B6A-46F5-950E-0D2630D4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94F8-4521-4FE7-876E-482A9D587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128451"/>
            <a:ext cx="10178322" cy="46535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Python provides the four types of literal collection such as </a:t>
            </a:r>
          </a:p>
          <a:p>
            <a:pPr algn="just"/>
            <a:r>
              <a:rPr lang="en-US" sz="3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ugaz One" pitchFamily="2" charset="0"/>
              </a:rPr>
              <a:t>List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literals</a:t>
            </a:r>
            <a:r>
              <a:rPr lang="en-US" sz="3600" dirty="0">
                <a:solidFill>
                  <a:srgbClr val="333333"/>
                </a:solidFill>
                <a:latin typeface="Fugaz One" pitchFamily="2" charset="0"/>
              </a:rPr>
              <a:t>.</a:t>
            </a:r>
            <a:endParaRPr lang="en-US" sz="3600" b="0" i="0" dirty="0">
              <a:solidFill>
                <a:srgbClr val="333333"/>
              </a:solidFill>
              <a:effectLst/>
              <a:latin typeface="Fugaz One" pitchFamily="2" charset="0"/>
            </a:endParaRPr>
          </a:p>
          <a:p>
            <a:pPr algn="just"/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</a:t>
            </a:r>
            <a:r>
              <a:rPr lang="en-US" sz="3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ugaz One" pitchFamily="2" charset="0"/>
              </a:rPr>
              <a:t>Tuple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literals. </a:t>
            </a:r>
          </a:p>
          <a:p>
            <a:pPr algn="just"/>
            <a:r>
              <a:rPr lang="en-US" sz="36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ugaz One" pitchFamily="2" charset="0"/>
              </a:rPr>
              <a:t>Dict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literals</a:t>
            </a:r>
            <a:r>
              <a:rPr lang="en-US" sz="3600" dirty="0">
                <a:solidFill>
                  <a:srgbClr val="333333"/>
                </a:solidFill>
                <a:latin typeface="Fugaz One" pitchFamily="2" charset="0"/>
              </a:rPr>
              <a:t>.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</a:t>
            </a:r>
          </a:p>
          <a:p>
            <a:pPr algn="just"/>
            <a:r>
              <a:rPr lang="en-US" sz="3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ugaz One" pitchFamily="2" charset="0"/>
              </a:rPr>
              <a:t>Set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literals.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920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537D-69B0-41D0-8307-0D3AD4E2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496" y="-46182"/>
            <a:ext cx="10178322" cy="1492132"/>
          </a:xfrm>
        </p:spPr>
        <p:txBody>
          <a:bodyPr/>
          <a:lstStyle/>
          <a:p>
            <a:r>
              <a:rPr lang="en-US" dirty="0"/>
              <a:t>List literal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5F831-6E1F-45C6-B138-2238EF6B93D7}"/>
              </a:ext>
            </a:extLst>
          </p:cNvPr>
          <p:cNvSpPr txBox="1"/>
          <p:nvPr/>
        </p:nvSpPr>
        <p:spPr>
          <a:xfrm>
            <a:off x="1150078" y="791118"/>
            <a:ext cx="6096000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changeable. Allows duplicate members.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1EEBF-7403-4C26-B786-4C893EFA49E1}"/>
              </a:ext>
            </a:extLst>
          </p:cNvPr>
          <p:cNvSpPr txBox="1"/>
          <p:nvPr/>
        </p:nvSpPr>
        <p:spPr>
          <a:xfrm>
            <a:off x="1205496" y="2064106"/>
            <a:ext cx="6096000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 are used to store multiple items in a single variable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1BD3E-EBCE-4D50-B50E-F7953406B891}"/>
              </a:ext>
            </a:extLst>
          </p:cNvPr>
          <p:cNvSpPr txBox="1"/>
          <p:nvPr/>
        </p:nvSpPr>
        <p:spPr>
          <a:xfrm>
            <a:off x="1205496" y="2966778"/>
            <a:ext cx="6096000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 are created using square brackets: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653A8-0E6D-41DA-8C37-4C4B56C39263}"/>
              </a:ext>
            </a:extLst>
          </p:cNvPr>
          <p:cNvSpPr txBox="1"/>
          <p:nvPr/>
        </p:nvSpPr>
        <p:spPr>
          <a:xfrm>
            <a:off x="1150078" y="3979301"/>
            <a:ext cx="9508686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FE2A3-9391-4590-9F4A-D97BCFA4BEFB}"/>
              </a:ext>
            </a:extLst>
          </p:cNvPr>
          <p:cNvSpPr txBox="1"/>
          <p:nvPr/>
        </p:nvSpPr>
        <p:spPr>
          <a:xfrm>
            <a:off x="1150078" y="1574803"/>
            <a:ext cx="6096000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list can contain different data types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51625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EF92-2A92-412E-BE91-C2A6AD07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literal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CEA51-4CE0-4866-B064-4BD093A4BED7}"/>
              </a:ext>
            </a:extLst>
          </p:cNvPr>
          <p:cNvSpPr txBox="1"/>
          <p:nvPr/>
        </p:nvSpPr>
        <p:spPr>
          <a:xfrm>
            <a:off x="1251678" y="1228186"/>
            <a:ext cx="6096000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Tuple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unchangeable. Allows duplicate members.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D8372-2AD5-4568-A064-F99CD7128F3D}"/>
              </a:ext>
            </a:extLst>
          </p:cNvPr>
          <p:cNvSpPr txBox="1"/>
          <p:nvPr/>
        </p:nvSpPr>
        <p:spPr>
          <a:xfrm>
            <a:off x="1251678" y="2578679"/>
            <a:ext cx="609600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 written with round brackets.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3B524-40F4-4117-B299-7DAB4A967131}"/>
              </a:ext>
            </a:extLst>
          </p:cNvPr>
          <p:cNvSpPr txBox="1"/>
          <p:nvPr/>
        </p:nvSpPr>
        <p:spPr>
          <a:xfrm>
            <a:off x="1163781" y="3517209"/>
            <a:ext cx="993832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8135-D810-4107-872C-A19E4459B844}"/>
              </a:ext>
            </a:extLst>
          </p:cNvPr>
          <p:cNvSpPr txBox="1"/>
          <p:nvPr/>
        </p:nvSpPr>
        <p:spPr>
          <a:xfrm>
            <a:off x="1251678" y="2043605"/>
            <a:ext cx="609600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tuple can contain different data types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5563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8903-C73C-4BD0-B776-8AB2E5E3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70415"/>
            <a:ext cx="10178322" cy="1492132"/>
          </a:xfrm>
        </p:spPr>
        <p:txBody>
          <a:bodyPr/>
          <a:lstStyle/>
          <a:p>
            <a:r>
              <a:rPr lang="en-US" dirty="0"/>
              <a:t>Dictionary literal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C1D2F-B2C4-4A52-A454-8B237F53D62B}"/>
              </a:ext>
            </a:extLst>
          </p:cNvPr>
          <p:cNvSpPr txBox="1"/>
          <p:nvPr/>
        </p:nvSpPr>
        <p:spPr>
          <a:xfrm>
            <a:off x="1006839" y="3110147"/>
            <a:ext cx="609600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Dictionary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ordered* and changeable. No duplicate members.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F3524-0E2B-492C-8DF9-A2F4CE0EACCE}"/>
              </a:ext>
            </a:extLst>
          </p:cNvPr>
          <p:cNvSpPr txBox="1"/>
          <p:nvPr/>
        </p:nvSpPr>
        <p:spPr>
          <a:xfrm>
            <a:off x="1006839" y="847007"/>
            <a:ext cx="609600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used to store data values in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7DF96-29B7-461C-B74B-048CA7E77063}"/>
              </a:ext>
            </a:extLst>
          </p:cNvPr>
          <p:cNvSpPr txBox="1"/>
          <p:nvPr/>
        </p:nvSpPr>
        <p:spPr>
          <a:xfrm>
            <a:off x="383308" y="4230139"/>
            <a:ext cx="11623965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Ford"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Mustang"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72A87-5F79-4F99-B755-0ADAB1CB2529}"/>
              </a:ext>
            </a:extLst>
          </p:cNvPr>
          <p:cNvSpPr txBox="1"/>
          <p:nvPr/>
        </p:nvSpPr>
        <p:spPr>
          <a:xfrm>
            <a:off x="1006839" y="2541343"/>
            <a:ext cx="60960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be referred to by using the key name.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0C16F-AF14-4F12-8FD7-B43A76A621AB}"/>
              </a:ext>
            </a:extLst>
          </p:cNvPr>
          <p:cNvSpPr txBox="1"/>
          <p:nvPr/>
        </p:nvSpPr>
        <p:spPr>
          <a:xfrm>
            <a:off x="1006839" y="1664763"/>
            <a:ext cx="609600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cannot have two items with the same key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3787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1E7D-D4FA-4556-91A2-9381A8BD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literals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BB8F8-4079-46E7-A046-02002BB54290}"/>
              </a:ext>
            </a:extLst>
          </p:cNvPr>
          <p:cNvSpPr txBox="1"/>
          <p:nvPr/>
        </p:nvSpPr>
        <p:spPr>
          <a:xfrm>
            <a:off x="1154546" y="1248309"/>
            <a:ext cx="60960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unordered and unindexed. No duplicate members.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7D32C-6337-4484-9B7B-B1C6349805AC}"/>
              </a:ext>
            </a:extLst>
          </p:cNvPr>
          <p:cNvSpPr txBox="1"/>
          <p:nvPr/>
        </p:nvSpPr>
        <p:spPr>
          <a:xfrm>
            <a:off x="1154546" y="2619975"/>
            <a:ext cx="60960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Sets are written with curly brackets.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88DC2-A005-41AD-BB10-3DF79C004503}"/>
              </a:ext>
            </a:extLst>
          </p:cNvPr>
          <p:cNvSpPr txBox="1"/>
          <p:nvPr/>
        </p:nvSpPr>
        <p:spPr>
          <a:xfrm>
            <a:off x="1154546" y="2119550"/>
            <a:ext cx="60960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items can be of any data type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9868A-237B-4B39-9BEF-60CA01AC0CD4}"/>
              </a:ext>
            </a:extLst>
          </p:cNvPr>
          <p:cNvSpPr txBox="1"/>
          <p:nvPr/>
        </p:nvSpPr>
        <p:spPr>
          <a:xfrm>
            <a:off x="378690" y="3261123"/>
            <a:ext cx="10658763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04311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1157-8735-4AA3-9D70-DDCFC219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144B-EDE9-4738-80E3-675D3EED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586182"/>
            <a:ext cx="10178322" cy="2739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 Python language supports the following types of operators.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Arithmetic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Comparison(i.e., Relational)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Assignment Operators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Logical Operators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Bitwise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Membership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Identity Operator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674BE-98C0-43D7-87BD-57309B55CF3A}"/>
              </a:ext>
            </a:extLst>
          </p:cNvPr>
          <p:cNvSpPr txBox="1"/>
          <p:nvPr/>
        </p:nvSpPr>
        <p:spPr>
          <a:xfrm>
            <a:off x="1168550" y="1255499"/>
            <a:ext cx="8372613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Operators in general are used to perform operations on values and variables in Python.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8916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CFDC-0DC7-4614-962D-85F5DB7E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59F878-18C6-44DB-8F1A-77B9208EC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571443"/>
              </p:ext>
            </p:extLst>
          </p:nvPr>
        </p:nvGraphicFramePr>
        <p:xfrm>
          <a:off x="1856510" y="2189019"/>
          <a:ext cx="5328057" cy="4478192"/>
        </p:xfrm>
        <a:graphic>
          <a:graphicData uri="http://schemas.openxmlformats.org/drawingml/2006/table">
            <a:tbl>
              <a:tblPr/>
              <a:tblGrid>
                <a:gridCol w="1537040">
                  <a:extLst>
                    <a:ext uri="{9D8B030D-6E8A-4147-A177-3AD203B41FA5}">
                      <a16:colId xmlns:a16="http://schemas.microsoft.com/office/drawing/2014/main" val="1021820047"/>
                    </a:ext>
                  </a:extLst>
                </a:gridCol>
                <a:gridCol w="2369941">
                  <a:extLst>
                    <a:ext uri="{9D8B030D-6E8A-4147-A177-3AD203B41FA5}">
                      <a16:colId xmlns:a16="http://schemas.microsoft.com/office/drawing/2014/main" val="2811007486"/>
                    </a:ext>
                  </a:extLst>
                </a:gridCol>
                <a:gridCol w="1259192">
                  <a:extLst>
                    <a:ext uri="{9D8B030D-6E8A-4147-A177-3AD203B41FA5}">
                      <a16:colId xmlns:a16="http://schemas.microsoft.com/office/drawing/2014/main" val="1878259311"/>
                    </a:ext>
                  </a:extLst>
                </a:gridCol>
                <a:gridCol w="161884">
                  <a:extLst>
                    <a:ext uri="{9D8B030D-6E8A-4147-A177-3AD203B41FA5}">
                      <a16:colId xmlns:a16="http://schemas.microsoft.com/office/drawing/2014/main" val="690861222"/>
                    </a:ext>
                  </a:extLst>
                </a:gridCol>
              </a:tblGrid>
              <a:tr h="38672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Operator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Name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Example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028157"/>
                  </a:ext>
                </a:extLst>
              </a:tr>
              <a:tr h="38672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+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Addition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+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54802"/>
                  </a:ext>
                </a:extLst>
              </a:tr>
              <a:tr h="77860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-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Subtraction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-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96342"/>
                  </a:ext>
                </a:extLst>
              </a:tr>
              <a:tr h="70547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*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Multiplication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*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357317"/>
                  </a:ext>
                </a:extLst>
              </a:tr>
              <a:tr h="38672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/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Division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/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96836"/>
                  </a:ext>
                </a:extLst>
              </a:tr>
              <a:tr h="38672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%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Modulus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%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22288"/>
                  </a:ext>
                </a:extLst>
              </a:tr>
              <a:tr h="70547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**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Exponentiation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**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506635"/>
                  </a:ext>
                </a:extLst>
              </a:tr>
              <a:tr h="70547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//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Floor division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//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68242" marR="68242" marT="34121" marB="3412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11567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3444361-0E8A-4992-B0C3-16B32368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1114418"/>
            <a:ext cx="7225723" cy="805308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 are used with numeric values to perform common mathematical operations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29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2985-2EBE-4C17-AC9D-D9413251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C2DE95-35A7-4138-B137-7E309D017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074864"/>
              </p:ext>
            </p:extLst>
          </p:nvPr>
        </p:nvGraphicFramePr>
        <p:xfrm>
          <a:off x="1880516" y="1941868"/>
          <a:ext cx="5388501" cy="3980620"/>
        </p:xfrm>
        <a:graphic>
          <a:graphicData uri="http://schemas.openxmlformats.org/drawingml/2006/table">
            <a:tbl>
              <a:tblPr/>
              <a:tblGrid>
                <a:gridCol w="1318914">
                  <a:extLst>
                    <a:ext uri="{9D8B030D-6E8A-4147-A177-3AD203B41FA5}">
                      <a16:colId xmlns:a16="http://schemas.microsoft.com/office/drawing/2014/main" val="1973654043"/>
                    </a:ext>
                  </a:extLst>
                </a:gridCol>
                <a:gridCol w="3005648">
                  <a:extLst>
                    <a:ext uri="{9D8B030D-6E8A-4147-A177-3AD203B41FA5}">
                      <a16:colId xmlns:a16="http://schemas.microsoft.com/office/drawing/2014/main" val="1612682347"/>
                    </a:ext>
                  </a:extLst>
                </a:gridCol>
                <a:gridCol w="888389">
                  <a:extLst>
                    <a:ext uri="{9D8B030D-6E8A-4147-A177-3AD203B41FA5}">
                      <a16:colId xmlns:a16="http://schemas.microsoft.com/office/drawing/2014/main" val="1234187078"/>
                    </a:ext>
                  </a:extLst>
                </a:gridCol>
                <a:gridCol w="175550">
                  <a:extLst>
                    <a:ext uri="{9D8B030D-6E8A-4147-A177-3AD203B41FA5}">
                      <a16:colId xmlns:a16="http://schemas.microsoft.com/office/drawing/2014/main" val="446044716"/>
                    </a:ext>
                  </a:extLst>
                </a:gridCol>
              </a:tblGrid>
              <a:tr h="32223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Name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306088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==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Equal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==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514891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!=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Not equal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!=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196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&gt;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Greater than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&gt;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02431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&lt;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Less than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&lt;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352242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&gt;=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 to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&gt;=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797622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&lt;=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 to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&lt;=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74361" marR="74361" marT="37180" marB="371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41668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BBA4BFF-4397-4FD7-A1A1-DDA21C68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586" y="1158392"/>
            <a:ext cx="7272914" cy="400110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 are used to compare two values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38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8D96-DDE0-452B-8681-D2CA89D6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23" y="68348"/>
            <a:ext cx="10178322" cy="1492132"/>
          </a:xfrm>
        </p:spPr>
        <p:txBody>
          <a:bodyPr/>
          <a:lstStyle/>
          <a:p>
            <a:r>
              <a:rPr lang="en-US" dirty="0"/>
              <a:t>Assignment operator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4086A5-E2E1-4AC1-A924-961EE58D3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00775"/>
              </p:ext>
            </p:extLst>
          </p:nvPr>
        </p:nvGraphicFramePr>
        <p:xfrm>
          <a:off x="1790321" y="1416564"/>
          <a:ext cx="5158510" cy="5373088"/>
        </p:xfrm>
        <a:graphic>
          <a:graphicData uri="http://schemas.openxmlformats.org/drawingml/2006/table">
            <a:tbl>
              <a:tblPr/>
              <a:tblGrid>
                <a:gridCol w="1712321">
                  <a:extLst>
                    <a:ext uri="{9D8B030D-6E8A-4147-A177-3AD203B41FA5}">
                      <a16:colId xmlns:a16="http://schemas.microsoft.com/office/drawing/2014/main" val="3949967782"/>
                    </a:ext>
                  </a:extLst>
                </a:gridCol>
                <a:gridCol w="1369811">
                  <a:extLst>
                    <a:ext uri="{9D8B030D-6E8A-4147-A177-3AD203B41FA5}">
                      <a16:colId xmlns:a16="http://schemas.microsoft.com/office/drawing/2014/main" val="2929391186"/>
                    </a:ext>
                  </a:extLst>
                </a:gridCol>
                <a:gridCol w="1932492">
                  <a:extLst>
                    <a:ext uri="{9D8B030D-6E8A-4147-A177-3AD203B41FA5}">
                      <a16:colId xmlns:a16="http://schemas.microsoft.com/office/drawing/2014/main" val="3078582213"/>
                    </a:ext>
                  </a:extLst>
                </a:gridCol>
                <a:gridCol w="143886">
                  <a:extLst>
                    <a:ext uri="{9D8B030D-6E8A-4147-A177-3AD203B41FA5}">
                      <a16:colId xmlns:a16="http://schemas.microsoft.com/office/drawing/2014/main" val="2718530625"/>
                    </a:ext>
                  </a:extLst>
                </a:gridCol>
              </a:tblGrid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Operator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Example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Same As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3789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5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= 5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87745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+=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+=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+ 3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9835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-=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-=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- 3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018660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*=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*=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*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880784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/=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/=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/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59527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%=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%=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%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77505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//=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//=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//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95781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**=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**=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**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716423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&amp;=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&amp;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53696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|=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|=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|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9730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^=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^=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^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28393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&gt;&gt;=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&gt;&gt;=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&gt;&gt;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827593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&lt;&lt;=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&lt;&lt;=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= x &lt;&lt;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59243" marR="59243" marT="29622" marB="296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69319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897D354-DC66-4EEA-95A0-84DE912A0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423" y="814414"/>
            <a:ext cx="8086286" cy="400110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 are used to assign values to variables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29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31D5-4AA4-4BCB-8785-9028FCA4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56740-A0BD-48B0-B72F-26190C58C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78829"/>
              </p:ext>
            </p:extLst>
          </p:nvPr>
        </p:nvGraphicFramePr>
        <p:xfrm>
          <a:off x="394483" y="1956839"/>
          <a:ext cx="9793225" cy="3424360"/>
        </p:xfrm>
        <a:graphic>
          <a:graphicData uri="http://schemas.openxmlformats.org/drawingml/2006/table">
            <a:tbl>
              <a:tblPr/>
              <a:tblGrid>
                <a:gridCol w="2448241">
                  <a:extLst>
                    <a:ext uri="{9D8B030D-6E8A-4147-A177-3AD203B41FA5}">
                      <a16:colId xmlns:a16="http://schemas.microsoft.com/office/drawing/2014/main" val="2959018595"/>
                    </a:ext>
                  </a:extLst>
                </a:gridCol>
                <a:gridCol w="4502770">
                  <a:extLst>
                    <a:ext uri="{9D8B030D-6E8A-4147-A177-3AD203B41FA5}">
                      <a16:colId xmlns:a16="http://schemas.microsoft.com/office/drawing/2014/main" val="148728503"/>
                    </a:ext>
                  </a:extLst>
                </a:gridCol>
                <a:gridCol w="2417764">
                  <a:extLst>
                    <a:ext uri="{9D8B030D-6E8A-4147-A177-3AD203B41FA5}">
                      <a16:colId xmlns:a16="http://schemas.microsoft.com/office/drawing/2014/main" val="3542030634"/>
                    </a:ext>
                  </a:extLst>
                </a:gridCol>
                <a:gridCol w="424450">
                  <a:extLst>
                    <a:ext uri="{9D8B030D-6E8A-4147-A177-3AD203B41FA5}">
                      <a16:colId xmlns:a16="http://schemas.microsoft.com/office/drawing/2014/main" val="1277375822"/>
                    </a:ext>
                  </a:extLst>
                </a:gridCol>
              </a:tblGrid>
              <a:tr h="56835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4572"/>
                  </a:ext>
                </a:extLst>
              </a:tr>
              <a:tr h="82412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and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True if both statements are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 &lt; 5 and  x &lt;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58026"/>
                  </a:ext>
                </a:extLst>
              </a:tr>
              <a:tr h="9520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True if one of the statements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 &lt; 5 or x &lt;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05716"/>
                  </a:ext>
                </a:extLst>
              </a:tr>
              <a:tr h="107988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not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not(x &lt; 5 and x &lt; 10)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49604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89FDC7F-131D-485E-9D91-4D7413E5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51" y="1163029"/>
            <a:ext cx="8264790" cy="400110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 are used to combine conditional statements: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4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rogramming? [Beginner&amp;#39;s Guide]">
            <a:extLst>
              <a:ext uri="{FF2B5EF4-FFF2-40B4-BE49-F238E27FC236}">
                <a16:creationId xmlns:a16="http://schemas.microsoft.com/office/drawing/2014/main" id="{35E7E20F-F1CC-4CBE-89F4-153DB59A5B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42" y="100483"/>
            <a:ext cx="5787852" cy="403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8564A1-F7CE-4F0A-8633-DCD0DB07F91D}"/>
              </a:ext>
            </a:extLst>
          </p:cNvPr>
          <p:cNvSpPr txBox="1"/>
          <p:nvPr/>
        </p:nvSpPr>
        <p:spPr>
          <a:xfrm>
            <a:off x="7258261" y="516844"/>
            <a:ext cx="40494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programming language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 language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is used by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programmers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(developers) to communicate with computers. 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AF426-1D27-42A3-888A-D840D08DD9D7}"/>
              </a:ext>
            </a:extLst>
          </p:cNvPr>
          <p:cNvSpPr txBox="1"/>
          <p:nvPr/>
        </p:nvSpPr>
        <p:spPr>
          <a:xfrm>
            <a:off x="1901651" y="4739562"/>
            <a:ext cx="60943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a </a:t>
            </a:r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set of instructions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written in any specific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 C, C++, Java, Python) to perform a specific task.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88031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6276-48E9-4A83-BE24-06BAFCEE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B9780E-CD03-4EF0-992F-0C361D695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97195"/>
              </p:ext>
            </p:extLst>
          </p:nvPr>
        </p:nvGraphicFramePr>
        <p:xfrm>
          <a:off x="1873624" y="1874517"/>
          <a:ext cx="8221721" cy="4205638"/>
        </p:xfrm>
        <a:graphic>
          <a:graphicData uri="http://schemas.openxmlformats.org/drawingml/2006/table">
            <a:tbl>
              <a:tblPr/>
              <a:tblGrid>
                <a:gridCol w="647903">
                  <a:extLst>
                    <a:ext uri="{9D8B030D-6E8A-4147-A177-3AD203B41FA5}">
                      <a16:colId xmlns:a16="http://schemas.microsoft.com/office/drawing/2014/main" val="3161958361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546135657"/>
                    </a:ext>
                  </a:extLst>
                </a:gridCol>
                <a:gridCol w="5929745">
                  <a:extLst>
                    <a:ext uri="{9D8B030D-6E8A-4147-A177-3AD203B41FA5}">
                      <a16:colId xmlns:a16="http://schemas.microsoft.com/office/drawing/2014/main" val="2216091996"/>
                    </a:ext>
                  </a:extLst>
                </a:gridCol>
              </a:tblGrid>
              <a:tr h="67008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Name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01051"/>
                  </a:ext>
                </a:extLst>
              </a:tr>
              <a:tr h="3959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 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AND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Sets each bit to 1 if both bits are 1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154907"/>
                  </a:ext>
                </a:extLst>
              </a:tr>
              <a:tr h="3959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|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OR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Sets each bit to 1 if one of two bits is 1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39617"/>
                  </a:ext>
                </a:extLst>
              </a:tr>
              <a:tr h="3959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 ^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XOR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Sets each bit to 1 if only one of two bits is 1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310968"/>
                  </a:ext>
                </a:extLst>
              </a:tr>
              <a:tr h="3959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~ 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NOT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Inverts all the bits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9180"/>
                  </a:ext>
                </a:extLst>
              </a:tr>
              <a:tr h="67008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&lt;&lt;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Zero fill left shift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Shift left by pushing zeros in from the right and let the leftmost bits fall off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0646"/>
                  </a:ext>
                </a:extLst>
              </a:tr>
              <a:tr h="67008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&gt;&gt;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Signed right shift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Shift right by pushing copies of the leftmost bit in from the left, and let the rightmost bits fall off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9845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6CA380B-6CCB-4E96-89AB-4EA7D82D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1128451"/>
            <a:ext cx="76292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8000"/>
                </a:highlight>
                <a:latin typeface="Verdana" panose="020B0604030504040204" pitchFamily="34" charset="0"/>
              </a:rPr>
              <a:t>Bitwise operators are used to compare (binary) numbers: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8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2EFE3-92CE-41C1-85A5-429AFD6588FF}"/>
              </a:ext>
            </a:extLst>
          </p:cNvPr>
          <p:cNvSpPr txBox="1"/>
          <p:nvPr/>
        </p:nvSpPr>
        <p:spPr>
          <a:xfrm>
            <a:off x="7551663" y="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Binary      2 is   1 0 </a:t>
            </a:r>
          </a:p>
          <a:p>
            <a:r>
              <a:rPr lang="en-US" sz="3200" dirty="0"/>
              <a:t>               3 is   1 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9256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8644-2BE8-40AD-8062-35FE8A33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70560"/>
          </a:xfrm>
        </p:spPr>
        <p:txBody>
          <a:bodyPr>
            <a:normAutofit/>
          </a:bodyPr>
          <a:lstStyle/>
          <a:p>
            <a:r>
              <a:rPr lang="en-US" dirty="0"/>
              <a:t>Membership operator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64778E-7F68-41F2-8058-6D7608675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29308"/>
              </p:ext>
            </p:extLst>
          </p:nvPr>
        </p:nvGraphicFramePr>
        <p:xfrm>
          <a:off x="1782619" y="2614625"/>
          <a:ext cx="8138881" cy="3116326"/>
        </p:xfrm>
        <a:graphic>
          <a:graphicData uri="http://schemas.openxmlformats.org/drawingml/2006/table">
            <a:tbl>
              <a:tblPr/>
              <a:tblGrid>
                <a:gridCol w="2025357">
                  <a:extLst>
                    <a:ext uri="{9D8B030D-6E8A-4147-A177-3AD203B41FA5}">
                      <a16:colId xmlns:a16="http://schemas.microsoft.com/office/drawing/2014/main" val="811712744"/>
                    </a:ext>
                  </a:extLst>
                </a:gridCol>
                <a:gridCol w="2835566">
                  <a:extLst>
                    <a:ext uri="{9D8B030D-6E8A-4147-A177-3AD203B41FA5}">
                      <a16:colId xmlns:a16="http://schemas.microsoft.com/office/drawing/2014/main" val="2280840266"/>
                    </a:ext>
                  </a:extLst>
                </a:gridCol>
                <a:gridCol w="3098771">
                  <a:extLst>
                    <a:ext uri="{9D8B030D-6E8A-4147-A177-3AD203B41FA5}">
                      <a16:colId xmlns:a16="http://schemas.microsoft.com/office/drawing/2014/main" val="159327067"/>
                    </a:ext>
                  </a:extLst>
                </a:gridCol>
                <a:gridCol w="179187">
                  <a:extLst>
                    <a:ext uri="{9D8B030D-6E8A-4147-A177-3AD203B41FA5}">
                      <a16:colId xmlns:a16="http://schemas.microsoft.com/office/drawing/2014/main" val="1106821601"/>
                    </a:ext>
                  </a:extLst>
                </a:gridCol>
              </a:tblGrid>
              <a:tr h="43408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959165"/>
                  </a:ext>
                </a:extLst>
              </a:tr>
              <a:tr h="10642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in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in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618180"/>
                  </a:ext>
                </a:extLst>
              </a:tr>
              <a:tr h="119023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not 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not in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0951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A1B3AE9-8302-49AB-9851-B24ACF4D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1091466"/>
            <a:ext cx="5786431" cy="707886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Membership operators are used to test if a sequence is presented in an object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4183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193A-FB22-48F1-8BDC-30EC9689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940B68-F736-4CDE-B7EB-7F5DDD6DB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02967"/>
              </p:ext>
            </p:extLst>
          </p:nvPr>
        </p:nvGraphicFramePr>
        <p:xfrm>
          <a:off x="1872301" y="2940050"/>
          <a:ext cx="7290171" cy="2499360"/>
        </p:xfrm>
        <a:graphic>
          <a:graphicData uri="http://schemas.openxmlformats.org/drawingml/2006/table">
            <a:tbl>
              <a:tblPr/>
              <a:tblGrid>
                <a:gridCol w="1817384">
                  <a:extLst>
                    <a:ext uri="{9D8B030D-6E8A-4147-A177-3AD203B41FA5}">
                      <a16:colId xmlns:a16="http://schemas.microsoft.com/office/drawing/2014/main" val="1544209552"/>
                    </a:ext>
                  </a:extLst>
                </a:gridCol>
                <a:gridCol w="2544397">
                  <a:extLst>
                    <a:ext uri="{9D8B030D-6E8A-4147-A177-3AD203B41FA5}">
                      <a16:colId xmlns:a16="http://schemas.microsoft.com/office/drawing/2014/main" val="2173854664"/>
                    </a:ext>
                  </a:extLst>
                </a:gridCol>
                <a:gridCol w="2706383">
                  <a:extLst>
                    <a:ext uri="{9D8B030D-6E8A-4147-A177-3AD203B41FA5}">
                      <a16:colId xmlns:a16="http://schemas.microsoft.com/office/drawing/2014/main" val="1870444048"/>
                    </a:ext>
                  </a:extLst>
                </a:gridCol>
                <a:gridCol w="222007">
                  <a:extLst>
                    <a:ext uri="{9D8B030D-6E8A-4147-A177-3AD203B41FA5}">
                      <a16:colId xmlns:a16="http://schemas.microsoft.com/office/drawing/2014/main" val="3152681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02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is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is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07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is not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is not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493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12D84EF-B3B3-4AE4-AEEE-8AE9A375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1256890"/>
            <a:ext cx="9137794" cy="1015663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Identity operators are used to compare the objects, not if they are equal, but if they are actually the same object, with the same memory location: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8724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07EA-1E96-4E93-BCCF-C230E5D7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PUNCTUATORs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C18C-886E-4969-8328-170BA581EF18}"/>
              </a:ext>
            </a:extLst>
          </p:cNvPr>
          <p:cNvSpPr txBox="1"/>
          <p:nvPr/>
        </p:nvSpPr>
        <p:spPr>
          <a:xfrm>
            <a:off x="1108364" y="1334854"/>
            <a:ext cx="940261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Theses are symbols that are used in programming languages to organize programming- sentence structures</a:t>
            </a:r>
            <a:r>
              <a:rPr lang="en-US" sz="2800" dirty="0">
                <a:solidFill>
                  <a:srgbClr val="000000"/>
                </a:solidFill>
                <a:highlight>
                  <a:srgbClr val="00FF00"/>
                </a:highlight>
                <a:latin typeface="Roboto" panose="02000000000000000000" pitchFamily="2" charset="0"/>
              </a:rPr>
              <a:t> and indicate the rhythm and emphasis of 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 statements, expressions</a:t>
            </a:r>
            <a:r>
              <a:rPr lang="en-US" sz="2800" dirty="0">
                <a:solidFill>
                  <a:srgbClr val="000000"/>
                </a:solidFill>
                <a:highlight>
                  <a:srgbClr val="00FF00"/>
                </a:highlight>
                <a:latin typeface="Roboto" panose="02000000000000000000" pitchFamily="2" charset="0"/>
              </a:rPr>
              <a:t> and program structure.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algn="ctr" fontAlgn="base"/>
            <a:endParaRPr lang="en-US" sz="2800" dirty="0">
              <a:solidFill>
                <a:srgbClr val="000000"/>
              </a:solidFill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algn="ctr" fontAlgn="base"/>
            <a:endParaRPr lang="en-US" sz="28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fontAlgn="base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      Example : ‘ “ # \ ( ) { } [ ] @ : , =</a:t>
            </a:r>
          </a:p>
        </p:txBody>
      </p:sp>
    </p:spTree>
    <p:extLst>
      <p:ext uri="{BB962C8B-B14F-4D97-AF65-F5344CB8AC3E}">
        <p14:creationId xmlns:p14="http://schemas.microsoft.com/office/powerpoint/2010/main" val="4150675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AE3C-4F8A-4A42-AC1F-5A698276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56" y="-330038"/>
            <a:ext cx="12783127" cy="1142838"/>
          </a:xfrm>
        </p:spPr>
        <p:txBody>
          <a:bodyPr>
            <a:noAutofit/>
          </a:bodyPr>
          <a:lstStyle/>
          <a:p>
            <a:r>
              <a:rPr lang="en-US" sz="4400" dirty="0">
                <a:highlight>
                  <a:srgbClr val="FF0000"/>
                </a:highlight>
              </a:rPr>
              <a:t>BAREBONES OF A PYTHON </a:t>
            </a:r>
            <a:r>
              <a:rPr lang="en-US" sz="4400" dirty="0" err="1">
                <a:highlight>
                  <a:srgbClr val="FF0000"/>
                </a:highlight>
              </a:rPr>
              <a:t>PROGram</a:t>
            </a:r>
            <a:endParaRPr lang="en-IN" sz="4400" dirty="0"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A190F-0C07-4A0D-938A-514BA0642E69}"/>
              </a:ext>
            </a:extLst>
          </p:cNvPr>
          <p:cNvSpPr txBox="1"/>
          <p:nvPr/>
        </p:nvSpPr>
        <p:spPr>
          <a:xfrm>
            <a:off x="0" y="1738546"/>
            <a:ext cx="9314872" cy="10156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EXPRESSIONS</a:t>
            </a:r>
            <a:r>
              <a:rPr lang="en-US" sz="2000" dirty="0">
                <a:solidFill>
                  <a:schemeClr val="bg1"/>
                </a:solidFill>
              </a:rPr>
              <a:t>:  An Expression is  any legal combination of symbols that represents a value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EXAMPLE:  a+3 , b&lt;5 ,15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2E11C-4C9A-4CCC-B657-3A965A378210}"/>
              </a:ext>
            </a:extLst>
          </p:cNvPr>
          <p:cNvSpPr txBox="1"/>
          <p:nvPr/>
        </p:nvSpPr>
        <p:spPr>
          <a:xfrm>
            <a:off x="71718" y="5852807"/>
            <a:ext cx="9314872" cy="7078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BLOCKS AND INDENTATION : </a:t>
            </a:r>
            <a:r>
              <a:rPr lang="en-US" sz="2000" dirty="0">
                <a:solidFill>
                  <a:schemeClr val="bg1"/>
                </a:solidFill>
              </a:rPr>
              <a:t>a group of individual statements  are called as Block or code-block or suite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995C6-7734-4992-A649-F8EEA530BD1E}"/>
              </a:ext>
            </a:extLst>
          </p:cNvPr>
          <p:cNvSpPr txBox="1"/>
          <p:nvPr/>
        </p:nvSpPr>
        <p:spPr>
          <a:xfrm>
            <a:off x="0" y="4825362"/>
            <a:ext cx="9314872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FUNCTIONS: </a:t>
            </a:r>
            <a:r>
              <a:rPr lang="en-US" sz="2000" dirty="0">
                <a:solidFill>
                  <a:schemeClr val="bg1"/>
                </a:solidFill>
              </a:rPr>
              <a:t>A Function is a code that has  a name and it can be reused (executed again) by specifying its name in program ,where needed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A05EA-3496-4047-846A-674849678CA3}"/>
              </a:ext>
            </a:extLst>
          </p:cNvPr>
          <p:cNvSpPr txBox="1"/>
          <p:nvPr/>
        </p:nvSpPr>
        <p:spPr>
          <a:xfrm>
            <a:off x="0" y="4002685"/>
            <a:ext cx="11610108" cy="7078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COMMENTS:  </a:t>
            </a:r>
            <a:r>
              <a:rPr lang="en-US" sz="2000" dirty="0">
                <a:solidFill>
                  <a:schemeClr val="bg1"/>
                </a:solidFill>
              </a:rPr>
              <a:t>Comments are the additional readable information  to clarify the source code comments in python begin with #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757CA-6A50-415C-8C40-5E770D8F4A16}"/>
              </a:ext>
            </a:extLst>
          </p:cNvPr>
          <p:cNvSpPr txBox="1"/>
          <p:nvPr/>
        </p:nvSpPr>
        <p:spPr>
          <a:xfrm>
            <a:off x="-83128" y="3128320"/>
            <a:ext cx="11610109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STATEMENT</a:t>
            </a:r>
            <a:r>
              <a:rPr 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 : An Statement is a programming instruction that does something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FF"/>
                </a:highlight>
              </a:rPr>
              <a:t>i.e</a:t>
            </a:r>
            <a:r>
              <a:rPr 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 , some action takes place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                </a:t>
            </a:r>
            <a:endParaRPr lang="en-IN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6336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219-7386-4B50-BB1B-33952D4F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err="1"/>
              <a:t>TYPing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E81A-7573-46BA-B2F7-35CFA7EC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3201"/>
            <a:ext cx="10178322" cy="3593591"/>
          </a:xfrm>
        </p:spPr>
        <p:txBody>
          <a:bodyPr>
            <a:normAutofit/>
          </a:bodyPr>
          <a:lstStyle/>
          <a:p>
            <a:r>
              <a:rPr lang="en-US" sz="2800" dirty="0"/>
              <a:t>A variable pointing of a certain type , can be made to point to  a value of different type . This is called DYNAMIC  TYPING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4BF4E-20C7-4DC5-9AD2-8A9A4BC59C81}"/>
              </a:ext>
            </a:extLst>
          </p:cNvPr>
          <p:cNvSpPr txBox="1"/>
          <p:nvPr/>
        </p:nvSpPr>
        <p:spPr>
          <a:xfrm>
            <a:off x="1551708" y="3429000"/>
            <a:ext cx="8534401" cy="18158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800" dirty="0"/>
              <a:t>X = 25</a:t>
            </a:r>
          </a:p>
          <a:p>
            <a:r>
              <a:rPr lang="en-IN" sz="2800" dirty="0"/>
              <a:t>print(x)</a:t>
            </a:r>
          </a:p>
          <a:p>
            <a:r>
              <a:rPr lang="en-IN" sz="2800" dirty="0"/>
              <a:t>X = “python”</a:t>
            </a:r>
          </a:p>
          <a:p>
            <a:r>
              <a:rPr lang="en-IN" sz="2800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3588642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95269A-A15C-4592-B463-C3F91993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552" y="967024"/>
            <a:ext cx="9619130" cy="172354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Instructions that a Python interpreter can execute are called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euclid_circular_a"/>
              </a:rPr>
              <a:t>statements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For 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 = 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an assignment statement.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statement, etc. are other kinds of statements.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1CDF2-3A20-41CD-9100-EE985A4BAD62}"/>
              </a:ext>
            </a:extLst>
          </p:cNvPr>
          <p:cNvSpPr txBox="1"/>
          <p:nvPr/>
        </p:nvSpPr>
        <p:spPr>
          <a:xfrm>
            <a:off x="1030940" y="106687"/>
            <a:ext cx="7915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STATEMENTS IN PYTHON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F2A86-C6DF-494A-8206-CBCA0BFFC4DD}"/>
              </a:ext>
            </a:extLst>
          </p:cNvPr>
          <p:cNvSpPr txBox="1"/>
          <p:nvPr/>
        </p:nvSpPr>
        <p:spPr>
          <a:xfrm>
            <a:off x="1515035" y="3333980"/>
            <a:ext cx="94936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/>
              <a:t>Empty Statement</a:t>
            </a:r>
          </a:p>
          <a:p>
            <a:pPr marL="342900" indent="-342900">
              <a:buAutoNum type="arabicPeriod"/>
            </a:pPr>
            <a:r>
              <a:rPr lang="en-US" sz="4000" dirty="0"/>
              <a:t>Simple Statement (Single Statement)</a:t>
            </a:r>
          </a:p>
          <a:p>
            <a:pPr marL="342900" indent="-342900">
              <a:buAutoNum type="arabicPeriod"/>
            </a:pPr>
            <a:r>
              <a:rPr lang="en-US" sz="4000" dirty="0"/>
              <a:t>Compound Statement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18321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81F0A-D81E-445C-A056-BA3FFF5239C8}"/>
              </a:ext>
            </a:extLst>
          </p:cNvPr>
          <p:cNvSpPr txBox="1"/>
          <p:nvPr/>
        </p:nvSpPr>
        <p:spPr>
          <a:xfrm>
            <a:off x="986118" y="178910"/>
            <a:ext cx="97536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00FF00"/>
                </a:highlight>
              </a:rPr>
              <a:t>Empty Statement  </a:t>
            </a:r>
          </a:p>
          <a:p>
            <a:r>
              <a:rPr lang="en-US" sz="2000" dirty="0"/>
              <a:t>A statement that does nothing</a:t>
            </a:r>
            <a:r>
              <a:rPr lang="en-US" dirty="0"/>
              <a:t>. In Python an empty statement is pass statement.</a:t>
            </a:r>
          </a:p>
          <a:p>
            <a:r>
              <a:rPr lang="en-US" dirty="0"/>
              <a:t>It takes the following form: </a:t>
            </a:r>
          </a:p>
          <a:p>
            <a:r>
              <a:rPr lang="en-US" dirty="0"/>
              <a:t>                                 Pass </a:t>
            </a:r>
          </a:p>
          <a:p>
            <a:r>
              <a:rPr lang="en-US" dirty="0"/>
              <a:t>Whenever Python encounters a pass statement, Python does nothing and moves to next statement in the flow of control.</a:t>
            </a:r>
          </a:p>
          <a:p>
            <a:endParaRPr lang="en-US" dirty="0"/>
          </a:p>
          <a:p>
            <a:r>
              <a:rPr lang="en-US" sz="2800" dirty="0"/>
              <a:t> </a:t>
            </a:r>
            <a:r>
              <a:rPr lang="en-US" sz="3200" b="1" dirty="0">
                <a:highlight>
                  <a:srgbClr val="00FF00"/>
                </a:highlight>
              </a:rPr>
              <a:t>Simple Statement </a:t>
            </a:r>
          </a:p>
          <a:p>
            <a:r>
              <a:rPr lang="en-US" sz="2000" dirty="0"/>
              <a:t>Any executable statement is a simple statement in Python.</a:t>
            </a:r>
            <a:r>
              <a:rPr lang="en-US" dirty="0"/>
              <a:t> </a:t>
            </a:r>
          </a:p>
          <a:p>
            <a:r>
              <a:rPr lang="en-US" dirty="0"/>
              <a:t>For example: Name=input(“enter your name”) Compound Statement A compound statement represents a group of statements executed as a unit. </a:t>
            </a:r>
          </a:p>
          <a:p>
            <a:endParaRPr lang="en-US" dirty="0"/>
          </a:p>
          <a:p>
            <a:r>
              <a:rPr lang="en-US" sz="2800" b="1" dirty="0">
                <a:highlight>
                  <a:srgbClr val="00FF00"/>
                </a:highlight>
              </a:rPr>
              <a:t>compound statement</a:t>
            </a:r>
          </a:p>
          <a:p>
            <a:r>
              <a:rPr lang="en-US" sz="3200" b="1" dirty="0"/>
              <a:t> </a:t>
            </a:r>
            <a:r>
              <a:rPr lang="en-US" sz="2000" dirty="0"/>
              <a:t>In Python are written in a specific pattern . </a:t>
            </a:r>
          </a:p>
          <a:p>
            <a:r>
              <a:rPr lang="en-US" dirty="0"/>
              <a:t>It has : </a:t>
            </a:r>
          </a:p>
          <a:p>
            <a:r>
              <a:rPr lang="en-US" dirty="0"/>
              <a:t>-&gt; A header line which begins with a keyword and ends with a colon. </a:t>
            </a:r>
          </a:p>
          <a:p>
            <a:r>
              <a:rPr lang="en-US" dirty="0"/>
              <a:t>-&gt; A body consisting of one or more Python statements, each indented inside the header 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4393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57B888-BD60-4C4B-BDFB-E9C01B029A21}"/>
              </a:ext>
            </a:extLst>
          </p:cNvPr>
          <p:cNvSpPr txBox="1"/>
          <p:nvPr/>
        </p:nvSpPr>
        <p:spPr>
          <a:xfrm>
            <a:off x="1165412" y="180218"/>
            <a:ext cx="8310282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</a:rPr>
              <a:t>Program Logic Development Tools: </a:t>
            </a:r>
          </a:p>
          <a:p>
            <a:endParaRPr lang="en-US" dirty="0"/>
          </a:p>
          <a:p>
            <a:r>
              <a:rPr lang="en-US" sz="2800" dirty="0"/>
              <a:t>Before developing the solution of a problem in terms of a program, you should read and analyze the given problem and decide about basic sub tasks needed to solve a problem and the order of these subtasks. </a:t>
            </a:r>
          </a:p>
          <a:p>
            <a:endParaRPr lang="en-US" sz="2800" dirty="0"/>
          </a:p>
          <a:p>
            <a:r>
              <a:rPr lang="en-US" sz="2400" dirty="0"/>
              <a:t>The various logic development tools are: </a:t>
            </a:r>
          </a:p>
          <a:p>
            <a:r>
              <a:rPr lang="en-US" sz="6000" dirty="0"/>
              <a:t>Flowcharts</a:t>
            </a:r>
          </a:p>
          <a:p>
            <a:r>
              <a:rPr lang="en-US" sz="6000" dirty="0"/>
              <a:t>Pseudocode</a:t>
            </a:r>
          </a:p>
          <a:p>
            <a:r>
              <a:rPr lang="en-US" sz="6000" dirty="0"/>
              <a:t>Decision Tree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AD47F-318B-4501-97C0-B1EBF17641C9}"/>
              </a:ext>
            </a:extLst>
          </p:cNvPr>
          <p:cNvSpPr txBox="1"/>
          <p:nvPr/>
        </p:nvSpPr>
        <p:spPr>
          <a:xfrm>
            <a:off x="7189695" y="4410653"/>
            <a:ext cx="4303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ALGORITHM</a:t>
            </a:r>
            <a:endParaRPr lang="en-IN" sz="4800" b="1" u="sng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668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CF9D6F-42B5-4987-832B-F578B749C561}"/>
              </a:ext>
            </a:extLst>
          </p:cNvPr>
          <p:cNvSpPr txBox="1"/>
          <p:nvPr/>
        </p:nvSpPr>
        <p:spPr>
          <a:xfrm>
            <a:off x="1237128" y="176190"/>
            <a:ext cx="986117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Algorithm : </a:t>
            </a:r>
          </a:p>
          <a:p>
            <a:endParaRPr lang="en-US" sz="40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2400" b="1" dirty="0"/>
              <a:t>An Algorithm is a step by step procedure to solve a given problem. </a:t>
            </a:r>
          </a:p>
          <a:p>
            <a:r>
              <a:rPr lang="en-US" dirty="0">
                <a:highlight>
                  <a:srgbClr val="00FFFF"/>
                </a:highlight>
              </a:rPr>
              <a:t>For example,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55E13-8276-44E4-BB16-0F9504F6A241}"/>
              </a:ext>
            </a:extLst>
          </p:cNvPr>
          <p:cNvSpPr txBox="1"/>
          <p:nvPr/>
        </p:nvSpPr>
        <p:spPr>
          <a:xfrm>
            <a:off x="860612" y="2291464"/>
            <a:ext cx="11178988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An algorithm for determining average of two numbers: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Step-1: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Start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Step-2: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Input two numbers in variable num1 &amp; num2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Step-3: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Average= (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num1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num2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)/2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Step-4: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Print the value of Average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Step-5: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Stop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770D1-8F97-48B5-B80D-EB0AF8D7661E}"/>
              </a:ext>
            </a:extLst>
          </p:cNvPr>
          <p:cNvSpPr txBox="1"/>
          <p:nvPr/>
        </p:nvSpPr>
        <p:spPr>
          <a:xfrm>
            <a:off x="1165411" y="5709628"/>
            <a:ext cx="10425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It is a set of ordered and finite steps to solve a given problem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8828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5347F-1F0A-4344-8F96-7687192E79FA}"/>
              </a:ext>
            </a:extLst>
          </p:cNvPr>
          <p:cNvSpPr txBox="1"/>
          <p:nvPr/>
        </p:nvSpPr>
        <p:spPr>
          <a:xfrm>
            <a:off x="0" y="72431"/>
            <a:ext cx="7436241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rgbClr val="000000"/>
                </a:solidFill>
                <a:effectLst/>
                <a:latin typeface="+mj-lt"/>
                <a:ea typeface="Permanent Marker" panose="02000000000000000000" pitchFamily="2" charset="0"/>
              </a:rPr>
              <a:t>How  computer  and  programmer  interact ?</a:t>
            </a:r>
            <a:endParaRPr lang="en-IN" sz="3200" u="sng" dirty="0">
              <a:latin typeface="+mj-lt"/>
              <a:ea typeface="Permanent Marker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04AD65-F488-4C7C-A51C-197C0F542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1" y="4323754"/>
            <a:ext cx="7583994" cy="255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499F5-75FC-4755-BF87-E09C4CD8F571}"/>
              </a:ext>
            </a:extLst>
          </p:cNvPr>
          <p:cNvSpPr txBox="1"/>
          <p:nvPr/>
        </p:nvSpPr>
        <p:spPr>
          <a:xfrm>
            <a:off x="4615105" y="2144090"/>
            <a:ext cx="2958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0110100001100101011011000110110001101111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70A96-762D-4A1C-B2EC-22354100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893" y="161736"/>
            <a:ext cx="4623107" cy="710305"/>
          </a:xfrm>
        </p:spPr>
        <p:txBody>
          <a:bodyPr>
            <a:normAutofit/>
          </a:bodyPr>
          <a:lstStyle/>
          <a:p>
            <a:r>
              <a:rPr lang="en-US" sz="36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BINARY ?</a:t>
            </a:r>
            <a:endParaRPr lang="en-IN" sz="36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FAE379-7B4E-4C90-A305-4D756E6D3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1617" y="1157224"/>
            <a:ext cx="4177658" cy="5486400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Machine language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 is a low-level programming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language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 that generally consists entirely of numbers. 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Binary code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 is basically any information represented by a sequence of 1s and 0s.</a:t>
            </a:r>
            <a:endParaRPr lang="en-IN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1ECA9-9B4D-4CA5-A41F-65807C5A2557}"/>
              </a:ext>
            </a:extLst>
          </p:cNvPr>
          <p:cNvSpPr txBox="1"/>
          <p:nvPr/>
        </p:nvSpPr>
        <p:spPr>
          <a:xfrm>
            <a:off x="0" y="850764"/>
            <a:ext cx="124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Bahnschrift Light Condensed" panose="020B0502040204020203" pitchFamily="34" charset="0"/>
              </a:rPr>
              <a:t>“</a:t>
            </a:r>
            <a:r>
              <a:rPr lang="en-US" sz="3600" b="1" dirty="0">
                <a:solidFill>
                  <a:srgbClr val="202124"/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H</a:t>
            </a:r>
            <a:r>
              <a:rPr lang="en-US" sz="3600" b="1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Bahnschrift Light Condensed" panose="020B0502040204020203" pitchFamily="34" charset="0"/>
              </a:rPr>
              <a:t>ello</a:t>
            </a:r>
            <a:r>
              <a:rPr lang="en-US" sz="3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Bahnschrift Light Condensed" panose="020B0502040204020203" pitchFamily="34" charset="0"/>
              </a:rPr>
              <a:t>” </a:t>
            </a:r>
            <a:endParaRPr lang="en-IN" sz="3600" dirty="0">
              <a:highlight>
                <a:srgbClr val="FFFF00"/>
              </a:highlight>
              <a:latin typeface="Bahnschrift Ligh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9789C-D762-4F25-B630-D5C4947BE076}"/>
              </a:ext>
            </a:extLst>
          </p:cNvPr>
          <p:cNvSpPr txBox="1"/>
          <p:nvPr/>
        </p:nvSpPr>
        <p:spPr>
          <a:xfrm>
            <a:off x="5197929" y="1775375"/>
            <a:ext cx="1796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latin typeface="+mj-lt"/>
              </a:rPr>
              <a:t>B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inary  code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 </a:t>
            </a:r>
            <a:endParaRPr lang="en-IN" sz="2400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4E23A32B-317F-4EEE-ACAF-0D82E879B264}"/>
              </a:ext>
            </a:extLst>
          </p:cNvPr>
          <p:cNvSpPr/>
          <p:nvPr/>
        </p:nvSpPr>
        <p:spPr>
          <a:xfrm rot="645336">
            <a:off x="358363" y="1636487"/>
            <a:ext cx="1790089" cy="4867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4F7AFB-3086-43EF-8EB0-334B0ACAD45F}"/>
              </a:ext>
            </a:extLst>
          </p:cNvPr>
          <p:cNvSpPr txBox="1"/>
          <p:nvPr/>
        </p:nvSpPr>
        <p:spPr>
          <a:xfrm>
            <a:off x="4921683" y="1334717"/>
            <a:ext cx="234863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  <a:t>Assembly language</a:t>
            </a:r>
            <a:endParaRPr lang="en-IN" b="1" dirty="0"/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C1B94BE5-96B4-4C5A-B36D-D4A329F0B039}"/>
              </a:ext>
            </a:extLst>
          </p:cNvPr>
          <p:cNvSpPr/>
          <p:nvPr/>
        </p:nvSpPr>
        <p:spPr>
          <a:xfrm flipV="1">
            <a:off x="3562405" y="1257294"/>
            <a:ext cx="1241519" cy="6913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3" name="Picture 8" descr="Coding Monsters (@CodingMonsters) | Twitter">
            <a:extLst>
              <a:ext uri="{FF2B5EF4-FFF2-40B4-BE49-F238E27FC236}">
                <a16:creationId xmlns:a16="http://schemas.microsoft.com/office/drawing/2014/main" id="{F1581F6D-A5E1-4F45-AF3F-D469303D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01" y="860803"/>
            <a:ext cx="1249764" cy="87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rrow: Bent 33">
            <a:extLst>
              <a:ext uri="{FF2B5EF4-FFF2-40B4-BE49-F238E27FC236}">
                <a16:creationId xmlns:a16="http://schemas.microsoft.com/office/drawing/2014/main" id="{E17C1ADD-896F-4D9D-A504-121C79F115A6}"/>
              </a:ext>
            </a:extLst>
          </p:cNvPr>
          <p:cNvSpPr/>
          <p:nvPr/>
        </p:nvSpPr>
        <p:spPr>
          <a:xfrm rot="10800000">
            <a:off x="3562405" y="2951553"/>
            <a:ext cx="2735566" cy="5382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52" name="Picture 4" descr="Royalty Free Animation of a Computer Saying Hello #23505 | iCLIPART.com">
            <a:extLst>
              <a:ext uri="{FF2B5EF4-FFF2-40B4-BE49-F238E27FC236}">
                <a16:creationId xmlns:a16="http://schemas.microsoft.com/office/drawing/2014/main" id="{B6DB5373-FADF-400A-A49C-00D5A21179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64" y="2351530"/>
            <a:ext cx="2181635" cy="187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9D1EB-1A2A-4F61-8164-659C3AA10C27}"/>
              </a:ext>
            </a:extLst>
          </p:cNvPr>
          <p:cNvSpPr txBox="1"/>
          <p:nvPr/>
        </p:nvSpPr>
        <p:spPr>
          <a:xfrm>
            <a:off x="1004046" y="-98595"/>
            <a:ext cx="109279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Flowchart: </a:t>
            </a:r>
            <a:endParaRPr lang="en-US" sz="4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A flowchart is a graphical representation of an algorithm.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A flowchart shows different subtasks with different symbols.</a:t>
            </a:r>
            <a:r>
              <a:rPr lang="en-US" b="1" dirty="0"/>
              <a:t>      </a:t>
            </a:r>
            <a:r>
              <a:rPr lang="en-US" sz="2000" dirty="0"/>
              <a:t>Some commonly used flowchart symbols are :</a:t>
            </a: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0103A5-B02B-40F2-8C3B-2BA012666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18191"/>
              </p:ext>
            </p:extLst>
          </p:nvPr>
        </p:nvGraphicFramePr>
        <p:xfrm>
          <a:off x="350046" y="1840397"/>
          <a:ext cx="8291930" cy="4849264"/>
        </p:xfrm>
        <a:graphic>
          <a:graphicData uri="http://schemas.openxmlformats.org/drawingml/2006/table">
            <a:tbl>
              <a:tblPr/>
              <a:tblGrid>
                <a:gridCol w="1636852">
                  <a:extLst>
                    <a:ext uri="{9D8B030D-6E8A-4147-A177-3AD203B41FA5}">
                      <a16:colId xmlns:a16="http://schemas.microsoft.com/office/drawing/2014/main" val="2763268330"/>
                    </a:ext>
                  </a:extLst>
                </a:gridCol>
                <a:gridCol w="1392634">
                  <a:extLst>
                    <a:ext uri="{9D8B030D-6E8A-4147-A177-3AD203B41FA5}">
                      <a16:colId xmlns:a16="http://schemas.microsoft.com/office/drawing/2014/main" val="1886297551"/>
                    </a:ext>
                  </a:extLst>
                </a:gridCol>
                <a:gridCol w="5262444">
                  <a:extLst>
                    <a:ext uri="{9D8B030D-6E8A-4147-A177-3AD203B41FA5}">
                      <a16:colId xmlns:a16="http://schemas.microsoft.com/office/drawing/2014/main" val="352172095"/>
                    </a:ext>
                  </a:extLst>
                </a:gridCol>
              </a:tblGrid>
              <a:tr h="14602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Symbol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Symbol Name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638"/>
                  </a:ext>
                </a:extLst>
              </a:tr>
              <a:tr h="735374">
                <a:tc>
                  <a:txBody>
                    <a:bodyPr/>
                    <a:lstStyle/>
                    <a:p>
                      <a:pPr fontAlgn="t"/>
                      <a:endParaRPr lang="en-IN" sz="180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Start/Stop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Used at the beginning and end of the algorithm to show start and end of the program.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63750"/>
                  </a:ext>
                </a:extLst>
              </a:tr>
              <a:tr h="521878">
                <a:tc>
                  <a:txBody>
                    <a:bodyPr/>
                    <a:lstStyle/>
                    <a:p>
                      <a:pPr fontAlgn="t"/>
                      <a:endParaRPr lang="en-IN" sz="1800" dirty="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Process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Indicates processes like mathematical operations.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045817"/>
                  </a:ext>
                </a:extLst>
              </a:tr>
              <a:tr h="521878">
                <a:tc>
                  <a:txBody>
                    <a:bodyPr/>
                    <a:lstStyle/>
                    <a:p>
                      <a:pPr fontAlgn="t"/>
                      <a:endParaRPr lang="en-IN" sz="180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Input/ Output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Used for denoting program inputs and outputs.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304751"/>
                  </a:ext>
                </a:extLst>
              </a:tr>
              <a:tr h="735374">
                <a:tc>
                  <a:txBody>
                    <a:bodyPr/>
                    <a:lstStyle/>
                    <a:p>
                      <a:pPr fontAlgn="t"/>
                      <a:endParaRPr lang="en-IN" sz="180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Decision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Stands for decision statements in a program, where answer is usually Yes or No.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899246"/>
                  </a:ext>
                </a:extLst>
              </a:tr>
              <a:tr h="521878">
                <a:tc>
                  <a:txBody>
                    <a:bodyPr/>
                    <a:lstStyle/>
                    <a:p>
                      <a:pPr fontAlgn="t"/>
                      <a:endParaRPr lang="en-IN" sz="180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Arrow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Shows relationships between different shapes.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310265"/>
                  </a:ext>
                </a:extLst>
              </a:tr>
              <a:tr h="735374">
                <a:tc>
                  <a:txBody>
                    <a:bodyPr/>
                    <a:lstStyle/>
                    <a:p>
                      <a:pPr fontAlgn="t"/>
                      <a:endParaRPr lang="en-IN" sz="180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On-page Connector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Connects two or more parts of a flowchart, which are on the same page.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16128"/>
                  </a:ext>
                </a:extLst>
              </a:tr>
              <a:tr h="735374">
                <a:tc>
                  <a:txBody>
                    <a:bodyPr/>
                    <a:lstStyle/>
                    <a:p>
                      <a:pPr fontAlgn="t"/>
                      <a:endParaRPr lang="en-IN" sz="1800" dirty="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Off-page Connector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Connects two parts of a flowchart which are spread over different pages.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662515"/>
                  </a:ext>
                </a:extLst>
              </a:tr>
            </a:tbl>
          </a:graphicData>
        </a:graphic>
      </p:graphicFrame>
      <p:pic>
        <p:nvPicPr>
          <p:cNvPr id="2049" name="Picture 1" descr="Start Stop">
            <a:extLst>
              <a:ext uri="{FF2B5EF4-FFF2-40B4-BE49-F238E27FC236}">
                <a16:creationId xmlns:a16="http://schemas.microsoft.com/office/drawing/2014/main" id="{7A73782F-8489-447E-8AAE-8E315698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8" y="2320973"/>
            <a:ext cx="1141651" cy="5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cess">
            <a:extLst>
              <a:ext uri="{FF2B5EF4-FFF2-40B4-BE49-F238E27FC236}">
                <a16:creationId xmlns:a16="http://schemas.microsoft.com/office/drawing/2014/main" id="{91067F55-88C3-4AE6-80CE-3DCCE2DA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7" y="2917030"/>
            <a:ext cx="979438" cy="50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Input/ Output">
            <a:extLst>
              <a:ext uri="{FF2B5EF4-FFF2-40B4-BE49-F238E27FC236}">
                <a16:creationId xmlns:a16="http://schemas.microsoft.com/office/drawing/2014/main" id="{042CA1E5-4BEE-458A-A19C-4F49084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61" y="3491539"/>
            <a:ext cx="1114332" cy="3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cision">
            <a:extLst>
              <a:ext uri="{FF2B5EF4-FFF2-40B4-BE49-F238E27FC236}">
                <a16:creationId xmlns:a16="http://schemas.microsoft.com/office/drawing/2014/main" id="{F254D596-C200-4318-8F26-CC8D8445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4" y="4011977"/>
            <a:ext cx="767823" cy="60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Arrow">
            <a:extLst>
              <a:ext uri="{FF2B5EF4-FFF2-40B4-BE49-F238E27FC236}">
                <a16:creationId xmlns:a16="http://schemas.microsoft.com/office/drawing/2014/main" id="{A690D730-91D3-4350-83B0-48480021E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6538" y="4413945"/>
            <a:ext cx="516284" cy="113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n-page Connector">
            <a:extLst>
              <a:ext uri="{FF2B5EF4-FFF2-40B4-BE49-F238E27FC236}">
                <a16:creationId xmlns:a16="http://schemas.microsoft.com/office/drawing/2014/main" id="{9B0D09BF-60FC-41AD-9576-33D4DE19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7" y="5363850"/>
            <a:ext cx="602200" cy="44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Off-page Connector">
            <a:extLst>
              <a:ext uri="{FF2B5EF4-FFF2-40B4-BE49-F238E27FC236}">
                <a16:creationId xmlns:a16="http://schemas.microsoft.com/office/drawing/2014/main" id="{2DC6BE1D-7302-4080-A63B-E56A69E3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0" y="6160343"/>
            <a:ext cx="745637" cy="4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8BBD44-BE7F-461A-ADBE-C33B3A30A98E}"/>
              </a:ext>
            </a:extLst>
          </p:cNvPr>
          <p:cNvSpPr txBox="1"/>
          <p:nvPr/>
        </p:nvSpPr>
        <p:spPr>
          <a:xfrm>
            <a:off x="9368120" y="1646550"/>
            <a:ext cx="2303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example:</a:t>
            </a:r>
            <a:endParaRPr lang="en-US" sz="2800" dirty="0"/>
          </a:p>
        </p:txBody>
      </p:sp>
      <p:pic>
        <p:nvPicPr>
          <p:cNvPr id="2057" name="Picture 9" descr="Example Flowcharts">
            <a:extLst>
              <a:ext uri="{FF2B5EF4-FFF2-40B4-BE49-F238E27FC236}">
                <a16:creationId xmlns:a16="http://schemas.microsoft.com/office/drawing/2014/main" id="{1600FF60-9A99-4F4D-8B7D-76BD291EF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867" y="2231325"/>
            <a:ext cx="28575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521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83715-BCEC-4C49-812E-3C13541D3C5A}"/>
              </a:ext>
            </a:extLst>
          </p:cNvPr>
          <p:cNvSpPr txBox="1"/>
          <p:nvPr/>
        </p:nvSpPr>
        <p:spPr>
          <a:xfrm>
            <a:off x="959223" y="0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Pseudocode: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4A5C6-1A6B-4465-8E10-C3B80BA029A3}"/>
              </a:ext>
            </a:extLst>
          </p:cNvPr>
          <p:cNvSpPr txBox="1"/>
          <p:nvPr/>
        </p:nvSpPr>
        <p:spPr>
          <a:xfrm>
            <a:off x="959223" y="692498"/>
            <a:ext cx="10273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Pseudo code is an informal way of programming description that does not require any strict programming language syntax or underlying technology considerations.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C356F-11B8-4432-9E60-EDB254E7808D}"/>
              </a:ext>
            </a:extLst>
          </p:cNvPr>
          <p:cNvSpPr txBox="1"/>
          <p:nvPr/>
        </p:nvSpPr>
        <p:spPr>
          <a:xfrm>
            <a:off x="4580964" y="2099782"/>
            <a:ext cx="7261411" cy="1846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000000"/>
                </a:solidFill>
                <a:effectLst/>
                <a:latin typeface="inherit"/>
              </a:rPr>
              <a:t>Pseudo Code for determining average of two numbers:</a:t>
            </a:r>
            <a:endParaRPr lang="en-US" sz="2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</a:t>
            </a:r>
            <a:endParaRPr lang="en-US" sz="3200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two numbers in variable num1 &amp; num2</a:t>
            </a:r>
            <a:endParaRPr lang="en-US" sz="3200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Average= (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num1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num2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)/2</a:t>
            </a:r>
            <a:endParaRPr lang="en-US" sz="3200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Print the value of Average</a:t>
            </a:r>
            <a:endParaRPr lang="en-US" sz="3200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Stop</a:t>
            </a:r>
            <a:endParaRPr lang="en-US" sz="3200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B8B6B-5E44-4828-A5D0-8C3C23658DE7}"/>
              </a:ext>
            </a:extLst>
          </p:cNvPr>
          <p:cNvSpPr txBox="1"/>
          <p:nvPr/>
        </p:nvSpPr>
        <p:spPr>
          <a:xfrm>
            <a:off x="1048871" y="3076178"/>
            <a:ext cx="32541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for creating an outline or a rough draft of a program. 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2096E-758A-45E9-B7C7-470B96CBA28B}"/>
              </a:ext>
            </a:extLst>
          </p:cNvPr>
          <p:cNvSpPr txBox="1"/>
          <p:nvPr/>
        </p:nvSpPr>
        <p:spPr>
          <a:xfrm>
            <a:off x="1048871" y="4153397"/>
            <a:ext cx="107038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Pseudo code is not an actual programming language. So it cannot be compiled into an executable program.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uses short terms or simple English language syntaxes to write code for programs before it is actually converted into a specific programming language.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purpose of using pseudo code is an efficient key principle of an algorithm.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in planning an algorithm with sketching out the structure of the program before the actual coding takes place.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69911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58259-FA65-48D5-9DC4-C8F4CCBB7E06}"/>
              </a:ext>
            </a:extLst>
          </p:cNvPr>
          <p:cNvSpPr txBox="1"/>
          <p:nvPr/>
        </p:nvSpPr>
        <p:spPr>
          <a:xfrm>
            <a:off x="995083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Decision Tree: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4F590-3B4E-4FCA-8347-6189060652CF}"/>
              </a:ext>
            </a:extLst>
          </p:cNvPr>
          <p:cNvSpPr txBox="1"/>
          <p:nvPr/>
        </p:nvSpPr>
        <p:spPr>
          <a:xfrm>
            <a:off x="995083" y="736467"/>
            <a:ext cx="97894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srgbClr val="D36F68">
                      <a:lumMod val="60000"/>
                      <a:lumOff val="40000"/>
                    </a:srgbClr>
                  </a:outerShdw>
                </a:effectLst>
                <a:latin typeface="Gill Sans MT" panose="020B0502020104020203"/>
              </a:rPr>
              <a:t>  An decision tree is a tool to represent a hierarchical structure of outcomes based on certain rules</a:t>
            </a:r>
            <a:endParaRPr kumimoji="0" lang="en-US" sz="2400" b="1" i="0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effectLst>
                <a:outerShdw blurRad="12700" dist="38100" dir="2700000" algn="tl" rotWithShape="0">
                  <a:srgbClr val="D36F68">
                    <a:lumMod val="60000"/>
                    <a:lumOff val="40000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DDF384-DD36-40F7-84B6-6A794690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1931893"/>
            <a:ext cx="5312989" cy="426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D0946-F622-4776-95D2-9887DE2C9884}"/>
              </a:ext>
            </a:extLst>
          </p:cNvPr>
          <p:cNvSpPr txBox="1"/>
          <p:nvPr/>
        </p:nvSpPr>
        <p:spPr>
          <a:xfrm>
            <a:off x="6774236" y="1761564"/>
            <a:ext cx="51457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Root Node: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This node gets divided into different homogeneous nodes. It represents entire sample.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Splitting: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It is the process of splitting or dividing a node into two or more sub-nodes.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Interior Nodes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: They represent different tests on an attribute.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Branches: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They hold the outcomes of those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Leaf Nodes: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When the nodes can’t be split further, they are called leaf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Parent and Child Nodes: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The node from where sub-nodes are created is called a parent node. And, the sub-nodes are called the child nodes.</a:t>
            </a:r>
          </a:p>
        </p:txBody>
      </p:sp>
    </p:spTree>
    <p:extLst>
      <p:ext uri="{BB962C8B-B14F-4D97-AF65-F5344CB8AC3E}">
        <p14:creationId xmlns:p14="http://schemas.microsoft.com/office/powerpoint/2010/main" val="1200828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D2D21-C13C-4AEA-ABC3-9C02701D2331}"/>
              </a:ext>
            </a:extLst>
          </p:cNvPr>
          <p:cNvSpPr txBox="1"/>
          <p:nvPr/>
        </p:nvSpPr>
        <p:spPr>
          <a:xfrm>
            <a:off x="1183339" y="0"/>
            <a:ext cx="1047077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  <a:latin typeface="BankGothic Md BT" panose="020B0807020203060204" pitchFamily="34" charset="0"/>
              </a:rPr>
              <a:t>Statement Flow Control : </a:t>
            </a:r>
          </a:p>
          <a:p>
            <a:endParaRPr lang="en-US" sz="3600" dirty="0">
              <a:highlight>
                <a:srgbClr val="FFFF00"/>
              </a:highlight>
              <a:latin typeface="BankGothic Md BT" panose="020B0807020203060204" pitchFamily="34" charset="0"/>
            </a:endParaRPr>
          </a:p>
          <a:p>
            <a:endParaRPr lang="en-US" sz="3600" dirty="0"/>
          </a:p>
          <a:p>
            <a:r>
              <a:rPr lang="en-US" sz="2400" b="1" dirty="0"/>
              <a:t>Every programming language provides constructs to support</a:t>
            </a:r>
          </a:p>
          <a:p>
            <a:endParaRPr lang="en-US" sz="2400" b="1" dirty="0"/>
          </a:p>
          <a:p>
            <a:pPr algn="l"/>
            <a:r>
              <a:rPr lang="en-US" sz="3600" b="1" i="0" dirty="0">
                <a:solidFill>
                  <a:srgbClr val="3D3D4E"/>
                </a:solidFill>
                <a:effectLst/>
                <a:latin typeface="Droid Serif"/>
              </a:rPr>
              <a:t>Sequential</a:t>
            </a:r>
            <a:r>
              <a:rPr lang="en-US" sz="3600" b="0" i="0" dirty="0">
                <a:solidFill>
                  <a:srgbClr val="3D3D4E"/>
                </a:solidFill>
                <a:effectLst/>
                <a:latin typeface="Droid Serif"/>
              </a:rPr>
              <a:t> - default mode</a:t>
            </a:r>
          </a:p>
          <a:p>
            <a:pPr algn="l"/>
            <a:r>
              <a:rPr lang="en-US" sz="3600" b="1" i="0" dirty="0">
                <a:solidFill>
                  <a:srgbClr val="3D3D4E"/>
                </a:solidFill>
                <a:effectLst/>
                <a:latin typeface="Droid Serif"/>
              </a:rPr>
              <a:t>Selection</a:t>
            </a:r>
            <a:r>
              <a:rPr lang="en-US" sz="3600" b="0" i="0" dirty="0">
                <a:solidFill>
                  <a:srgbClr val="3D3D4E"/>
                </a:solidFill>
                <a:effectLst/>
                <a:latin typeface="Droid Serif"/>
              </a:rPr>
              <a:t> - used for decisions and branching</a:t>
            </a:r>
          </a:p>
          <a:p>
            <a:pPr algn="l"/>
            <a:r>
              <a:rPr lang="en-US" sz="3600" b="1" i="0" dirty="0">
                <a:solidFill>
                  <a:srgbClr val="3D3D4E"/>
                </a:solidFill>
                <a:effectLst/>
                <a:latin typeface="Droid Serif"/>
              </a:rPr>
              <a:t>Repetition</a:t>
            </a:r>
            <a:r>
              <a:rPr lang="en-US" sz="3600" b="0" i="0" dirty="0">
                <a:solidFill>
                  <a:srgbClr val="3D3D4E"/>
                </a:solidFill>
                <a:effectLst/>
                <a:latin typeface="Droid Serif"/>
              </a:rPr>
              <a:t> - used for looping, i.e., repeating a piece of              					code multiple times.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9862CD-6CDC-4EEB-8079-9082B8349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4" y="871827"/>
            <a:ext cx="9827690" cy="46166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A program’s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control flow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is the order in which the program’s code executes.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6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F2FA8A-4FEF-4D6B-8D45-61265C02F8AF}"/>
              </a:ext>
            </a:extLst>
          </p:cNvPr>
          <p:cNvSpPr txBox="1"/>
          <p:nvPr/>
        </p:nvSpPr>
        <p:spPr>
          <a:xfrm>
            <a:off x="1013012" y="305723"/>
            <a:ext cx="1047077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highlight>
                  <a:srgbClr val="00FFFF"/>
                </a:highlight>
                <a:latin typeface="Nunito Sans"/>
              </a:rPr>
              <a:t>1. Sequential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i="0" u="sng" dirty="0">
                <a:solidFill>
                  <a:srgbClr val="3D3D4E"/>
                </a:solidFill>
                <a:effectLst/>
                <a:latin typeface="Droid Serif"/>
              </a:rPr>
              <a:t>Sequential statements</a:t>
            </a:r>
            <a:r>
              <a:rPr lang="en-US" sz="3200" b="1" i="0" dirty="0">
                <a:solidFill>
                  <a:srgbClr val="3D3D4E"/>
                </a:solidFill>
                <a:effectLst/>
                <a:latin typeface="Droid Serif"/>
              </a:rPr>
              <a:t> are a set of statements whose execution process happens in a sequence.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D3D4E"/>
                </a:solidFill>
                <a:effectLst/>
                <a:latin typeface="Droid Serif"/>
              </a:rPr>
              <a:t>The problem with sequential statements is that if the logic has broken in any one of the lines, then the complete source code execution will break.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611D-CEA4-4095-B296-93A2F7EA1605}"/>
              </a:ext>
            </a:extLst>
          </p:cNvPr>
          <p:cNvSpPr txBox="1"/>
          <p:nvPr/>
        </p:nvSpPr>
        <p:spPr>
          <a:xfrm>
            <a:off x="1174377" y="4761401"/>
            <a:ext cx="381896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c=a-b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"Subtraction is : "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26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259A87-AB12-46ED-845A-3AF4E34E48A9}"/>
              </a:ext>
            </a:extLst>
          </p:cNvPr>
          <p:cNvSpPr txBox="1"/>
          <p:nvPr/>
        </p:nvSpPr>
        <p:spPr>
          <a:xfrm>
            <a:off x="1299882" y="351234"/>
            <a:ext cx="1015701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highlight>
                  <a:srgbClr val="00FFFF"/>
                </a:highlight>
                <a:latin typeface="Nunito Sans"/>
              </a:rPr>
              <a:t>2. Selection/Decision control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In Python, the selection statements are also known as </a:t>
            </a:r>
            <a:r>
              <a:rPr lang="en-US" sz="3200" b="0" i="1" dirty="0">
                <a:solidFill>
                  <a:srgbClr val="3D3D4E"/>
                </a:solidFill>
                <a:effectLst/>
                <a:latin typeface="Droid Serif"/>
              </a:rPr>
              <a:t>Decision control statements</a:t>
            </a: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 or </a:t>
            </a:r>
            <a:r>
              <a:rPr lang="en-US" sz="3200" b="0" i="1" dirty="0">
                <a:solidFill>
                  <a:srgbClr val="3D3D4E"/>
                </a:solidFill>
                <a:effectLst/>
                <a:latin typeface="Droid Serif"/>
              </a:rPr>
              <a:t>branching statements</a:t>
            </a: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The selection statement allows a program to test several conditions and execute instructions based on which condition is true.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4832-50A6-4B4F-A6E2-7A320441C71A}"/>
              </a:ext>
            </a:extLst>
          </p:cNvPr>
          <p:cNvSpPr txBox="1"/>
          <p:nvPr/>
        </p:nvSpPr>
        <p:spPr>
          <a:xfrm>
            <a:off x="1577788" y="4052972"/>
            <a:ext cx="6096000" cy="224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Some Decision Control Statements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if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if-else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if-</a:t>
            </a:r>
            <a:r>
              <a:rPr lang="en-US" sz="2800" b="0" i="0" dirty="0" err="1">
                <a:solidFill>
                  <a:srgbClr val="3D3D4E"/>
                </a:solidFill>
                <a:effectLst/>
                <a:latin typeface="Droid Serif"/>
              </a:rPr>
              <a:t>elif</a:t>
            </a: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-else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D3D4E"/>
                </a:solidFill>
                <a:effectLst/>
                <a:latin typeface="Droid Serif"/>
              </a:rPr>
              <a:t>nested if</a:t>
            </a:r>
          </a:p>
        </p:txBody>
      </p:sp>
    </p:spTree>
    <p:extLst>
      <p:ext uri="{BB962C8B-B14F-4D97-AF65-F5344CB8AC3E}">
        <p14:creationId xmlns:p14="http://schemas.microsoft.com/office/powerpoint/2010/main" val="36206371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C0D5D-BD34-4744-9301-90281E5BE384}"/>
              </a:ext>
            </a:extLst>
          </p:cNvPr>
          <p:cNvSpPr txBox="1"/>
          <p:nvPr/>
        </p:nvSpPr>
        <p:spPr>
          <a:xfrm>
            <a:off x="1470210" y="1439777"/>
            <a:ext cx="2895601" cy="1213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Syntax :     </a:t>
            </a:r>
          </a:p>
          <a:p>
            <a:r>
              <a:rPr lang="en-US" dirty="0"/>
              <a:t>                </a:t>
            </a:r>
            <a:r>
              <a:rPr lang="en-IN" dirty="0"/>
              <a:t>if  (condition) : </a:t>
            </a:r>
          </a:p>
          <a:p>
            <a:r>
              <a:rPr lang="en-IN" dirty="0"/>
              <a:t>		  	statement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0C9C0-7F9B-4F55-BE48-E7078BBD4EAA}"/>
              </a:ext>
            </a:extLst>
          </p:cNvPr>
          <p:cNvSpPr txBox="1"/>
          <p:nvPr/>
        </p:nvSpPr>
        <p:spPr>
          <a:xfrm>
            <a:off x="1470211" y="3539769"/>
            <a:ext cx="60960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Example 1:</a:t>
            </a:r>
          </a:p>
          <a:p>
            <a:r>
              <a:rPr lang="en-US" dirty="0"/>
              <a:t>                 if grade==’A’: </a:t>
            </a:r>
          </a:p>
          <a:p>
            <a:r>
              <a:rPr lang="en-US" dirty="0"/>
              <a:t>		  	print(“well done”)</a:t>
            </a:r>
          </a:p>
          <a:p>
            <a:r>
              <a:rPr lang="en-US" dirty="0"/>
              <a:t>Example 2:</a:t>
            </a:r>
          </a:p>
          <a:p>
            <a:r>
              <a:rPr lang="en-US" dirty="0"/>
              <a:t>		  if a&gt;b : </a:t>
            </a:r>
          </a:p>
          <a:p>
            <a:r>
              <a:rPr lang="en-US" dirty="0"/>
              <a:t>      			print(“A has more than B has”)</a:t>
            </a:r>
            <a:endParaRPr lang="en-IN" dirty="0"/>
          </a:p>
        </p:txBody>
      </p:sp>
      <p:sp>
        <p:nvSpPr>
          <p:cNvPr id="9" name="TextBox 8" descr="if">
            <a:extLst>
              <a:ext uri="{FF2B5EF4-FFF2-40B4-BE49-F238E27FC236}">
                <a16:creationId xmlns:a16="http://schemas.microsoft.com/office/drawing/2014/main" id="{7073408E-1D62-4ED9-ADAC-09E7043322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1344708" y="-80682"/>
            <a:ext cx="12998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if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122" name="Picture 2" descr="if-statement-in-java">
            <a:extLst>
              <a:ext uri="{FF2B5EF4-FFF2-40B4-BE49-F238E27FC236}">
                <a16:creationId xmlns:a16="http://schemas.microsoft.com/office/drawing/2014/main" id="{AAD7F30D-36D8-41EF-ADD6-73502060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2" y="779930"/>
            <a:ext cx="3537604" cy="40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865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if">
            <a:extLst>
              <a:ext uri="{FF2B5EF4-FFF2-40B4-BE49-F238E27FC236}">
                <a16:creationId xmlns:a16="http://schemas.microsoft.com/office/drawing/2014/main" id="{547E6A80-5998-4C54-9755-AD2ADFF547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60615" y="-188258"/>
            <a:ext cx="31107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If-else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0C75C-8F63-49B6-83A9-2694B9CCD172}"/>
              </a:ext>
            </a:extLst>
          </p:cNvPr>
          <p:cNvSpPr txBox="1"/>
          <p:nvPr/>
        </p:nvSpPr>
        <p:spPr>
          <a:xfrm>
            <a:off x="887506" y="1044814"/>
            <a:ext cx="6167719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Syntax :     </a:t>
            </a:r>
          </a:p>
          <a:p>
            <a:r>
              <a:rPr lang="en-US" dirty="0"/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(condition):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# Executes this block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	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condition is true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# Executes this block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	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condition is false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225CA-DCE2-47D5-A5EA-B7489B35A082}"/>
              </a:ext>
            </a:extLst>
          </p:cNvPr>
          <p:cNvSpPr txBox="1"/>
          <p:nvPr/>
        </p:nvSpPr>
        <p:spPr>
          <a:xfrm>
            <a:off x="1470211" y="3539769"/>
            <a:ext cx="6096000" cy="220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Example 1: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   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 15):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      	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is smaller than 15")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	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is greater than 15")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dirty="0"/>
          </a:p>
        </p:txBody>
      </p:sp>
      <p:pic>
        <p:nvPicPr>
          <p:cNvPr id="6147" name="Picture 3" descr="if-else-statement">
            <a:extLst>
              <a:ext uri="{FF2B5EF4-FFF2-40B4-BE49-F238E27FC236}">
                <a16:creationId xmlns:a16="http://schemas.microsoft.com/office/drawing/2014/main" id="{3E9F3B9B-0316-4FF0-B8C2-F3303258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635" y="550950"/>
            <a:ext cx="3609322" cy="553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061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ADEA39-4843-4481-9664-7D3075AB64C3}"/>
              </a:ext>
            </a:extLst>
          </p:cNvPr>
          <p:cNvSpPr txBox="1"/>
          <p:nvPr/>
        </p:nvSpPr>
        <p:spPr>
          <a:xfrm>
            <a:off x="788893" y="-27862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If-</a:t>
            </a:r>
            <a:r>
              <a:rPr lang="en-US" sz="8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elif</a:t>
            </a:r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-else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0FB51-6115-4EF1-A4C3-131E88B94652}"/>
              </a:ext>
            </a:extLst>
          </p:cNvPr>
          <p:cNvSpPr txBox="1"/>
          <p:nvPr/>
        </p:nvSpPr>
        <p:spPr>
          <a:xfrm>
            <a:off x="950260" y="843677"/>
            <a:ext cx="455407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Syntax :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if (condition):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#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(condition):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#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#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D7A65-121D-4E1D-B717-3480153D255F}"/>
              </a:ext>
            </a:extLst>
          </p:cNvPr>
          <p:cNvSpPr txBox="1"/>
          <p:nvPr/>
        </p:nvSpPr>
        <p:spPr>
          <a:xfrm>
            <a:off x="950260" y="3503909"/>
            <a:ext cx="6096000" cy="313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Example 1: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  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10"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  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15"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20"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not present"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f-else-if-ladder">
            <a:extLst>
              <a:ext uri="{FF2B5EF4-FFF2-40B4-BE49-F238E27FC236}">
                <a16:creationId xmlns:a16="http://schemas.microsoft.com/office/drawing/2014/main" id="{B737F066-7A08-4FE4-9C73-CBBD739A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29" y="0"/>
            <a:ext cx="59256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565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79BC2A-1F10-4BE6-A77C-AAF5FE82DD44}"/>
              </a:ext>
            </a:extLst>
          </p:cNvPr>
          <p:cNvSpPr txBox="1"/>
          <p:nvPr/>
        </p:nvSpPr>
        <p:spPr>
          <a:xfrm>
            <a:off x="833718" y="-251902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Nested if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54C57-8FB7-4B4B-B8DD-9598739235A3}"/>
              </a:ext>
            </a:extLst>
          </p:cNvPr>
          <p:cNvSpPr txBox="1"/>
          <p:nvPr/>
        </p:nvSpPr>
        <p:spPr>
          <a:xfrm>
            <a:off x="5665694" y="866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Nested if statements means an if statement inside another if statement.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10C0B-5092-47E6-9527-B751A0EF1C42}"/>
              </a:ext>
            </a:extLst>
          </p:cNvPr>
          <p:cNvSpPr txBox="1"/>
          <p:nvPr/>
        </p:nvSpPr>
        <p:spPr>
          <a:xfrm>
            <a:off x="0" y="863223"/>
            <a:ext cx="5405716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Syntax :    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(condition1):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Executes when condition1 is true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(condition2):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Executes when condition2 is true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if Block is end here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if Block is end here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Nested_if">
            <a:extLst>
              <a:ext uri="{FF2B5EF4-FFF2-40B4-BE49-F238E27FC236}">
                <a16:creationId xmlns:a16="http://schemas.microsoft.com/office/drawing/2014/main" id="{D8CA04A6-95E0-4A06-9C72-05D094020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224" y="863222"/>
            <a:ext cx="5791199" cy="59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5740EACE-23B8-488B-AEA1-1770B8FE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75" y="3532564"/>
            <a:ext cx="5221941" cy="246221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num = float(input("Enter a number: 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if (num &gt;= 0):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if (num == 0):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droid sans mono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print("Zero")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droid sa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droid sans mono"/>
              </a:rPr>
              <a:t>          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print("Positive number")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print("Negative number")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2661-07EC-4C12-96FE-133A071C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58" y="90982"/>
            <a:ext cx="10401380" cy="6100093"/>
          </a:xfrm>
        </p:spPr>
        <p:txBody>
          <a:bodyPr>
            <a:normAutofit/>
          </a:bodyPr>
          <a:lstStyle/>
          <a:p>
            <a:r>
              <a:rPr lang="en-US" dirty="0"/>
              <a:t>WHY LEARN programming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2793-B8A1-4802-B05D-27BAC28E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050" y="1007636"/>
            <a:ext cx="10178322" cy="5711151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 Attractive Salary: 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Multiple Career Opportunities: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 Develop Problem-Solving and Logical Skill:</a:t>
            </a:r>
          </a:p>
          <a:p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 Develop Interpersonal Skills: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 Technologies Are Ruling the World:</a:t>
            </a:r>
          </a:p>
          <a:p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 Coding is Creativity: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 Understanding of Both Sides of the Equation in Business:</a:t>
            </a:r>
          </a:p>
          <a:p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Empowering and Life-Changing Experience:</a:t>
            </a:r>
          </a:p>
          <a:p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Self interest:</a:t>
            </a:r>
          </a:p>
          <a:p>
            <a:endParaRPr lang="en-IN" dirty="0"/>
          </a:p>
        </p:txBody>
      </p:sp>
      <p:pic>
        <p:nvPicPr>
          <p:cNvPr id="6146" name="Picture 2" descr="Icon-cash--animated Sticker GIF | Gfycat">
            <a:extLst>
              <a:ext uri="{FF2B5EF4-FFF2-40B4-BE49-F238E27FC236}">
                <a16:creationId xmlns:a16="http://schemas.microsoft.com/office/drawing/2014/main" id="{C489857B-A396-4A10-A182-B24B7E972D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89" y="729841"/>
            <a:ext cx="1023458" cy="9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YP Scotland&amp;#39;s #MyCareerPath – The Society of Young Publishers">
            <a:extLst>
              <a:ext uri="{FF2B5EF4-FFF2-40B4-BE49-F238E27FC236}">
                <a16:creationId xmlns:a16="http://schemas.microsoft.com/office/drawing/2014/main" id="{6615A4E0-2323-4043-9841-3E398C02A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4" y="1007636"/>
            <a:ext cx="1448499" cy="11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roblem Solver | EdApp Microlearning Course Library">
            <a:extLst>
              <a:ext uri="{FF2B5EF4-FFF2-40B4-BE49-F238E27FC236}">
                <a16:creationId xmlns:a16="http://schemas.microsoft.com/office/drawing/2014/main" id="{958A1574-FC58-4A64-BC1E-0F69A2997B6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802" y="1193635"/>
            <a:ext cx="1448499" cy="15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nformation Technology Animated Gif">
            <a:extLst>
              <a:ext uri="{FF2B5EF4-FFF2-40B4-BE49-F238E27FC236}">
                <a16:creationId xmlns:a16="http://schemas.microsoft.com/office/drawing/2014/main" id="{BC69A4EA-3055-4840-9D9D-4AE2018C72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903" y="3298789"/>
            <a:ext cx="1261755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About – deshpandechemistryclasses.com">
            <a:extLst>
              <a:ext uri="{FF2B5EF4-FFF2-40B4-BE49-F238E27FC236}">
                <a16:creationId xmlns:a16="http://schemas.microsoft.com/office/drawing/2014/main" id="{10CB7288-63D6-4231-B539-609B39951E7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71" y="5165729"/>
            <a:ext cx="3263317" cy="13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3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56502A-96AC-437D-90EB-11CB9A4B660D}"/>
              </a:ext>
            </a:extLst>
          </p:cNvPr>
          <p:cNvSpPr txBox="1"/>
          <p:nvPr/>
        </p:nvSpPr>
        <p:spPr>
          <a:xfrm>
            <a:off x="1021977" y="292731"/>
            <a:ext cx="105693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highlight>
                  <a:srgbClr val="00FFFF"/>
                </a:highlight>
                <a:latin typeface="Nunito Sans"/>
              </a:rPr>
              <a:t>3. Repetition/Iteration</a:t>
            </a:r>
          </a:p>
          <a:p>
            <a:pPr algn="l"/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A </a:t>
            </a:r>
            <a:r>
              <a:rPr lang="en-US" sz="3200" b="1" i="0" dirty="0">
                <a:solidFill>
                  <a:srgbClr val="3D3D4E"/>
                </a:solidFill>
                <a:effectLst/>
                <a:latin typeface="Droid Serif"/>
              </a:rPr>
              <a:t>repetition statement</a:t>
            </a: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 is used to repeat a group(block) of programming instructions until a certain condition fulfilled.</a:t>
            </a:r>
          </a:p>
          <a:p>
            <a:pPr algn="l"/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In Python, we generally have two loops/repetitive statements: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9CD87-50BD-4563-906B-6A40EFD626B7}"/>
              </a:ext>
            </a:extLst>
          </p:cNvPr>
          <p:cNvSpPr txBox="1"/>
          <p:nvPr/>
        </p:nvSpPr>
        <p:spPr>
          <a:xfrm>
            <a:off x="815788" y="2974875"/>
            <a:ext cx="1658471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E8768-9D28-4D43-9153-EEA8CD03E39D}"/>
              </a:ext>
            </a:extLst>
          </p:cNvPr>
          <p:cNvSpPr txBox="1"/>
          <p:nvPr/>
        </p:nvSpPr>
        <p:spPr>
          <a:xfrm>
            <a:off x="5495365" y="2856950"/>
            <a:ext cx="6096000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Droid Serif"/>
              </a:rPr>
              <a:t>The loops that repeat a certain number of times </a:t>
            </a:r>
            <a:endParaRPr lang="en-US" sz="2400" b="0" i="0" dirty="0">
              <a:effectLst/>
              <a:latin typeface="Droid 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20152-6209-4BED-89DD-67C884BC6DF1}"/>
              </a:ext>
            </a:extLst>
          </p:cNvPr>
          <p:cNvSpPr txBox="1"/>
          <p:nvPr/>
        </p:nvSpPr>
        <p:spPr>
          <a:xfrm>
            <a:off x="5360893" y="4579802"/>
            <a:ext cx="6831107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Droid Serif"/>
              </a:rPr>
              <a:t>The loops that repeat until a certain thing happens </a:t>
            </a:r>
            <a:r>
              <a:rPr lang="en-US" sz="2400" dirty="0" err="1">
                <a:latin typeface="Droid Serif"/>
              </a:rPr>
              <a:t>i.e</a:t>
            </a:r>
            <a:r>
              <a:rPr lang="en-US" sz="2400" dirty="0">
                <a:latin typeface="Droid Serif"/>
              </a:rPr>
              <a:t> the keep repeating as long as some condition is true </a:t>
            </a:r>
            <a:endParaRPr lang="en-US" sz="2400" b="0" i="0" dirty="0">
              <a:effectLst/>
              <a:latin typeface="Droid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A6793-3C42-4633-BBF8-D5872184EF5E}"/>
              </a:ext>
            </a:extLst>
          </p:cNvPr>
          <p:cNvSpPr txBox="1"/>
          <p:nvPr/>
        </p:nvSpPr>
        <p:spPr>
          <a:xfrm>
            <a:off x="753034" y="4702912"/>
            <a:ext cx="215153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while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2C4C5-C4A4-41F1-99D7-3B41EEE66455}"/>
              </a:ext>
            </a:extLst>
          </p:cNvPr>
          <p:cNvSpPr txBox="1"/>
          <p:nvPr/>
        </p:nvSpPr>
        <p:spPr>
          <a:xfrm>
            <a:off x="2998694" y="3174929"/>
            <a:ext cx="1972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D3D4E"/>
                </a:solidFill>
                <a:latin typeface="Droid Serif"/>
              </a:rPr>
              <a:t>COUNTING LOOPS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2650C-1F2C-49FA-97B3-8F144FDF1618}"/>
              </a:ext>
            </a:extLst>
          </p:cNvPr>
          <p:cNvSpPr txBox="1"/>
          <p:nvPr/>
        </p:nvSpPr>
        <p:spPr>
          <a:xfrm>
            <a:off x="2904564" y="4918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D3D4E"/>
                </a:solidFill>
                <a:effectLst/>
                <a:latin typeface="Droid Serif"/>
              </a:rPr>
              <a:t>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35482733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962DA-547F-4241-B26B-B2D2A9A99AFC}"/>
              </a:ext>
            </a:extLst>
          </p:cNvPr>
          <p:cNvSpPr txBox="1"/>
          <p:nvPr/>
        </p:nvSpPr>
        <p:spPr>
          <a:xfrm>
            <a:off x="107576" y="-216042"/>
            <a:ext cx="52443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 LOOP             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8E4F10-4700-4B18-8CB3-87CC85F0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23" y="1242730"/>
            <a:ext cx="5638800" cy="203387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latin typeface="inter-regular"/>
              </a:rPr>
              <a:t>Syntax:</a:t>
            </a:r>
          </a:p>
          <a:p>
            <a:pPr algn="just"/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pPr algn="just"/>
            <a:r>
              <a:rPr lang="en-US" sz="3200" b="1" dirty="0">
                <a:solidFill>
                  <a:schemeClr val="bg1"/>
                </a:solidFill>
                <a:latin typeface="inter-regular"/>
              </a:rPr>
              <a:t>for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 </a:t>
            </a:r>
            <a:r>
              <a:rPr lang="en-US" sz="3200" dirty="0" err="1">
                <a:highlight>
                  <a:srgbClr val="FFFF00"/>
                </a:highlight>
                <a:latin typeface="inter-regular"/>
              </a:rPr>
              <a:t>iterating_var</a:t>
            </a:r>
            <a:r>
              <a:rPr lang="en-US" sz="3200" dirty="0">
                <a:latin typeface="inter-regular"/>
              </a:rPr>
              <a:t>  </a:t>
            </a:r>
            <a:r>
              <a:rPr lang="en-US" sz="3200" b="1" dirty="0">
                <a:solidFill>
                  <a:schemeClr val="bg1"/>
                </a:solidFill>
                <a:latin typeface="inter-regular"/>
              </a:rPr>
              <a:t>in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  </a:t>
            </a:r>
            <a:r>
              <a:rPr lang="en-US" sz="3200" dirty="0">
                <a:highlight>
                  <a:srgbClr val="FFFF00"/>
                </a:highlight>
                <a:latin typeface="inter-regular"/>
              </a:rPr>
              <a:t>sequence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: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inter-regular"/>
              </a:rPr>
              <a:t>	</a:t>
            </a:r>
            <a:r>
              <a:rPr lang="en-US" sz="3200" dirty="0" err="1">
                <a:solidFill>
                  <a:schemeClr val="bg1"/>
                </a:solidFill>
                <a:latin typeface="inter-regular"/>
              </a:rPr>
              <a:t>statements_to_repeat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 </a:t>
            </a:r>
          </a:p>
        </p:txBody>
      </p:sp>
      <p:pic>
        <p:nvPicPr>
          <p:cNvPr id="1027" name="Picture 3" descr="Python for loop">
            <a:extLst>
              <a:ext uri="{FF2B5EF4-FFF2-40B4-BE49-F238E27FC236}">
                <a16:creationId xmlns:a16="http://schemas.microsoft.com/office/drawing/2014/main" id="{F9CBCC4B-E847-403F-9370-45D88EC8E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89" y="968188"/>
            <a:ext cx="4679575" cy="571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D21F7D-6714-4115-ADA5-9E290B26A226}"/>
              </a:ext>
            </a:extLst>
          </p:cNvPr>
          <p:cNvSpPr txBox="1"/>
          <p:nvPr/>
        </p:nvSpPr>
        <p:spPr>
          <a:xfrm>
            <a:off x="493060" y="3429000"/>
            <a:ext cx="230392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str =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"Python"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str: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396D6-1F1A-4187-BB37-C265A7D764ED}"/>
              </a:ext>
            </a:extLst>
          </p:cNvPr>
          <p:cNvSpPr txBox="1"/>
          <p:nvPr/>
        </p:nvSpPr>
        <p:spPr>
          <a:xfrm>
            <a:off x="5271245" y="118272"/>
            <a:ext cx="673249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Each time , when the loop-body is executed ,is called an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Itertion</a:t>
            </a:r>
            <a:endParaRPr lang="en-IN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979117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0A5D-FFE6-426F-952F-7499CB261843}"/>
              </a:ext>
            </a:extLst>
          </p:cNvPr>
          <p:cNvSpPr txBox="1"/>
          <p:nvPr/>
        </p:nvSpPr>
        <p:spPr>
          <a:xfrm>
            <a:off x="0" y="-251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range( )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59BEE-12A3-43F1-878F-6927ED473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1" y="1208551"/>
            <a:ext cx="9036424" cy="154142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latin typeface="inter-regular"/>
              </a:rPr>
              <a:t>Syntax: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  <a:latin typeface="inter-regular"/>
              </a:rPr>
              <a:t>for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 </a:t>
            </a:r>
            <a:r>
              <a:rPr lang="en-US" sz="3200" dirty="0" err="1">
                <a:highlight>
                  <a:srgbClr val="FFFF00"/>
                </a:highlight>
                <a:latin typeface="inter-regular"/>
              </a:rPr>
              <a:t>iterating_var</a:t>
            </a:r>
            <a:r>
              <a:rPr lang="en-US" sz="3200" dirty="0">
                <a:latin typeface="inter-regular"/>
              </a:rPr>
              <a:t>  </a:t>
            </a:r>
            <a:r>
              <a:rPr lang="en-US" sz="3200" b="1" dirty="0">
                <a:solidFill>
                  <a:schemeClr val="bg1"/>
                </a:solidFill>
                <a:latin typeface="inter-regular"/>
              </a:rPr>
              <a:t>in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  </a:t>
            </a:r>
            <a:r>
              <a:rPr lang="en-US" sz="3200" dirty="0">
                <a:highlight>
                  <a:srgbClr val="FFFF00"/>
                </a:highlight>
                <a:latin typeface="inter-regular"/>
              </a:rPr>
              <a:t>range(</a:t>
            </a:r>
            <a:r>
              <a:rPr lang="en-US" sz="3200" dirty="0" err="1">
                <a:highlight>
                  <a:srgbClr val="FFFF00"/>
                </a:highlight>
                <a:latin typeface="inter-regular"/>
              </a:rPr>
              <a:t>start,end,step_size</a:t>
            </a:r>
            <a:r>
              <a:rPr lang="en-US" sz="3200" dirty="0">
                <a:highlight>
                  <a:srgbClr val="FFFF00"/>
                </a:highlight>
                <a:latin typeface="inter-regular"/>
              </a:rPr>
              <a:t>)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 :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inter-regular"/>
              </a:rPr>
              <a:t>		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3E3CB-339C-45DC-BE0E-E4822B1F176C}"/>
              </a:ext>
            </a:extLst>
          </p:cNvPr>
          <p:cNvSpPr txBox="1"/>
          <p:nvPr/>
        </p:nvSpPr>
        <p:spPr>
          <a:xfrm>
            <a:off x="277905" y="3307624"/>
            <a:ext cx="464371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range(1,11,1):  </a:t>
            </a:r>
          </a:p>
          <a:p>
            <a:pPr algn="just"/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6EC77-0649-4F2C-9642-769738F35FF7}"/>
              </a:ext>
            </a:extLst>
          </p:cNvPr>
          <p:cNvSpPr txBox="1"/>
          <p:nvPr/>
        </p:nvSpPr>
        <p:spPr>
          <a:xfrm>
            <a:off x="3845859" y="518545"/>
            <a:ext cx="72703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range()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function is used to generate the sequence of the numbers.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E9EAF-CD91-4ED0-86C5-3CA094A32502}"/>
              </a:ext>
            </a:extLst>
          </p:cNvPr>
          <p:cNvSpPr txBox="1"/>
          <p:nvPr/>
        </p:nvSpPr>
        <p:spPr>
          <a:xfrm>
            <a:off x="5593976" y="2886991"/>
            <a:ext cx="6598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start: Starting number of the sequence.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stop: Generate numbers up to, but not including this number.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step(Optional): Determines the increment between each numbers in the sequence.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450943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0A5D-FFE6-426F-952F-7499CB261843}"/>
              </a:ext>
            </a:extLst>
          </p:cNvPr>
          <p:cNvSpPr txBox="1"/>
          <p:nvPr/>
        </p:nvSpPr>
        <p:spPr>
          <a:xfrm>
            <a:off x="0" y="-251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while LOOP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59BEE-12A3-43F1-878F-6927ED473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71538"/>
            <a:ext cx="3702424" cy="203387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</a:rPr>
              <a:t>Syntax:</a:t>
            </a:r>
          </a:p>
          <a:p>
            <a:pPr algn="just"/>
            <a:r>
              <a:rPr lang="en-IN" sz="32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IN" sz="3200" dirty="0">
                <a:solidFill>
                  <a:schemeClr val="bg1"/>
                </a:solidFill>
              </a:rPr>
              <a:t>while(condition):</a:t>
            </a:r>
          </a:p>
          <a:p>
            <a:pPr algn="just"/>
            <a:r>
              <a:rPr lang="en-IN" sz="3200" dirty="0">
                <a:solidFill>
                  <a:schemeClr val="bg1"/>
                </a:solidFill>
              </a:rPr>
              <a:t>	statement</a:t>
            </a:r>
            <a:endParaRPr lang="en-US" sz="3200" dirty="0">
              <a:solidFill>
                <a:schemeClr val="bg1"/>
              </a:solidFill>
              <a:latin typeface="inter-regular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046ED8-424E-4ADB-AA7D-FC4050FC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098"/>
            <a:ext cx="4936575" cy="10772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Monaco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ibre Franklin"/>
              </a:rPr>
              <a:t> loop keeps reiterating a block of code defined inside it until the desired condition is met.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python while loop flowchart">
            <a:extLst>
              <a:ext uri="{FF2B5EF4-FFF2-40B4-BE49-F238E27FC236}">
                <a16:creationId xmlns:a16="http://schemas.microsoft.com/office/drawing/2014/main" id="{A4F22BBA-CFE3-477E-B4C7-5085E51E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31982"/>
            <a:ext cx="5638800" cy="48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D292F1-2D5A-4F0F-91AF-852300FA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28" y="3429000"/>
            <a:ext cx="3058456" cy="22261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 = 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while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 &lt; 10):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292B2C"/>
                </a:solidFill>
                <a:latin typeface="Monaco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print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292B2C"/>
                </a:solidFill>
                <a:latin typeface="Monaco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 = i+1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268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E8086-599F-4022-B66F-D9C47E0F568D}"/>
              </a:ext>
            </a:extLst>
          </p:cNvPr>
          <p:cNvSpPr txBox="1"/>
          <p:nvPr/>
        </p:nvSpPr>
        <p:spPr>
          <a:xfrm>
            <a:off x="1075765" y="250305"/>
            <a:ext cx="9861176" cy="5755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0" dirty="0"/>
              <a:t>Jump statements </a:t>
            </a:r>
            <a:r>
              <a:rPr lang="en-US" sz="3200" dirty="0"/>
              <a:t>are used to transfer the program's control from one location to another.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Means these are used to alter the flow of a loop like - to skip a part of a loop or terminate a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There are three types of jump statements used in python. </a:t>
            </a:r>
          </a:p>
          <a:p>
            <a:r>
              <a:rPr lang="en-US" sz="3200" dirty="0"/>
              <a:t>		</a:t>
            </a:r>
            <a:r>
              <a:rPr lang="en-US" sz="3200" b="1" dirty="0">
                <a:solidFill>
                  <a:schemeClr val="tx1"/>
                </a:solidFill>
              </a:rPr>
              <a:t>1.break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		2.continue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		3.pass 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37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5F97F4-6160-4612-B952-B6D544B5F3CF}"/>
              </a:ext>
            </a:extLst>
          </p:cNvPr>
          <p:cNvSpPr txBox="1"/>
          <p:nvPr/>
        </p:nvSpPr>
        <p:spPr>
          <a:xfrm>
            <a:off x="995082" y="0"/>
            <a:ext cx="81847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u="none" strike="noStrike" dirty="0">
                <a:solidFill>
                  <a:srgbClr val="313131"/>
                </a:solidFill>
                <a:effectLst/>
                <a:hlinkClick r:id="rId2" tooltip="break statement in Python"/>
              </a:rPr>
              <a:t>break statement</a:t>
            </a:r>
            <a:r>
              <a:rPr lang="en-US" sz="6000" b="1" u="none" strike="noStrike" dirty="0">
                <a:solidFill>
                  <a:srgbClr val="313131"/>
                </a:solidFill>
                <a:effectLst/>
              </a:rPr>
              <a:t> </a:t>
            </a:r>
          </a:p>
          <a:p>
            <a:r>
              <a:rPr lang="en-US" sz="3600" dirty="0">
                <a:solidFill>
                  <a:srgbClr val="000000"/>
                </a:solidFill>
                <a:effectLst/>
              </a:rPr>
              <a:t>Terminates the loop statement and transfers execution to the statement immediately following the loop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0A807-7075-4ADF-8F80-ABF9F463547D}"/>
              </a:ext>
            </a:extLst>
          </p:cNvPr>
          <p:cNvSpPr txBox="1"/>
          <p:nvPr/>
        </p:nvSpPr>
        <p:spPr>
          <a:xfrm>
            <a:off x="1479177" y="3342945"/>
            <a:ext cx="6096000" cy="3170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000" dirty="0"/>
              <a:t>for </a:t>
            </a:r>
            <a:r>
              <a:rPr lang="en-IN" sz="4000" dirty="0" err="1"/>
              <a:t>val</a:t>
            </a:r>
            <a:r>
              <a:rPr lang="en-IN" sz="4000" dirty="0"/>
              <a:t> in "string " : </a:t>
            </a:r>
          </a:p>
          <a:p>
            <a:r>
              <a:rPr lang="en-IN" sz="4000" dirty="0"/>
              <a:t>	if </a:t>
            </a:r>
            <a:r>
              <a:rPr lang="en-IN" sz="4000" dirty="0" err="1"/>
              <a:t>val</a:t>
            </a:r>
            <a:r>
              <a:rPr lang="en-IN" sz="4000" dirty="0"/>
              <a:t> == "I" : </a:t>
            </a:r>
          </a:p>
          <a:p>
            <a:r>
              <a:rPr lang="en-IN" sz="4000" dirty="0"/>
              <a:t>		break </a:t>
            </a:r>
          </a:p>
          <a:p>
            <a:r>
              <a:rPr lang="en-IN" sz="4000" dirty="0"/>
              <a:t>		print(</a:t>
            </a:r>
            <a:r>
              <a:rPr lang="en-IN" sz="4000" dirty="0" err="1"/>
              <a:t>val</a:t>
            </a:r>
            <a:r>
              <a:rPr lang="en-IN" sz="4000" dirty="0"/>
              <a:t>) </a:t>
            </a:r>
          </a:p>
          <a:p>
            <a:r>
              <a:rPr lang="en-IN" sz="4000" dirty="0"/>
              <a:t>print("The end")</a:t>
            </a:r>
          </a:p>
        </p:txBody>
      </p:sp>
    </p:spTree>
    <p:extLst>
      <p:ext uri="{BB962C8B-B14F-4D97-AF65-F5344CB8AC3E}">
        <p14:creationId xmlns:p14="http://schemas.microsoft.com/office/powerpoint/2010/main" val="21809381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2B0795-74FD-4FBB-9A5B-CECF0968DE15}"/>
              </a:ext>
            </a:extLst>
          </p:cNvPr>
          <p:cNvSpPr txBox="1"/>
          <p:nvPr/>
        </p:nvSpPr>
        <p:spPr>
          <a:xfrm>
            <a:off x="986117" y="84729"/>
            <a:ext cx="82116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t"/>
            <a:r>
              <a:rPr lang="en-US" sz="6000" b="1" u="none" strike="noStrike" dirty="0">
                <a:solidFill>
                  <a:srgbClr val="313131"/>
                </a:solidFill>
                <a:effectLst/>
                <a:hlinkClick r:id="rId2" tooltip="continue statement in Python"/>
              </a:rPr>
              <a:t>continue statement</a:t>
            </a:r>
            <a:endParaRPr lang="en-US" sz="6000" b="1" u="none" strike="noStrike" dirty="0">
              <a:solidFill>
                <a:srgbClr val="313131"/>
              </a:solidFill>
              <a:effectLst/>
            </a:endParaRPr>
          </a:p>
          <a:p>
            <a:pPr algn="just" fontAlgn="t"/>
            <a:r>
              <a:rPr lang="en-US" sz="3600" dirty="0">
                <a:solidFill>
                  <a:srgbClr val="000000"/>
                </a:solidFill>
                <a:effectLst/>
              </a:rPr>
              <a:t>Causes the loop to skip the remainder of its body and immediately retest its condition prior to reiterating.</a:t>
            </a:r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6A8CA-2512-4741-BC0B-CEC5D561C0C3}"/>
              </a:ext>
            </a:extLst>
          </p:cNvPr>
          <p:cNvSpPr txBox="1"/>
          <p:nvPr/>
        </p:nvSpPr>
        <p:spPr>
          <a:xfrm>
            <a:off x="1335741" y="2908157"/>
            <a:ext cx="6293224" cy="3170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000" dirty="0"/>
              <a:t>for </a:t>
            </a:r>
            <a:r>
              <a:rPr lang="en-IN" sz="4000" dirty="0" err="1"/>
              <a:t>val</a:t>
            </a:r>
            <a:r>
              <a:rPr lang="en-IN" sz="4000" dirty="0"/>
              <a:t> in "</a:t>
            </a:r>
            <a:r>
              <a:rPr lang="en-IN" sz="4000" dirty="0" err="1"/>
              <a:t>init</a:t>
            </a:r>
            <a:r>
              <a:rPr lang="en-IN" sz="4000" dirty="0"/>
              <a:t>" : </a:t>
            </a:r>
          </a:p>
          <a:p>
            <a:r>
              <a:rPr lang="en-IN" sz="4000" dirty="0"/>
              <a:t>	if </a:t>
            </a:r>
            <a:r>
              <a:rPr lang="en-IN" sz="4000" dirty="0" err="1"/>
              <a:t>val</a:t>
            </a:r>
            <a:r>
              <a:rPr lang="en-IN" sz="4000" dirty="0"/>
              <a:t> == "</a:t>
            </a:r>
            <a:r>
              <a:rPr lang="en-IN" sz="4000" dirty="0" err="1"/>
              <a:t>i</a:t>
            </a:r>
            <a:r>
              <a:rPr lang="en-IN" sz="4000" dirty="0"/>
              <a:t>" :   </a:t>
            </a:r>
          </a:p>
          <a:p>
            <a:r>
              <a:rPr lang="en-IN" sz="4000" dirty="0"/>
              <a:t>		continue </a:t>
            </a:r>
          </a:p>
          <a:p>
            <a:r>
              <a:rPr lang="en-IN" sz="4000" dirty="0"/>
              <a:t>		print(</a:t>
            </a:r>
            <a:r>
              <a:rPr lang="en-IN" sz="4000" dirty="0" err="1"/>
              <a:t>val</a:t>
            </a:r>
            <a:r>
              <a:rPr lang="en-IN" sz="4000" dirty="0"/>
              <a:t>) </a:t>
            </a:r>
          </a:p>
          <a:p>
            <a:r>
              <a:rPr lang="en-IN" sz="4000" dirty="0"/>
              <a:t>print("The end")</a:t>
            </a:r>
          </a:p>
        </p:txBody>
      </p:sp>
    </p:spTree>
    <p:extLst>
      <p:ext uri="{BB962C8B-B14F-4D97-AF65-F5344CB8AC3E}">
        <p14:creationId xmlns:p14="http://schemas.microsoft.com/office/powerpoint/2010/main" val="803686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24DE7-9BB0-4ABF-ABC3-20A970798FCF}"/>
              </a:ext>
            </a:extLst>
          </p:cNvPr>
          <p:cNvSpPr txBox="1"/>
          <p:nvPr/>
        </p:nvSpPr>
        <p:spPr>
          <a:xfrm>
            <a:off x="977154" y="331713"/>
            <a:ext cx="102287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t"/>
            <a:r>
              <a:rPr lang="en-US" sz="6000" b="1" u="none" strike="noStrike" dirty="0">
                <a:solidFill>
                  <a:srgbClr val="313131"/>
                </a:solidFill>
                <a:effectLst/>
                <a:hlinkClick r:id="rId2" tooltip="pass statement in Python"/>
              </a:rPr>
              <a:t>pass statement</a:t>
            </a:r>
            <a:endParaRPr lang="en-US" sz="6000" b="1" u="none" strike="noStrike" dirty="0">
              <a:solidFill>
                <a:srgbClr val="313131"/>
              </a:solidFill>
              <a:effectLst/>
            </a:endParaRPr>
          </a:p>
          <a:p>
            <a:pPr algn="just" fontAlgn="t"/>
            <a:r>
              <a:rPr lang="en-US" sz="4000" dirty="0">
                <a:solidFill>
                  <a:srgbClr val="000000"/>
                </a:solidFill>
                <a:effectLst/>
              </a:rPr>
              <a:t>The pass statement in Python is used when a statement is required syntactically but you do not want any command or code to execute.</a:t>
            </a:r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3A173-C46C-4F72-9483-978FA9A36AB0}"/>
              </a:ext>
            </a:extLst>
          </p:cNvPr>
          <p:cNvSpPr txBox="1"/>
          <p:nvPr/>
        </p:nvSpPr>
        <p:spPr>
          <a:xfrm>
            <a:off x="1586753" y="3593958"/>
            <a:ext cx="609600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for </a:t>
            </a:r>
            <a:r>
              <a:rPr lang="en-IN" sz="3600" dirty="0" err="1"/>
              <a:t>i</a:t>
            </a:r>
            <a:r>
              <a:rPr lang="en-IN" sz="3600" dirty="0"/>
              <a:t> in 'initial’: </a:t>
            </a:r>
          </a:p>
          <a:p>
            <a:r>
              <a:rPr lang="en-IN" sz="3600" dirty="0"/>
              <a:t>	if(</a:t>
            </a:r>
            <a:r>
              <a:rPr lang="en-IN" sz="3600" dirty="0" err="1"/>
              <a:t>i</a:t>
            </a:r>
            <a:r>
              <a:rPr lang="en-IN" sz="3600" dirty="0"/>
              <a:t> == '</a:t>
            </a:r>
            <a:r>
              <a:rPr lang="en-IN" sz="3600" dirty="0" err="1"/>
              <a:t>i</a:t>
            </a:r>
            <a:r>
              <a:rPr lang="en-IN" sz="3600" dirty="0"/>
              <a:t>’): </a:t>
            </a:r>
          </a:p>
          <a:p>
            <a:r>
              <a:rPr lang="en-IN" sz="3600" dirty="0"/>
              <a:t>		pass </a:t>
            </a:r>
          </a:p>
          <a:p>
            <a:r>
              <a:rPr lang="en-IN" sz="3600" dirty="0"/>
              <a:t>	else: </a:t>
            </a:r>
          </a:p>
          <a:p>
            <a:r>
              <a:rPr lang="en-IN" sz="3600" dirty="0"/>
              <a:t>		print(</a:t>
            </a:r>
            <a:r>
              <a:rPr lang="en-IN" sz="3600" dirty="0" err="1"/>
              <a:t>i</a:t>
            </a:r>
            <a:r>
              <a:rPr lang="en-IN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8306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1AB5-5335-43D0-BF15-78E1AA57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730" y="3429000"/>
            <a:ext cx="8187071" cy="1627963"/>
          </a:xfrm>
        </p:spPr>
        <p:txBody>
          <a:bodyPr>
            <a:noAutofit/>
            <a:scene3d>
              <a:camera prst="isometricRightUp"/>
              <a:lightRig rig="threePt" dir="t"/>
            </a:scene3d>
          </a:bodyPr>
          <a:lstStyle/>
          <a:p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</a:t>
            </a:r>
            <a:b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TYPE</a:t>
            </a:r>
            <a:endParaRPr lang="en-IN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1A7DC-A06E-45AC-8343-62B9D66F5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7341" y="256194"/>
            <a:ext cx="3603812" cy="174293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0" i="0" cap="small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A </a:t>
            </a:r>
            <a:r>
              <a:rPr lang="en-US" sz="2400" b="1" i="0" cap="small" dirty="0">
                <a:solidFill>
                  <a:schemeClr val="bg1"/>
                </a:solidFill>
                <a:effectLst/>
                <a:highlight>
                  <a:srgbClr val="FF00FF"/>
                </a:highlight>
                <a:latin typeface="Palatino Linotype" panose="02040502050505030304" pitchFamily="18" charset="0"/>
              </a:rPr>
              <a:t>data type</a:t>
            </a:r>
            <a:r>
              <a:rPr lang="en-US" sz="2400" b="0" i="0" cap="small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 is a characteristic that tells the interpreter how a programmer intends to use the data. </a:t>
            </a:r>
            <a:endParaRPr lang="en-IN" sz="2400" cap="small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Python data types">
            <a:extLst>
              <a:ext uri="{FF2B5EF4-FFF2-40B4-BE49-F238E27FC236}">
                <a16:creationId xmlns:a16="http://schemas.microsoft.com/office/drawing/2014/main" id="{C25AB115-6EAD-4C0E-9990-27C0AEFEF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18" y="256194"/>
            <a:ext cx="5623672" cy="634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8B78BB-FCB4-42B5-89FF-6FD409CED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247" y="4619561"/>
            <a:ext cx="3706906" cy="144655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The data type of any object is found using the built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function.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111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31B954-3A26-4F16-8BC0-168076D998A6}"/>
              </a:ext>
            </a:extLst>
          </p:cNvPr>
          <p:cNvSpPr txBox="1"/>
          <p:nvPr/>
        </p:nvSpPr>
        <p:spPr>
          <a:xfrm>
            <a:off x="977152" y="62753"/>
            <a:ext cx="130795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038ad2f"/>
              </a:rPr>
              <a:t>python data types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038ad2f"/>
              </a:rPr>
              <a:t> can be broadly classified into two categories: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038ad2f"/>
              </a:rPr>
              <a:t>  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293E3-9605-407D-9A97-2B9CD850544C}"/>
              </a:ext>
            </a:extLst>
          </p:cNvPr>
          <p:cNvSpPr txBox="1"/>
          <p:nvPr/>
        </p:nvSpPr>
        <p:spPr>
          <a:xfrm>
            <a:off x="1084729" y="604682"/>
            <a:ext cx="3137647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038ad2f"/>
              </a:rPr>
              <a:t>I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038ad2f"/>
              </a:rPr>
              <a:t>mmutable type</a:t>
            </a:r>
          </a:p>
          <a:p>
            <a:r>
              <a:rPr lang="en-US" sz="3200" b="1" dirty="0">
                <a:solidFill>
                  <a:schemeClr val="bg1"/>
                </a:solidFill>
                <a:latin typeface="038ad2f"/>
              </a:rPr>
              <a:t>M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038ad2f"/>
              </a:rPr>
              <a:t>utable type.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C6A5B-E317-4DED-9657-3BADB0CC9851}"/>
              </a:ext>
            </a:extLst>
          </p:cNvPr>
          <p:cNvSpPr txBox="1"/>
          <p:nvPr/>
        </p:nvSpPr>
        <p:spPr>
          <a:xfrm>
            <a:off x="8843682" y="3576006"/>
            <a:ext cx="1586753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038ad2f"/>
              </a:rPr>
              <a:t>Boolean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038ad2f"/>
              </a:rPr>
              <a:t>Numeric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038ad2f"/>
              </a:rPr>
              <a:t>String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038ad2f"/>
              </a:rPr>
              <a:t>Tuple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7F66D-FA11-4B59-AC9A-BC71E9F6CB3A}"/>
              </a:ext>
            </a:extLst>
          </p:cNvPr>
          <p:cNvSpPr txBox="1"/>
          <p:nvPr/>
        </p:nvSpPr>
        <p:spPr>
          <a:xfrm>
            <a:off x="1539688" y="3560657"/>
            <a:ext cx="168536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400" b="0" i="0" dirty="0">
                <a:effectLst/>
                <a:latin typeface="038ad2f"/>
              </a:rPr>
              <a:t>List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effectLst/>
                <a:latin typeface="038ad2f"/>
              </a:rPr>
              <a:t>Set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effectLst/>
                <a:latin typeface="038ad2f"/>
              </a:rPr>
              <a:t>Dictionary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A6025-DCEA-4E35-A982-905A84DB1845}"/>
              </a:ext>
            </a:extLst>
          </p:cNvPr>
          <p:cNvSpPr txBox="1"/>
          <p:nvPr/>
        </p:nvSpPr>
        <p:spPr>
          <a:xfrm>
            <a:off x="6571129" y="2223828"/>
            <a:ext cx="490593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An object whose internal state cannot be changed is called an immutable object.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937C2-648D-40A7-8170-BFB27E79D592}"/>
              </a:ext>
            </a:extLst>
          </p:cNvPr>
          <p:cNvSpPr txBox="1"/>
          <p:nvPr/>
        </p:nvSpPr>
        <p:spPr>
          <a:xfrm>
            <a:off x="1154206" y="2223829"/>
            <a:ext cx="417082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An object whose internal state can be changed is called a mutable object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250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333374"/>
            <a:ext cx="10318418" cy="1201812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PYTHON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146331" y="6001407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wis721 BlkCn BT" panose="020B0806030502040204" pitchFamily="34" charset="0"/>
                <a:cs typeface="Times New Roman" panose="02020603050405020304" pitchFamily="18" charset="0"/>
              </a:rPr>
              <a:t>BY: SHUBHAM PATIDAR</a:t>
            </a:r>
          </a:p>
        </p:txBody>
      </p:sp>
      <p:pic>
        <p:nvPicPr>
          <p:cNvPr id="5126" name="Picture 6" descr="Java Developer GIFs - Get the best GIF on GIPHY">
            <a:extLst>
              <a:ext uri="{FF2B5EF4-FFF2-40B4-BE49-F238E27FC236}">
                <a16:creationId xmlns:a16="http://schemas.microsoft.com/office/drawing/2014/main" id="{BEE88BB1-74A2-41BF-9186-564425FFF3E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85" y="2591216"/>
            <a:ext cx="3765258" cy="282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atacamp GIFs - Get the best GIF on GIPHY">
            <a:extLst>
              <a:ext uri="{FF2B5EF4-FFF2-40B4-BE49-F238E27FC236}">
                <a16:creationId xmlns:a16="http://schemas.microsoft.com/office/drawing/2014/main" id="{9FAD445E-BF44-489A-AE96-2D904640FD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6" y="0"/>
            <a:ext cx="11906774" cy="282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B7AF-1D14-4134-AC95-1B611382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399" y="1269975"/>
            <a:ext cx="8187071" cy="4064627"/>
          </a:xfrm>
        </p:spPr>
        <p:txBody>
          <a:bodyPr>
            <a:normAutofit/>
          </a:bodyPr>
          <a:lstStyle/>
          <a:p>
            <a:r>
              <a:rPr lang="en-US" sz="8000" dirty="0"/>
              <a:t>STRING</a:t>
            </a:r>
            <a:br>
              <a:rPr lang="en-US" sz="8000" dirty="0"/>
            </a:br>
            <a:r>
              <a:rPr lang="en-US" sz="8000" dirty="0"/>
              <a:t>LIST </a:t>
            </a:r>
            <a:br>
              <a:rPr lang="en-US" sz="8000" dirty="0"/>
            </a:br>
            <a:r>
              <a:rPr lang="en-US" sz="8000" dirty="0"/>
              <a:t>DICTIONARY </a:t>
            </a:r>
            <a:endParaRPr lang="en-IN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008C0-EA37-4E72-B7C7-07733FF5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424" y="318840"/>
            <a:ext cx="7017488" cy="95113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6600" dirty="0"/>
              <a:t>MANIPULATION  ON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7572610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B7AF-1D14-4134-AC95-1B611382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69" y="1843114"/>
            <a:ext cx="8187071" cy="4064627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STRING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008C0-EA37-4E72-B7C7-07733FF5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7256" y="533993"/>
            <a:ext cx="7017488" cy="951135"/>
          </a:xfrm>
        </p:spPr>
        <p:txBody>
          <a:bodyPr>
            <a:normAutofit/>
          </a:bodyPr>
          <a:lstStyle/>
          <a:p>
            <a:r>
              <a:rPr lang="en-US" sz="3600" dirty="0"/>
              <a:t>MANIPULATION  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533629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D3F08D-4A94-4BCB-ABD6-3E9F76DF82BF}"/>
              </a:ext>
            </a:extLst>
          </p:cNvPr>
          <p:cNvSpPr txBox="1"/>
          <p:nvPr/>
        </p:nvSpPr>
        <p:spPr>
          <a:xfrm>
            <a:off x="116541" y="-43458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STRING</a:t>
            </a:r>
            <a:endParaRPr lang="en-IN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A4C0E-EDB1-45E7-A50F-6C10D23F2E33}"/>
              </a:ext>
            </a:extLst>
          </p:cNvPr>
          <p:cNvSpPr txBox="1"/>
          <p:nvPr/>
        </p:nvSpPr>
        <p:spPr>
          <a:xfrm>
            <a:off x="5056094" y="65986"/>
            <a:ext cx="526228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Sequence of characters  in quotes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FFE03-9769-4FE2-B073-F1FFC7F8ED2A}"/>
              </a:ext>
            </a:extLst>
          </p:cNvPr>
          <p:cNvSpPr txBox="1"/>
          <p:nvPr/>
        </p:nvSpPr>
        <p:spPr>
          <a:xfrm>
            <a:off x="5056094" y="659180"/>
            <a:ext cx="6096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</a:rPr>
              <a:t>my_string</a:t>
            </a:r>
            <a:r>
              <a:rPr lang="en-US" sz="2000" b="1" dirty="0">
                <a:solidFill>
                  <a:schemeClr val="tx1"/>
                </a:solidFill>
              </a:rPr>
              <a:t> = "This is a string"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my_string2 = 'This is also a string'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81B7C-44A4-4D9E-AC2D-F112B1A9B5FE}"/>
              </a:ext>
            </a:extLst>
          </p:cNvPr>
          <p:cNvSpPr txBox="1"/>
          <p:nvPr/>
        </p:nvSpPr>
        <p:spPr>
          <a:xfrm>
            <a:off x="233082" y="1767879"/>
            <a:ext cx="7001436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</a:rPr>
              <a:t>Assign String to a Variable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Assigning a string to a variable is done with the variable name followed by an equal sign and the string: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FEFEC-12A6-482C-B60D-282E45E6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82" y="3828238"/>
            <a:ext cx="7317709" cy="111308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String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0" dirty="0">
                <a:effectLst/>
                <a:latin typeface="Bahnschrift SemiBold Condensed" panose="020B0502040204020203" pitchFamily="34" charset="0"/>
              </a:rPr>
              <a:t>The length of a string represents the number of characters it contains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 </a:t>
            </a: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get the length of a string, use the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B4AB6-B440-4A94-820B-97316CF119ED}"/>
              </a:ext>
            </a:extLst>
          </p:cNvPr>
          <p:cNvSpPr txBox="1"/>
          <p:nvPr/>
        </p:nvSpPr>
        <p:spPr>
          <a:xfrm>
            <a:off x="1156447" y="5107221"/>
            <a:ext cx="2716306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World!"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(a))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B0723-488D-44E7-B15C-18831CE7F095}"/>
              </a:ext>
            </a:extLst>
          </p:cNvPr>
          <p:cNvSpPr txBox="1"/>
          <p:nvPr/>
        </p:nvSpPr>
        <p:spPr>
          <a:xfrm>
            <a:off x="1156446" y="3016009"/>
            <a:ext cx="2581835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US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7" name="Picture 3" descr="String Slicing in Python | 101 Computing">
            <a:extLst>
              <a:ext uri="{FF2B5EF4-FFF2-40B4-BE49-F238E27FC236}">
                <a16:creationId xmlns:a16="http://schemas.microsoft.com/office/drawing/2014/main" id="{7F9D2295-A15A-422A-9EAC-09685CF6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02" y="3016009"/>
            <a:ext cx="38195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162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D83DE-62B0-434D-A963-E094E0FFE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9" y="499820"/>
            <a:ext cx="5878324" cy="10515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POSITION OF CHARACTER IN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solidFill>
                  <a:srgbClr val="212529"/>
                </a:solidFill>
                <a:effectLst/>
                <a:latin typeface="helvetica" panose="020B0604020202020204" pitchFamily="34" charset="0"/>
              </a:rPr>
              <a:t>A character (also called element) of a string can be accessed with it's index number.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052" name="Picture 4" descr="Python Strings - AlphaCodingSkills">
            <a:extLst>
              <a:ext uri="{FF2B5EF4-FFF2-40B4-BE49-F238E27FC236}">
                <a16:creationId xmlns:a16="http://schemas.microsoft.com/office/drawing/2014/main" id="{CC060C7D-4227-4476-803F-488A1DEF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082" y="342339"/>
            <a:ext cx="4623267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63FAC9-787A-4B1E-9737-BBD1FEA5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4" y="2172336"/>
            <a:ext cx="5878324" cy="111308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b="1" u="sng" dirty="0" err="1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SlICING</a:t>
            </a:r>
            <a:r>
              <a:rPr lang="en-US" altLang="en-US" sz="2400" b="1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OF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return a range of characters by using the slice syntax.</a:t>
            </a:r>
            <a:endParaRPr lang="en-US" altLang="en-US" sz="2000" b="1" u="sng" dirty="0">
              <a:solidFill>
                <a:srgbClr val="0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4" name="Picture 6" descr="Python String">
            <a:extLst>
              <a:ext uri="{FF2B5EF4-FFF2-40B4-BE49-F238E27FC236}">
                <a16:creationId xmlns:a16="http://schemas.microsoft.com/office/drawing/2014/main" id="{A75B5C93-027F-4574-82E2-0989D9EE7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341" y="2814918"/>
            <a:ext cx="3245224" cy="392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41F32703-6164-444E-8C3F-ABAFD8D4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8" y="3906406"/>
            <a:ext cx="5020235" cy="55654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string[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start:end:step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654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12FBC7-CB45-448A-ADCC-B47A69327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57" y="207577"/>
            <a:ext cx="5878324" cy="14208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TRAVERSING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Traversing refers to iterating through the elements of a string, one character each time.</a:t>
            </a:r>
            <a:endParaRPr lang="en-US" altLang="en-US" sz="2000" b="1" u="sng" dirty="0">
              <a:solidFill>
                <a:srgbClr val="0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0BA86-FC0C-40C2-AD72-AF66E780F086}"/>
              </a:ext>
            </a:extLst>
          </p:cNvPr>
          <p:cNvSpPr txBox="1"/>
          <p:nvPr/>
        </p:nvSpPr>
        <p:spPr>
          <a:xfrm>
            <a:off x="1030940" y="2047821"/>
            <a:ext cx="4204448" cy="10156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superb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name: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,‘-’,end=‘ ’)</a:t>
            </a:r>
            <a:endParaRPr lang="en-US" sz="2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4A14F-23E8-4DF2-91DD-68C56861A8C4}"/>
              </a:ext>
            </a:extLst>
          </p:cNvPr>
          <p:cNvSpPr txBox="1"/>
          <p:nvPr/>
        </p:nvSpPr>
        <p:spPr>
          <a:xfrm>
            <a:off x="85163" y="3589929"/>
            <a:ext cx="60108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highlight>
                  <a:srgbClr val="FFFF00"/>
                </a:highlight>
                <a:latin typeface="euclid_circular_a"/>
              </a:rPr>
              <a:t>Strings are immutable. This means that elements of a string cannot be changed once they have been assigned.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2B0F99-4DDB-4F75-A4BC-AE03E41DE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563" y="3628987"/>
            <a:ext cx="4204447" cy="184665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‘class11’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TypeError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object does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support item assignment </a:t>
            </a:r>
          </a:p>
        </p:txBody>
      </p:sp>
    </p:spTree>
    <p:extLst>
      <p:ext uri="{BB962C8B-B14F-4D97-AF65-F5344CB8AC3E}">
        <p14:creationId xmlns:p14="http://schemas.microsoft.com/office/powerpoint/2010/main" val="12699600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AEF0AE-7A30-4A3A-84E1-AA520C1A5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57" y="176799"/>
            <a:ext cx="5878324" cy="14824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8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String Special Operators</a:t>
            </a:r>
            <a:endParaRPr lang="en-US" altLang="en-US" sz="2800" b="1" u="sng" dirty="0">
              <a:ln w="9525">
                <a:solidFill>
                  <a:schemeClr val="bg1"/>
                </a:solidFill>
                <a:prstDash val="solid"/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Traversing refers to iterating through the elements of a string, one character each time.</a:t>
            </a:r>
            <a:endParaRPr lang="en-US" altLang="en-US" sz="2000" b="1" u="sng" dirty="0">
              <a:solidFill>
                <a:srgbClr val="0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6074E-8558-4B20-8D97-B0CB005E5644}"/>
              </a:ext>
            </a:extLst>
          </p:cNvPr>
          <p:cNvSpPr txBox="1"/>
          <p:nvPr/>
        </p:nvSpPr>
        <p:spPr>
          <a:xfrm>
            <a:off x="385482" y="1783087"/>
            <a:ext cx="1658471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a=“comp” </a:t>
            </a:r>
          </a:p>
          <a:p>
            <a:r>
              <a:rPr lang="en-US" sz="2400" dirty="0"/>
              <a:t>B=“</a:t>
            </a:r>
            <a:r>
              <a:rPr lang="en-US" sz="2400" dirty="0" err="1"/>
              <a:t>sc</a:t>
            </a:r>
            <a:r>
              <a:rPr lang="en-US" sz="2400" dirty="0"/>
              <a:t>”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5EF3F-EE90-47B1-9CAD-F54AF505146E}"/>
              </a:ext>
            </a:extLst>
          </p:cNvPr>
          <p:cNvSpPr txBox="1"/>
          <p:nvPr/>
        </p:nvSpPr>
        <p:spPr>
          <a:xfrm>
            <a:off x="1389528" y="3028890"/>
            <a:ext cx="10542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+</a:t>
            </a:r>
            <a:r>
              <a:rPr lang="en-US" sz="2000" dirty="0"/>
              <a:t>           </a:t>
            </a:r>
            <a:r>
              <a:rPr lang="en-US" sz="2400" dirty="0"/>
              <a:t>Concatenation   – to add two strings                           </a:t>
            </a:r>
            <a:r>
              <a:rPr lang="en-US" sz="2400" dirty="0">
                <a:highlight>
                  <a:srgbClr val="00FF00"/>
                </a:highlight>
              </a:rPr>
              <a:t>a + b</a:t>
            </a:r>
            <a:r>
              <a:rPr lang="en-US" sz="2400" dirty="0"/>
              <a:t>     comp </a:t>
            </a:r>
            <a:r>
              <a:rPr lang="en-US" sz="2400" dirty="0" err="1"/>
              <a:t>sc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4668D-9C5F-45B5-8237-8CD7E69863E4}"/>
              </a:ext>
            </a:extLst>
          </p:cNvPr>
          <p:cNvSpPr txBox="1"/>
          <p:nvPr/>
        </p:nvSpPr>
        <p:spPr>
          <a:xfrm>
            <a:off x="1371599" y="3429000"/>
            <a:ext cx="11214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* 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           </a:t>
            </a:r>
            <a:r>
              <a:rPr lang="en-US" sz="2400" dirty="0"/>
              <a:t>Replicate same string multiple times (Repetition)         </a:t>
            </a:r>
            <a:r>
              <a:rPr lang="en-US" sz="2400" dirty="0">
                <a:highlight>
                  <a:srgbClr val="00FF00"/>
                </a:highlight>
              </a:rPr>
              <a:t>a*2</a:t>
            </a:r>
            <a:r>
              <a:rPr lang="en-US" sz="2400" dirty="0"/>
              <a:t>       </a:t>
            </a:r>
            <a:r>
              <a:rPr lang="en-US" sz="2400" dirty="0" err="1"/>
              <a:t>compcomp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3F48D-50AB-47F9-B404-90059F57C1AB}"/>
              </a:ext>
            </a:extLst>
          </p:cNvPr>
          <p:cNvSpPr txBox="1"/>
          <p:nvPr/>
        </p:nvSpPr>
        <p:spPr>
          <a:xfrm>
            <a:off x="1337982" y="3862899"/>
            <a:ext cx="10656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[]</a:t>
            </a:r>
            <a:r>
              <a:rPr lang="en-US" sz="2400" dirty="0"/>
              <a:t> </a:t>
            </a:r>
            <a:r>
              <a:rPr lang="en-US" sz="2000" dirty="0"/>
              <a:t>          </a:t>
            </a:r>
            <a:r>
              <a:rPr lang="en-US" sz="2400" dirty="0"/>
              <a:t>Character of the string                                                </a:t>
            </a:r>
            <a:r>
              <a:rPr lang="en-US" sz="2400" dirty="0">
                <a:highlight>
                  <a:srgbClr val="00FF00"/>
                </a:highlight>
              </a:rPr>
              <a:t>a[1]</a:t>
            </a:r>
            <a:r>
              <a:rPr lang="en-US" sz="2400" dirty="0"/>
              <a:t>       will give o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0225C-ECC0-4A4D-B4F5-34F70638F5C7}"/>
              </a:ext>
            </a:extLst>
          </p:cNvPr>
          <p:cNvSpPr txBox="1"/>
          <p:nvPr/>
        </p:nvSpPr>
        <p:spPr>
          <a:xfrm>
            <a:off x="1257299" y="4257345"/>
            <a:ext cx="1102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[ : ]</a:t>
            </a:r>
            <a:r>
              <a:rPr lang="en-US" sz="2400" dirty="0"/>
              <a:t>          Range Slice –Range string                                          </a:t>
            </a:r>
            <a:r>
              <a:rPr lang="en-US" sz="2400" dirty="0">
                <a:highlight>
                  <a:srgbClr val="00FF00"/>
                </a:highlight>
              </a:rPr>
              <a:t>a[1:4]</a:t>
            </a:r>
            <a:r>
              <a:rPr lang="en-US" sz="2400" dirty="0"/>
              <a:t>      will give </a:t>
            </a:r>
            <a:r>
              <a:rPr lang="en-US" sz="2000" dirty="0" err="1"/>
              <a:t>omp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ACE63-EFCE-43CC-8940-1F7FBDA01A09}"/>
              </a:ext>
            </a:extLst>
          </p:cNvPr>
          <p:cNvSpPr txBox="1"/>
          <p:nvPr/>
        </p:nvSpPr>
        <p:spPr>
          <a:xfrm>
            <a:off x="1257299" y="4687651"/>
            <a:ext cx="11230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</a:t>
            </a:r>
            <a:r>
              <a:rPr lang="en-US" sz="2400" dirty="0"/>
              <a:t>	        Membership check                                                     </a:t>
            </a:r>
            <a:r>
              <a:rPr lang="en-US" sz="2400" dirty="0">
                <a:highlight>
                  <a:srgbClr val="00FF00"/>
                </a:highlight>
              </a:rPr>
              <a:t>p in a</a:t>
            </a:r>
            <a:r>
              <a:rPr lang="en-US" sz="2400" dirty="0"/>
              <a:t>         will give 1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D4A6C-5FDE-4AB1-B67D-A34C7D402E71}"/>
              </a:ext>
            </a:extLst>
          </p:cNvPr>
          <p:cNvSpPr txBox="1"/>
          <p:nvPr/>
        </p:nvSpPr>
        <p:spPr>
          <a:xfrm>
            <a:off x="1257300" y="5096000"/>
            <a:ext cx="108450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not in </a:t>
            </a:r>
            <a:r>
              <a:rPr lang="en-US" sz="2400" dirty="0"/>
              <a:t>	  Membership check for non availability                          </a:t>
            </a:r>
            <a:r>
              <a:rPr lang="en-US" sz="2400" dirty="0">
                <a:highlight>
                  <a:srgbClr val="00FF00"/>
                </a:highlight>
              </a:rPr>
              <a:t>M not in a</a:t>
            </a:r>
            <a:r>
              <a:rPr lang="en-US" sz="2400" dirty="0"/>
              <a:t>  will give 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12644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B821C-8BA5-4E40-BFF7-288B319F000E}"/>
              </a:ext>
            </a:extLst>
          </p:cNvPr>
          <p:cNvSpPr txBox="1"/>
          <p:nvPr/>
        </p:nvSpPr>
        <p:spPr>
          <a:xfrm>
            <a:off x="860611" y="119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STRING  METHOD and FUNCTION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70BC0-BEB0-46E4-81B5-9ECE62AB8B47}"/>
              </a:ext>
            </a:extLst>
          </p:cNvPr>
          <p:cNvSpPr txBox="1"/>
          <p:nvPr/>
        </p:nvSpPr>
        <p:spPr>
          <a:xfrm>
            <a:off x="546847" y="1932057"/>
            <a:ext cx="7709647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4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stringObject.methodName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17E64-8221-4510-8FC1-55CF0692631C}"/>
              </a:ext>
            </a:extLst>
          </p:cNvPr>
          <p:cNvSpPr txBox="1"/>
          <p:nvPr/>
        </p:nvSpPr>
        <p:spPr>
          <a:xfrm>
            <a:off x="681317" y="4213412"/>
            <a:ext cx="7279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i="0" u="sng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inherit"/>
              </a:rPr>
              <a:t>Built-in String Functions in Python</a:t>
            </a:r>
            <a:endParaRPr lang="en-US" sz="3600" b="1" i="0" u="sng" dirty="0">
              <a:solidFill>
                <a:srgbClr val="444444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87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440A5E-6E5C-46E4-85E6-6FF62E62F78E}"/>
              </a:ext>
            </a:extLst>
          </p:cNvPr>
          <p:cNvSpPr txBox="1"/>
          <p:nvPr/>
        </p:nvSpPr>
        <p:spPr>
          <a:xfrm>
            <a:off x="1042147" y="-636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3600" b="1" i="0" u="sng" dirty="0">
                <a:solidFill>
                  <a:srgbClr val="444444"/>
                </a:solidFill>
                <a:effectLst/>
                <a:latin typeface="inherit"/>
              </a:rPr>
              <a:t>Conversion Functions</a:t>
            </a:r>
            <a:endParaRPr lang="en-IN" sz="36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4EB3F-91BC-4129-B96E-24596C03E683}"/>
              </a:ext>
            </a:extLst>
          </p:cNvPr>
          <p:cNvSpPr txBox="1"/>
          <p:nvPr/>
        </p:nvSpPr>
        <p:spPr>
          <a:xfrm>
            <a:off x="1257300" y="676853"/>
            <a:ext cx="872265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capitalize()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the string with the first character capitalized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and rest of the characters in lower 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0D808-646A-4649-8CC3-C77C0947BC25}"/>
              </a:ext>
            </a:extLst>
          </p:cNvPr>
          <p:cNvSpPr txBox="1"/>
          <p:nvPr/>
        </p:nvSpPr>
        <p:spPr>
          <a:xfrm>
            <a:off x="1257300" y="1380129"/>
            <a:ext cx="60960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lower()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Converts all the characters of the String to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lowercase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979B5-333C-4964-81D2-640ED3C79F38}"/>
              </a:ext>
            </a:extLst>
          </p:cNvPr>
          <p:cNvSpPr txBox="1"/>
          <p:nvPr/>
        </p:nvSpPr>
        <p:spPr>
          <a:xfrm>
            <a:off x="1257300" y="2106269"/>
            <a:ext cx="6096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upper()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Converts all the characters of the String to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uppercase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9B2C2-BA65-429E-AC8A-2DE39BCC9F21}"/>
              </a:ext>
            </a:extLst>
          </p:cNvPr>
          <p:cNvSpPr txBox="1"/>
          <p:nvPr/>
        </p:nvSpPr>
        <p:spPr>
          <a:xfrm>
            <a:off x="1257300" y="2828835"/>
            <a:ext cx="101727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swapcase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()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Swaps the case of every character in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String means that lowercase characters got converted to uppercase and vice-versa.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151D3-7834-4908-A44D-390B54E8F543}"/>
              </a:ext>
            </a:extLst>
          </p:cNvPr>
          <p:cNvSpPr txBox="1"/>
          <p:nvPr/>
        </p:nvSpPr>
        <p:spPr>
          <a:xfrm>
            <a:off x="1257299" y="3814499"/>
            <a:ext cx="1033406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title()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the ‘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titlecased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version of String, which means that all words start with uppercase 	and the rest of the characters in words are in lowercase.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EC1C1C-4EEB-4143-8FD9-AD3589F5E4AE}"/>
              </a:ext>
            </a:extLst>
          </p:cNvPr>
          <p:cNvSpPr txBox="1"/>
          <p:nvPr/>
        </p:nvSpPr>
        <p:spPr>
          <a:xfrm>
            <a:off x="1257300" y="4838735"/>
            <a:ext cx="9619129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count( str[, beg [, end]])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the number of times substring ‘str’              occurs in the        range [beg, end] if beg and end index are given else the search continues in full String Search is case-sensitive.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1856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779928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Comparison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2FF3-C1A9-4D6A-8165-CD35ED7C0A34}"/>
              </a:ext>
            </a:extLst>
          </p:cNvPr>
          <p:cNvSpPr txBox="1"/>
          <p:nvPr/>
        </p:nvSpPr>
        <p:spPr>
          <a:xfrm>
            <a:off x="441513" y="578223"/>
            <a:ext cx="9473453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isalpha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‘True’ if String contains at least one character (non-empty String), and all the characters are alphabetic, ‘False’ otherwise.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9E213-09E5-4DC7-A7BB-F622DE6658D4}"/>
              </a:ext>
            </a:extLst>
          </p:cNvPr>
          <p:cNvSpPr txBox="1"/>
          <p:nvPr/>
        </p:nvSpPr>
        <p:spPr>
          <a:xfrm>
            <a:off x="549088" y="1932057"/>
            <a:ext cx="9473453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isupper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() 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‘True’ if all the characters in the String are in uppercase. If any of the char is in lowercase, it will return False.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A0DDD-4CAF-4003-844A-FDA7005E57FC}"/>
              </a:ext>
            </a:extLst>
          </p:cNvPr>
          <p:cNvSpPr txBox="1"/>
          <p:nvPr/>
        </p:nvSpPr>
        <p:spPr>
          <a:xfrm>
            <a:off x="531159" y="3469341"/>
            <a:ext cx="9025218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islower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() 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‘True’ if all the characters in the String 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lowercase. If any of the char is in uppercase, it will return False.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55374-630F-45E7-8575-380ABA1923B9}"/>
              </a:ext>
            </a:extLst>
          </p:cNvPr>
          <p:cNvSpPr txBox="1"/>
          <p:nvPr/>
        </p:nvSpPr>
        <p:spPr>
          <a:xfrm>
            <a:off x="547967" y="4805998"/>
            <a:ext cx="9643783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isalnum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‘True’ if String contains at least one character (non-empty String), and all the characters are either alphabetic or decimal digits, ‘False’ otherwise.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91284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869576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Comparison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18CE-04F6-4C15-A68E-5A1E81C99A6F}"/>
              </a:ext>
            </a:extLst>
          </p:cNvPr>
          <p:cNvSpPr txBox="1"/>
          <p:nvPr/>
        </p:nvSpPr>
        <p:spPr>
          <a:xfrm>
            <a:off x="1176618" y="3962400"/>
            <a:ext cx="9643783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isspace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() 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‘True’ if there are only whitespace character in the string.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11A28-6473-44DE-B2F8-C4619C46979F}"/>
              </a:ext>
            </a:extLst>
          </p:cNvPr>
          <p:cNvSpPr txBox="1"/>
          <p:nvPr/>
        </p:nvSpPr>
        <p:spPr>
          <a:xfrm>
            <a:off x="1257300" y="2609200"/>
            <a:ext cx="10172700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isdigit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() 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this method returns True if the string contains only numeric digits(0 to 9) else        	returns False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AE268-62BF-4499-842C-FAFFD4FF6E81}"/>
              </a:ext>
            </a:extLst>
          </p:cNvPr>
          <p:cNvSpPr txBox="1"/>
          <p:nvPr/>
        </p:nvSpPr>
        <p:spPr>
          <a:xfrm>
            <a:off x="1274108" y="962380"/>
            <a:ext cx="9643783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isalnum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‘True’ if String contains at least one character (non-empty String), and all the characters are either alphabetic or decimal digits, ‘False’ otherwise.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023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40" y="244096"/>
            <a:ext cx="10893973" cy="75851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WHAT IS PYTHON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881" y="1458351"/>
            <a:ext cx="10607040" cy="6659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high-level programming language 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Interpreted: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Python is processed at runtime by the interpreter.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Interactive</a:t>
            </a:r>
            <a:r>
              <a:rPr lang="en-US" sz="2800" dirty="0">
                <a:solidFill>
                  <a:srgbClr val="3B3835"/>
                </a:solidFill>
                <a:highlight>
                  <a:srgbClr val="FFFF00"/>
                </a:highlight>
                <a:latin typeface="Helvetica Neue"/>
              </a:rPr>
              <a:t>: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You can use a Python prompt and interact with the interpreter directly                          to write your programs.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Object-Oriented</a:t>
            </a:r>
            <a:r>
              <a:rPr lang="en-US" sz="2800" dirty="0">
                <a:solidFill>
                  <a:srgbClr val="3B3835"/>
                </a:solidFill>
                <a:highlight>
                  <a:srgbClr val="FFFF00"/>
                </a:highlight>
                <a:latin typeface="Helvetica Neue"/>
              </a:rPr>
              <a:t>: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.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 Python supports Object-Oriented technique of programming</a:t>
            </a: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Beginner’s Language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: Python is a great language for the beginner-level programmers and supports the development of a wide range of applications. </a:t>
            </a:r>
            <a:endParaRPr lang="en-US" dirty="0"/>
          </a:p>
        </p:txBody>
      </p:sp>
      <p:pic>
        <p:nvPicPr>
          <p:cNvPr id="1026" name="Picture 2" descr="What is Python Coding? | Coding for Kids Ages 11+ | Juni Learning">
            <a:extLst>
              <a:ext uri="{FF2B5EF4-FFF2-40B4-BE49-F238E27FC236}">
                <a16:creationId xmlns:a16="http://schemas.microsoft.com/office/drawing/2014/main" id="{965726DC-F4DE-4EEC-81A8-3006BD5A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077" y="105806"/>
            <a:ext cx="2743844" cy="2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869576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u="sng" dirty="0">
                <a:solidFill>
                  <a:srgbClr val="444444"/>
                </a:solidFill>
                <a:latin typeface="inherit"/>
              </a:rPr>
              <a:t>Padding</a:t>
            </a:r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C1B69-0AC9-4C9A-AD7E-4FDA139661AC}"/>
              </a:ext>
            </a:extLst>
          </p:cNvPr>
          <p:cNvSpPr txBox="1"/>
          <p:nvPr/>
        </p:nvSpPr>
        <p:spPr>
          <a:xfrm>
            <a:off x="188259" y="533401"/>
            <a:ext cx="11672048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rjust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(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width,fillchar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string filled with input char while pushing the original content on the right side.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 default, the padding uses a space. Otherwise, ‘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fillchar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’ specifies the filler character.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2FF3-C1A9-4D6A-8165-CD35ED7C0A34}"/>
              </a:ext>
            </a:extLst>
          </p:cNvPr>
          <p:cNvSpPr txBox="1"/>
          <p:nvPr/>
        </p:nvSpPr>
        <p:spPr>
          <a:xfrm>
            <a:off x="190499" y="1932220"/>
            <a:ext cx="9473453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inherit"/>
              </a:rPr>
              <a:t>ljust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herit"/>
              </a:rPr>
              <a:t>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inherit"/>
              </a:rPr>
              <a:t>width,fillchar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herit"/>
              </a:rPr>
              <a:t>) –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Returns a padded version of String with the original String left-justified to a total of width columns</a:t>
            </a: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default, the padding uses a space. Otherwise, ‘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fillchar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 specifies the filler character</a:t>
            </a:r>
            <a:r>
              <a:rPr lang="en-US" sz="2000" b="0" i="0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18CE-04F6-4C15-A68E-5A1E81C99A6F}"/>
              </a:ext>
            </a:extLst>
          </p:cNvPr>
          <p:cNvSpPr txBox="1"/>
          <p:nvPr/>
        </p:nvSpPr>
        <p:spPr>
          <a:xfrm>
            <a:off x="244288" y="3563489"/>
            <a:ext cx="9643783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center(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width,fillchar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string filled with the input char while pushing the original content into the center.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 default, the padding uses a space. Otherwise, ‘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fillchar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’ specifies the filler character.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91285-2207-4978-B1DE-8531E4BA3AD8}"/>
              </a:ext>
            </a:extLst>
          </p:cNvPr>
          <p:cNvSpPr txBox="1"/>
          <p:nvPr/>
        </p:nvSpPr>
        <p:spPr>
          <a:xfrm>
            <a:off x="71718" y="5162371"/>
            <a:ext cx="1135828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solidFill>
                  <a:schemeClr val="tx1"/>
                </a:solidFill>
                <a:effectLst/>
                <a:latin typeface="inherit"/>
              </a:rPr>
              <a:t>zfill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(width) –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Returns string filled with the original content padded on the left with zeros so that the total length of String becomes equal to the input size.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there is a leading sign (+/-) present in the String, then with this function, padding starts after the symbol, not before it.</a:t>
            </a:r>
          </a:p>
        </p:txBody>
      </p:sp>
    </p:spTree>
    <p:extLst>
      <p:ext uri="{BB962C8B-B14F-4D97-AF65-F5344CB8AC3E}">
        <p14:creationId xmlns:p14="http://schemas.microsoft.com/office/powerpoint/2010/main" val="42378956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869576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Search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C1B69-0AC9-4C9A-AD7E-4FDA139661AC}"/>
              </a:ext>
            </a:extLst>
          </p:cNvPr>
          <p:cNvSpPr txBox="1"/>
          <p:nvPr/>
        </p:nvSpPr>
        <p:spPr>
          <a:xfrm>
            <a:off x="179294" y="802343"/>
            <a:ext cx="11672048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find(str [,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[,j]])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Searches for ‘str’ in complete String (if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not defined) or in a sub-string of String (if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are defined).This function returns the index if ‘str’ is found else returns ‘-1’.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2FF3-C1A9-4D6A-8165-CD35ED7C0A34}"/>
              </a:ext>
            </a:extLst>
          </p:cNvPr>
          <p:cNvSpPr txBox="1"/>
          <p:nvPr/>
        </p:nvSpPr>
        <p:spPr>
          <a:xfrm>
            <a:off x="190499" y="1932220"/>
            <a:ext cx="9473453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index(str[,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[,j]])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This is same as ‘find’ method. The only difference is that it raises the ‘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ValueError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’ exception if ‘str’ doesn’t exist</a:t>
            </a:r>
            <a:r>
              <a:rPr lang="en-US" sz="2000" b="0" i="0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18CE-04F6-4C15-A68E-5A1E81C99A6F}"/>
              </a:ext>
            </a:extLst>
          </p:cNvPr>
          <p:cNvSpPr txBox="1"/>
          <p:nvPr/>
        </p:nvSpPr>
        <p:spPr>
          <a:xfrm>
            <a:off x="280147" y="3231795"/>
            <a:ext cx="9643783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rfind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(str[,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[,j]])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This is same as find() just that this function returns the last index where ‘str’ is found. If ‘str’ is not found, it returns ‘-1’.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91285-2207-4978-B1DE-8531E4BA3AD8}"/>
              </a:ext>
            </a:extLst>
          </p:cNvPr>
          <p:cNvSpPr txBox="1"/>
          <p:nvPr/>
        </p:nvSpPr>
        <p:spPr>
          <a:xfrm>
            <a:off x="259977" y="4615524"/>
            <a:ext cx="11358282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count(str[,</a:t>
            </a:r>
            <a:r>
              <a:rPr lang="en-US" b="1" i="0" dirty="0" err="1">
                <a:solidFill>
                  <a:schemeClr val="bg1"/>
                </a:solidFill>
                <a:effectLst/>
                <a:latin typeface="inherit"/>
              </a:rPr>
              <a:t>i</a:t>
            </a:r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 [,j]]) –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the number of occurrences of substring ‘str’ in the String. Searches for ‘str’ in the complete String (if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not defined) or in a sub-string of String (if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are defined).</a:t>
            </a:r>
          </a:p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Where: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=search starts from this index, j=search ends at this index.</a:t>
            </a:r>
          </a:p>
        </p:txBody>
      </p:sp>
    </p:spTree>
    <p:extLst>
      <p:ext uri="{BB962C8B-B14F-4D97-AF65-F5344CB8AC3E}">
        <p14:creationId xmlns:p14="http://schemas.microsoft.com/office/powerpoint/2010/main" val="13664141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869576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String Substitution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C1B69-0AC9-4C9A-AD7E-4FDA139661AC}"/>
              </a:ext>
            </a:extLst>
          </p:cNvPr>
          <p:cNvSpPr txBox="1"/>
          <p:nvPr/>
        </p:nvSpPr>
        <p:spPr>
          <a:xfrm>
            <a:off x="179294" y="802343"/>
            <a:ext cx="1167204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replace(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old,new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[,count])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Replaces all the occurrences of substring ‘old’ with ‘new’ in the String.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the count is available, then only ‘count’ number of occurrences of ‘old’ will be replaced with the ‘new’ var.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 old =substring to replace, new =substring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2FF3-C1A9-4D6A-8165-CD35ED7C0A34}"/>
              </a:ext>
            </a:extLst>
          </p:cNvPr>
          <p:cNvSpPr txBox="1"/>
          <p:nvPr/>
        </p:nvSpPr>
        <p:spPr>
          <a:xfrm>
            <a:off x="298075" y="2413337"/>
            <a:ext cx="9473453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split([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sep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[,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maxsplit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]])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a list of substring obtained after splitting the String with ‘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sep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’ as a delimiter.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sep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 delimiter, the default is space,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maxsplit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 number of splits to be 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18CE-04F6-4C15-A68E-5A1E81C99A6F}"/>
              </a:ext>
            </a:extLst>
          </p:cNvPr>
          <p:cNvSpPr txBox="1"/>
          <p:nvPr/>
        </p:nvSpPr>
        <p:spPr>
          <a:xfrm>
            <a:off x="244289" y="3850359"/>
            <a:ext cx="9643783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splitlines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(num)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Splits the String at line breaks and returns the list after removing the line breaks.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 num = if this is a positive value. It indicates that line breaks will appear in the returned list.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91285-2207-4978-B1DE-8531E4BA3AD8}"/>
              </a:ext>
            </a:extLst>
          </p:cNvPr>
          <p:cNvSpPr txBox="1"/>
          <p:nvPr/>
        </p:nvSpPr>
        <p:spPr>
          <a:xfrm>
            <a:off x="188259" y="5440277"/>
            <a:ext cx="11358282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join(seq) –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a String obtained after concatenating the sequence ‘seq’ with a delimiter string.</a:t>
            </a:r>
          </a:p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Where: the seq= sequence of elements to join</a:t>
            </a:r>
          </a:p>
        </p:txBody>
      </p:sp>
    </p:spTree>
    <p:extLst>
      <p:ext uri="{BB962C8B-B14F-4D97-AF65-F5344CB8AC3E}">
        <p14:creationId xmlns:p14="http://schemas.microsoft.com/office/powerpoint/2010/main" val="7581542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869576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u="sng" dirty="0">
                <a:solidFill>
                  <a:srgbClr val="444444"/>
                </a:solidFill>
                <a:latin typeface="inherit"/>
              </a:rPr>
              <a:t>MISC String</a:t>
            </a:r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C1B69-0AC9-4C9A-AD7E-4FDA139661AC}"/>
              </a:ext>
            </a:extLst>
          </p:cNvPr>
          <p:cNvSpPr txBox="1"/>
          <p:nvPr/>
        </p:nvSpPr>
        <p:spPr>
          <a:xfrm>
            <a:off x="143436" y="757519"/>
            <a:ext cx="11672048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lstrip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([chars])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a string after removing the characters from the beginning of the String.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Where: Chars=this is the character to be trimmed from the String.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default is whitespace character.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2FF3-C1A9-4D6A-8165-CD35ED7C0A34}"/>
              </a:ext>
            </a:extLst>
          </p:cNvPr>
          <p:cNvSpPr txBox="1"/>
          <p:nvPr/>
        </p:nvSpPr>
        <p:spPr>
          <a:xfrm>
            <a:off x="298075" y="2413337"/>
            <a:ext cx="9473453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rstrip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()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a string after removing the characters from the End of the String.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Where: Chars=this is the character to be trimmed from the String. The default is whitespace character.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18CE-04F6-4C15-A68E-5A1E81C99A6F}"/>
              </a:ext>
            </a:extLst>
          </p:cNvPr>
          <p:cNvSpPr txBox="1"/>
          <p:nvPr/>
        </p:nvSpPr>
        <p:spPr>
          <a:xfrm>
            <a:off x="244289" y="3850359"/>
            <a:ext cx="9643783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rindex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(str[,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 [,j]])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Searches for ‘str’ in the complete String (if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not defined) or in a sub-string of String (if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are defined). This function returns the last index where ‘str’ is available.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‘str’ is not there, then it raises 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ValueError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exception.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=search starts from this index, j=search ends at this index.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91285-2207-4978-B1DE-8531E4BA3AD8}"/>
              </a:ext>
            </a:extLst>
          </p:cNvPr>
          <p:cNvSpPr txBox="1"/>
          <p:nvPr/>
        </p:nvSpPr>
        <p:spPr>
          <a:xfrm>
            <a:off x="251012" y="5798866"/>
            <a:ext cx="1135828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(string) –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the length of given String</a:t>
            </a:r>
          </a:p>
        </p:txBody>
      </p:sp>
    </p:spTree>
    <p:extLst>
      <p:ext uri="{BB962C8B-B14F-4D97-AF65-F5344CB8AC3E}">
        <p14:creationId xmlns:p14="http://schemas.microsoft.com/office/powerpoint/2010/main" val="3348599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B7AF-1D14-4134-AC95-1B611382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564" y="2515467"/>
            <a:ext cx="8187071" cy="4064627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287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LIST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008C0-EA37-4E72-B7C7-07733FF5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7256" y="533993"/>
            <a:ext cx="7017488" cy="951135"/>
          </a:xfrm>
        </p:spPr>
        <p:txBody>
          <a:bodyPr>
            <a:normAutofit/>
          </a:bodyPr>
          <a:lstStyle/>
          <a:p>
            <a:r>
              <a:rPr lang="en-US" sz="3600" dirty="0"/>
              <a:t>MANIPULATION  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202001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AA5004-F9CB-4853-8C6E-A3E5921243D6}"/>
              </a:ext>
            </a:extLst>
          </p:cNvPr>
          <p:cNvSpPr txBox="1"/>
          <p:nvPr/>
        </p:nvSpPr>
        <p:spPr>
          <a:xfrm>
            <a:off x="466165" y="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LIST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B207F-53E7-4BFF-939A-2A84B2300371}"/>
              </a:ext>
            </a:extLst>
          </p:cNvPr>
          <p:cNvSpPr txBox="1"/>
          <p:nvPr/>
        </p:nvSpPr>
        <p:spPr>
          <a:xfrm>
            <a:off x="1257299" y="2216743"/>
            <a:ext cx="791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E7FD5-CAC9-4355-8663-D6A85AF9818F}"/>
              </a:ext>
            </a:extLst>
          </p:cNvPr>
          <p:cNvSpPr txBox="1"/>
          <p:nvPr/>
        </p:nvSpPr>
        <p:spPr>
          <a:xfrm>
            <a:off x="1147439" y="2930501"/>
            <a:ext cx="65228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euclid_circular_a"/>
              </a:rPr>
              <a:t>It can have any number of items and they may be of different types (integer, float, string etc.).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0DE5F-E2E8-4413-A709-D89AA2937EBD}"/>
              </a:ext>
            </a:extLst>
          </p:cNvPr>
          <p:cNvSpPr txBox="1"/>
          <p:nvPr/>
        </p:nvSpPr>
        <p:spPr>
          <a:xfrm>
            <a:off x="2880064" y="141303"/>
            <a:ext cx="899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 list in Python is used to store the sequence of various types of data.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B8FF4F-D495-4547-B354-F31F810C7A2C}"/>
              </a:ext>
            </a:extLst>
          </p:cNvPr>
          <p:cNvSpPr txBox="1"/>
          <p:nvPr/>
        </p:nvSpPr>
        <p:spPr>
          <a:xfrm>
            <a:off x="1047565" y="1110579"/>
            <a:ext cx="97720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Python lists are mutable type its mean we can modify its element after it created.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136CDC-D2D3-485D-8CE5-B589C39C037F}"/>
              </a:ext>
            </a:extLst>
          </p:cNvPr>
          <p:cNvSpPr txBox="1"/>
          <p:nvPr/>
        </p:nvSpPr>
        <p:spPr>
          <a:xfrm>
            <a:off x="1026481" y="3962521"/>
            <a:ext cx="94258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sng" dirty="0">
                <a:solidFill>
                  <a:srgbClr val="610B4B"/>
                </a:solidFill>
                <a:effectLst/>
                <a:latin typeface="erdana"/>
              </a:rPr>
              <a:t>Characteristics of Lists</a:t>
            </a:r>
            <a:r>
              <a:rPr lang="en-US" sz="2800" b="1" i="0" u="sng" dirty="0">
                <a:solidFill>
                  <a:srgbClr val="333333"/>
                </a:solidFill>
                <a:effectLst/>
                <a:latin typeface="inter-regular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regular"/>
              </a:rPr>
              <a:t>The lists are ordered.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regular"/>
              </a:rPr>
              <a:t>The element of the list can access by index.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regular"/>
              </a:rPr>
              <a:t>The lists are the mutable type.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regular"/>
              </a:rPr>
              <a:t>The lists are mutable types.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regular"/>
              </a:rPr>
              <a:t>A list can store the number of various elements.</a:t>
            </a:r>
          </a:p>
        </p:txBody>
      </p:sp>
    </p:spTree>
    <p:extLst>
      <p:ext uri="{BB962C8B-B14F-4D97-AF65-F5344CB8AC3E}">
        <p14:creationId xmlns:p14="http://schemas.microsoft.com/office/powerpoint/2010/main" val="2682740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BBDDC5-EF5B-48A7-B417-48B2C2674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486" y="1559238"/>
            <a:ext cx="7833434" cy="2954655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empty list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list of integers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list with mixed data types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3.4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459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95C137-5925-4CA6-9B2A-15FD002CD288}"/>
              </a:ext>
            </a:extLst>
          </p:cNvPr>
          <p:cNvSpPr txBox="1"/>
          <p:nvPr/>
        </p:nvSpPr>
        <p:spPr>
          <a:xfrm>
            <a:off x="1049785" y="20344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euclid_circular_a"/>
              </a:rPr>
              <a:t>A list can also have another list as an item. This is called a </a:t>
            </a:r>
            <a:r>
              <a:rPr lang="en-US" sz="2400" b="1" i="0" dirty="0">
                <a:effectLst/>
                <a:latin typeface="euclid_circular_a"/>
              </a:rPr>
              <a:t>nested list.</a:t>
            </a:r>
            <a:endParaRPr lang="en-IN" sz="2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F59EEA-04C1-43C9-8E2F-B485F53D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229399"/>
            <a:ext cx="5222007" cy="430887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"mouse"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],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9394A-6D9E-4D86-95F0-F42750992F90}"/>
              </a:ext>
            </a:extLst>
          </p:cNvPr>
          <p:cNvSpPr txBox="1"/>
          <p:nvPr/>
        </p:nvSpPr>
        <p:spPr>
          <a:xfrm>
            <a:off x="978763" y="2598483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 Items in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D3A4B-9C27-4027-922D-BD3E5C1CB10F}"/>
              </a:ext>
            </a:extLst>
          </p:cNvPr>
          <p:cNvSpPr txBox="1"/>
          <p:nvPr/>
        </p:nvSpPr>
        <p:spPr>
          <a:xfrm>
            <a:off x="978763" y="3431219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items are indexed and you can access them by referring to the index number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0A39F-31B2-4808-B6F3-A587E7B45B1B}"/>
              </a:ext>
            </a:extLst>
          </p:cNvPr>
          <p:cNvSpPr txBox="1"/>
          <p:nvPr/>
        </p:nvSpPr>
        <p:spPr>
          <a:xfrm>
            <a:off x="987639" y="4519603"/>
            <a:ext cx="7463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00261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9A626-CCA9-482C-A5F3-12694AEC8B92}"/>
              </a:ext>
            </a:extLst>
          </p:cNvPr>
          <p:cNvSpPr txBox="1"/>
          <p:nvPr/>
        </p:nvSpPr>
        <p:spPr>
          <a:xfrm>
            <a:off x="863353" y="0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Range of Indexes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specify a range of indexes by specifying where to start and where to end the range.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88CDD-5F20-4AE4-A8C6-3968A69F6C13}"/>
              </a:ext>
            </a:extLst>
          </p:cNvPr>
          <p:cNvSpPr txBox="1"/>
          <p:nvPr/>
        </p:nvSpPr>
        <p:spPr>
          <a:xfrm>
            <a:off x="872231" y="1401282"/>
            <a:ext cx="10961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E46FB-DB25-4F86-A8C8-C958F8A0E7D7}"/>
              </a:ext>
            </a:extLst>
          </p:cNvPr>
          <p:cNvSpPr txBox="1"/>
          <p:nvPr/>
        </p:nvSpPr>
        <p:spPr>
          <a:xfrm>
            <a:off x="1040907" y="2511459"/>
            <a:ext cx="10486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81AF1-6F11-49BA-B5FA-FD0E571EAEBE}"/>
              </a:ext>
            </a:extLst>
          </p:cNvPr>
          <p:cNvSpPr txBox="1"/>
          <p:nvPr/>
        </p:nvSpPr>
        <p:spPr>
          <a:xfrm>
            <a:off x="1094173" y="3559023"/>
            <a:ext cx="9825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C1644-03DF-47EB-B0FD-AEE26856DDAB}"/>
              </a:ext>
            </a:extLst>
          </p:cNvPr>
          <p:cNvSpPr txBox="1"/>
          <p:nvPr/>
        </p:nvSpPr>
        <p:spPr>
          <a:xfrm>
            <a:off x="952130" y="448544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Range of Negative Indexes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46D21-10B7-4618-A46E-6E58C43F06C8}"/>
              </a:ext>
            </a:extLst>
          </p:cNvPr>
          <p:cNvSpPr txBox="1"/>
          <p:nvPr/>
        </p:nvSpPr>
        <p:spPr>
          <a:xfrm>
            <a:off x="1090104" y="5343436"/>
            <a:ext cx="1045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5877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D90707-8A37-4CAA-8C61-1BDC73BA7246}"/>
              </a:ext>
            </a:extLst>
          </p:cNvPr>
          <p:cNvSpPr txBox="1"/>
          <p:nvPr/>
        </p:nvSpPr>
        <p:spPr>
          <a:xfrm>
            <a:off x="969885" y="19263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Basic List Operations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EF8DAE-0202-439E-9A21-356B80C24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13116"/>
              </p:ext>
            </p:extLst>
          </p:nvPr>
        </p:nvGraphicFramePr>
        <p:xfrm>
          <a:off x="1257300" y="963880"/>
          <a:ext cx="8962320" cy="4717829"/>
        </p:xfrm>
        <a:graphic>
          <a:graphicData uri="http://schemas.openxmlformats.org/drawingml/2006/table">
            <a:tbl>
              <a:tblPr/>
              <a:tblGrid>
                <a:gridCol w="2987440">
                  <a:extLst>
                    <a:ext uri="{9D8B030D-6E8A-4147-A177-3AD203B41FA5}">
                      <a16:colId xmlns:a16="http://schemas.microsoft.com/office/drawing/2014/main" val="2524718189"/>
                    </a:ext>
                  </a:extLst>
                </a:gridCol>
                <a:gridCol w="2987440">
                  <a:extLst>
                    <a:ext uri="{9D8B030D-6E8A-4147-A177-3AD203B41FA5}">
                      <a16:colId xmlns:a16="http://schemas.microsoft.com/office/drawing/2014/main" val="1951992537"/>
                    </a:ext>
                  </a:extLst>
                </a:gridCol>
                <a:gridCol w="2987440">
                  <a:extLst>
                    <a:ext uri="{9D8B030D-6E8A-4147-A177-3AD203B41FA5}">
                      <a16:colId xmlns:a16="http://schemas.microsoft.com/office/drawing/2014/main" val="4060645602"/>
                    </a:ext>
                  </a:extLst>
                </a:gridCol>
              </a:tblGrid>
              <a:tr h="704963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Python Expression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Results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75266"/>
                  </a:ext>
                </a:extLst>
              </a:tr>
              <a:tr h="70496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len([1, 2, 3])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Length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833727"/>
                  </a:ext>
                </a:extLst>
              </a:tr>
              <a:tr h="70496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[1, 2, 3] + [4, 5, 6]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[1, 2, 3, 4, 5, 6]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Concatenation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056642"/>
                  </a:ext>
                </a:extLst>
              </a:tr>
              <a:tr h="70496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['Hi!'] *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['Hi!', 'Hi!', 'Hi!', 'Hi!']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Repetition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00770"/>
                  </a:ext>
                </a:extLst>
              </a:tr>
              <a:tr h="70496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 in [1, 2, 3]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Membership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8378"/>
                  </a:ext>
                </a:extLst>
              </a:tr>
              <a:tr h="119301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for x in [1, 2, 3]: print x,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1 2 3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Iteration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244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3E54F-9BB9-4821-81E3-A4EFEC7BD0A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www.w3.org/XML/1998/namespace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12595</TotalTime>
  <Words>7925</Words>
  <Application>Microsoft Office PowerPoint</Application>
  <PresentationFormat>Widescreen</PresentationFormat>
  <Paragraphs>1005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68" baseType="lpstr">
      <vt:lpstr>038ad2f</vt:lpstr>
      <vt:lpstr>-apple-system</vt:lpstr>
      <vt:lpstr>Arial</vt:lpstr>
      <vt:lpstr>Arial</vt:lpstr>
      <vt:lpstr>Arial Black</vt:lpstr>
      <vt:lpstr>Arial Unicode MS</vt:lpstr>
      <vt:lpstr>Bahnschrift Light Condensed</vt:lpstr>
      <vt:lpstr>Bahnschrift SemiBold</vt:lpstr>
      <vt:lpstr>Bahnschrift SemiBold Condensed</vt:lpstr>
      <vt:lpstr>Bahnschrift SemiLight Condensed</vt:lpstr>
      <vt:lpstr>BankGothic Md BT</vt:lpstr>
      <vt:lpstr>Bodoni MT</vt:lpstr>
      <vt:lpstr>Bowlby One SC</vt:lpstr>
      <vt:lpstr>Calibri</vt:lpstr>
      <vt:lpstr>Carlito_8r_3</vt:lpstr>
      <vt:lpstr>Carlito_8r_4</vt:lpstr>
      <vt:lpstr>Carlito-BoldItalic_94_3</vt:lpstr>
      <vt:lpstr>Cinzel Black</vt:lpstr>
      <vt:lpstr>consolas</vt:lpstr>
      <vt:lpstr>consolas</vt:lpstr>
      <vt:lpstr>Courier New</vt:lpstr>
      <vt:lpstr>DejaVuSans_87_4</vt:lpstr>
      <vt:lpstr>DejaVuSans_87_5</vt:lpstr>
      <vt:lpstr>droid sans mono</vt:lpstr>
      <vt:lpstr>Droid Serif</vt:lpstr>
      <vt:lpstr>Dutch801 Rm BT</vt:lpstr>
      <vt:lpstr>Dutch801 XBd BT</vt:lpstr>
      <vt:lpstr>erdana</vt:lpstr>
      <vt:lpstr>euclid_circular_a</vt:lpstr>
      <vt:lpstr>Fugaz One</vt:lpstr>
      <vt:lpstr>Gill Sans MT</vt:lpstr>
      <vt:lpstr>helvetica</vt:lpstr>
      <vt:lpstr>Helvetica Neue</vt:lpstr>
      <vt:lpstr>inherit</vt:lpstr>
      <vt:lpstr>inter-bold</vt:lpstr>
      <vt:lpstr>inter-regular</vt:lpstr>
      <vt:lpstr>Jost</vt:lpstr>
      <vt:lpstr>Lato</vt:lpstr>
      <vt:lpstr>LiberationMono_99_4</vt:lpstr>
      <vt:lpstr>LiberationSans_8c_3</vt:lpstr>
      <vt:lpstr>Libre Franklin</vt:lpstr>
      <vt:lpstr>Menlo</vt:lpstr>
      <vt:lpstr>Monaco</vt:lpstr>
      <vt:lpstr>Montserrat Subrayada</vt:lpstr>
      <vt:lpstr>Nunito Sans</vt:lpstr>
      <vt:lpstr>Open Sans</vt:lpstr>
      <vt:lpstr>Palatino Linotype</vt:lpstr>
      <vt:lpstr>Roboto</vt:lpstr>
      <vt:lpstr>Segoe UI</vt:lpstr>
      <vt:lpstr>Sen</vt:lpstr>
      <vt:lpstr>Swis721 BlkCn BT</vt:lpstr>
      <vt:lpstr>Teko SemiBold</vt:lpstr>
      <vt:lpstr>Times New Roman</vt:lpstr>
      <vt:lpstr>Trebuchet MS</vt:lpstr>
      <vt:lpstr>urw-din</vt:lpstr>
      <vt:lpstr>Verdana</vt:lpstr>
      <vt:lpstr>Wingdings</vt:lpstr>
      <vt:lpstr>Wingdings 3</vt:lpstr>
      <vt:lpstr>Facet</vt:lpstr>
      <vt:lpstr>PYTHON  </vt:lpstr>
      <vt:lpstr>What is language ????</vt:lpstr>
      <vt:lpstr>PowerPoint Presentation</vt:lpstr>
      <vt:lpstr>PowerPoint Presentation</vt:lpstr>
      <vt:lpstr>PowerPoint Presentation</vt:lpstr>
      <vt:lpstr>WHAT IS BINARY ?</vt:lpstr>
      <vt:lpstr>WHY LEARN programming ?</vt:lpstr>
      <vt:lpstr>PYTHON </vt:lpstr>
      <vt:lpstr>WHAT IS PYTHON ?</vt:lpstr>
      <vt:lpstr>PowerPoint Presentation</vt:lpstr>
      <vt:lpstr>PowerPoint Presentation</vt:lpstr>
      <vt:lpstr>PowerPoint Presentation</vt:lpstr>
      <vt:lpstr>WHAT IS Object Oriented Programming ? </vt:lpstr>
      <vt:lpstr>PowerPoint Presentation</vt:lpstr>
      <vt:lpstr>Python Features</vt:lpstr>
      <vt:lpstr>PowerPoint Presentation</vt:lpstr>
      <vt:lpstr>PANDAS:</vt:lpstr>
      <vt:lpstr>NUMPY:</vt:lpstr>
      <vt:lpstr>MATPLOTLIB:</vt:lpstr>
      <vt:lpstr>FIRST PROGRAM IN PYTHON </vt:lpstr>
      <vt:lpstr>PowerPoint Presentation</vt:lpstr>
      <vt:lpstr>HISTORY OF  PYTHON</vt:lpstr>
      <vt:lpstr>How to work on python ?</vt:lpstr>
      <vt:lpstr>Interpreter Mode</vt:lpstr>
      <vt:lpstr>Script Mode</vt:lpstr>
      <vt:lpstr>Three kinds of errors</vt:lpstr>
      <vt:lpstr>PowerPoint Presentation</vt:lpstr>
      <vt:lpstr>ORANISATIONS  USE  PYTHON </vt:lpstr>
      <vt:lpstr>The Python Character Set</vt:lpstr>
      <vt:lpstr>WHAT ARE TOKENS ?</vt:lpstr>
      <vt:lpstr>Keyword</vt:lpstr>
      <vt:lpstr>identifiers</vt:lpstr>
      <vt:lpstr>Rules for writing identifiers </vt:lpstr>
      <vt:lpstr>PowerPoint Presentation</vt:lpstr>
      <vt:lpstr>LITERALS</vt:lpstr>
      <vt:lpstr>String literals</vt:lpstr>
      <vt:lpstr>Numeric literal</vt:lpstr>
      <vt:lpstr>Boolean literal</vt:lpstr>
      <vt:lpstr>Special literal</vt:lpstr>
      <vt:lpstr>Literal collection</vt:lpstr>
      <vt:lpstr>List literal</vt:lpstr>
      <vt:lpstr>Tuple literal</vt:lpstr>
      <vt:lpstr>Dictionary literal</vt:lpstr>
      <vt:lpstr>Set literals</vt:lpstr>
      <vt:lpstr>OPERATORS</vt:lpstr>
      <vt:lpstr>Arithmetic operator</vt:lpstr>
      <vt:lpstr>Comparison operator</vt:lpstr>
      <vt:lpstr>Assignment operator</vt:lpstr>
      <vt:lpstr>Logical operator</vt:lpstr>
      <vt:lpstr>Bitwise operator</vt:lpstr>
      <vt:lpstr>Membership operator</vt:lpstr>
      <vt:lpstr>Identity operator</vt:lpstr>
      <vt:lpstr>PUNCTUATORs</vt:lpstr>
      <vt:lpstr>BAREBONES OF A PYTHON PROGram</vt:lpstr>
      <vt:lpstr>DYNAMIC TYPing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 TYPE</vt:lpstr>
      <vt:lpstr>PowerPoint Presentation</vt:lpstr>
      <vt:lpstr>STRING LIST  DICTIONARY </vt:lpstr>
      <vt:lpstr>STRING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chandan</dc:creator>
  <cp:lastModifiedBy>chandan patidar</cp:lastModifiedBy>
  <cp:revision>114</cp:revision>
  <dcterms:created xsi:type="dcterms:W3CDTF">2021-06-30T18:12:25Z</dcterms:created>
  <dcterms:modified xsi:type="dcterms:W3CDTF">2021-09-06T12:55:57Z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