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1.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6" r:id="rId2"/>
    <p:sldId id="257" r:id="rId3"/>
    <p:sldId id="325" r:id="rId4"/>
    <p:sldId id="358" r:id="rId5"/>
    <p:sldId id="359" r:id="rId6"/>
    <p:sldId id="360" r:id="rId7"/>
    <p:sldId id="357" r:id="rId8"/>
    <p:sldId id="364" r:id="rId9"/>
    <p:sldId id="259" r:id="rId10"/>
    <p:sldId id="345" r:id="rId11"/>
    <p:sldId id="346" r:id="rId12"/>
    <p:sldId id="348" r:id="rId13"/>
    <p:sldId id="365" r:id="rId14"/>
    <p:sldId id="347" r:id="rId15"/>
    <p:sldId id="349" r:id="rId16"/>
    <p:sldId id="367" r:id="rId17"/>
    <p:sldId id="326" r:id="rId18"/>
    <p:sldId id="356" r:id="rId19"/>
    <p:sldId id="361" r:id="rId20"/>
    <p:sldId id="338" r:id="rId21"/>
    <p:sldId id="366" r:id="rId22"/>
    <p:sldId id="350" r:id="rId23"/>
    <p:sldId id="351" r:id="rId24"/>
    <p:sldId id="353" r:id="rId25"/>
    <p:sldId id="354" r:id="rId26"/>
    <p:sldId id="352" r:id="rId27"/>
    <p:sldId id="355" r:id="rId28"/>
    <p:sldId id="315" r:id="rId29"/>
    <p:sldId id="340" r:id="rId30"/>
    <p:sldId id="371" r:id="rId31"/>
    <p:sldId id="370" r:id="rId32"/>
    <p:sldId id="368" r:id="rId33"/>
    <p:sldId id="363" r:id="rId34"/>
    <p:sldId id="362" r:id="rId35"/>
    <p:sldId id="384" r:id="rId36"/>
    <p:sldId id="369" r:id="rId37"/>
    <p:sldId id="373" r:id="rId38"/>
    <p:sldId id="385" r:id="rId39"/>
    <p:sldId id="375" r:id="rId40"/>
    <p:sldId id="336" r:id="rId41"/>
    <p:sldId id="376" r:id="rId42"/>
    <p:sldId id="379" r:id="rId43"/>
    <p:sldId id="380" r:id="rId44"/>
    <p:sldId id="381" r:id="rId45"/>
    <p:sldId id="377" r:id="rId46"/>
    <p:sldId id="378" r:id="rId47"/>
    <p:sldId id="382" r:id="rId48"/>
    <p:sldId id="383" r:id="rId49"/>
    <p:sldId id="285" r:id="rId5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08"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5630"/>
    <a:srgbClr val="7356DD"/>
    <a:srgbClr val="E19E8E"/>
    <a:srgbClr val="6956D7"/>
    <a:srgbClr val="E2E2E2"/>
    <a:srgbClr val="477DEB"/>
    <a:srgbClr val="7154DB"/>
    <a:srgbClr val="000000"/>
    <a:srgbClr val="90B160"/>
    <a:srgbClr val="C51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23" autoAdjust="0"/>
    <p:restoredTop sz="95771" autoAdjust="0"/>
  </p:normalViewPr>
  <p:slideViewPr>
    <p:cSldViewPr snapToGrid="0" showGuides="1">
      <p:cViewPr varScale="1">
        <p:scale>
          <a:sx n="80" d="100"/>
          <a:sy n="80" d="100"/>
        </p:scale>
        <p:origin x="40" y="712"/>
      </p:cViewPr>
      <p:guideLst>
        <p:guide pos="3908"/>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152" d="100"/>
          <a:sy n="152" d="100"/>
        </p:scale>
        <p:origin x="5648" y="184"/>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1390C-4018-594E-9F6E-AE023EC5A3A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zh-CN" altLang="en-US"/>
        </a:p>
      </dgm:t>
    </dgm:pt>
    <dgm:pt modelId="{1BA82018-58F5-3949-B8EC-217B3CBC910D}">
      <dgm:prSet phldrT="[文本]"/>
      <dgm:spPr>
        <a:solidFill>
          <a:srgbClr val="7154DB"/>
        </a:solidFill>
      </dgm:spPr>
      <dgm:t>
        <a:bodyPr/>
        <a:lstStyle/>
        <a:p>
          <a:r>
            <a:rPr lang="en-US" altLang="zh-CN" dirty="0"/>
            <a:t>1.</a:t>
          </a:r>
          <a:r>
            <a:rPr lang="zh-CN" altLang="en-US" dirty="0"/>
            <a:t> </a:t>
          </a:r>
          <a:r>
            <a:rPr lang="en-US" altLang="zh-CN" dirty="0"/>
            <a:t>JavaScript</a:t>
          </a:r>
          <a:r>
            <a:rPr lang="zh-CN" altLang="en-US" dirty="0"/>
            <a:t>词法结构</a:t>
          </a:r>
        </a:p>
      </dgm:t>
    </dgm:pt>
    <dgm:pt modelId="{832AF051-95AA-A044-A5F6-B3BEC0089F28}" type="parTrans" cxnId="{3D7A6EC5-1541-FF48-9638-22D567E1BE36}">
      <dgm:prSet/>
      <dgm:spPr/>
      <dgm:t>
        <a:bodyPr/>
        <a:lstStyle/>
        <a:p>
          <a:endParaRPr lang="zh-CN" altLang="en-US"/>
        </a:p>
      </dgm:t>
    </dgm:pt>
    <dgm:pt modelId="{8C446D7A-5CCD-D244-A810-80464C065A1F}" type="sibTrans" cxnId="{3D7A6EC5-1541-FF48-9638-22D567E1BE36}">
      <dgm:prSet/>
      <dgm:spPr/>
      <dgm:t>
        <a:bodyPr/>
        <a:lstStyle/>
        <a:p>
          <a:endParaRPr lang="zh-CN" altLang="en-US"/>
        </a:p>
      </dgm:t>
    </dgm:pt>
    <dgm:pt modelId="{CA315E63-FBA5-B24C-BF6F-A5D2695D1C4F}">
      <dgm:prSet phldrT="[文本]"/>
      <dgm:spPr/>
      <dgm:t>
        <a:bodyPr/>
        <a:lstStyle/>
        <a:p>
          <a:r>
            <a:rPr lang="zh-CN" altLang="en-US" dirty="0"/>
            <a:t>字符集</a:t>
          </a:r>
        </a:p>
      </dgm:t>
    </dgm:pt>
    <dgm:pt modelId="{55DEFD22-5C16-204A-9B43-9C68897D8DC5}" type="parTrans" cxnId="{8495CDD1-33EC-094D-A99F-76A6FC84C27A}">
      <dgm:prSet/>
      <dgm:spPr/>
      <dgm:t>
        <a:bodyPr/>
        <a:lstStyle/>
        <a:p>
          <a:endParaRPr lang="zh-CN" altLang="en-US"/>
        </a:p>
      </dgm:t>
    </dgm:pt>
    <dgm:pt modelId="{A0E4A1FB-C57A-0048-9FBF-0759DC4BE4A7}" type="sibTrans" cxnId="{8495CDD1-33EC-094D-A99F-76A6FC84C27A}">
      <dgm:prSet/>
      <dgm:spPr/>
      <dgm:t>
        <a:bodyPr/>
        <a:lstStyle/>
        <a:p>
          <a:endParaRPr lang="zh-CN" altLang="en-US"/>
        </a:p>
      </dgm:t>
    </dgm:pt>
    <dgm:pt modelId="{B16B6A17-DCD3-9E40-A29B-6F06E51D1BE2}">
      <dgm:prSet phldrT="[文本]"/>
      <dgm:spPr>
        <a:solidFill>
          <a:srgbClr val="7154DB"/>
        </a:solidFill>
      </dgm:spPr>
      <dgm:t>
        <a:bodyPr/>
        <a:lstStyle/>
        <a:p>
          <a:r>
            <a:rPr lang="en-US" altLang="zh-CN" dirty="0"/>
            <a:t>2.</a:t>
          </a:r>
          <a:r>
            <a:rPr lang="zh-CN" altLang="en-US" dirty="0"/>
            <a:t>数据类型、 值与变量</a:t>
          </a:r>
        </a:p>
      </dgm:t>
    </dgm:pt>
    <dgm:pt modelId="{31C256BE-C5C8-4241-815E-9F2526C4089E}" type="parTrans" cxnId="{BC4F2CCC-A1B2-6142-BB67-D83719932322}">
      <dgm:prSet/>
      <dgm:spPr/>
      <dgm:t>
        <a:bodyPr/>
        <a:lstStyle/>
        <a:p>
          <a:endParaRPr lang="zh-CN" altLang="en-US"/>
        </a:p>
      </dgm:t>
    </dgm:pt>
    <dgm:pt modelId="{C7624D4F-75F4-F143-B9A5-3A3776DC8E95}" type="sibTrans" cxnId="{BC4F2CCC-A1B2-6142-BB67-D83719932322}">
      <dgm:prSet/>
      <dgm:spPr/>
      <dgm:t>
        <a:bodyPr/>
        <a:lstStyle/>
        <a:p>
          <a:endParaRPr lang="zh-CN" altLang="en-US"/>
        </a:p>
      </dgm:t>
    </dgm:pt>
    <dgm:pt modelId="{B1EA3E5D-189B-F749-8213-603AE6E6276A}">
      <dgm:prSet phldrT="[文本]"/>
      <dgm:spPr/>
      <dgm:t>
        <a:bodyPr/>
        <a:lstStyle/>
        <a:p>
          <a:r>
            <a:rPr lang="zh-CN" altLang="en-US" dirty="0"/>
            <a:t>变量</a:t>
          </a:r>
        </a:p>
      </dgm:t>
    </dgm:pt>
    <dgm:pt modelId="{D4130F89-57DA-F542-84DB-151D3F2951EA}" type="parTrans" cxnId="{50922F77-9BC1-1E4A-A48C-D0F5B59437A0}">
      <dgm:prSet/>
      <dgm:spPr/>
      <dgm:t>
        <a:bodyPr/>
        <a:lstStyle/>
        <a:p>
          <a:endParaRPr lang="zh-CN" altLang="en-US"/>
        </a:p>
      </dgm:t>
    </dgm:pt>
    <dgm:pt modelId="{4A3E7881-0618-B84A-9447-A5EE8D9B4FAD}" type="sibTrans" cxnId="{50922F77-9BC1-1E4A-A48C-D0F5B59437A0}">
      <dgm:prSet/>
      <dgm:spPr/>
      <dgm:t>
        <a:bodyPr/>
        <a:lstStyle/>
        <a:p>
          <a:endParaRPr lang="zh-CN" altLang="en-US"/>
        </a:p>
      </dgm:t>
    </dgm:pt>
    <dgm:pt modelId="{DA050901-A569-F648-A100-1B465F7ACBCA}">
      <dgm:prSet phldrT="[文本]"/>
      <dgm:spPr>
        <a:solidFill>
          <a:srgbClr val="7356DD"/>
        </a:solidFill>
      </dgm:spPr>
      <dgm:t>
        <a:bodyPr/>
        <a:lstStyle/>
        <a:p>
          <a:r>
            <a:rPr lang="en-US" altLang="zh-CN" dirty="0"/>
            <a:t>4.</a:t>
          </a:r>
          <a:r>
            <a:rPr lang="zh-CN" altLang="en-US" dirty="0"/>
            <a:t>语句</a:t>
          </a:r>
        </a:p>
      </dgm:t>
    </dgm:pt>
    <dgm:pt modelId="{C34DF622-E1A2-5743-A71E-08B8EF2A4F01}" type="parTrans" cxnId="{F8EC568E-BD2C-3A47-B719-2E10A5528851}">
      <dgm:prSet/>
      <dgm:spPr/>
      <dgm:t>
        <a:bodyPr/>
        <a:lstStyle/>
        <a:p>
          <a:endParaRPr lang="zh-CN" altLang="en-US"/>
        </a:p>
      </dgm:t>
    </dgm:pt>
    <dgm:pt modelId="{E096A970-CE6F-6043-BCF6-F9DB411A8D47}" type="sibTrans" cxnId="{F8EC568E-BD2C-3A47-B719-2E10A5528851}">
      <dgm:prSet/>
      <dgm:spPr/>
      <dgm:t>
        <a:bodyPr/>
        <a:lstStyle/>
        <a:p>
          <a:endParaRPr lang="zh-CN" altLang="en-US"/>
        </a:p>
      </dgm:t>
    </dgm:pt>
    <dgm:pt modelId="{DF600B11-8C00-E34C-B517-4242987373B2}">
      <dgm:prSet phldrT="[文本]"/>
      <dgm:spPr/>
      <dgm:t>
        <a:bodyPr/>
        <a:lstStyle/>
        <a:p>
          <a:r>
            <a:rPr lang="zh-CN" altLang="en-US" dirty="0"/>
            <a:t>语句类型</a:t>
          </a:r>
        </a:p>
      </dgm:t>
    </dgm:pt>
    <dgm:pt modelId="{FBD56CDA-90D9-6242-9BFB-6C515E1949F4}" type="parTrans" cxnId="{1D17AE09-6B10-8D4E-A819-9A3648D3FD98}">
      <dgm:prSet/>
      <dgm:spPr/>
      <dgm:t>
        <a:bodyPr/>
        <a:lstStyle/>
        <a:p>
          <a:endParaRPr lang="zh-CN" altLang="en-US"/>
        </a:p>
      </dgm:t>
    </dgm:pt>
    <dgm:pt modelId="{B0E527A6-C42F-3249-AC5F-3AFC605E0DA0}" type="sibTrans" cxnId="{1D17AE09-6B10-8D4E-A819-9A3648D3FD98}">
      <dgm:prSet/>
      <dgm:spPr/>
      <dgm:t>
        <a:bodyPr/>
        <a:lstStyle/>
        <a:p>
          <a:endParaRPr lang="zh-CN" altLang="en-US"/>
        </a:p>
      </dgm:t>
    </dgm:pt>
    <dgm:pt modelId="{3905938C-476B-7346-BA14-977529632385}">
      <dgm:prSet/>
      <dgm:spPr>
        <a:solidFill>
          <a:srgbClr val="7356DD"/>
        </a:solidFill>
      </dgm:spPr>
      <dgm:t>
        <a:bodyPr/>
        <a:lstStyle/>
        <a:p>
          <a:r>
            <a:rPr lang="en-US" altLang="zh-CN" dirty="0"/>
            <a:t>3.</a:t>
          </a:r>
          <a:r>
            <a:rPr lang="zh-CN" altLang="en-US" dirty="0"/>
            <a:t>运算符与表达式</a:t>
          </a:r>
        </a:p>
      </dgm:t>
    </dgm:pt>
    <dgm:pt modelId="{58924D57-A9D4-7641-A444-8898209CB7A9}" type="parTrans" cxnId="{803313AD-884E-E44E-A906-A7E065D181F6}">
      <dgm:prSet/>
      <dgm:spPr/>
      <dgm:t>
        <a:bodyPr/>
        <a:lstStyle/>
        <a:p>
          <a:endParaRPr lang="zh-CN" altLang="en-US"/>
        </a:p>
      </dgm:t>
    </dgm:pt>
    <dgm:pt modelId="{69B8EFC2-A3A8-E541-88CD-F8B6745C6E40}" type="sibTrans" cxnId="{803313AD-884E-E44E-A906-A7E065D181F6}">
      <dgm:prSet/>
      <dgm:spPr/>
      <dgm:t>
        <a:bodyPr/>
        <a:lstStyle/>
        <a:p>
          <a:endParaRPr lang="zh-CN" altLang="en-US"/>
        </a:p>
      </dgm:t>
    </dgm:pt>
    <dgm:pt modelId="{AA451257-F570-774B-B4BA-187EF4D13524}">
      <dgm:prSet custT="1"/>
      <dgm:spPr/>
      <dgm:t>
        <a:bodyPr/>
        <a:lstStyle/>
        <a:p>
          <a:r>
            <a:rPr lang="zh-CN" altLang="en-US" sz="1500" dirty="0"/>
            <a:t>运算符</a:t>
          </a:r>
        </a:p>
      </dgm:t>
    </dgm:pt>
    <dgm:pt modelId="{26C333DE-DFFA-1C48-BF70-AFA7A87232B8}" type="parTrans" cxnId="{90E4BD8B-E250-3049-87F4-5AD0D72EA0DE}">
      <dgm:prSet/>
      <dgm:spPr/>
      <dgm:t>
        <a:bodyPr/>
        <a:lstStyle/>
        <a:p>
          <a:endParaRPr lang="zh-CN" altLang="en-US"/>
        </a:p>
      </dgm:t>
    </dgm:pt>
    <dgm:pt modelId="{D8166AC7-4973-7E42-A2C9-9D38CC17616C}" type="sibTrans" cxnId="{90E4BD8B-E250-3049-87F4-5AD0D72EA0DE}">
      <dgm:prSet/>
      <dgm:spPr/>
      <dgm:t>
        <a:bodyPr/>
        <a:lstStyle/>
        <a:p>
          <a:endParaRPr lang="zh-CN" altLang="en-US"/>
        </a:p>
      </dgm:t>
    </dgm:pt>
    <dgm:pt modelId="{CF0FC1DB-01F6-6B48-932B-E1327517E63C}">
      <dgm:prSet phldrT="[文本]"/>
      <dgm:spPr/>
      <dgm:t>
        <a:bodyPr/>
        <a:lstStyle/>
        <a:p>
          <a:endParaRPr lang="zh-CN" altLang="en-US" dirty="0"/>
        </a:p>
      </dgm:t>
    </dgm:pt>
    <dgm:pt modelId="{1B435055-9593-494C-A25E-3E540174B0CA}" type="parTrans" cxnId="{29C74FEF-97F4-2143-A4F4-9F267D70C2B9}">
      <dgm:prSet/>
      <dgm:spPr/>
      <dgm:t>
        <a:bodyPr/>
        <a:lstStyle/>
        <a:p>
          <a:endParaRPr lang="zh-CN" altLang="en-US"/>
        </a:p>
      </dgm:t>
    </dgm:pt>
    <dgm:pt modelId="{FA24A687-E2BA-5442-AD89-76C8AA2B6C49}" type="sibTrans" cxnId="{29C74FEF-97F4-2143-A4F4-9F267D70C2B9}">
      <dgm:prSet/>
      <dgm:spPr/>
      <dgm:t>
        <a:bodyPr/>
        <a:lstStyle/>
        <a:p>
          <a:endParaRPr lang="zh-CN" altLang="en-US"/>
        </a:p>
      </dgm:t>
    </dgm:pt>
    <dgm:pt modelId="{0B058A8C-9F3B-0745-9225-CCD303CF73D3}">
      <dgm:prSet phldrT="[文本]"/>
      <dgm:spPr/>
      <dgm:t>
        <a:bodyPr/>
        <a:lstStyle/>
        <a:p>
          <a:endParaRPr lang="zh-CN" altLang="en-US" dirty="0"/>
        </a:p>
      </dgm:t>
    </dgm:pt>
    <dgm:pt modelId="{4C79D882-D125-C54B-A2F6-E96CD0FCC3F9}" type="parTrans" cxnId="{EF281C1C-AC5C-124F-BFFA-1726B5C7504A}">
      <dgm:prSet/>
      <dgm:spPr/>
      <dgm:t>
        <a:bodyPr/>
        <a:lstStyle/>
        <a:p>
          <a:endParaRPr lang="zh-CN" altLang="en-US"/>
        </a:p>
      </dgm:t>
    </dgm:pt>
    <dgm:pt modelId="{5C1BBCF0-7AFB-2140-BE24-99E18D57B1CD}" type="sibTrans" cxnId="{EF281C1C-AC5C-124F-BFFA-1726B5C7504A}">
      <dgm:prSet/>
      <dgm:spPr/>
      <dgm:t>
        <a:bodyPr/>
        <a:lstStyle/>
        <a:p>
          <a:endParaRPr lang="zh-CN" altLang="en-US"/>
        </a:p>
      </dgm:t>
    </dgm:pt>
    <dgm:pt modelId="{5B7F628E-D006-2F48-974F-B33CD80AA9AD}">
      <dgm:prSet phldrT="[文本]"/>
      <dgm:spPr/>
      <dgm:t>
        <a:bodyPr/>
        <a:lstStyle/>
        <a:p>
          <a:endParaRPr lang="zh-CN" altLang="en-US" dirty="0"/>
        </a:p>
      </dgm:t>
    </dgm:pt>
    <dgm:pt modelId="{C4B83F69-7C4F-144F-AEC5-127FC9EBFC73}" type="parTrans" cxnId="{CD3F5EB9-0EB1-824A-A509-CAA8D70206E1}">
      <dgm:prSet/>
      <dgm:spPr/>
      <dgm:t>
        <a:bodyPr/>
        <a:lstStyle/>
        <a:p>
          <a:endParaRPr lang="zh-CN" altLang="en-US"/>
        </a:p>
      </dgm:t>
    </dgm:pt>
    <dgm:pt modelId="{D203AA40-858C-1344-BDB0-C6C0C662A770}" type="sibTrans" cxnId="{CD3F5EB9-0EB1-824A-A509-CAA8D70206E1}">
      <dgm:prSet/>
      <dgm:spPr/>
      <dgm:t>
        <a:bodyPr/>
        <a:lstStyle/>
        <a:p>
          <a:endParaRPr lang="zh-CN" altLang="en-US"/>
        </a:p>
      </dgm:t>
    </dgm:pt>
    <dgm:pt modelId="{D34028F6-CEAF-B044-BC42-E3FCF160B487}">
      <dgm:prSet custT="1"/>
      <dgm:spPr/>
      <dgm:t>
        <a:bodyPr/>
        <a:lstStyle/>
        <a:p>
          <a:r>
            <a:rPr lang="zh-CN" altLang="en-US" sz="1500" dirty="0"/>
            <a:t>表达式</a:t>
          </a:r>
        </a:p>
      </dgm:t>
    </dgm:pt>
    <dgm:pt modelId="{5EFA338E-BF92-0246-9739-37D04D0BFDF5}" type="sibTrans" cxnId="{D975145D-B93E-BA4A-BBDC-E44F4B1A07AD}">
      <dgm:prSet/>
      <dgm:spPr/>
      <dgm:t>
        <a:bodyPr/>
        <a:lstStyle/>
        <a:p>
          <a:endParaRPr lang="zh-CN" altLang="en-US"/>
        </a:p>
      </dgm:t>
    </dgm:pt>
    <dgm:pt modelId="{F8BF78F4-9C0A-8E40-88C8-AF2D7CF1CD80}" type="parTrans" cxnId="{D975145D-B93E-BA4A-BBDC-E44F4B1A07AD}">
      <dgm:prSet/>
      <dgm:spPr/>
      <dgm:t>
        <a:bodyPr/>
        <a:lstStyle/>
        <a:p>
          <a:endParaRPr lang="zh-CN" altLang="en-US"/>
        </a:p>
      </dgm:t>
    </dgm:pt>
    <dgm:pt modelId="{DCF371FB-F69C-434E-A45E-52F762215E90}">
      <dgm:prSet phldrT="[文本]"/>
      <dgm:spPr/>
      <dgm:t>
        <a:bodyPr/>
        <a:lstStyle/>
        <a:p>
          <a:r>
            <a:rPr lang="zh-CN" altLang="en-US" dirty="0"/>
            <a:t>数据类型</a:t>
          </a:r>
        </a:p>
      </dgm:t>
    </dgm:pt>
    <dgm:pt modelId="{B8D805B9-021E-924B-9FD0-4A89FAAC49BE}" type="parTrans" cxnId="{3FAAD023-702D-924C-9DA0-B76286D0E5A0}">
      <dgm:prSet/>
      <dgm:spPr/>
      <dgm:t>
        <a:bodyPr/>
        <a:lstStyle/>
        <a:p>
          <a:endParaRPr lang="zh-CN" altLang="en-US"/>
        </a:p>
      </dgm:t>
    </dgm:pt>
    <dgm:pt modelId="{BA1590CB-6F05-EE42-A5DD-BF4C2C9FC326}" type="sibTrans" cxnId="{3FAAD023-702D-924C-9DA0-B76286D0E5A0}">
      <dgm:prSet/>
      <dgm:spPr/>
      <dgm:t>
        <a:bodyPr/>
        <a:lstStyle/>
        <a:p>
          <a:endParaRPr lang="zh-CN" altLang="en-US"/>
        </a:p>
      </dgm:t>
    </dgm:pt>
    <dgm:pt modelId="{E46FC4F4-FE06-A349-BF7D-46F579C7ACB5}">
      <dgm:prSet phldrT="[文本]"/>
      <dgm:spPr/>
      <dgm:t>
        <a:bodyPr/>
        <a:lstStyle/>
        <a:p>
          <a:endParaRPr lang="zh-CN" altLang="en-US" dirty="0"/>
        </a:p>
      </dgm:t>
    </dgm:pt>
    <dgm:pt modelId="{DF71D660-8592-4F4B-B9D4-B7CDB39301B8}" type="parTrans" cxnId="{5D54A76D-81E1-624F-8D5F-3858263E42D2}">
      <dgm:prSet/>
      <dgm:spPr/>
      <dgm:t>
        <a:bodyPr/>
        <a:lstStyle/>
        <a:p>
          <a:endParaRPr lang="zh-CN" altLang="en-US"/>
        </a:p>
      </dgm:t>
    </dgm:pt>
    <dgm:pt modelId="{3F6AEEA1-E610-064E-A08E-2E875CA43159}" type="sibTrans" cxnId="{5D54A76D-81E1-624F-8D5F-3858263E42D2}">
      <dgm:prSet/>
      <dgm:spPr/>
      <dgm:t>
        <a:bodyPr/>
        <a:lstStyle/>
        <a:p>
          <a:endParaRPr lang="zh-CN" altLang="en-US"/>
        </a:p>
      </dgm:t>
    </dgm:pt>
    <dgm:pt modelId="{08BAF530-D5B9-43A7-BED1-7C8F6FAF710B}">
      <dgm:prSet phldrT="[文本]"/>
      <dgm:spPr/>
      <dgm:t>
        <a:bodyPr/>
        <a:lstStyle/>
        <a:p>
          <a:r>
            <a:rPr lang="zh-CN" altLang="en-US" dirty="0"/>
            <a:t>注释</a:t>
          </a:r>
        </a:p>
      </dgm:t>
    </dgm:pt>
    <dgm:pt modelId="{6FE2AE12-7F66-490E-849F-246957DDC2A3}" type="parTrans" cxnId="{F02CE0D7-D1F5-4C00-A294-CEF7D61FAC72}">
      <dgm:prSet/>
      <dgm:spPr/>
      <dgm:t>
        <a:bodyPr/>
        <a:lstStyle/>
        <a:p>
          <a:endParaRPr lang="zh-CN" altLang="en-US"/>
        </a:p>
      </dgm:t>
    </dgm:pt>
    <dgm:pt modelId="{BEF236FA-FD82-425C-8E96-3196A9F76142}" type="sibTrans" cxnId="{F02CE0D7-D1F5-4C00-A294-CEF7D61FAC72}">
      <dgm:prSet/>
      <dgm:spPr/>
      <dgm:t>
        <a:bodyPr/>
        <a:lstStyle/>
        <a:p>
          <a:endParaRPr lang="zh-CN" altLang="en-US"/>
        </a:p>
      </dgm:t>
    </dgm:pt>
    <dgm:pt modelId="{8BD7FD99-835F-4B6B-9065-2B5AED0608F3}">
      <dgm:prSet phldrT="[文本]"/>
      <dgm:spPr/>
      <dgm:t>
        <a:bodyPr/>
        <a:lstStyle/>
        <a:p>
          <a:r>
            <a:rPr lang="en-US" altLang="zh-CN" dirty="0"/>
            <a:t>Token</a:t>
          </a:r>
          <a:endParaRPr lang="zh-CN" altLang="en-US" dirty="0"/>
        </a:p>
      </dgm:t>
    </dgm:pt>
    <dgm:pt modelId="{74C15330-889D-4E4A-97F9-D431F5446210}" type="parTrans" cxnId="{6C9F1177-236D-4030-92B5-8C6E1861742F}">
      <dgm:prSet/>
      <dgm:spPr/>
      <dgm:t>
        <a:bodyPr/>
        <a:lstStyle/>
        <a:p>
          <a:endParaRPr lang="zh-CN" altLang="en-US"/>
        </a:p>
      </dgm:t>
    </dgm:pt>
    <dgm:pt modelId="{1C7B279C-4B24-44FC-A15E-D898B1003D5D}" type="sibTrans" cxnId="{6C9F1177-236D-4030-92B5-8C6E1861742F}">
      <dgm:prSet/>
      <dgm:spPr/>
      <dgm:t>
        <a:bodyPr/>
        <a:lstStyle/>
        <a:p>
          <a:endParaRPr lang="zh-CN" altLang="en-US"/>
        </a:p>
      </dgm:t>
    </dgm:pt>
    <dgm:pt modelId="{F66FF15C-C708-4E91-9BE9-520D9090E410}">
      <dgm:prSet phldrT="[文本]"/>
      <dgm:spPr/>
      <dgm:t>
        <a:bodyPr/>
        <a:lstStyle/>
        <a:p>
          <a:r>
            <a:rPr lang="zh-CN" altLang="en-US" dirty="0"/>
            <a:t>控制语句</a:t>
          </a:r>
        </a:p>
      </dgm:t>
    </dgm:pt>
    <dgm:pt modelId="{858D17B9-8888-4103-9518-22AC6D536203}" type="parTrans" cxnId="{3BE7F9A1-A411-4222-9AF8-D0F8E82CD55F}">
      <dgm:prSet/>
      <dgm:spPr/>
      <dgm:t>
        <a:bodyPr/>
        <a:lstStyle/>
        <a:p>
          <a:endParaRPr lang="zh-CN" altLang="en-US"/>
        </a:p>
      </dgm:t>
    </dgm:pt>
    <dgm:pt modelId="{8E10F4E6-639E-48D3-90FD-9C28DA66A1EF}" type="sibTrans" cxnId="{3BE7F9A1-A411-4222-9AF8-D0F8E82CD55F}">
      <dgm:prSet/>
      <dgm:spPr/>
      <dgm:t>
        <a:bodyPr/>
        <a:lstStyle/>
        <a:p>
          <a:endParaRPr lang="zh-CN" altLang="en-US"/>
        </a:p>
      </dgm:t>
    </dgm:pt>
    <dgm:pt modelId="{201718ED-2878-4A05-8BE6-51ED0EAA6DD5}">
      <dgm:prSet phldrT="[文本]"/>
      <dgm:spPr/>
      <dgm:t>
        <a:bodyPr/>
        <a:lstStyle/>
        <a:p>
          <a:r>
            <a:rPr lang="zh-CN" altLang="en-US" dirty="0"/>
            <a:t>其他语句</a:t>
          </a:r>
        </a:p>
      </dgm:t>
    </dgm:pt>
    <dgm:pt modelId="{5EE39DEC-263F-4DFA-AADE-9240614A025A}" type="parTrans" cxnId="{F8AE6C7E-7719-4F29-9B51-64EF491DE577}">
      <dgm:prSet/>
      <dgm:spPr/>
      <dgm:t>
        <a:bodyPr/>
        <a:lstStyle/>
        <a:p>
          <a:endParaRPr lang="zh-CN" altLang="en-US"/>
        </a:p>
      </dgm:t>
    </dgm:pt>
    <dgm:pt modelId="{871292BF-6516-4D4B-9C85-DD3B357C14AC}" type="sibTrans" cxnId="{F8AE6C7E-7719-4F29-9B51-64EF491DE577}">
      <dgm:prSet/>
      <dgm:spPr/>
      <dgm:t>
        <a:bodyPr/>
        <a:lstStyle/>
        <a:p>
          <a:endParaRPr lang="zh-CN" altLang="en-US"/>
        </a:p>
      </dgm:t>
    </dgm:pt>
    <dgm:pt modelId="{4209B3B9-7648-A64D-A767-E534426CF2CE}" type="pres">
      <dgm:prSet presAssocID="{2631390C-4018-594E-9F6E-AE023EC5A3A1}" presName="Name0" presStyleCnt="0">
        <dgm:presLayoutVars>
          <dgm:dir/>
          <dgm:animLvl val="lvl"/>
          <dgm:resizeHandles val="exact"/>
        </dgm:presLayoutVars>
      </dgm:prSet>
      <dgm:spPr/>
    </dgm:pt>
    <dgm:pt modelId="{EA798A36-0052-FB4C-9E92-3B01D1D1367D}" type="pres">
      <dgm:prSet presAssocID="{1BA82018-58F5-3949-B8EC-217B3CBC910D}" presName="composite" presStyleCnt="0"/>
      <dgm:spPr/>
    </dgm:pt>
    <dgm:pt modelId="{DEB8B1F2-9248-1D4E-B8C9-654F91A3D904}" type="pres">
      <dgm:prSet presAssocID="{1BA82018-58F5-3949-B8EC-217B3CBC910D}" presName="parTx" presStyleLbl="alignNode1" presStyleIdx="0" presStyleCnt="4">
        <dgm:presLayoutVars>
          <dgm:chMax val="0"/>
          <dgm:chPref val="0"/>
          <dgm:bulletEnabled val="1"/>
        </dgm:presLayoutVars>
      </dgm:prSet>
      <dgm:spPr/>
    </dgm:pt>
    <dgm:pt modelId="{C8F33F06-14AD-AC4F-AE61-7A687D58B078}" type="pres">
      <dgm:prSet presAssocID="{1BA82018-58F5-3949-B8EC-217B3CBC910D}" presName="desTx" presStyleLbl="alignAccFollowNode1" presStyleIdx="0" presStyleCnt="4">
        <dgm:presLayoutVars>
          <dgm:bulletEnabled val="1"/>
        </dgm:presLayoutVars>
      </dgm:prSet>
      <dgm:spPr/>
    </dgm:pt>
    <dgm:pt modelId="{963576C8-8733-3F46-9A4C-B789CF545DBB}" type="pres">
      <dgm:prSet presAssocID="{8C446D7A-5CCD-D244-A810-80464C065A1F}" presName="space" presStyleCnt="0"/>
      <dgm:spPr/>
    </dgm:pt>
    <dgm:pt modelId="{F6988B25-914F-0340-974A-79B11456EF35}" type="pres">
      <dgm:prSet presAssocID="{B16B6A17-DCD3-9E40-A29B-6F06E51D1BE2}" presName="composite" presStyleCnt="0"/>
      <dgm:spPr/>
    </dgm:pt>
    <dgm:pt modelId="{CCC40D40-9E39-8742-8DD8-1E8D9F1747AE}" type="pres">
      <dgm:prSet presAssocID="{B16B6A17-DCD3-9E40-A29B-6F06E51D1BE2}" presName="parTx" presStyleLbl="alignNode1" presStyleIdx="1" presStyleCnt="4">
        <dgm:presLayoutVars>
          <dgm:chMax val="0"/>
          <dgm:chPref val="0"/>
          <dgm:bulletEnabled val="1"/>
        </dgm:presLayoutVars>
      </dgm:prSet>
      <dgm:spPr/>
    </dgm:pt>
    <dgm:pt modelId="{D7C3A7B8-8CED-8546-93DA-F5F2DA5B620E}" type="pres">
      <dgm:prSet presAssocID="{B16B6A17-DCD3-9E40-A29B-6F06E51D1BE2}" presName="desTx" presStyleLbl="alignAccFollowNode1" presStyleIdx="1" presStyleCnt="4">
        <dgm:presLayoutVars>
          <dgm:bulletEnabled val="1"/>
        </dgm:presLayoutVars>
      </dgm:prSet>
      <dgm:spPr/>
    </dgm:pt>
    <dgm:pt modelId="{B9454BB8-1E03-3743-9D94-BD507F12BEC8}" type="pres">
      <dgm:prSet presAssocID="{C7624D4F-75F4-F143-B9A5-3A3776DC8E95}" presName="space" presStyleCnt="0"/>
      <dgm:spPr/>
    </dgm:pt>
    <dgm:pt modelId="{0A747AAF-8C7F-F148-A25F-467F15A18AF3}" type="pres">
      <dgm:prSet presAssocID="{3905938C-476B-7346-BA14-977529632385}" presName="composite" presStyleCnt="0"/>
      <dgm:spPr/>
    </dgm:pt>
    <dgm:pt modelId="{D730D6E5-0F62-A142-BC3C-71DFF4F70CA0}" type="pres">
      <dgm:prSet presAssocID="{3905938C-476B-7346-BA14-977529632385}" presName="parTx" presStyleLbl="alignNode1" presStyleIdx="2" presStyleCnt="4">
        <dgm:presLayoutVars>
          <dgm:chMax val="0"/>
          <dgm:chPref val="0"/>
          <dgm:bulletEnabled val="1"/>
        </dgm:presLayoutVars>
      </dgm:prSet>
      <dgm:spPr/>
    </dgm:pt>
    <dgm:pt modelId="{D586F78B-AF17-DB42-96E7-202F364BB873}" type="pres">
      <dgm:prSet presAssocID="{3905938C-476B-7346-BA14-977529632385}" presName="desTx" presStyleLbl="alignAccFollowNode1" presStyleIdx="2" presStyleCnt="4">
        <dgm:presLayoutVars>
          <dgm:bulletEnabled val="1"/>
        </dgm:presLayoutVars>
      </dgm:prSet>
      <dgm:spPr/>
    </dgm:pt>
    <dgm:pt modelId="{F69C48CC-D3D7-9A46-A0EC-1FC5AD7B96A5}" type="pres">
      <dgm:prSet presAssocID="{69B8EFC2-A3A8-E541-88CD-F8B6745C6E40}" presName="space" presStyleCnt="0"/>
      <dgm:spPr/>
    </dgm:pt>
    <dgm:pt modelId="{193BC98F-7F4D-1F4D-AD69-3921BC6B6C40}" type="pres">
      <dgm:prSet presAssocID="{DA050901-A569-F648-A100-1B465F7ACBCA}" presName="composite" presStyleCnt="0"/>
      <dgm:spPr/>
    </dgm:pt>
    <dgm:pt modelId="{2A2FBFC8-AC1D-C84A-8BBD-2E7A8BEFED0C}" type="pres">
      <dgm:prSet presAssocID="{DA050901-A569-F648-A100-1B465F7ACBCA}" presName="parTx" presStyleLbl="alignNode1" presStyleIdx="3" presStyleCnt="4">
        <dgm:presLayoutVars>
          <dgm:chMax val="0"/>
          <dgm:chPref val="0"/>
          <dgm:bulletEnabled val="1"/>
        </dgm:presLayoutVars>
      </dgm:prSet>
      <dgm:spPr/>
    </dgm:pt>
    <dgm:pt modelId="{9BF534F9-691B-7A4C-A935-0D305BF690DC}" type="pres">
      <dgm:prSet presAssocID="{DA050901-A569-F648-A100-1B465F7ACBCA}" presName="desTx" presStyleLbl="alignAccFollowNode1" presStyleIdx="3" presStyleCnt="4">
        <dgm:presLayoutVars>
          <dgm:bulletEnabled val="1"/>
        </dgm:presLayoutVars>
      </dgm:prSet>
      <dgm:spPr/>
    </dgm:pt>
  </dgm:ptLst>
  <dgm:cxnLst>
    <dgm:cxn modelId="{5262BC01-5BC9-8844-A77D-DD66384D9955}" type="presOf" srcId="{2631390C-4018-594E-9F6E-AE023EC5A3A1}" destId="{4209B3B9-7648-A64D-A767-E534426CF2CE}" srcOrd="0" destOrd="0" presId="urn:microsoft.com/office/officeart/2005/8/layout/hList1"/>
    <dgm:cxn modelId="{1D17AE09-6B10-8D4E-A819-9A3648D3FD98}" srcId="{DA050901-A569-F648-A100-1B465F7ACBCA}" destId="{DF600B11-8C00-E34C-B517-4242987373B2}" srcOrd="0" destOrd="0" parTransId="{FBD56CDA-90D9-6242-9BFB-6C515E1949F4}" sibTransId="{B0E527A6-C42F-3249-AC5F-3AFC605E0DA0}"/>
    <dgm:cxn modelId="{C5B7DC09-5DA2-D44F-B8B3-D46E50CD827F}" type="presOf" srcId="{DCF371FB-F69C-434E-A45E-52F762215E90}" destId="{D7C3A7B8-8CED-8546-93DA-F5F2DA5B620E}" srcOrd="0" destOrd="1" presId="urn:microsoft.com/office/officeart/2005/8/layout/hList1"/>
    <dgm:cxn modelId="{4E44C619-A39A-4771-A29A-56180C873D08}" type="presOf" srcId="{201718ED-2878-4A05-8BE6-51ED0EAA6DD5}" destId="{9BF534F9-691B-7A4C-A935-0D305BF690DC}" srcOrd="0" destOrd="2" presId="urn:microsoft.com/office/officeart/2005/8/layout/hList1"/>
    <dgm:cxn modelId="{EF281C1C-AC5C-124F-BFFA-1726B5C7504A}" srcId="{DA050901-A569-F648-A100-1B465F7ACBCA}" destId="{0B058A8C-9F3B-0745-9225-CCD303CF73D3}" srcOrd="3" destOrd="0" parTransId="{4C79D882-D125-C54B-A2F6-E96CD0FCC3F9}" sibTransId="{5C1BBCF0-7AFB-2140-BE24-99E18D57B1CD}"/>
    <dgm:cxn modelId="{3FAAD023-702D-924C-9DA0-B76286D0E5A0}" srcId="{B16B6A17-DCD3-9E40-A29B-6F06E51D1BE2}" destId="{DCF371FB-F69C-434E-A45E-52F762215E90}" srcOrd="1" destOrd="0" parTransId="{B8D805B9-021E-924B-9FD0-4A89FAAC49BE}" sibTransId="{BA1590CB-6F05-EE42-A5DD-BF4C2C9FC326}"/>
    <dgm:cxn modelId="{A34E6B34-8927-7243-B951-5E7F050785A6}" type="presOf" srcId="{CF0FC1DB-01F6-6B48-932B-E1327517E63C}" destId="{D7C3A7B8-8CED-8546-93DA-F5F2DA5B620E}" srcOrd="0" destOrd="3" presId="urn:microsoft.com/office/officeart/2005/8/layout/hList1"/>
    <dgm:cxn modelId="{C53D4C3A-1D74-4E4A-B10D-559A83E31A6A}" type="presOf" srcId="{DA050901-A569-F648-A100-1B465F7ACBCA}" destId="{2A2FBFC8-AC1D-C84A-8BBD-2E7A8BEFED0C}" srcOrd="0" destOrd="0" presId="urn:microsoft.com/office/officeart/2005/8/layout/hList1"/>
    <dgm:cxn modelId="{8503B53F-BD5D-E040-AFF2-C3D5BEE65DC8}" type="presOf" srcId="{D34028F6-CEAF-B044-BC42-E3FCF160B487}" destId="{D586F78B-AF17-DB42-96E7-202F364BB873}" srcOrd="0" destOrd="1" presId="urn:microsoft.com/office/officeart/2005/8/layout/hList1"/>
    <dgm:cxn modelId="{5733325C-37C1-044E-A8AA-2CAFBA9D3614}" type="presOf" srcId="{3905938C-476B-7346-BA14-977529632385}" destId="{D730D6E5-0F62-A142-BC3C-71DFF4F70CA0}" srcOrd="0" destOrd="0" presId="urn:microsoft.com/office/officeart/2005/8/layout/hList1"/>
    <dgm:cxn modelId="{D975145D-B93E-BA4A-BBDC-E44F4B1A07AD}" srcId="{3905938C-476B-7346-BA14-977529632385}" destId="{D34028F6-CEAF-B044-BC42-E3FCF160B487}" srcOrd="1" destOrd="0" parTransId="{F8BF78F4-9C0A-8E40-88C8-AF2D7CF1CD80}" sibTransId="{5EFA338E-BF92-0246-9739-37D04D0BFDF5}"/>
    <dgm:cxn modelId="{F11CC26C-3AFF-5447-B4B5-2E3FDED55097}" type="presOf" srcId="{B1EA3E5D-189B-F749-8213-603AE6E6276A}" destId="{D7C3A7B8-8CED-8546-93DA-F5F2DA5B620E}" srcOrd="0" destOrd="0" presId="urn:microsoft.com/office/officeart/2005/8/layout/hList1"/>
    <dgm:cxn modelId="{5D54A76D-81E1-624F-8D5F-3858263E42D2}" srcId="{B16B6A17-DCD3-9E40-A29B-6F06E51D1BE2}" destId="{E46FC4F4-FE06-A349-BF7D-46F579C7ACB5}" srcOrd="2" destOrd="0" parTransId="{DF71D660-8592-4F4B-B9D4-B7CDB39301B8}" sibTransId="{3F6AEEA1-E610-064E-A08E-2E875CA43159}"/>
    <dgm:cxn modelId="{415EEA4E-B55A-3B47-9C31-88BD3BE4A647}" type="presOf" srcId="{B16B6A17-DCD3-9E40-A29B-6F06E51D1BE2}" destId="{CCC40D40-9E39-8742-8DD8-1E8D9F1747AE}" srcOrd="0" destOrd="0" presId="urn:microsoft.com/office/officeart/2005/8/layout/hList1"/>
    <dgm:cxn modelId="{BE73CC71-0D44-4424-97C8-51B89C3B2ED2}" type="presOf" srcId="{F66FF15C-C708-4E91-9BE9-520D9090E410}" destId="{9BF534F9-691B-7A4C-A935-0D305BF690DC}" srcOrd="0" destOrd="1" presId="urn:microsoft.com/office/officeart/2005/8/layout/hList1"/>
    <dgm:cxn modelId="{17667C72-A7FD-E343-A885-2C3500F09AE4}" type="presOf" srcId="{E46FC4F4-FE06-A349-BF7D-46F579C7ACB5}" destId="{D7C3A7B8-8CED-8546-93DA-F5F2DA5B620E}" srcOrd="0" destOrd="2" presId="urn:microsoft.com/office/officeart/2005/8/layout/hList1"/>
    <dgm:cxn modelId="{6C9F1177-236D-4030-92B5-8C6E1861742F}" srcId="{1BA82018-58F5-3949-B8EC-217B3CBC910D}" destId="{8BD7FD99-835F-4B6B-9065-2B5AED0608F3}" srcOrd="2" destOrd="0" parTransId="{74C15330-889D-4E4A-97F9-D431F5446210}" sibTransId="{1C7B279C-4B24-44FC-A15E-D898B1003D5D}"/>
    <dgm:cxn modelId="{50922F77-9BC1-1E4A-A48C-D0F5B59437A0}" srcId="{B16B6A17-DCD3-9E40-A29B-6F06E51D1BE2}" destId="{B1EA3E5D-189B-F749-8213-603AE6E6276A}" srcOrd="0" destOrd="0" parTransId="{D4130F89-57DA-F542-84DB-151D3F2951EA}" sibTransId="{4A3E7881-0618-B84A-9447-A5EE8D9B4FAD}"/>
    <dgm:cxn modelId="{F8AE6C7E-7719-4F29-9B51-64EF491DE577}" srcId="{DA050901-A569-F648-A100-1B465F7ACBCA}" destId="{201718ED-2878-4A05-8BE6-51ED0EAA6DD5}" srcOrd="2" destOrd="0" parTransId="{5EE39DEC-263F-4DFA-AADE-9240614A025A}" sibTransId="{871292BF-6516-4D4B-9C85-DD3B357C14AC}"/>
    <dgm:cxn modelId="{7335637F-D81E-624E-A45F-7ED92B0A71AF}" type="presOf" srcId="{AA451257-F570-774B-B4BA-187EF4D13524}" destId="{D586F78B-AF17-DB42-96E7-202F364BB873}" srcOrd="0" destOrd="0" presId="urn:microsoft.com/office/officeart/2005/8/layout/hList1"/>
    <dgm:cxn modelId="{797F6A7F-EB7E-624B-BF63-85B1E5489330}" type="presOf" srcId="{CA315E63-FBA5-B24C-BF6F-A5D2695D1C4F}" destId="{C8F33F06-14AD-AC4F-AE61-7A687D58B078}" srcOrd="0" destOrd="0" presId="urn:microsoft.com/office/officeart/2005/8/layout/hList1"/>
    <dgm:cxn modelId="{90E4BD8B-E250-3049-87F4-5AD0D72EA0DE}" srcId="{3905938C-476B-7346-BA14-977529632385}" destId="{AA451257-F570-774B-B4BA-187EF4D13524}" srcOrd="0" destOrd="0" parTransId="{26C333DE-DFFA-1C48-BF70-AFA7A87232B8}" sibTransId="{D8166AC7-4973-7E42-A2C9-9D38CC17616C}"/>
    <dgm:cxn modelId="{F8EC568E-BD2C-3A47-B719-2E10A5528851}" srcId="{2631390C-4018-594E-9F6E-AE023EC5A3A1}" destId="{DA050901-A569-F648-A100-1B465F7ACBCA}" srcOrd="3" destOrd="0" parTransId="{C34DF622-E1A2-5743-A71E-08B8EF2A4F01}" sibTransId="{E096A970-CE6F-6043-BCF6-F9DB411A8D47}"/>
    <dgm:cxn modelId="{3BE7F9A1-A411-4222-9AF8-D0F8E82CD55F}" srcId="{DA050901-A569-F648-A100-1B465F7ACBCA}" destId="{F66FF15C-C708-4E91-9BE9-520D9090E410}" srcOrd="1" destOrd="0" parTransId="{858D17B9-8888-4103-9518-22AC6D536203}" sibTransId="{8E10F4E6-639E-48D3-90FD-9C28DA66A1EF}"/>
    <dgm:cxn modelId="{803313AD-884E-E44E-A906-A7E065D181F6}" srcId="{2631390C-4018-594E-9F6E-AE023EC5A3A1}" destId="{3905938C-476B-7346-BA14-977529632385}" srcOrd="2" destOrd="0" parTransId="{58924D57-A9D4-7641-A444-8898209CB7A9}" sibTransId="{69B8EFC2-A3A8-E541-88CD-F8B6745C6E40}"/>
    <dgm:cxn modelId="{534EECB0-F271-48C8-BB6F-EB33E12B9638}" type="presOf" srcId="{8BD7FD99-835F-4B6B-9065-2B5AED0608F3}" destId="{C8F33F06-14AD-AC4F-AE61-7A687D58B078}" srcOrd="0" destOrd="2" presId="urn:microsoft.com/office/officeart/2005/8/layout/hList1"/>
    <dgm:cxn modelId="{228A83B5-0F77-1F43-8237-025692B3768A}" type="presOf" srcId="{1BA82018-58F5-3949-B8EC-217B3CBC910D}" destId="{DEB8B1F2-9248-1D4E-B8C9-654F91A3D904}" srcOrd="0" destOrd="0" presId="urn:microsoft.com/office/officeart/2005/8/layout/hList1"/>
    <dgm:cxn modelId="{CD3F5EB9-0EB1-824A-A509-CAA8D70206E1}" srcId="{DA050901-A569-F648-A100-1B465F7ACBCA}" destId="{5B7F628E-D006-2F48-974F-B33CD80AA9AD}" srcOrd="4" destOrd="0" parTransId="{C4B83F69-7C4F-144F-AEC5-127FC9EBFC73}" sibTransId="{D203AA40-858C-1344-BDB0-C6C0C662A770}"/>
    <dgm:cxn modelId="{1F791DBC-0B3E-4B35-B3A3-8D17E16679D4}" type="presOf" srcId="{08BAF530-D5B9-43A7-BED1-7C8F6FAF710B}" destId="{C8F33F06-14AD-AC4F-AE61-7A687D58B078}" srcOrd="0" destOrd="1" presId="urn:microsoft.com/office/officeart/2005/8/layout/hList1"/>
    <dgm:cxn modelId="{1795C0BF-95FB-1648-90AD-6F188A7C6DAE}" type="presOf" srcId="{0B058A8C-9F3B-0745-9225-CCD303CF73D3}" destId="{9BF534F9-691B-7A4C-A935-0D305BF690DC}" srcOrd="0" destOrd="3" presId="urn:microsoft.com/office/officeart/2005/8/layout/hList1"/>
    <dgm:cxn modelId="{3D7A6EC5-1541-FF48-9638-22D567E1BE36}" srcId="{2631390C-4018-594E-9F6E-AE023EC5A3A1}" destId="{1BA82018-58F5-3949-B8EC-217B3CBC910D}" srcOrd="0" destOrd="0" parTransId="{832AF051-95AA-A044-A5F6-B3BEC0089F28}" sibTransId="{8C446D7A-5CCD-D244-A810-80464C065A1F}"/>
    <dgm:cxn modelId="{BC4F2CCC-A1B2-6142-BB67-D83719932322}" srcId="{2631390C-4018-594E-9F6E-AE023EC5A3A1}" destId="{B16B6A17-DCD3-9E40-A29B-6F06E51D1BE2}" srcOrd="1" destOrd="0" parTransId="{31C256BE-C5C8-4241-815E-9F2526C4089E}" sibTransId="{C7624D4F-75F4-F143-B9A5-3A3776DC8E95}"/>
    <dgm:cxn modelId="{8495CDD1-33EC-094D-A99F-76A6FC84C27A}" srcId="{1BA82018-58F5-3949-B8EC-217B3CBC910D}" destId="{CA315E63-FBA5-B24C-BF6F-A5D2695D1C4F}" srcOrd="0" destOrd="0" parTransId="{55DEFD22-5C16-204A-9B43-9C68897D8DC5}" sibTransId="{A0E4A1FB-C57A-0048-9FBF-0759DC4BE4A7}"/>
    <dgm:cxn modelId="{F02CE0D7-D1F5-4C00-A294-CEF7D61FAC72}" srcId="{1BA82018-58F5-3949-B8EC-217B3CBC910D}" destId="{08BAF530-D5B9-43A7-BED1-7C8F6FAF710B}" srcOrd="1" destOrd="0" parTransId="{6FE2AE12-7F66-490E-849F-246957DDC2A3}" sibTransId="{BEF236FA-FD82-425C-8E96-3196A9F76142}"/>
    <dgm:cxn modelId="{C464FFE3-783A-8642-8FD6-47FB4469149E}" type="presOf" srcId="{5B7F628E-D006-2F48-974F-B33CD80AA9AD}" destId="{9BF534F9-691B-7A4C-A935-0D305BF690DC}" srcOrd="0" destOrd="4" presId="urn:microsoft.com/office/officeart/2005/8/layout/hList1"/>
    <dgm:cxn modelId="{1AC29DEC-B96E-8948-93DC-7912C5CF6938}" type="presOf" srcId="{DF600B11-8C00-E34C-B517-4242987373B2}" destId="{9BF534F9-691B-7A4C-A935-0D305BF690DC}" srcOrd="0" destOrd="0" presId="urn:microsoft.com/office/officeart/2005/8/layout/hList1"/>
    <dgm:cxn modelId="{29C74FEF-97F4-2143-A4F4-9F267D70C2B9}" srcId="{B16B6A17-DCD3-9E40-A29B-6F06E51D1BE2}" destId="{CF0FC1DB-01F6-6B48-932B-E1327517E63C}" srcOrd="3" destOrd="0" parTransId="{1B435055-9593-494C-A25E-3E540174B0CA}" sibTransId="{FA24A687-E2BA-5442-AD89-76C8AA2B6C49}"/>
    <dgm:cxn modelId="{8C15B130-A744-BC49-B588-93F4E768289E}" type="presParOf" srcId="{4209B3B9-7648-A64D-A767-E534426CF2CE}" destId="{EA798A36-0052-FB4C-9E92-3B01D1D1367D}" srcOrd="0" destOrd="0" presId="urn:microsoft.com/office/officeart/2005/8/layout/hList1"/>
    <dgm:cxn modelId="{8FAEF8F1-564B-EA4D-8D0B-6193F75E7FEA}" type="presParOf" srcId="{EA798A36-0052-FB4C-9E92-3B01D1D1367D}" destId="{DEB8B1F2-9248-1D4E-B8C9-654F91A3D904}" srcOrd="0" destOrd="0" presId="urn:microsoft.com/office/officeart/2005/8/layout/hList1"/>
    <dgm:cxn modelId="{AD2B1700-4E94-BE4A-9D69-D7858679B5CF}" type="presParOf" srcId="{EA798A36-0052-FB4C-9E92-3B01D1D1367D}" destId="{C8F33F06-14AD-AC4F-AE61-7A687D58B078}" srcOrd="1" destOrd="0" presId="urn:microsoft.com/office/officeart/2005/8/layout/hList1"/>
    <dgm:cxn modelId="{C2CBBE8D-4A7F-EA4C-ADA8-351B333238AE}" type="presParOf" srcId="{4209B3B9-7648-A64D-A767-E534426CF2CE}" destId="{963576C8-8733-3F46-9A4C-B789CF545DBB}" srcOrd="1" destOrd="0" presId="urn:microsoft.com/office/officeart/2005/8/layout/hList1"/>
    <dgm:cxn modelId="{0EF8094E-524E-9346-8599-F37D299D2F06}" type="presParOf" srcId="{4209B3B9-7648-A64D-A767-E534426CF2CE}" destId="{F6988B25-914F-0340-974A-79B11456EF35}" srcOrd="2" destOrd="0" presId="urn:microsoft.com/office/officeart/2005/8/layout/hList1"/>
    <dgm:cxn modelId="{8625D815-E0AF-DF49-A859-866E712DB6CA}" type="presParOf" srcId="{F6988B25-914F-0340-974A-79B11456EF35}" destId="{CCC40D40-9E39-8742-8DD8-1E8D9F1747AE}" srcOrd="0" destOrd="0" presId="urn:microsoft.com/office/officeart/2005/8/layout/hList1"/>
    <dgm:cxn modelId="{5025EA2F-0BB1-0541-97B9-130CE6A57C70}" type="presParOf" srcId="{F6988B25-914F-0340-974A-79B11456EF35}" destId="{D7C3A7B8-8CED-8546-93DA-F5F2DA5B620E}" srcOrd="1" destOrd="0" presId="urn:microsoft.com/office/officeart/2005/8/layout/hList1"/>
    <dgm:cxn modelId="{FC045B35-4843-0A45-9E78-5EED02397F47}" type="presParOf" srcId="{4209B3B9-7648-A64D-A767-E534426CF2CE}" destId="{B9454BB8-1E03-3743-9D94-BD507F12BEC8}" srcOrd="3" destOrd="0" presId="urn:microsoft.com/office/officeart/2005/8/layout/hList1"/>
    <dgm:cxn modelId="{2BF56AC2-AD94-914E-9A4E-7E4D8B0050E1}" type="presParOf" srcId="{4209B3B9-7648-A64D-A767-E534426CF2CE}" destId="{0A747AAF-8C7F-F148-A25F-467F15A18AF3}" srcOrd="4" destOrd="0" presId="urn:microsoft.com/office/officeart/2005/8/layout/hList1"/>
    <dgm:cxn modelId="{74A761BE-714D-5F47-9D28-8A6C25C7C093}" type="presParOf" srcId="{0A747AAF-8C7F-F148-A25F-467F15A18AF3}" destId="{D730D6E5-0F62-A142-BC3C-71DFF4F70CA0}" srcOrd="0" destOrd="0" presId="urn:microsoft.com/office/officeart/2005/8/layout/hList1"/>
    <dgm:cxn modelId="{EEE98913-1F40-5C4B-88C0-EE02658D4638}" type="presParOf" srcId="{0A747AAF-8C7F-F148-A25F-467F15A18AF3}" destId="{D586F78B-AF17-DB42-96E7-202F364BB873}" srcOrd="1" destOrd="0" presId="urn:microsoft.com/office/officeart/2005/8/layout/hList1"/>
    <dgm:cxn modelId="{B150D842-EC4E-234D-A991-28D0172ABB71}" type="presParOf" srcId="{4209B3B9-7648-A64D-A767-E534426CF2CE}" destId="{F69C48CC-D3D7-9A46-A0EC-1FC5AD7B96A5}" srcOrd="5" destOrd="0" presId="urn:microsoft.com/office/officeart/2005/8/layout/hList1"/>
    <dgm:cxn modelId="{32693A69-99C2-8346-A5AA-CBBCCCC80B4F}" type="presParOf" srcId="{4209B3B9-7648-A64D-A767-E534426CF2CE}" destId="{193BC98F-7F4D-1F4D-AD69-3921BC6B6C40}" srcOrd="6" destOrd="0" presId="urn:microsoft.com/office/officeart/2005/8/layout/hList1"/>
    <dgm:cxn modelId="{F8273AAA-F01C-3F4D-948D-5C16E429F751}" type="presParOf" srcId="{193BC98F-7F4D-1F4D-AD69-3921BC6B6C40}" destId="{2A2FBFC8-AC1D-C84A-8BBD-2E7A8BEFED0C}" srcOrd="0" destOrd="0" presId="urn:microsoft.com/office/officeart/2005/8/layout/hList1"/>
    <dgm:cxn modelId="{59EC2186-70CC-C64B-9B1F-11C455662CAD}" type="presParOf" srcId="{193BC98F-7F4D-1F4D-AD69-3921BC6B6C40}" destId="{9BF534F9-691B-7A4C-A935-0D305BF690D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B1F2-9248-1D4E-B8C9-654F91A3D904}">
      <dsp:nvSpPr>
        <dsp:cNvPr id="0" name=""/>
        <dsp:cNvSpPr/>
      </dsp:nvSpPr>
      <dsp:spPr>
        <a:xfrm>
          <a:off x="3992" y="31286"/>
          <a:ext cx="2400645" cy="460800"/>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1.</a:t>
          </a:r>
          <a:r>
            <a:rPr lang="zh-CN" altLang="en-US" sz="1600" kern="1200" dirty="0"/>
            <a:t> </a:t>
          </a:r>
          <a:r>
            <a:rPr lang="en-US" altLang="zh-CN" sz="1600" kern="1200" dirty="0"/>
            <a:t>JavaScript</a:t>
          </a:r>
          <a:r>
            <a:rPr lang="zh-CN" altLang="en-US" sz="1600" kern="1200" dirty="0"/>
            <a:t>词法结构</a:t>
          </a:r>
        </a:p>
      </dsp:txBody>
      <dsp:txXfrm>
        <a:off x="3992" y="31286"/>
        <a:ext cx="2400645" cy="460800"/>
      </dsp:txXfrm>
    </dsp:sp>
    <dsp:sp modelId="{C8F33F06-14AD-AC4F-AE61-7A687D58B078}">
      <dsp:nvSpPr>
        <dsp:cNvPr id="0" name=""/>
        <dsp:cNvSpPr/>
      </dsp:nvSpPr>
      <dsp:spPr>
        <a:xfrm>
          <a:off x="3992" y="492086"/>
          <a:ext cx="2400645" cy="17730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字符集</a:t>
          </a:r>
        </a:p>
        <a:p>
          <a:pPr marL="171450" lvl="1" indent="-171450" algn="l" defTabSz="711200">
            <a:lnSpc>
              <a:spcPct val="90000"/>
            </a:lnSpc>
            <a:spcBef>
              <a:spcPct val="0"/>
            </a:spcBef>
            <a:spcAft>
              <a:spcPct val="15000"/>
            </a:spcAft>
            <a:buChar char="•"/>
          </a:pPr>
          <a:r>
            <a:rPr lang="zh-CN" altLang="en-US" sz="1600" kern="1200" dirty="0"/>
            <a:t>注释</a:t>
          </a:r>
        </a:p>
        <a:p>
          <a:pPr marL="171450" lvl="1" indent="-171450" algn="l" defTabSz="711200">
            <a:lnSpc>
              <a:spcPct val="90000"/>
            </a:lnSpc>
            <a:spcBef>
              <a:spcPct val="0"/>
            </a:spcBef>
            <a:spcAft>
              <a:spcPct val="15000"/>
            </a:spcAft>
            <a:buChar char="•"/>
          </a:pPr>
          <a:r>
            <a:rPr lang="en-US" altLang="zh-CN" sz="1600" kern="1200" dirty="0"/>
            <a:t>Token</a:t>
          </a:r>
          <a:endParaRPr lang="zh-CN" altLang="en-US" sz="1600" kern="1200" dirty="0"/>
        </a:p>
      </dsp:txBody>
      <dsp:txXfrm>
        <a:off x="3992" y="492086"/>
        <a:ext cx="2400645" cy="1773098"/>
      </dsp:txXfrm>
    </dsp:sp>
    <dsp:sp modelId="{CCC40D40-9E39-8742-8DD8-1E8D9F1747AE}">
      <dsp:nvSpPr>
        <dsp:cNvPr id="0" name=""/>
        <dsp:cNvSpPr/>
      </dsp:nvSpPr>
      <dsp:spPr>
        <a:xfrm>
          <a:off x="2740728" y="31286"/>
          <a:ext cx="2400645" cy="460800"/>
        </a:xfrm>
        <a:prstGeom prst="rect">
          <a:avLst/>
        </a:prstGeom>
        <a:solidFill>
          <a:srgbClr val="7154DB"/>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2.</a:t>
          </a:r>
          <a:r>
            <a:rPr lang="zh-CN" altLang="en-US" sz="1600" kern="1200" dirty="0"/>
            <a:t>数据类型、 值与变量</a:t>
          </a:r>
        </a:p>
      </dsp:txBody>
      <dsp:txXfrm>
        <a:off x="2740728" y="31286"/>
        <a:ext cx="2400645" cy="460800"/>
      </dsp:txXfrm>
    </dsp:sp>
    <dsp:sp modelId="{D7C3A7B8-8CED-8546-93DA-F5F2DA5B620E}">
      <dsp:nvSpPr>
        <dsp:cNvPr id="0" name=""/>
        <dsp:cNvSpPr/>
      </dsp:nvSpPr>
      <dsp:spPr>
        <a:xfrm>
          <a:off x="2740728" y="492086"/>
          <a:ext cx="2400645" cy="17730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变量</a:t>
          </a:r>
        </a:p>
        <a:p>
          <a:pPr marL="171450" lvl="1" indent="-171450" algn="l" defTabSz="711200">
            <a:lnSpc>
              <a:spcPct val="90000"/>
            </a:lnSpc>
            <a:spcBef>
              <a:spcPct val="0"/>
            </a:spcBef>
            <a:spcAft>
              <a:spcPct val="15000"/>
            </a:spcAft>
            <a:buChar char="•"/>
          </a:pPr>
          <a:r>
            <a:rPr lang="zh-CN" altLang="en-US" sz="1600" kern="1200" dirty="0"/>
            <a:t>数据类型</a:t>
          </a:r>
        </a:p>
        <a:p>
          <a:pPr marL="171450" lvl="1" indent="-171450" algn="l" defTabSz="711200">
            <a:lnSpc>
              <a:spcPct val="90000"/>
            </a:lnSpc>
            <a:spcBef>
              <a:spcPct val="0"/>
            </a:spcBef>
            <a:spcAft>
              <a:spcPct val="15000"/>
            </a:spcAft>
            <a:buChar char="•"/>
          </a:pPr>
          <a:endParaRPr lang="zh-CN" altLang="en-US" sz="1600" kern="1200" dirty="0"/>
        </a:p>
        <a:p>
          <a:pPr marL="171450" lvl="1" indent="-171450" algn="l" defTabSz="711200">
            <a:lnSpc>
              <a:spcPct val="90000"/>
            </a:lnSpc>
            <a:spcBef>
              <a:spcPct val="0"/>
            </a:spcBef>
            <a:spcAft>
              <a:spcPct val="15000"/>
            </a:spcAft>
            <a:buChar char="•"/>
          </a:pPr>
          <a:endParaRPr lang="zh-CN" altLang="en-US" sz="1600" kern="1200" dirty="0"/>
        </a:p>
      </dsp:txBody>
      <dsp:txXfrm>
        <a:off x="2740728" y="492086"/>
        <a:ext cx="2400645" cy="1773098"/>
      </dsp:txXfrm>
    </dsp:sp>
    <dsp:sp modelId="{D730D6E5-0F62-A142-BC3C-71DFF4F70CA0}">
      <dsp:nvSpPr>
        <dsp:cNvPr id="0" name=""/>
        <dsp:cNvSpPr/>
      </dsp:nvSpPr>
      <dsp:spPr>
        <a:xfrm>
          <a:off x="5477463" y="31286"/>
          <a:ext cx="2400645" cy="460800"/>
        </a:xfrm>
        <a:prstGeom prst="rect">
          <a:avLst/>
        </a:prstGeom>
        <a:solidFill>
          <a:srgbClr val="735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3.</a:t>
          </a:r>
          <a:r>
            <a:rPr lang="zh-CN" altLang="en-US" sz="1600" kern="1200" dirty="0"/>
            <a:t>运算符与表达式</a:t>
          </a:r>
        </a:p>
      </dsp:txBody>
      <dsp:txXfrm>
        <a:off x="5477463" y="31286"/>
        <a:ext cx="2400645" cy="460800"/>
      </dsp:txXfrm>
    </dsp:sp>
    <dsp:sp modelId="{D586F78B-AF17-DB42-96E7-202F364BB873}">
      <dsp:nvSpPr>
        <dsp:cNvPr id="0" name=""/>
        <dsp:cNvSpPr/>
      </dsp:nvSpPr>
      <dsp:spPr>
        <a:xfrm>
          <a:off x="5477463" y="492086"/>
          <a:ext cx="2400645" cy="17730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t>运算符</a:t>
          </a:r>
        </a:p>
        <a:p>
          <a:pPr marL="114300" lvl="1" indent="-114300" algn="l" defTabSz="666750">
            <a:lnSpc>
              <a:spcPct val="90000"/>
            </a:lnSpc>
            <a:spcBef>
              <a:spcPct val="0"/>
            </a:spcBef>
            <a:spcAft>
              <a:spcPct val="15000"/>
            </a:spcAft>
            <a:buChar char="•"/>
          </a:pPr>
          <a:r>
            <a:rPr lang="zh-CN" altLang="en-US" sz="1500" kern="1200" dirty="0"/>
            <a:t>表达式</a:t>
          </a:r>
        </a:p>
      </dsp:txBody>
      <dsp:txXfrm>
        <a:off x="5477463" y="492086"/>
        <a:ext cx="2400645" cy="1773098"/>
      </dsp:txXfrm>
    </dsp:sp>
    <dsp:sp modelId="{2A2FBFC8-AC1D-C84A-8BBD-2E7A8BEFED0C}">
      <dsp:nvSpPr>
        <dsp:cNvPr id="0" name=""/>
        <dsp:cNvSpPr/>
      </dsp:nvSpPr>
      <dsp:spPr>
        <a:xfrm>
          <a:off x="8214199" y="31286"/>
          <a:ext cx="2400645" cy="460800"/>
        </a:xfrm>
        <a:prstGeom prst="rect">
          <a:avLst/>
        </a:prstGeom>
        <a:solidFill>
          <a:srgbClr val="735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4.</a:t>
          </a:r>
          <a:r>
            <a:rPr lang="zh-CN" altLang="en-US" sz="1600" kern="1200" dirty="0"/>
            <a:t>语句</a:t>
          </a:r>
        </a:p>
      </dsp:txBody>
      <dsp:txXfrm>
        <a:off x="8214199" y="31286"/>
        <a:ext cx="2400645" cy="460800"/>
      </dsp:txXfrm>
    </dsp:sp>
    <dsp:sp modelId="{9BF534F9-691B-7A4C-A935-0D305BF690DC}">
      <dsp:nvSpPr>
        <dsp:cNvPr id="0" name=""/>
        <dsp:cNvSpPr/>
      </dsp:nvSpPr>
      <dsp:spPr>
        <a:xfrm>
          <a:off x="8214199" y="492086"/>
          <a:ext cx="2400645" cy="17730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语句类型</a:t>
          </a:r>
        </a:p>
        <a:p>
          <a:pPr marL="171450" lvl="1" indent="-171450" algn="l" defTabSz="711200">
            <a:lnSpc>
              <a:spcPct val="90000"/>
            </a:lnSpc>
            <a:spcBef>
              <a:spcPct val="0"/>
            </a:spcBef>
            <a:spcAft>
              <a:spcPct val="15000"/>
            </a:spcAft>
            <a:buChar char="•"/>
          </a:pPr>
          <a:r>
            <a:rPr lang="zh-CN" altLang="en-US" sz="1600" kern="1200" dirty="0"/>
            <a:t>控制语句</a:t>
          </a:r>
        </a:p>
        <a:p>
          <a:pPr marL="171450" lvl="1" indent="-171450" algn="l" defTabSz="711200">
            <a:lnSpc>
              <a:spcPct val="90000"/>
            </a:lnSpc>
            <a:spcBef>
              <a:spcPct val="0"/>
            </a:spcBef>
            <a:spcAft>
              <a:spcPct val="15000"/>
            </a:spcAft>
            <a:buChar char="•"/>
          </a:pPr>
          <a:r>
            <a:rPr lang="zh-CN" altLang="en-US" sz="1600" kern="1200" dirty="0"/>
            <a:t>其他语句</a:t>
          </a:r>
        </a:p>
        <a:p>
          <a:pPr marL="171450" lvl="1" indent="-171450" algn="l" defTabSz="711200">
            <a:lnSpc>
              <a:spcPct val="90000"/>
            </a:lnSpc>
            <a:spcBef>
              <a:spcPct val="0"/>
            </a:spcBef>
            <a:spcAft>
              <a:spcPct val="15000"/>
            </a:spcAft>
            <a:buChar char="•"/>
          </a:pPr>
          <a:endParaRPr lang="zh-CN" altLang="en-US" sz="1600" kern="1200" dirty="0"/>
        </a:p>
        <a:p>
          <a:pPr marL="171450" lvl="1" indent="-171450" algn="l" defTabSz="711200">
            <a:lnSpc>
              <a:spcPct val="90000"/>
            </a:lnSpc>
            <a:spcBef>
              <a:spcPct val="0"/>
            </a:spcBef>
            <a:spcAft>
              <a:spcPct val="15000"/>
            </a:spcAft>
            <a:buChar char="•"/>
          </a:pPr>
          <a:endParaRPr lang="zh-CN" altLang="en-US" sz="1600" kern="1200" dirty="0"/>
        </a:p>
      </dsp:txBody>
      <dsp:txXfrm>
        <a:off x="8214199" y="492086"/>
        <a:ext cx="2400645" cy="177309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3"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2020/10/12</a:t>
            </a:fld>
            <a:endParaRPr lang="zh-CN" altLang="en-US"/>
          </a:p>
        </p:txBody>
      </p:sp>
      <p:sp>
        <p:nvSpPr>
          <p:cNvPr id="4" name="页脚占位符 3"/>
          <p:cNvSpPr>
            <a:spLocks noGrp="1"/>
          </p:cNvSpPr>
          <p:nvPr>
            <p:ph type="ftr" sz="quarter" idx="2"/>
          </p:nvPr>
        </p:nvSpPr>
        <p:spPr>
          <a:xfrm>
            <a:off x="0" y="9720806"/>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3" y="9720806"/>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备注占位符 4"/>
          <p:cNvSpPr>
            <a:spLocks noGrp="1"/>
          </p:cNvSpPr>
          <p:nvPr>
            <p:ph type="body" sz="quarter" idx="3"/>
          </p:nvPr>
        </p:nvSpPr>
        <p:spPr>
          <a:xfrm>
            <a:off x="711200" y="4926014"/>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幻灯片图像占位符 7">
            <a:extLst>
              <a:ext uri="{FF2B5EF4-FFF2-40B4-BE49-F238E27FC236}">
                <a16:creationId xmlns:a16="http://schemas.microsoft.com/office/drawing/2014/main" id="{8D69924C-1317-B84D-ABC7-771CF4B6A062}"/>
              </a:ext>
            </a:extLst>
          </p:cNvPr>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1pPr>
    <a:lvl2pPr marL="4572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2pPr>
    <a:lvl3pPr marL="9144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3pPr>
    <a:lvl4pPr marL="13716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4pPr>
    <a:lvl5pPr marL="1828800" algn="l" defTabSz="914400" rtl="0" eaLnBrk="1" latinLnBrk="0" hangingPunct="1">
      <a:defRPr sz="1200" b="0" i="0" kern="1200">
        <a:solidFill>
          <a:schemeClr val="tx1"/>
        </a:solidFill>
        <a:latin typeface="Microsoft YaHei" panose="020B0503020204020204" pitchFamily="34" charset="-122"/>
        <a:ea typeface="Microsoft YaHe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ecma-international.org/publications/standards/Ecma-262.ht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eloper.mozilla.org/zh-CN/docs/Web/JavaScript/Reference/Lexical_gramma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dirty="0"/>
              <a:t>大家好，欢迎进入</a:t>
            </a:r>
            <a:r>
              <a:rPr lang="en-US" altLang="zh-CN" dirty="0"/>
              <a:t>Web</a:t>
            </a:r>
            <a:r>
              <a:rPr lang="zh-CN" altLang="en-US" dirty="0"/>
              <a:t>前端的学习。</a:t>
            </a:r>
            <a:endParaRPr lang="en-US" altLang="zh-CN" dirty="0"/>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69152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105102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1656450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4057083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字面量也称直接量，就是具体的值，可以直接参与运算或者显示的值。</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62965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2133706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481499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计算机程序的运行需要对值进行操作。在编程语言中，能够表示并操作的值的类型称为数据类型，编程语言最基本的特性就是能支持多种数据类型。当程序需要将值保存起来，以备将来使用时，就将其赋值给一个变量。变量是一个值的符号名称，可以通过名称获取对值的引用。变量的工作机制是编程语言的另一个基本特性。</a:t>
            </a: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3086241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编程中最重要的事情之一是能够将值存储在某种容器中。 为了做到这一点，我们使用变量。 </a:t>
            </a:r>
            <a:endParaRPr kumimoji="1" lang="en-US" altLang="zh-CN" dirty="0"/>
          </a:p>
          <a:p>
            <a:endParaRPr kumimoji="1" lang="en-US" altLang="zh-CN" dirty="0"/>
          </a:p>
          <a:p>
            <a:r>
              <a:rPr kumimoji="1" lang="zh-CN" altLang="en-US" dirty="0"/>
              <a:t>在</a:t>
            </a:r>
            <a:r>
              <a:rPr kumimoji="1" lang="en-US" altLang="zh-CN" dirty="0"/>
              <a:t>JavaScript</a:t>
            </a:r>
            <a:r>
              <a:rPr kumimoji="1" lang="zh-CN" altLang="en-US" dirty="0"/>
              <a:t>中，您可以使用</a:t>
            </a:r>
            <a:r>
              <a:rPr kumimoji="1" lang="en-US" altLang="zh-CN" dirty="0"/>
              <a:t>3</a:t>
            </a:r>
            <a:r>
              <a:rPr kumimoji="1" lang="zh-CN" altLang="en-US" dirty="0"/>
              <a:t>个不同的关键字声明变量：</a:t>
            </a:r>
            <a:r>
              <a:rPr kumimoji="1" lang="en-US" altLang="zh-CN" dirty="0"/>
              <a:t>var</a:t>
            </a:r>
            <a:r>
              <a:rPr kumimoji="1" lang="zh-CN" altLang="en-US" dirty="0"/>
              <a:t>、</a:t>
            </a:r>
            <a:r>
              <a:rPr kumimoji="1" lang="en-US" altLang="zh-CN" dirty="0"/>
              <a:t>let</a:t>
            </a:r>
            <a:r>
              <a:rPr kumimoji="1" lang="zh-CN" altLang="en-US" dirty="0"/>
              <a:t>和</a:t>
            </a:r>
            <a:r>
              <a:rPr kumimoji="1" lang="en-US" altLang="zh-CN" dirty="0"/>
              <a:t>const</a:t>
            </a:r>
            <a:r>
              <a:rPr kumimoji="1" lang="zh-CN" altLang="en-US" dirty="0"/>
              <a:t>。 我们稍后将讨论其中的区别，但首先让我们看一个如何使用变量的简单示例</a:t>
            </a: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3864294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当我们给变量赋值时，我们做了两件事：首先声明变量，然后通过赋值来定义变量。</a:t>
            </a:r>
            <a:endParaRPr kumimoji="1" lang="en-US" altLang="zh-CN" dirty="0"/>
          </a:p>
          <a:p>
            <a:endParaRPr kumimoji="1" lang="en-US" altLang="zh-CN" dirty="0"/>
          </a:p>
          <a:p>
            <a:endParaRPr kumimoji="1" lang="en-US" altLang="zh-CN" dirty="0"/>
          </a:p>
          <a:p>
            <a:endParaRPr kumimoji="1" lang="en-US" altLang="zh-CN" dirty="0"/>
          </a:p>
          <a:p>
            <a:r>
              <a:rPr lang="zh-CN" altLang="en-US" sz="1200" b="0" i="0" u="none" strike="noStrike" kern="1200">
                <a:solidFill>
                  <a:schemeClr val="tx1"/>
                </a:solidFill>
                <a:effectLst/>
                <a:latin typeface="Microsoft YaHei" panose="020B0503020204020204" pitchFamily="34" charset="-122"/>
                <a:ea typeface="Microsoft YaHei" panose="020B0503020204020204" pitchFamily="34" charset="-122"/>
                <a:cs typeface="+mn-cs"/>
              </a:rPr>
              <a:t>通常情况下，您不会采取这两个步骤。 您只需键入：</a:t>
            </a:r>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a:t>我们刚刚初始化了一个名为</a:t>
            </a:r>
            <a:r>
              <a:rPr lang="en-US" altLang="zh-CN"/>
              <a:t>greeting</a:t>
            </a:r>
            <a:r>
              <a:rPr lang="zh-CN" altLang="en-US"/>
              <a:t>的变量，它保存“</a:t>
            </a:r>
            <a:r>
              <a:rPr lang="en-US" altLang="zh-CN"/>
              <a:t>Hello”</a:t>
            </a:r>
            <a:r>
              <a:rPr lang="zh-CN" altLang="en-US"/>
              <a:t>的值！ 正如我前面所说的，我们可以在</a:t>
            </a:r>
            <a:r>
              <a:rPr lang="en-US" altLang="zh-CN"/>
              <a:t>JavaScript</a:t>
            </a:r>
            <a:r>
              <a:rPr lang="zh-CN" altLang="en-US"/>
              <a:t>中使用三个不同的关键字来声明变量。讲到作用域的时候，三者之间的差异就会变得更有意义，所以让我们再等一等，不要太不知所措！ 然而，</a:t>
            </a:r>
            <a:r>
              <a:rPr lang="en-US" altLang="zh-CN"/>
              <a:t>var</a:t>
            </a:r>
            <a:r>
              <a:rPr lang="zh-CN" altLang="en-US"/>
              <a:t>、</a:t>
            </a:r>
            <a:r>
              <a:rPr lang="en-US" altLang="zh-CN"/>
              <a:t>let</a:t>
            </a:r>
            <a:r>
              <a:rPr lang="zh-CN" altLang="en-US"/>
              <a:t>和</a:t>
            </a:r>
            <a:r>
              <a:rPr lang="en-US" altLang="zh-CN"/>
              <a:t>const</a:t>
            </a:r>
            <a:r>
              <a:rPr lang="zh-CN" altLang="en-US"/>
              <a:t>之间的一个简单区别是，您可以更改使用</a:t>
            </a:r>
            <a:r>
              <a:rPr lang="en-US" altLang="zh-CN"/>
              <a:t>var</a:t>
            </a:r>
            <a:r>
              <a:rPr lang="zh-CN" altLang="en-US"/>
              <a:t>和</a:t>
            </a:r>
            <a:r>
              <a:rPr lang="en-US" altLang="zh-CN"/>
              <a:t>let</a:t>
            </a:r>
            <a:r>
              <a:rPr lang="zh-CN" altLang="en-US"/>
              <a:t>声明的变量的值，而使用</a:t>
            </a:r>
            <a:r>
              <a:rPr lang="en-US" altLang="zh-CN"/>
              <a:t>const</a:t>
            </a:r>
            <a:r>
              <a:rPr lang="zh-CN" altLang="en-US"/>
              <a:t>声明的变量是“常量”：您不能更改该值。 这将如下所示：</a:t>
            </a:r>
            <a:br>
              <a:rPr lang="en-US" altLang="zh-CN"/>
            </a:br>
            <a:endParaRPr lang="en-US" altLang="zh-CN"/>
          </a:p>
          <a:p>
            <a:endParaRPr kumimoji="1" lang="en-US" altLang="zh-CN" dirty="0"/>
          </a:p>
          <a:p>
            <a:r>
              <a:rPr kumimoji="1" lang="zh-CN" altLang="en-US" dirty="0"/>
              <a:t>让我们从下一节的原始数据类型开始，看看变量可以包含什么类型的值，以及在使用称为强制的变量时可能会发生的一些非常棘手的事情。</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354169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今天是第一节课，主要讲解几个内容。</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43735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1911121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因为</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ECMAScript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的类型系统是松散的，所以需要一种手段来确定任意变量的数据类型。</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typeof</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操作符就是为此而生的。对一个值使用</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typeof</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操作符会返回下列字符串之一：</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表示值未定义；</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"boolean"</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表示值为布尔值；</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"string"</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表示值为字符串；</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"number"</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表示值为数值；</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"object"</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表示值为对象（而不是函数）或</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null</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"function"</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表示值为函数；</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"symbol"</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表示值为符号。</a:t>
            </a: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1874579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一个布尔要么为</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true(</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真</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，要么为</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false(</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假</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：它表示一个逻辑实体。 比如，知道我是否是人类是很重要的。 我可以向你们保证我是</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尽管你们中的一些人似乎怀疑</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 我也不打算改变这一点！ 我使用</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const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关键字来确保我永远不会变成狗或任何非人类的东西，并将</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isHuman</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变量设置为</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true</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布尔可以用于很多事情，但基本上都取决于这样一个事实，即我们可以根据变量为真还是为假来决定是否应该执行某些代码块或其他任务。</a:t>
            </a:r>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365947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Number</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 表示浮点数。那么什么是浮点数呢？浮点数是包含小数的数字，比如 </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5.5 </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或者 </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-1.402</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。也就是说只能表示浮点数。如果一个值等于</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20</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（不包含小数，看起来像是一个</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integer</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），该怎么办呢？</a:t>
            </a:r>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在 </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中，所有数字都是小数，即使我们看不到它们。是的，真的，谢谢你，</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JavaScript </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开始变得古里古怪的了！不过，有一种简单的方法可以看到它们：</a:t>
            </a:r>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&gt; 0.2 + 0.1</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  </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0.30000000000000004</a:t>
            </a: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如你所见，浮点运算并不总是百分之百准确，我们没想到这里有一个 </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4</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。不过不用担心，有几种方法可以确保返回的数字始终有正确的小数位数（</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toFixed </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和</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 toPrecision</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br>
              <a:rPr lang="en-US" altLang="zh-CN" sz="1200" b="0" i="0" kern="1200" dirty="0">
                <a:solidFill>
                  <a:schemeClr val="tx1"/>
                </a:solidFill>
                <a:effectLst/>
                <a:latin typeface="Microsoft YaHei" panose="020B0503020204020204" pitchFamily="34" charset="-122"/>
                <a:ea typeface="Microsoft YaHei" panose="020B0503020204020204" pitchFamily="34" charset="-122"/>
                <a:cs typeface="+mn-cs"/>
              </a:rPr>
            </a:br>
            <a:endParaRPr lang="en-US" altLang="zh-CN" sz="1200" b="0" i="0"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176890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尚未赋值的变量，或者换句话说，尚未定义的变量将保留未定义的值。 我们还没有给变量赋值，尽管我们已经声明了它。</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577499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如果有意不希望变量包含任何值，就可以使用值</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NULL</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声明该变量。 </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NULL</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并不意味着</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0</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或</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：该变量故意指向零。 由于</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NULL</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UNDEFINED</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和</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0</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之间的区别可能有点混淆，下面是一个快速示例：</a:t>
            </a:r>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3749100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字符串表示一系列字符。 在</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JavaScript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中，我们可以使用单引号或双引号来表示值是字符串。</a:t>
            </a:r>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endPar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endParaRPr>
          </a:p>
          <a:p>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第三句中需要使用反斜杠，否则我们会在“</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how”</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之后终止字符串，这不是我们想要的！</a:t>
            </a:r>
          </a:p>
          <a:p>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 </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3848304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Symbol</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是唯一且不可变</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它不能改变</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的值。您可以以多种不同的方式使用</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Symbol</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，但大多数情况下，您将在使用字符串或数字的地方使用它们。 字符串和数字本身并不是唯一的，所以如果您希望一个值是全局唯一的，那么</a:t>
            </a:r>
            <a:r>
              <a:rPr lang="en-US" altLang="zh-CN"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Symbol</a:t>
            </a:r>
            <a:r>
              <a:rPr lang="zh-CN" altLang="en-US" sz="1200" b="0" i="0" u="none" strike="noStrike" kern="1200" dirty="0">
                <a:solidFill>
                  <a:schemeClr val="tx1"/>
                </a:solidFill>
                <a:effectLst/>
                <a:latin typeface="Microsoft YaHei" panose="020B0503020204020204" pitchFamily="34" charset="-122"/>
                <a:ea typeface="Microsoft YaHei" panose="020B0503020204020204" pitchFamily="34" charset="-122"/>
                <a:cs typeface="+mn-cs"/>
              </a:rPr>
              <a:t>是可行的。 现在不要管它，等讲到函数和对象，这就搞明白了。</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1234429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表达式是 </a:t>
            </a:r>
            <a:r>
              <a:rPr kumimoji="1" lang="en-US" altLang="zh-CN" dirty="0"/>
              <a:t>JavaScript</a:t>
            </a:r>
            <a:r>
              <a:rPr kumimoji="1" lang="zh-CN" altLang="en-US" dirty="0"/>
              <a:t> 中的一个短语，</a:t>
            </a:r>
            <a:r>
              <a:rPr kumimoji="1" lang="en-US" altLang="zh-CN" dirty="0"/>
              <a:t>JavaScript</a:t>
            </a:r>
            <a:r>
              <a:rPr kumimoji="1" lang="zh-CN" altLang="en-US" dirty="0"/>
              <a:t> 解释器会把它计算出一个结果。表达式分简单表达式和复杂表达式。</a:t>
            </a:r>
            <a:endParaRPr kumimoji="1" lang="en-US" altLang="zh-CN" dirty="0"/>
          </a:p>
          <a:p>
            <a:endParaRPr kumimoji="1" lang="en-US" altLang="zh-CN" dirty="0"/>
          </a:p>
          <a:p>
            <a:r>
              <a:rPr kumimoji="1" lang="zh-CN" altLang="en-US" dirty="0"/>
              <a:t>将简单表达式用运算符组成复杂表达式。</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1509635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305768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3623495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en-US" altLang="zh-CN" dirty="0"/>
              <a:t>	</a:t>
            </a:r>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3834508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 </a:t>
            </a:r>
            <a:r>
              <a:rPr kumimoji="1" lang="en-US" altLang="zh-CN" dirty="0"/>
              <a:t>=</a:t>
            </a:r>
            <a:r>
              <a:rPr kumimoji="1" lang="zh-CN" altLang="en-US" dirty="0"/>
              <a:t> 赋值运算符根据其右操作数的值为其左操作数赋值。 您可能熟悉“</a:t>
            </a:r>
            <a:r>
              <a:rPr kumimoji="1" lang="en-US" altLang="zh-CN" dirty="0"/>
              <a:t>x=x+y”</a:t>
            </a:r>
            <a:r>
              <a:rPr kumimoji="1" lang="zh-CN" altLang="en-US" dirty="0"/>
              <a:t>这样的表示法，但是，尽管开发人员很懒，我们当然有一种更短的方法来编写这样的操作。</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4028356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 </a:t>
            </a:r>
            <a:r>
              <a:rPr kumimoji="1" lang="en-US" altLang="zh-CN" dirty="0"/>
              <a:t>=</a:t>
            </a:r>
            <a:r>
              <a:rPr kumimoji="1" lang="zh-CN" altLang="en-US" dirty="0"/>
              <a:t> 赋值运算符根据其右操作数的值为其左操作数赋值。 您可能熟悉“</a:t>
            </a:r>
            <a:r>
              <a:rPr kumimoji="1" lang="en-US" altLang="zh-CN" dirty="0"/>
              <a:t>x=x+y”</a:t>
            </a:r>
            <a:r>
              <a:rPr kumimoji="1" lang="zh-CN" altLang="en-US" dirty="0"/>
              <a:t>这样的表示法，但是，尽管开发人员很懒，我们当然有一种更短的方法来编写这样的操作。</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1744702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算术运算符将数值作为其操作数，并返回单个数值。</a:t>
            </a:r>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423655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比较其操作数，并根据比较结果为</a:t>
            </a:r>
            <a:r>
              <a:rPr kumimoji="1" lang="en-US" altLang="zh-CN" dirty="0"/>
              <a:t>TRUE</a:t>
            </a:r>
            <a:r>
              <a:rPr kumimoji="1" lang="zh-CN" altLang="en-US" dirty="0"/>
              <a:t>或</a:t>
            </a:r>
            <a:r>
              <a:rPr kumimoji="1" lang="en-US" altLang="zh-CN" dirty="0"/>
              <a:t>FALSE</a:t>
            </a:r>
            <a:r>
              <a:rPr kumimoji="1" lang="zh-CN" altLang="en-US" dirty="0"/>
              <a:t>返回布尔值。</a:t>
            </a:r>
          </a:p>
          <a:p>
            <a:r>
              <a:rPr kumimoji="1" lang="zh-CN" altLang="en-US" dirty="0"/>
              <a:t> </a:t>
            </a:r>
            <a:endParaRPr kumimoji="1" lang="en-US" altLang="zh-CN" dirty="0"/>
          </a:p>
          <a:p>
            <a:endParaRPr kumimoji="1" lang="en-US" altLang="zh-CN" dirty="0"/>
          </a:p>
          <a:p>
            <a:r>
              <a:rPr kumimoji="1" lang="zh-CN" altLang="en-US" dirty="0"/>
              <a:t>通常，如果两个操作数不是同一类型</a:t>
            </a:r>
            <a:r>
              <a:rPr kumimoji="1" lang="en-US" altLang="zh-CN" dirty="0"/>
              <a:t>(</a:t>
            </a:r>
            <a:r>
              <a:rPr kumimoji="1" lang="zh-CN" altLang="en-US" dirty="0"/>
              <a:t>例如，</a:t>
            </a:r>
            <a:r>
              <a:rPr kumimoji="1" lang="en-US" altLang="zh-CN" dirty="0"/>
              <a:t>2+‘1’</a:t>
            </a:r>
            <a:r>
              <a:rPr kumimoji="1" lang="zh-CN" altLang="en-US" dirty="0"/>
              <a:t>，其中一个是数字，另一个是字符串</a:t>
            </a:r>
            <a:r>
              <a:rPr kumimoji="1" lang="en-US" altLang="zh-CN" dirty="0"/>
              <a:t>)</a:t>
            </a:r>
            <a:r>
              <a:rPr kumimoji="1" lang="zh-CN" altLang="en-US" dirty="0"/>
              <a:t>，</a:t>
            </a:r>
            <a:r>
              <a:rPr kumimoji="1" lang="en-US" altLang="zh-CN" dirty="0"/>
              <a:t>JavaScript</a:t>
            </a:r>
            <a:r>
              <a:rPr kumimoji="1" lang="zh-CN" altLang="en-US" dirty="0"/>
              <a:t>会尝试将一个或两个操作数转换为适当的类型，以便比较这两个操作数。 这就是使用相等和严格相等的区别。</a:t>
            </a:r>
            <a:endParaRPr kumimoji="1" lang="en-US" altLang="zh-CN" dirty="0"/>
          </a:p>
          <a:p>
            <a:endParaRPr kumimoji="1" lang="en-US" altLang="zh-CN" dirty="0"/>
          </a:p>
          <a:p>
            <a:r>
              <a:rPr kumimoji="1" lang="en-US" altLang="zh-CN" dirty="0"/>
              <a:t>JavaScript</a:t>
            </a:r>
            <a:r>
              <a:rPr kumimoji="1" lang="zh-CN" altLang="en-US" dirty="0"/>
              <a:t>将字符串和布尔值转换为数字，以便能够进行比较，而您实际上并不知道。 如果使用严格相等，则确保仅当值的类型等于比较中的值的类型时才返回</a:t>
            </a:r>
            <a:r>
              <a:rPr kumimoji="1" lang="en-US" altLang="zh-CN" dirty="0"/>
              <a:t>TRUE</a:t>
            </a:r>
            <a:r>
              <a:rPr kumimoji="1" lang="zh-CN" altLang="en-US" dirty="0"/>
              <a:t>。</a:t>
            </a:r>
            <a:endParaRPr kumimoji="1" lang="en-US" altLang="zh-CN" dirty="0"/>
          </a:p>
          <a:p>
            <a:endParaRPr kumimoji="1" lang="en-US" altLang="zh-CN" dirty="0"/>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const num = 0</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num == false // true</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num == '0' // true</a:t>
            </a:r>
          </a:p>
          <a:p>
            <a:b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b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num === false // false</a:t>
            </a:r>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num === '0' // false</a:t>
            </a:r>
          </a:p>
          <a:p>
            <a:endParaRPr kumimoji="1" lang="en-US" altLang="zh-CN" dirty="0"/>
          </a:p>
          <a:p>
            <a:r>
              <a:rPr kumimoji="1" lang="zh-CN" altLang="en-US" dirty="0"/>
              <a:t>为了防止意外行为，最好始终使用严格相等。</a:t>
            </a:r>
          </a:p>
          <a:p>
            <a:r>
              <a:rPr kumimoji="1" lang="zh-CN" altLang="en-US" dirty="0"/>
              <a:t> </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644076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2200131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997373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1816161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1017916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运算符具有一定的优先级：优先级较高的运算符首先被调用，优先级较低的运算符最后被调用。 也可能发生所有运算符具有相同优先级的情况，在这种情况下，结合性</a:t>
            </a:r>
            <a:r>
              <a:rPr kumimoji="1" lang="en-US" altLang="zh-CN" dirty="0"/>
              <a:t>(</a:t>
            </a:r>
            <a:r>
              <a:rPr kumimoji="1" lang="zh-CN" altLang="en-US" dirty="0"/>
              <a:t>调用运算符的顺序：从左到右或从右到左</a:t>
            </a:r>
            <a:r>
              <a:rPr kumimoji="1" lang="en-US" altLang="zh-CN" dirty="0"/>
              <a:t>)</a:t>
            </a:r>
            <a:r>
              <a:rPr kumimoji="1" lang="zh-CN" altLang="en-US" dirty="0"/>
              <a:t>很重要。</a:t>
            </a:r>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1963775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280416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表达式是短语，语句就是整个句子。</a:t>
            </a:r>
            <a:endParaRPr kumimoji="1" lang="en-US" altLang="zh-CN" dirty="0"/>
          </a:p>
          <a:p>
            <a:r>
              <a:rPr kumimoji="1" lang="zh-CN" altLang="en-US" dirty="0"/>
              <a:t>表达式用来计算一个值；</a:t>
            </a:r>
            <a:endParaRPr kumimoji="1" lang="en-US" altLang="zh-CN" dirty="0"/>
          </a:p>
          <a:p>
            <a:r>
              <a:rPr kumimoji="1" lang="zh-CN" altLang="en-US" dirty="0"/>
              <a:t>语句是用来执行以使某件事发生。</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程序就是语句的集合。</a:t>
            </a:r>
            <a:endParaRPr kumimoji="1" lang="en-US" altLang="zh-CN" dirty="0"/>
          </a:p>
          <a:p>
            <a:r>
              <a:rPr kumimoji="1" lang="zh-CN" altLang="en-US" dirty="0"/>
              <a:t>掌握语句后，就可以编写程序了。</a:t>
            </a:r>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672147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874493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490822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23971005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35472308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2535384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46</a:t>
            </a:fld>
            <a:endParaRPr lang="zh-CN" altLang="en-US"/>
          </a:p>
        </p:txBody>
      </p:sp>
    </p:spTree>
    <p:extLst>
      <p:ext uri="{BB962C8B-B14F-4D97-AF65-F5344CB8AC3E}">
        <p14:creationId xmlns:p14="http://schemas.microsoft.com/office/powerpoint/2010/main" val="1329002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47</a:t>
            </a:fld>
            <a:endParaRPr lang="zh-CN" altLang="en-US"/>
          </a:p>
        </p:txBody>
      </p:sp>
    </p:spTree>
    <p:extLst>
      <p:ext uri="{BB962C8B-B14F-4D97-AF65-F5344CB8AC3E}">
        <p14:creationId xmlns:p14="http://schemas.microsoft.com/office/powerpoint/2010/main" val="4510558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48</a:t>
            </a:fld>
            <a:endParaRPr lang="zh-CN" altLang="en-US"/>
          </a:p>
        </p:txBody>
      </p:sp>
    </p:spTree>
    <p:extLst>
      <p:ext uri="{BB962C8B-B14F-4D97-AF65-F5344CB8AC3E}">
        <p14:creationId xmlns:p14="http://schemas.microsoft.com/office/powerpoint/2010/main" val="676110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a:xfrm>
            <a:off x="4024313" y="9721850"/>
            <a:ext cx="3078162" cy="512763"/>
          </a:xfrm>
          <a:prstGeom prst="rect">
            <a:avLst/>
          </a:prstGeom>
        </p:spPr>
        <p:txBody>
          <a:bodyPr/>
          <a:lstStyle/>
          <a:p>
            <a:fld id="{85D0DACE-38E0-42D2-9336-2B707D34BC6D}"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275920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230936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en-US" altLang="zh-CN" dirty="0"/>
              <a:t>JavaScript </a:t>
            </a:r>
            <a:r>
              <a:rPr kumimoji="1" lang="zh-CN" altLang="en-US" dirty="0"/>
              <a:t>语法是构成合法的 </a:t>
            </a:r>
            <a:r>
              <a:rPr kumimoji="1" lang="en-US" altLang="zh-CN" dirty="0"/>
              <a:t>JavaScript</a:t>
            </a:r>
            <a:r>
              <a:rPr kumimoji="1" lang="zh-CN" altLang="en-US" dirty="0"/>
              <a:t> 程序的所有规则和特征的集合，包括词法和句法。</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162118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en-US" altLang="zh-CN" dirty="0"/>
              <a:t>JavaScript </a:t>
            </a:r>
            <a:r>
              <a:rPr kumimoji="1" lang="zh-CN" altLang="en-US" dirty="0"/>
              <a:t>语法是构成合法的 </a:t>
            </a:r>
            <a:r>
              <a:rPr kumimoji="1" lang="en-US" altLang="zh-CN" dirty="0"/>
              <a:t>JavaScript</a:t>
            </a:r>
            <a:r>
              <a:rPr kumimoji="1" lang="zh-CN" altLang="en-US" dirty="0"/>
              <a:t> 程序的所有规则和特征的集合，包括词法和句法。</a:t>
            </a:r>
            <a:endParaRPr kumimoji="1" lang="en-US" altLang="zh-CN" dirty="0"/>
          </a:p>
          <a:p>
            <a:endParaRPr kumimoji="1" lang="en-US" altLang="zh-CN" dirty="0"/>
          </a:p>
          <a:p>
            <a:endParaRPr kumimoji="1" lang="en-US" altLang="zh-CN" dirty="0"/>
          </a:p>
          <a:p>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ECMAScript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源码文本会被从左到右扫描，并被转换为一系列的输入元素，包括 </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token</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、控制符、行终止符、注释和空白符。</a:t>
            </a:r>
            <a:r>
              <a:rPr lang="en-US" altLang="zh-CN" sz="1200" b="0" i="0" kern="1200">
                <a:solidFill>
                  <a:schemeClr val="tx1"/>
                </a:solidFill>
                <a:effectLst/>
                <a:latin typeface="Microsoft YaHei" panose="020B0503020204020204" pitchFamily="34" charset="-122"/>
                <a:ea typeface="Microsoft YaHei" panose="020B0503020204020204" pitchFamily="34" charset="-122"/>
                <a:cs typeface="+mn-cs"/>
              </a:rPr>
              <a:t>ECMAScript </a:t>
            </a:r>
            <a:r>
              <a:rPr lang="zh-CN" altLang="en-US" sz="1200" b="0" i="0" kern="1200">
                <a:solidFill>
                  <a:schemeClr val="tx1"/>
                </a:solidFill>
                <a:effectLst/>
                <a:latin typeface="Microsoft YaHei" panose="020B0503020204020204" pitchFamily="34" charset="-122"/>
                <a:ea typeface="Microsoft YaHei" panose="020B0503020204020204" pitchFamily="34" charset="-122"/>
                <a:cs typeface="+mn-cs"/>
              </a:rPr>
              <a:t>定义了一些关键字、字面量以及行尾分号补全的规则。</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3008458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7938"/>
            <a:ext cx="6143625" cy="3455987"/>
          </a:xfrm>
          <a:prstGeom prst="rect">
            <a:avLst/>
          </a:prstGeom>
        </p:spPr>
      </p:sp>
      <p:sp>
        <p:nvSpPr>
          <p:cNvPr id="3" name="备注占位符 2"/>
          <p:cNvSpPr>
            <a:spLocks noGrp="1"/>
          </p:cNvSpPr>
          <p:nvPr>
            <p:ph type="body" idx="1"/>
          </p:nvPr>
        </p:nvSpPr>
        <p:spPr/>
        <p:txBody>
          <a:bodyPr/>
          <a:lstStyle/>
          <a:p>
            <a:r>
              <a:rPr kumimoji="1" lang="zh-CN" altLang="en-US" dirty="0"/>
              <a:t>参考：</a:t>
            </a:r>
            <a:endParaRPr kumimoji="1" lang="en-US" altLang="zh-CN" dirty="0"/>
          </a:p>
          <a:p>
            <a:r>
              <a:rPr lang="en-US" altLang="zh-CN">
                <a:hlinkClick r:id="rId3"/>
              </a:rPr>
              <a:t>http://www.ecma-international.org/publications/standards/Ecma-262.htm</a:t>
            </a:r>
            <a:endParaRPr kumimoji="1" lang="en-US" altLang="zh-CN" dirty="0"/>
          </a:p>
          <a:p>
            <a:r>
              <a:rPr lang="en-US" altLang="zh-CN">
                <a:hlinkClick r:id="rId4"/>
              </a:rPr>
              <a:t>https://developer.mozilla.org/zh-CN/docs/Web/JavaScript/Reference/Lexical_grammar</a:t>
            </a:r>
            <a:endParaRPr lang="en-US" altLang="zh-CN"/>
          </a:p>
          <a:p>
            <a:endParaRPr kumimoji="1" lang="en-US" altLang="zh-CN" dirty="0"/>
          </a:p>
          <a:p>
            <a:endParaRPr kumimoji="1" lang="zh-CN" altLang="en-US" dirty="0"/>
          </a:p>
        </p:txBody>
      </p:sp>
      <p:sp>
        <p:nvSpPr>
          <p:cNvPr id="4" name="灯片编号占位符 3"/>
          <p:cNvSpPr>
            <a:spLocks noGrp="1"/>
          </p:cNvSpPr>
          <p:nvPr>
            <p:ph type="sldNum" sz="quarter" idx="5"/>
          </p:nvPr>
        </p:nvSpPr>
        <p:spPr>
          <a:xfrm>
            <a:off x="4024313" y="9721850"/>
            <a:ext cx="3078162" cy="512763"/>
          </a:xfrm>
          <a:prstGeom prst="rect">
            <a:avLst/>
          </a:prstGeom>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471191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b="1">
                <a:solidFill>
                  <a:schemeClr val="bg1"/>
                </a:solidFill>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矩形 7">
            <a:extLst>
              <a:ext uri="{FF2B5EF4-FFF2-40B4-BE49-F238E27FC236}">
                <a16:creationId xmlns:a16="http://schemas.microsoft.com/office/drawing/2014/main" id="{1C256809-D776-1949-834D-47FD43F13F1F}"/>
              </a:ext>
            </a:extLst>
          </p:cNvPr>
          <p:cNvSpPr/>
          <p:nvPr userDrawn="1"/>
        </p:nvSpPr>
        <p:spPr>
          <a:xfrm flipV="1">
            <a:off x="2703681" y="3519860"/>
            <a:ext cx="7535536" cy="72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848BFE9-47D3-2B4D-B882-BA13F352D101}"/>
              </a:ext>
            </a:extLst>
          </p:cNvPr>
          <p:cNvSpPr>
            <a:spLocks noGrp="1"/>
          </p:cNvSpPr>
          <p:nvPr>
            <p:ph type="body" sz="quarter" idx="10" hasCustomPrompt="1"/>
          </p:nvPr>
        </p:nvSpPr>
        <p:spPr>
          <a:xfrm>
            <a:off x="2757488" y="495300"/>
            <a:ext cx="6491287" cy="809625"/>
          </a:xfrm>
        </p:spPr>
        <p:txBody>
          <a:bodyPr anchor="ctr">
            <a:noAutofit/>
          </a:bodyPr>
          <a:lstStyle>
            <a:lvl1pPr marL="0" indent="0" algn="ctr">
              <a:buNone/>
              <a:defRPr sz="4000">
                <a:solidFill>
                  <a:schemeClr val="bg1"/>
                </a:solidFill>
              </a:defRPr>
            </a:lvl1pPr>
            <a:lvl2pPr>
              <a:defRPr sz="4000">
                <a:solidFill>
                  <a:schemeClr val="bg1"/>
                </a:solidFill>
              </a:defRPr>
            </a:lvl2pPr>
            <a:lvl3pPr>
              <a:defRPr sz="4000">
                <a:solidFill>
                  <a:schemeClr val="bg1"/>
                </a:solidFill>
              </a:defRPr>
            </a:lvl3pPr>
            <a:lvl4pPr>
              <a:defRPr sz="4000">
                <a:solidFill>
                  <a:schemeClr val="bg1"/>
                </a:solidFill>
              </a:defRPr>
            </a:lvl4pPr>
            <a:lvl5pPr>
              <a:defRPr sz="4000">
                <a:solidFill>
                  <a:schemeClr val="bg1"/>
                </a:solidFill>
              </a:defRPr>
            </a:lvl5pPr>
          </a:lstStyle>
          <a:p>
            <a:pPr lvl="0"/>
            <a:r>
              <a:rPr kumimoji="1" lang="zh-CN" altLang="en-US" dirty="0"/>
              <a:t>目录</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4888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920A8AA-6BC1-814F-8DB1-802490A49D70}"/>
              </a:ext>
            </a:extLst>
          </p:cNvPr>
          <p:cNvSpPr>
            <a:spLocks noGrp="1"/>
          </p:cNvSpPr>
          <p:nvPr>
            <p:ph type="ctrTitle" hasCustomPrompt="1"/>
          </p:nvPr>
        </p:nvSpPr>
        <p:spPr>
          <a:xfrm>
            <a:off x="10167889" y="430167"/>
            <a:ext cx="2340004" cy="385445"/>
          </a:xfrm>
        </p:spPr>
        <p:txBody>
          <a:bodyPr anchor="b">
            <a:normAutofit/>
          </a:bodyPr>
          <a:lstStyle>
            <a:lvl1pPr algn="l">
              <a:defRPr sz="1800">
                <a:solidFill>
                  <a:schemeClr val="bg1"/>
                </a:solidFill>
                <a:effectLst>
                  <a:outerShdw blurRad="38100" dist="38100" dir="2700000" algn="tl">
                    <a:srgbClr val="000000">
                      <a:alpha val="43137"/>
                    </a:srgbClr>
                  </a:outerShdw>
                </a:effectLst>
              </a:defRPr>
            </a:lvl1pPr>
          </a:lstStyle>
          <a:p>
            <a:r>
              <a:rPr lang="zh-CN" altLang="en-US" dirty="0"/>
              <a:t>填入课程名称</a:t>
            </a:r>
          </a:p>
        </p:txBody>
      </p:sp>
      <p:sp>
        <p:nvSpPr>
          <p:cNvPr id="4" name="矩形 3">
            <a:extLst>
              <a:ext uri="{FF2B5EF4-FFF2-40B4-BE49-F238E27FC236}">
                <a16:creationId xmlns:a16="http://schemas.microsoft.com/office/drawing/2014/main" id="{F205EE83-5117-214C-9F39-12FEAA8250B7}"/>
              </a:ext>
            </a:extLst>
          </p:cNvPr>
          <p:cNvSpPr/>
          <p:nvPr userDrawn="1"/>
        </p:nvSpPr>
        <p:spPr>
          <a:xfrm>
            <a:off x="10049508" y="444682"/>
            <a:ext cx="18000" cy="385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a16="http://schemas.microsoft.com/office/drawing/2014/main" id="{A759BC68-2323-CA4B-8838-DBC0038F0466}"/>
              </a:ext>
            </a:extLst>
          </p:cNvPr>
          <p:cNvSpPr>
            <a:spLocks noGrp="1"/>
          </p:cNvSpPr>
          <p:nvPr>
            <p:ph sz="half" idx="1"/>
          </p:nvPr>
        </p:nvSpPr>
        <p:spPr>
          <a:xfrm>
            <a:off x="937986" y="1811111"/>
            <a:ext cx="5181600" cy="4351338"/>
          </a:xfrm>
        </p:spPr>
        <p:txBody>
          <a:bodyPr>
            <a:normAutofit/>
          </a:bodyPr>
          <a:lstStyle>
            <a:lvl1pPr marL="228600" indent="-228600">
              <a:lnSpc>
                <a:spcPct val="150000"/>
              </a:lnSpc>
              <a:buClr>
                <a:srgbClr val="88A85B"/>
              </a:buClr>
              <a:buSzPct val="130000"/>
              <a:buFont typeface="Apple Symbols" panose="02000000000000000000" pitchFamily="2" charset="-79"/>
              <a:buChar char="⦿"/>
              <a:defRPr sz="2000">
                <a:solidFill>
                  <a:srgbClr val="477DEB"/>
                </a:solidFill>
              </a:defRPr>
            </a:lvl1pPr>
            <a:lvl2pPr marL="685800" indent="-228600">
              <a:lnSpc>
                <a:spcPct val="150000"/>
              </a:lnSpc>
              <a:buClr>
                <a:srgbClr val="88A85B"/>
              </a:buClr>
              <a:buSzPct val="130000"/>
              <a:buFont typeface="Apple Symbols" panose="02000000000000000000" pitchFamily="2" charset="-79"/>
              <a:buChar char="⦿"/>
              <a:defRPr sz="1800">
                <a:solidFill>
                  <a:srgbClr val="477DEB"/>
                </a:solidFill>
              </a:defRPr>
            </a:lvl2pPr>
            <a:lvl3pPr marL="1143000" indent="-228600">
              <a:lnSpc>
                <a:spcPct val="150000"/>
              </a:lnSpc>
              <a:buClr>
                <a:srgbClr val="88A85B"/>
              </a:buClr>
              <a:buSzPct val="130000"/>
              <a:buFont typeface="Apple Symbols" panose="02000000000000000000" pitchFamily="2" charset="-79"/>
              <a:buChar char="⦿"/>
              <a:defRPr sz="1600">
                <a:solidFill>
                  <a:srgbClr val="477DEB"/>
                </a:solidFill>
              </a:defRPr>
            </a:lvl3pPr>
            <a:lvl4pPr marL="1600200" indent="-228600">
              <a:lnSpc>
                <a:spcPct val="150000"/>
              </a:lnSpc>
              <a:buClr>
                <a:srgbClr val="88A85B"/>
              </a:buClr>
              <a:buSzPct val="130000"/>
              <a:buFont typeface="Apple Symbols" panose="02000000000000000000" pitchFamily="2" charset="-79"/>
              <a:buChar char="⦿"/>
              <a:defRPr sz="1600">
                <a:solidFill>
                  <a:srgbClr val="477DEB"/>
                </a:solidFill>
              </a:defRPr>
            </a:lvl4pPr>
            <a:lvl5pPr marL="2057400" indent="-228600">
              <a:lnSpc>
                <a:spcPct val="150000"/>
              </a:lnSpc>
              <a:buClr>
                <a:srgbClr val="88A85B"/>
              </a:buClr>
              <a:buSzPct val="130000"/>
              <a:buFont typeface="Apple Symbols" panose="02000000000000000000" pitchFamily="2" charset="-79"/>
              <a:buChar char="⦿"/>
              <a:defRPr sz="1600">
                <a:solidFill>
                  <a:srgbClr val="477DEB"/>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内容占位符 3">
            <a:extLst>
              <a:ext uri="{FF2B5EF4-FFF2-40B4-BE49-F238E27FC236}">
                <a16:creationId xmlns:a16="http://schemas.microsoft.com/office/drawing/2014/main" id="{33086BB6-8FD6-F145-AB33-427A11C0C68C}"/>
              </a:ext>
            </a:extLst>
          </p:cNvPr>
          <p:cNvSpPr>
            <a:spLocks noGrp="1"/>
          </p:cNvSpPr>
          <p:nvPr>
            <p:ph sz="half" idx="2"/>
          </p:nvPr>
        </p:nvSpPr>
        <p:spPr>
          <a:xfrm>
            <a:off x="6271986" y="1811111"/>
            <a:ext cx="5181600" cy="4351338"/>
          </a:xfrm>
        </p:spPr>
        <p:txBody>
          <a:bodyPr>
            <a:normAutofit/>
          </a:bodyPr>
          <a:lstStyle>
            <a:lvl1pPr marL="2286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1pPr>
            <a:lvl2pPr marL="6858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2pPr>
            <a:lvl3pPr marL="11430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3pPr>
            <a:lvl4pPr marL="16002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4pPr>
            <a:lvl5pPr marL="2057400" indent="-228600" algn="l" defTabSz="914400" rtl="0" eaLnBrk="1" latinLnBrk="0" hangingPunct="1">
              <a:lnSpc>
                <a:spcPct val="150000"/>
              </a:lnSpc>
              <a:buClr>
                <a:srgbClr val="88A85B"/>
              </a:buClr>
              <a:buSzPct val="130000"/>
              <a:buFont typeface="Apple Symbols" panose="02000000000000000000" pitchFamily="2" charset="-79"/>
              <a:buChar char="⦿"/>
              <a:defRPr lang="zh-CN" altLang="en-US" sz="2000" kern="1200" dirty="0">
                <a:solidFill>
                  <a:srgbClr val="477DEB"/>
                </a:solidFill>
                <a:latin typeface="+mn-lt"/>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椭圆 8">
            <a:extLst>
              <a:ext uri="{FF2B5EF4-FFF2-40B4-BE49-F238E27FC236}">
                <a16:creationId xmlns:a16="http://schemas.microsoft.com/office/drawing/2014/main" id="{9CB94B47-A234-6145-812D-2BC276D6B8D5}"/>
              </a:ext>
            </a:extLst>
          </p:cNvPr>
          <p:cNvSpPr/>
          <p:nvPr userDrawn="1"/>
        </p:nvSpPr>
        <p:spPr>
          <a:xfrm>
            <a:off x="625475" y="381635"/>
            <a:ext cx="371475" cy="371475"/>
          </a:xfrm>
          <a:prstGeom prst="ellipse">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5830E55-9809-5F4A-89A9-7DC900F46B05}"/>
              </a:ext>
            </a:extLst>
          </p:cNvPr>
          <p:cNvSpPr/>
          <p:nvPr userDrawn="1"/>
        </p:nvSpPr>
        <p:spPr>
          <a:xfrm flipV="1">
            <a:off x="655954" y="794386"/>
            <a:ext cx="2340003" cy="45719"/>
          </a:xfrm>
          <a:prstGeom prst="rect">
            <a:avLst/>
          </a:prstGeom>
          <a:solidFill>
            <a:srgbClr val="6A5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占位符 24">
            <a:extLst>
              <a:ext uri="{FF2B5EF4-FFF2-40B4-BE49-F238E27FC236}">
                <a16:creationId xmlns:a16="http://schemas.microsoft.com/office/drawing/2014/main" id="{E75AA03C-F057-7340-83E6-D54C45DB9FE0}"/>
              </a:ext>
            </a:extLst>
          </p:cNvPr>
          <p:cNvSpPr>
            <a:spLocks noGrp="1"/>
          </p:cNvSpPr>
          <p:nvPr>
            <p:ph type="body" sz="quarter" idx="10" hasCustomPrompt="1"/>
          </p:nvPr>
        </p:nvSpPr>
        <p:spPr>
          <a:xfrm>
            <a:off x="996315" y="405448"/>
            <a:ext cx="3843241" cy="368300"/>
          </a:xfrm>
        </p:spPr>
        <p:txBody>
          <a:bodyPr>
            <a:normAutofit/>
          </a:bodyPr>
          <a:lstStyle>
            <a:lvl1pPr marL="0" indent="0">
              <a:buNone/>
              <a:defRPr sz="1800"/>
            </a:lvl1pPr>
          </a:lstStyle>
          <a:p>
            <a:pPr lvl="0"/>
            <a:r>
              <a:rPr kumimoji="1" lang="zh-CN" altLang="en-US" dirty="0"/>
              <a:t>填入</a:t>
            </a:r>
            <a:r>
              <a:rPr kumimoji="1" lang="en-US" altLang="zh-CN" dirty="0"/>
              <a:t>Part</a:t>
            </a:r>
            <a:r>
              <a:rPr kumimoji="1" lang="zh-CN" altLang="en-US" dirty="0"/>
              <a:t>名</a:t>
            </a:r>
          </a:p>
        </p:txBody>
      </p:sp>
      <p:sp>
        <p:nvSpPr>
          <p:cNvPr id="31" name="文本占位符 30">
            <a:extLst>
              <a:ext uri="{FF2B5EF4-FFF2-40B4-BE49-F238E27FC236}">
                <a16:creationId xmlns:a16="http://schemas.microsoft.com/office/drawing/2014/main" id="{19219435-C863-904B-BD36-739A0AF08478}"/>
              </a:ext>
            </a:extLst>
          </p:cNvPr>
          <p:cNvSpPr>
            <a:spLocks noGrp="1"/>
          </p:cNvSpPr>
          <p:nvPr>
            <p:ph type="body" sz="quarter" idx="11" hasCustomPrompt="1"/>
          </p:nvPr>
        </p:nvSpPr>
        <p:spPr>
          <a:xfrm>
            <a:off x="655638" y="904875"/>
            <a:ext cx="6434710" cy="538163"/>
          </a:xfrm>
        </p:spPr>
        <p:txBody>
          <a:bodyPr>
            <a:noAutofit/>
          </a:bodyPr>
          <a:lstStyle>
            <a:lvl1pPr marL="0" indent="0">
              <a:buNone/>
              <a:defRPr sz="3600">
                <a:solidFill>
                  <a:srgbClr val="7356DD"/>
                </a:solidFill>
              </a:defRPr>
            </a:lvl1pPr>
            <a:lvl2pPr marL="457200" indent="0">
              <a:buNone/>
              <a:defRPr sz="3600">
                <a:solidFill>
                  <a:srgbClr val="7356DD"/>
                </a:solidFill>
              </a:defRPr>
            </a:lvl2pPr>
            <a:lvl3pPr marL="914400" indent="0">
              <a:buNone/>
              <a:defRPr sz="3600">
                <a:solidFill>
                  <a:srgbClr val="7356DD"/>
                </a:solidFill>
              </a:defRPr>
            </a:lvl3pPr>
            <a:lvl4pPr marL="1371600" indent="0">
              <a:buNone/>
              <a:defRPr sz="3600">
                <a:solidFill>
                  <a:srgbClr val="7356DD"/>
                </a:solidFill>
              </a:defRPr>
            </a:lvl4pPr>
            <a:lvl5pPr marL="1828800" indent="0">
              <a:buNone/>
              <a:defRPr sz="3600">
                <a:solidFill>
                  <a:srgbClr val="7356DD"/>
                </a:solidFill>
              </a:defRPr>
            </a:lvl5pPr>
          </a:lstStyle>
          <a:p>
            <a:pPr lvl="0"/>
            <a:r>
              <a:rPr kumimoji="1" lang="zh-CN" altLang="en-US" dirty="0"/>
              <a:t>单击此处编辑小节名</a:t>
            </a:r>
          </a:p>
        </p:txBody>
      </p:sp>
      <p:sp>
        <p:nvSpPr>
          <p:cNvPr id="33" name="文本占位符 32">
            <a:extLst>
              <a:ext uri="{FF2B5EF4-FFF2-40B4-BE49-F238E27FC236}">
                <a16:creationId xmlns:a16="http://schemas.microsoft.com/office/drawing/2014/main" id="{BABA9D57-0644-3144-9AB5-A4C9782DC6C6}"/>
              </a:ext>
            </a:extLst>
          </p:cNvPr>
          <p:cNvSpPr>
            <a:spLocks noGrp="1"/>
          </p:cNvSpPr>
          <p:nvPr>
            <p:ph type="body" sz="quarter" idx="12" hasCustomPrompt="1"/>
          </p:nvPr>
        </p:nvSpPr>
        <p:spPr>
          <a:xfrm>
            <a:off x="625475" y="376110"/>
            <a:ext cx="464183" cy="344919"/>
          </a:xfrm>
        </p:spPr>
        <p:txBody>
          <a:bodyPr/>
          <a:lstStyle>
            <a:lvl1pPr marL="0" indent="0">
              <a:buNone/>
              <a:defRPr>
                <a:solidFill>
                  <a:schemeClr val="bg1"/>
                </a:solidFill>
              </a:defRPr>
            </a:lvl1pPr>
          </a:lstStyle>
          <a:p>
            <a:pPr lvl="0"/>
            <a:r>
              <a:rPr kumimoji="1" lang="en-US" altLang="zh-CN" dirty="0"/>
              <a:t>1</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610360" y="2572515"/>
            <a:ext cx="6260149" cy="937448"/>
          </a:xfrm>
        </p:spPr>
        <p:txBody>
          <a:bodyPr anchor="ctr">
            <a:normAutofit/>
          </a:bodyPr>
          <a:lstStyle>
            <a:lvl1pPr algn="l">
              <a:defRPr sz="4000" b="1">
                <a:solidFill>
                  <a:schemeClr val="bg1"/>
                </a:solidFill>
                <a:effectLst/>
              </a:defRPr>
            </a:lvl1pPr>
          </a:lstStyle>
          <a:p>
            <a:r>
              <a:rPr lang="zh-CN" altLang="en-US" dirty="0"/>
              <a:t>单击此处编辑标题</a:t>
            </a:r>
          </a:p>
        </p:txBody>
      </p:sp>
      <p:sp>
        <p:nvSpPr>
          <p:cNvPr id="3" name="副标题 2"/>
          <p:cNvSpPr>
            <a:spLocks noGrp="1"/>
          </p:cNvSpPr>
          <p:nvPr>
            <p:ph type="subTitle" idx="1" hasCustomPrompt="1"/>
          </p:nvPr>
        </p:nvSpPr>
        <p:spPr>
          <a:xfrm>
            <a:off x="2554095" y="1741169"/>
            <a:ext cx="5316414" cy="663729"/>
          </a:xfrm>
        </p:spPr>
        <p:txBody>
          <a:bodyPr anchor="ctr">
            <a:normAutofit/>
          </a:bodyPr>
          <a:lstStyle>
            <a:lvl1pPr marL="0" indent="0" algn="l">
              <a:buNone/>
              <a:defRPr sz="2800">
                <a:solidFill>
                  <a:schemeClr val="bg1"/>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1</a:t>
            </a:r>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8" name="文本框 7">
            <a:extLst>
              <a:ext uri="{FF2B5EF4-FFF2-40B4-BE49-F238E27FC236}">
                <a16:creationId xmlns:a16="http://schemas.microsoft.com/office/drawing/2014/main" id="{579D7716-3BDE-7F4C-85AF-E62DE7EA5AEF}"/>
              </a:ext>
            </a:extLst>
          </p:cNvPr>
          <p:cNvSpPr txBox="1"/>
          <p:nvPr userDrawn="1"/>
        </p:nvSpPr>
        <p:spPr>
          <a:xfrm>
            <a:off x="1539241" y="1784985"/>
            <a:ext cx="1150054" cy="521970"/>
          </a:xfrm>
          <a:prstGeom prst="rect">
            <a:avLst/>
          </a:prstGeom>
          <a:noFill/>
        </p:spPr>
        <p:txBody>
          <a:bodyPr wrap="square" rtlCol="0">
            <a:spAutoFit/>
          </a:bodyPr>
          <a:lstStyle/>
          <a:p>
            <a:pPr algn="dist"/>
            <a:r>
              <a:rPr lang="zh-CN" altLang="en-US" sz="2800" dirty="0">
                <a:solidFill>
                  <a:schemeClr val="bg1"/>
                </a:solidFill>
              </a:rPr>
              <a:t>PART</a:t>
            </a:r>
            <a:endParaRPr lang="zh-CN" altLang="en-US" sz="2800" b="1" dirty="0">
              <a:solidFill>
                <a:schemeClr val="bg1"/>
              </a:solidFill>
            </a:endParaRPr>
          </a:p>
        </p:txBody>
      </p:sp>
      <p:sp>
        <p:nvSpPr>
          <p:cNvPr id="9" name="矩形 8">
            <a:extLst>
              <a:ext uri="{FF2B5EF4-FFF2-40B4-BE49-F238E27FC236}">
                <a16:creationId xmlns:a16="http://schemas.microsoft.com/office/drawing/2014/main" id="{4D7553C5-5349-7244-8F1A-1E9B917C5DE7}"/>
              </a:ext>
            </a:extLst>
          </p:cNvPr>
          <p:cNvSpPr/>
          <p:nvPr userDrawn="1"/>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DB7E6FA9-1E29-7942-895C-915F05B2444A}"/>
              </a:ext>
            </a:extLst>
          </p:cNvPr>
          <p:cNvGrpSpPr/>
          <p:nvPr userDrawn="1"/>
        </p:nvGrpSpPr>
        <p:grpSpPr>
          <a:xfrm>
            <a:off x="1452880" y="3674745"/>
            <a:ext cx="1642110" cy="1642110"/>
            <a:chOff x="1667" y="6676"/>
            <a:chExt cx="2280" cy="2280"/>
          </a:xfrm>
        </p:grpSpPr>
        <p:sp>
          <p:nvSpPr>
            <p:cNvPr id="12" name="椭圆 11">
              <a:extLst>
                <a:ext uri="{FF2B5EF4-FFF2-40B4-BE49-F238E27FC236}">
                  <a16:creationId xmlns:a16="http://schemas.microsoft.com/office/drawing/2014/main" id="{7DFE66C5-E398-AF49-976D-2324A3870252}"/>
                </a:ext>
              </a:extLst>
            </p:cNvPr>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5bc40d7864e71-13">
              <a:extLst>
                <a:ext uri="{FF2B5EF4-FFF2-40B4-BE49-F238E27FC236}">
                  <a16:creationId xmlns:a16="http://schemas.microsoft.com/office/drawing/2014/main" id="{07A93A23-7E54-2346-B384-40FBF570E739}"/>
                </a:ext>
              </a:extLst>
            </p:cNvPr>
            <p:cNvPicPr>
              <a:picLocks noChangeAspect="1"/>
            </p:cNvPicPr>
            <p:nvPr/>
          </p:nvPicPr>
          <p:blipFill>
            <a:blip r:embed="rId3"/>
            <a:stretch>
              <a:fillRect/>
            </a:stretch>
          </p:blipFill>
          <p:spPr>
            <a:xfrm>
              <a:off x="1667" y="6676"/>
              <a:ext cx="2280" cy="2280"/>
            </a:xfrm>
            <a:prstGeom prst="rect">
              <a:avLst/>
            </a:prstGeom>
          </p:spPr>
        </p:pic>
      </p:grpSp>
      <p:sp>
        <p:nvSpPr>
          <p:cNvPr id="15" name="文本占位符 14">
            <a:extLst>
              <a:ext uri="{FF2B5EF4-FFF2-40B4-BE49-F238E27FC236}">
                <a16:creationId xmlns:a16="http://schemas.microsoft.com/office/drawing/2014/main" id="{CF4504CB-F4AA-D54D-8A16-35A3932134AB}"/>
              </a:ext>
            </a:extLst>
          </p:cNvPr>
          <p:cNvSpPr>
            <a:spLocks noGrp="1"/>
          </p:cNvSpPr>
          <p:nvPr>
            <p:ph type="body" sz="quarter" idx="13"/>
          </p:nvPr>
        </p:nvSpPr>
        <p:spPr>
          <a:xfrm>
            <a:off x="8274050" y="1784350"/>
            <a:ext cx="3627438" cy="1905751"/>
          </a:xfrm>
        </p:spPr>
        <p:txBody>
          <a:bodyPr vert="horz" tIns="216000" anchor="t" anchorCtr="0">
            <a:spAutoFit/>
          </a:bodyPr>
          <a:lstStyle>
            <a:lvl1pPr marL="228600" indent="-228600">
              <a:buSzPct val="120000"/>
              <a:buFont typeface="Wingdings" pitchFamily="2" charset="2"/>
              <a:buChar char="l"/>
              <a:defRPr sz="2000">
                <a:solidFill>
                  <a:schemeClr val="bg1"/>
                </a:solidFill>
              </a:defRPr>
            </a:lvl1pPr>
            <a:lvl2pPr marL="685800" indent="-228600">
              <a:buSzPct val="120000"/>
              <a:buFont typeface="Wingdings" pitchFamily="2" charset="2"/>
              <a:buChar char="l"/>
              <a:defRPr sz="2000">
                <a:solidFill>
                  <a:schemeClr val="bg1"/>
                </a:solidFill>
              </a:defRPr>
            </a:lvl2pPr>
            <a:lvl3pPr marL="1143000" indent="-228600">
              <a:buSzPct val="120000"/>
              <a:buFont typeface="Wingdings" pitchFamily="2" charset="2"/>
              <a:buChar char="l"/>
              <a:defRPr sz="2000">
                <a:solidFill>
                  <a:schemeClr val="bg1"/>
                </a:solidFill>
              </a:defRPr>
            </a:lvl3pPr>
            <a:lvl4pPr marL="1600200" indent="-228600">
              <a:buSzPct val="120000"/>
              <a:buFont typeface="Wingdings" pitchFamily="2" charset="2"/>
              <a:buChar char="l"/>
              <a:defRPr sz="2000">
                <a:solidFill>
                  <a:schemeClr val="bg1"/>
                </a:solidFill>
              </a:defRPr>
            </a:lvl4pPr>
            <a:lvl5pPr marL="2057400" indent="-228600">
              <a:buSzPct val="120000"/>
              <a:buFont typeface="Wingdings" pitchFamily="2" charset="2"/>
              <a:buChar char="l"/>
              <a:defRPr sz="2000">
                <a:solidFill>
                  <a:schemeClr val="bg1"/>
                </a:solidFill>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8"/>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2" r:id="rId4"/>
    <p:sldLayoutId id="2147483650" r:id="rId5"/>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baike.baidu.com/item/Unicode/750500?fr=aladdin"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s://developer.mozilla.org/zh-CN/docs/Web/JavaScript/Reference/Lexical_grammar#Automatic_semicolon_insertion" TargetMode="External"/><Relationship Id="rId4" Type="http://schemas.openxmlformats.org/officeDocument/2006/relationships/hyperlink" Target="http://en.wikipedia.org/wiki/Minification_%28programming%29"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www.ruanyifeng.com/blog/2014/03/undefined-vs-null.html"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developer.mozilla.org/zh-CN/docs/Web/JavaScript/Reference/Operators/Operator_Precedence"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xiaojichao.com/post/a-brief-history-of-javascript.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7.xml"/><Relationship Id="rId6" Type="http://schemas.openxmlformats.org/officeDocument/2006/relationships/hyperlink" Target="http://www.ecma-international.org/publications/standards/Ecma-262.htm" TargetMode="External"/><Relationship Id="rId5" Type="http://schemas.openxmlformats.org/officeDocument/2006/relationships/hyperlink" Target="https://developer.mozilla.org/zh-CN/docs/Web/JavaScript/Reference/Lexical_grammar"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4625814" y="3874295"/>
            <a:ext cx="3529584" cy="547370"/>
          </a:xfrm>
        </p:spPr>
        <p:txBody>
          <a:bodyPr>
            <a:normAutofit/>
          </a:bodyPr>
          <a:lstStyle/>
          <a:p>
            <a:pPr algn="dist">
              <a:lnSpc>
                <a:spcPct val="130000"/>
              </a:lnSpc>
              <a:spcBef>
                <a:spcPts val="0"/>
              </a:spcBef>
            </a:pPr>
            <a:r>
              <a:rPr lang="zh-CN" altLang="en-US" sz="2000" dirty="0">
                <a:solidFill>
                  <a:schemeClr val="bg1"/>
                </a:solidFill>
                <a:latin typeface="+mn-lt"/>
                <a:ea typeface="+mn-ea"/>
                <a:sym typeface="+mn-ea"/>
              </a:rPr>
              <a:t>文化信息学院</a:t>
            </a:r>
            <a:endParaRPr lang="en-US" altLang="zh-CN" sz="2000" dirty="0">
              <a:solidFill>
                <a:schemeClr val="bg1"/>
              </a:solidFill>
              <a:latin typeface="+mn-lt"/>
              <a:ea typeface="+mn-ea"/>
              <a:sym typeface="+mn-ea"/>
            </a:endParaRPr>
          </a:p>
        </p:txBody>
      </p:sp>
      <p:sp>
        <p:nvSpPr>
          <p:cNvPr id="5" name="文本框 4"/>
          <p:cNvSpPr txBox="1"/>
          <p:nvPr/>
        </p:nvSpPr>
        <p:spPr>
          <a:xfrm>
            <a:off x="2758999" y="2321004"/>
            <a:ext cx="7633548" cy="830997"/>
          </a:xfrm>
          <a:prstGeom prst="rect">
            <a:avLst/>
          </a:prstGeom>
          <a:noFill/>
        </p:spPr>
        <p:txBody>
          <a:bodyPr wrap="square" rtlCol="0">
            <a:spAutoFit/>
          </a:bodyPr>
          <a:lstStyle/>
          <a:p>
            <a:pPr algn="ctr"/>
            <a:r>
              <a:rPr lang="en-US" altLang="zh-CN" sz="4800" b="1" dirty="0">
                <a:solidFill>
                  <a:schemeClr val="bg1"/>
                </a:solidFill>
              </a:rPr>
              <a:t>JavaScript</a:t>
            </a:r>
            <a:r>
              <a:rPr lang="zh-CN" altLang="en-US" sz="4800" b="1" dirty="0">
                <a:solidFill>
                  <a:schemeClr val="bg1"/>
                </a:solidFill>
              </a:rPr>
              <a:t> 核心语法基础</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0"/>
            <a:ext cx="10499271" cy="4830321"/>
          </a:xfrm>
        </p:spPr>
        <p:txBody>
          <a:bodyPr>
            <a:normAutofit/>
          </a:bodyPr>
          <a:lstStyle/>
          <a:p>
            <a:r>
              <a:rPr lang="en-US" altLang="zh-CN" dirty="0"/>
              <a:t> </a:t>
            </a:r>
            <a:r>
              <a:rPr lang="zh-CN" altLang="en-US" dirty="0"/>
              <a:t>支持 </a:t>
            </a:r>
            <a:r>
              <a:rPr lang="en-US" altLang="zh-CN" dirty="0"/>
              <a:t>Unicode</a:t>
            </a:r>
            <a:r>
              <a:rPr lang="zh-CN" altLang="en-US" dirty="0"/>
              <a:t>（</a:t>
            </a:r>
            <a:r>
              <a:rPr lang="zh-CN" altLang="en-US">
                <a:hlinkClick r:id="rId3"/>
              </a:rPr>
              <a:t> </a:t>
            </a:r>
            <a:r>
              <a:rPr lang="en-US" altLang="zh-CN">
                <a:hlinkClick r:id="rId3"/>
              </a:rPr>
              <a:t>https://baike.baidu.com/item/Unicode/750500?fr=aladdin</a:t>
            </a:r>
            <a:r>
              <a:rPr lang="zh-CN" altLang="en-US"/>
              <a:t>）</a:t>
            </a:r>
            <a:endParaRPr lang="en-US" altLang="zh-CN" dirty="0"/>
          </a:p>
          <a:p>
            <a:r>
              <a:rPr lang="en-US" altLang="zh-CN" dirty="0"/>
              <a:t> </a:t>
            </a:r>
            <a:r>
              <a:rPr lang="zh-CN" altLang="en-US" dirty="0"/>
              <a:t>区分大小写（大小写敏感）</a:t>
            </a:r>
            <a:endParaRPr lang="en-US" altLang="zh-CN" dirty="0"/>
          </a:p>
          <a:p>
            <a:r>
              <a:rPr lang="zh-CN" altLang="en-US" dirty="0"/>
              <a:t> 空白符、换行符以及格式控制符</a:t>
            </a:r>
            <a:endParaRPr lang="en-US" altLang="zh-CN" dirty="0"/>
          </a:p>
          <a:p>
            <a:pPr lvl="1"/>
            <a:r>
              <a:rPr lang="en-US" altLang="zh-CN"/>
              <a:t> </a:t>
            </a:r>
            <a:r>
              <a:rPr lang="zh-CN" altLang="en-US"/>
              <a:t>空白符提升了源码的可读性，并将标记 </a:t>
            </a:r>
            <a:r>
              <a:rPr lang="en-US" altLang="zh-CN"/>
              <a:t>(tokens) </a:t>
            </a:r>
            <a:r>
              <a:rPr lang="zh-CN" altLang="en-US"/>
              <a:t>区分开。这些符号通常不影响源码的功能。通常可以用</a:t>
            </a:r>
            <a:r>
              <a:rPr lang="zh-CN" altLang="en-US">
                <a:hlinkClick r:id="rId4"/>
              </a:rPr>
              <a:t>压缩器</a:t>
            </a:r>
            <a:r>
              <a:rPr lang="zh-CN" altLang="en-US"/>
              <a:t>来移除源码中的空白，减少数据传输量。</a:t>
            </a:r>
            <a:endParaRPr lang="en-US" altLang="zh-CN"/>
          </a:p>
          <a:p>
            <a:pPr lvl="1"/>
            <a:r>
              <a:rPr lang="en-US" altLang="zh-CN"/>
              <a:t> </a:t>
            </a:r>
            <a:r>
              <a:rPr lang="zh-CN" altLang="en-US"/>
              <a:t>行终止符也可以提高源码的可读性。不同的是，行终止符可以影响 </a:t>
            </a:r>
            <a:r>
              <a:rPr lang="en-US" altLang="zh-CN"/>
              <a:t>JavaScript </a:t>
            </a:r>
            <a:r>
              <a:rPr lang="zh-CN" altLang="en-US"/>
              <a:t>代码的执行。行终止符也会影响</a:t>
            </a:r>
            <a:r>
              <a:rPr lang="zh-CN" altLang="en-US">
                <a:hlinkClick r:id="rId5"/>
              </a:rPr>
              <a:t>自动分号补全</a:t>
            </a:r>
            <a:r>
              <a:rPr lang="zh-CN" altLang="en-US"/>
              <a:t>的执行。</a:t>
            </a:r>
            <a:endParaRPr lang="en-US" altLang="zh-CN"/>
          </a:p>
          <a:p>
            <a:pPr lvl="1"/>
            <a:r>
              <a:rPr lang="zh-CN" altLang="en-US"/>
              <a:t>格式控制符用于控制对源码文本的解释，但是并不会显示出来。</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词法结构</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字符集</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Tree>
    <p:extLst>
      <p:ext uri="{BB962C8B-B14F-4D97-AF65-F5344CB8AC3E}">
        <p14:creationId xmlns:p14="http://schemas.microsoft.com/office/powerpoint/2010/main" val="369507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normAutofit/>
          </a:bodyPr>
          <a:lstStyle/>
          <a:p>
            <a:r>
              <a:rPr lang="en-US" altLang="zh-CN" dirty="0"/>
              <a:t> </a:t>
            </a:r>
            <a:r>
              <a:rPr lang="zh-CN" altLang="en-US" dirty="0"/>
              <a:t>注释用来在源码中增加提示、笔记、建议、警告等信息，可以帮助阅读和理解源码。在调试时，可以用来将一段代码屏蔽掉，防止其运行。</a:t>
            </a:r>
            <a:r>
              <a:rPr lang="en-US" altLang="zh-CN" dirty="0"/>
              <a:t> </a:t>
            </a:r>
          </a:p>
          <a:p>
            <a:r>
              <a:rPr lang="en-US" altLang="zh-CN" dirty="0"/>
              <a:t> </a:t>
            </a:r>
            <a:r>
              <a:rPr lang="zh-CN" altLang="en-US" dirty="0"/>
              <a:t>采用 </a:t>
            </a:r>
            <a:r>
              <a:rPr lang="en-US" altLang="zh-CN" dirty="0"/>
              <a:t>C</a:t>
            </a:r>
            <a:r>
              <a:rPr lang="zh-CN" altLang="en-US" dirty="0"/>
              <a:t> 语言风格的注释</a:t>
            </a:r>
            <a:endParaRPr lang="en-US" altLang="zh-CN" dirty="0"/>
          </a:p>
          <a:p>
            <a:pPr lvl="1"/>
            <a:r>
              <a:rPr lang="zh-CN" altLang="en-US" dirty="0"/>
              <a:t> 单行注释</a:t>
            </a:r>
            <a:endParaRPr lang="en-US" altLang="zh-CN" dirty="0"/>
          </a:p>
          <a:p>
            <a:pPr lvl="1"/>
            <a:r>
              <a:rPr lang="zh-CN" altLang="en-US" dirty="0"/>
              <a:t> 多行注释</a:t>
            </a:r>
            <a:endParaRPr lang="en-US" altLang="zh-CN" dirty="0"/>
          </a:p>
          <a:p>
            <a:r>
              <a:rPr lang="en-US" altLang="zh-CN" dirty="0"/>
              <a:t> </a:t>
            </a:r>
            <a:r>
              <a:rPr lang="en-US" altLang="zh-CN" b="1" dirty="0" err="1">
                <a:solidFill>
                  <a:srgbClr val="FF0000"/>
                </a:solidFill>
              </a:rPr>
              <a:t>hashbang</a:t>
            </a:r>
            <a:r>
              <a:rPr lang="zh-CN" altLang="en-US" b="1" dirty="0">
                <a:solidFill>
                  <a:srgbClr val="FF0000"/>
                </a:solidFill>
              </a:rPr>
              <a:t> 注释</a:t>
            </a:r>
            <a:endParaRPr lang="en-US" altLang="zh-CN" b="1" dirty="0">
              <a:solidFill>
                <a:srgbClr val="FF0000"/>
              </a:solidFill>
            </a:endParaRPr>
          </a:p>
          <a:p>
            <a:pPr lvl="1"/>
            <a:r>
              <a:rPr lang="zh-CN" altLang="en-US" dirty="0"/>
              <a:t>用来指定 </a:t>
            </a:r>
            <a:r>
              <a:rPr lang="en-US" altLang="zh-CN" dirty="0"/>
              <a:t>JavaScript </a:t>
            </a:r>
            <a:r>
              <a:rPr lang="zh-CN" altLang="en-US" dirty="0"/>
              <a:t>解释器</a:t>
            </a:r>
            <a:endParaRPr lang="en-US" altLang="zh-CN" dirty="0"/>
          </a:p>
          <a:p>
            <a:pPr lvl="1"/>
            <a:r>
              <a:rPr lang="zh-CN" altLang="en-US" dirty="0"/>
              <a:t> </a:t>
            </a:r>
            <a:r>
              <a:rPr lang="en-US" altLang="zh-CN" dirty="0"/>
              <a:t>#!/usr/bin/env node</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词法结构</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注释</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5" name="矩形 4">
            <a:extLst>
              <a:ext uri="{FF2B5EF4-FFF2-40B4-BE49-F238E27FC236}">
                <a16:creationId xmlns:a16="http://schemas.microsoft.com/office/drawing/2014/main" id="{4F2107EA-7531-4F43-9620-02E94587D470}"/>
              </a:ext>
            </a:extLst>
          </p:cNvPr>
          <p:cNvSpPr/>
          <p:nvPr/>
        </p:nvSpPr>
        <p:spPr>
          <a:xfrm>
            <a:off x="5125452" y="2913061"/>
            <a:ext cx="6970797" cy="3539430"/>
          </a:xfrm>
          <a:prstGeom prst="rect">
            <a:avLst/>
          </a:prstGeom>
          <a:ln>
            <a:solidFill>
              <a:schemeClr val="accent1">
                <a:shade val="50000"/>
              </a:schemeClr>
            </a:solidFill>
          </a:ln>
        </p:spPr>
        <p:txBody>
          <a:bodyPr wrap="square">
            <a:spAutoFit/>
          </a:bodyPr>
          <a:lstStyle/>
          <a:p>
            <a:r>
              <a:rPr lang="en-US" altLang="zh-CN" sz="1600" b="0">
                <a:solidFill>
                  <a:srgbClr val="CDD3DE"/>
                </a:solidFill>
                <a:effectLst/>
                <a:latin typeface="Fira Code" panose="020B0509050000020004" pitchFamily="49" charset="0"/>
              </a:rPr>
              <a:t>console</a:t>
            </a:r>
            <a:r>
              <a:rPr lang="en-US" altLang="zh-CN" sz="1600" b="0">
                <a:solidFill>
                  <a:srgbClr val="5FB3B3"/>
                </a:solidFill>
                <a:effectLst/>
                <a:latin typeface="Fira Code" panose="020B0509050000020004" pitchFamily="49" charset="0"/>
              </a:rPr>
              <a:t>.</a:t>
            </a:r>
            <a:r>
              <a:rPr lang="en-US" altLang="zh-CN" sz="1600" b="0">
                <a:solidFill>
                  <a:srgbClr val="6699CC"/>
                </a:solidFill>
                <a:effectLst/>
                <a:latin typeface="Fira Code" panose="020B0509050000020004" pitchFamily="49" charset="0"/>
              </a:rPr>
              <a:t>log</a:t>
            </a:r>
            <a:r>
              <a:rPr lang="en-US" altLang="zh-CN" sz="1600" b="0">
                <a:solidFill>
                  <a:srgbClr val="CDD3DE"/>
                </a:solidFill>
                <a:effectLst/>
                <a:latin typeface="Fira Code" panose="020B0509050000020004" pitchFamily="49" charset="0"/>
              </a:rPr>
              <a:t>(</a:t>
            </a:r>
            <a:r>
              <a:rPr lang="en-US" altLang="zh-CN" sz="1600" b="0">
                <a:solidFill>
                  <a:srgbClr val="5FB3B3"/>
                </a:solidFill>
                <a:effectLst/>
                <a:latin typeface="Fira Code" panose="020B0509050000020004" pitchFamily="49" charset="0"/>
              </a:rPr>
              <a:t>"</a:t>
            </a:r>
            <a:r>
              <a:rPr lang="en-US" altLang="zh-CN" sz="1600" b="0">
                <a:solidFill>
                  <a:srgbClr val="99C794"/>
                </a:solidFill>
                <a:effectLst/>
                <a:latin typeface="Fira Code" panose="020B0509050000020004" pitchFamily="49" charset="0"/>
              </a:rPr>
              <a:t>hello, world!!</a:t>
            </a:r>
            <a:r>
              <a:rPr lang="en-US" altLang="zh-CN" sz="1600" b="0">
                <a:solidFill>
                  <a:srgbClr val="5FB3B3"/>
                </a:solidFill>
                <a:effectLst/>
                <a:latin typeface="Fira Code" panose="020B0509050000020004" pitchFamily="49" charset="0"/>
              </a:rPr>
              <a:t>"</a:t>
            </a:r>
            <a:r>
              <a:rPr lang="en-US" altLang="zh-CN" sz="1600" b="0">
                <a:solidFill>
                  <a:srgbClr val="CDD3DE"/>
                </a:solidFill>
                <a:effectLst/>
                <a:latin typeface="Fira Code" panose="020B0509050000020004" pitchFamily="49" charset="0"/>
              </a:rPr>
              <a:t>)</a:t>
            </a:r>
            <a:r>
              <a:rPr lang="en-US" altLang="zh-CN" sz="1600" b="0">
                <a:solidFill>
                  <a:srgbClr val="5FB3B3"/>
                </a:solidFill>
                <a:effectLst/>
                <a:latin typeface="Fira Code" panose="020B0509050000020004" pitchFamily="49" charset="0"/>
              </a:rPr>
              <a:t>;</a:t>
            </a:r>
            <a:r>
              <a:rPr lang="en-US" altLang="zh-CN" sz="1600" b="0">
                <a:solidFill>
                  <a:srgbClr val="CDD3DE"/>
                </a:solidFill>
                <a:effectLst/>
                <a:latin typeface="Fira Code" panose="020B0509050000020004" pitchFamily="49" charset="0"/>
              </a:rPr>
              <a:t> </a:t>
            </a:r>
            <a:r>
              <a:rPr lang="en-US" altLang="zh-CN" sz="1600" b="0">
                <a:solidFill>
                  <a:srgbClr val="65737E"/>
                </a:solidFill>
                <a:effectLst/>
                <a:latin typeface="Fira Code" panose="020B0509050000020004" pitchFamily="49" charset="0"/>
              </a:rPr>
              <a:t>// </a:t>
            </a:r>
            <a:r>
              <a:rPr lang="zh-CN" altLang="en-US" sz="1600" b="0">
                <a:solidFill>
                  <a:srgbClr val="65737E"/>
                </a:solidFill>
                <a:effectLst/>
                <a:latin typeface="Fira Code" panose="020B0509050000020004" pitchFamily="49" charset="0"/>
              </a:rPr>
              <a:t>在控制台上输出 </a:t>
            </a:r>
            <a:r>
              <a:rPr lang="en-US" altLang="zh-CN" sz="1600" b="0">
                <a:solidFill>
                  <a:srgbClr val="65737E"/>
                </a:solidFill>
                <a:effectLst/>
                <a:latin typeface="Fira Code" panose="020B0509050000020004" pitchFamily="49" charset="0"/>
              </a:rPr>
              <a:t>'hello, world!'</a:t>
            </a:r>
            <a:endParaRPr lang="en-US" altLang="zh-CN" sz="1600" b="0">
              <a:solidFill>
                <a:srgbClr val="CDD3DE"/>
              </a:solidFill>
              <a:effectLst/>
              <a:latin typeface="Fira Code" panose="020B0509050000020004" pitchFamily="49" charset="0"/>
            </a:endParaRPr>
          </a:p>
          <a:p>
            <a:br>
              <a:rPr lang="en-US" altLang="zh-CN" sz="1600" b="0">
                <a:solidFill>
                  <a:srgbClr val="CDD3DE"/>
                </a:solidFill>
                <a:effectLst/>
                <a:latin typeface="Fira Code" panose="020B0509050000020004" pitchFamily="49" charset="0"/>
              </a:rPr>
            </a:br>
            <a:r>
              <a:rPr lang="en-US" altLang="zh-CN" sz="1600" b="0">
                <a:solidFill>
                  <a:srgbClr val="65737E"/>
                </a:solidFill>
                <a:effectLst/>
                <a:latin typeface="Fira Code" panose="020B0509050000020004" pitchFamily="49" charset="0"/>
              </a:rPr>
              <a:t>/*</a:t>
            </a:r>
            <a:endParaRPr lang="en-US" altLang="zh-CN" sz="1600" b="0">
              <a:solidFill>
                <a:srgbClr val="CDD3DE"/>
              </a:solidFill>
              <a:effectLst/>
              <a:latin typeface="Fira Code" panose="020B0509050000020004" pitchFamily="49" charset="0"/>
            </a:endParaRPr>
          </a:p>
          <a:p>
            <a:r>
              <a:rPr lang="en-US" altLang="zh-CN" sz="1600" b="0">
                <a:solidFill>
                  <a:srgbClr val="65737E"/>
                </a:solidFill>
                <a:effectLst/>
                <a:latin typeface="Fira Code" panose="020B0509050000020004" pitchFamily="49" charset="0"/>
              </a:rPr>
              <a:t>* @ author: xiaojichao</a:t>
            </a:r>
            <a:endParaRPr lang="en-US" altLang="zh-CN" sz="1600" b="0">
              <a:solidFill>
                <a:srgbClr val="CDD3DE"/>
              </a:solidFill>
              <a:effectLst/>
              <a:latin typeface="Fira Code" panose="020B0509050000020004" pitchFamily="49" charset="0"/>
            </a:endParaRPr>
          </a:p>
          <a:p>
            <a:r>
              <a:rPr lang="en-US" altLang="zh-CN" sz="1600" b="0">
                <a:solidFill>
                  <a:srgbClr val="65737E"/>
                </a:solidFill>
                <a:effectLst/>
                <a:latin typeface="Fira Code" panose="020B0509050000020004" pitchFamily="49" charset="0"/>
              </a:rPr>
              <a:t>* @ functionname: sayHello</a:t>
            </a:r>
            <a:endParaRPr lang="en-US" altLang="zh-CN" sz="1600" b="0">
              <a:solidFill>
                <a:srgbClr val="CDD3DE"/>
              </a:solidFill>
              <a:effectLst/>
              <a:latin typeface="Fira Code" panose="020B0509050000020004" pitchFamily="49" charset="0"/>
            </a:endParaRPr>
          </a:p>
          <a:p>
            <a:r>
              <a:rPr lang="en-US" altLang="zh-CN" sz="1600" b="0">
                <a:solidFill>
                  <a:srgbClr val="65737E"/>
                </a:solidFill>
                <a:effectLst/>
                <a:latin typeface="Fira Code" panose="020B0509050000020004" pitchFamily="49" charset="0"/>
              </a:rPr>
              <a:t>* @ Parameters: name</a:t>
            </a:r>
            <a:endParaRPr lang="en-US" altLang="zh-CN" sz="1600" b="0">
              <a:solidFill>
                <a:srgbClr val="CDD3DE"/>
              </a:solidFill>
              <a:effectLst/>
              <a:latin typeface="Fira Code" panose="020B0509050000020004" pitchFamily="49" charset="0"/>
            </a:endParaRPr>
          </a:p>
          <a:p>
            <a:r>
              <a:rPr lang="en-US" altLang="zh-CN" sz="1600" b="0">
                <a:solidFill>
                  <a:srgbClr val="65737E"/>
                </a:solidFill>
                <a:effectLst/>
                <a:latin typeface="Fira Code" panose="020B0509050000020004" pitchFamily="49" charset="0"/>
              </a:rPr>
              <a:t>*/</a:t>
            </a:r>
            <a:endParaRPr lang="en-US" altLang="zh-CN" sz="1600" b="0">
              <a:solidFill>
                <a:srgbClr val="CDD3DE"/>
              </a:solidFill>
              <a:effectLst/>
              <a:latin typeface="Fira Code" panose="020B0509050000020004" pitchFamily="49" charset="0"/>
            </a:endParaRPr>
          </a:p>
          <a:p>
            <a:br>
              <a:rPr lang="en-US" altLang="zh-CN" sz="1600" b="0">
                <a:solidFill>
                  <a:srgbClr val="CDD3DE"/>
                </a:solidFill>
                <a:effectLst/>
                <a:latin typeface="Fira Code" panose="020B0509050000020004" pitchFamily="49" charset="0"/>
              </a:rPr>
            </a:br>
            <a:r>
              <a:rPr lang="en-US" altLang="zh-CN" sz="1600" b="0">
                <a:solidFill>
                  <a:srgbClr val="C594C5"/>
                </a:solidFill>
                <a:effectLst/>
                <a:latin typeface="Fira Code" panose="020B0509050000020004" pitchFamily="49" charset="0"/>
              </a:rPr>
              <a:t>function</a:t>
            </a:r>
            <a:r>
              <a:rPr lang="en-US" altLang="zh-CN" sz="1600" b="0">
                <a:solidFill>
                  <a:srgbClr val="CDD3DE"/>
                </a:solidFill>
                <a:effectLst/>
                <a:latin typeface="Fira Code" panose="020B0509050000020004" pitchFamily="49" charset="0"/>
              </a:rPr>
              <a:t> </a:t>
            </a:r>
            <a:r>
              <a:rPr lang="en-US" altLang="zh-CN" sz="1600" b="0">
                <a:solidFill>
                  <a:srgbClr val="6699CC"/>
                </a:solidFill>
                <a:effectLst/>
                <a:latin typeface="Fira Code" panose="020B0509050000020004" pitchFamily="49" charset="0"/>
              </a:rPr>
              <a:t>sayHello</a:t>
            </a:r>
            <a:r>
              <a:rPr lang="en-US" altLang="zh-CN" sz="1600" b="0">
                <a:solidFill>
                  <a:srgbClr val="5FB3B3"/>
                </a:solidFill>
                <a:effectLst/>
                <a:latin typeface="Fira Code" panose="020B0509050000020004" pitchFamily="49" charset="0"/>
              </a:rPr>
              <a:t>(</a:t>
            </a:r>
            <a:r>
              <a:rPr lang="en-US" altLang="zh-CN" sz="1600" b="0">
                <a:solidFill>
                  <a:srgbClr val="F99157"/>
                </a:solidFill>
                <a:effectLst/>
                <a:latin typeface="Fira Code" panose="020B0509050000020004" pitchFamily="49" charset="0"/>
              </a:rPr>
              <a:t>name</a:t>
            </a:r>
            <a:r>
              <a:rPr lang="en-US" altLang="zh-CN" sz="1600" b="0">
                <a:solidFill>
                  <a:srgbClr val="5FB3B3"/>
                </a:solidFill>
                <a:effectLst/>
                <a:latin typeface="Fira Code" panose="020B0509050000020004" pitchFamily="49" charset="0"/>
              </a:rPr>
              <a:t>)</a:t>
            </a:r>
            <a:r>
              <a:rPr lang="en-US" altLang="zh-CN" sz="1600" b="0">
                <a:solidFill>
                  <a:srgbClr val="CDD3DE"/>
                </a:solidFill>
                <a:effectLst/>
                <a:latin typeface="Fira Code" panose="020B0509050000020004" pitchFamily="49" charset="0"/>
              </a:rPr>
              <a:t> </a:t>
            </a:r>
            <a:r>
              <a:rPr lang="en-US" altLang="zh-CN" sz="1600" b="0">
                <a:solidFill>
                  <a:srgbClr val="5FB3B3"/>
                </a:solidFill>
                <a:effectLst/>
                <a:latin typeface="Fira Code" panose="020B0509050000020004" pitchFamily="49" charset="0"/>
              </a:rPr>
              <a:t>{</a:t>
            </a:r>
            <a:endParaRPr lang="en-US" altLang="zh-CN" sz="1600" b="0">
              <a:solidFill>
                <a:srgbClr val="CDD3DE"/>
              </a:solidFill>
              <a:effectLst/>
              <a:latin typeface="Fira Code" panose="020B0509050000020004" pitchFamily="49" charset="0"/>
            </a:endParaRPr>
          </a:p>
          <a:p>
            <a:r>
              <a:rPr lang="en-US" altLang="zh-CN" sz="1600" b="0">
                <a:solidFill>
                  <a:srgbClr val="CDD3DE"/>
                </a:solidFill>
                <a:effectLst/>
                <a:latin typeface="Fira Code" panose="020B0509050000020004" pitchFamily="49" charset="0"/>
              </a:rPr>
              <a:t>  console</a:t>
            </a:r>
            <a:r>
              <a:rPr lang="en-US" altLang="zh-CN" sz="1600" b="0">
                <a:solidFill>
                  <a:srgbClr val="5FB3B3"/>
                </a:solidFill>
                <a:effectLst/>
                <a:latin typeface="Fira Code" panose="020B0509050000020004" pitchFamily="49" charset="0"/>
              </a:rPr>
              <a:t>.</a:t>
            </a:r>
            <a:r>
              <a:rPr lang="en-US" altLang="zh-CN" sz="1600" b="0">
                <a:solidFill>
                  <a:srgbClr val="6699CC"/>
                </a:solidFill>
                <a:effectLst/>
                <a:latin typeface="Fira Code" panose="020B0509050000020004" pitchFamily="49" charset="0"/>
              </a:rPr>
              <a:t>log</a:t>
            </a:r>
            <a:r>
              <a:rPr lang="en-US" altLang="zh-CN" sz="1600" b="0">
                <a:solidFill>
                  <a:srgbClr val="CDD3DE"/>
                </a:solidFill>
                <a:effectLst/>
                <a:latin typeface="Fira Code" panose="020B0509050000020004" pitchFamily="49" charset="0"/>
              </a:rPr>
              <a:t>(name)</a:t>
            </a:r>
            <a:r>
              <a:rPr lang="en-US" altLang="zh-CN" sz="1600" b="0">
                <a:solidFill>
                  <a:srgbClr val="5FB3B3"/>
                </a:solidFill>
                <a:effectLst/>
                <a:latin typeface="Fira Code" panose="020B0509050000020004" pitchFamily="49" charset="0"/>
              </a:rPr>
              <a:t>;</a:t>
            </a:r>
            <a:endParaRPr lang="en-US" altLang="zh-CN" sz="1600" b="0">
              <a:solidFill>
                <a:srgbClr val="CDD3DE"/>
              </a:solidFill>
              <a:effectLst/>
              <a:latin typeface="Fira Code" panose="020B0509050000020004" pitchFamily="49" charset="0"/>
            </a:endParaRPr>
          </a:p>
          <a:p>
            <a:r>
              <a:rPr lang="en-US" altLang="zh-CN" sz="1600" b="0">
                <a:solidFill>
                  <a:srgbClr val="5FB3B3"/>
                </a:solidFill>
                <a:effectLst/>
                <a:latin typeface="Fira Code" panose="020B0509050000020004" pitchFamily="49" charset="0"/>
              </a:rPr>
              <a:t>}</a:t>
            </a:r>
            <a:endParaRPr lang="en-US" altLang="zh-CN" sz="1600" b="0">
              <a:solidFill>
                <a:srgbClr val="CDD3DE"/>
              </a:solidFill>
              <a:effectLst/>
              <a:latin typeface="Fira Code" panose="020B0509050000020004" pitchFamily="49" charset="0"/>
            </a:endParaRPr>
          </a:p>
          <a:p>
            <a:br>
              <a:rPr lang="en-US" altLang="zh-CN" sz="1600" b="0">
                <a:solidFill>
                  <a:srgbClr val="CDD3DE"/>
                </a:solidFill>
                <a:effectLst/>
                <a:latin typeface="Fira Code" panose="020B0509050000020004" pitchFamily="49" charset="0"/>
              </a:rPr>
            </a:br>
            <a:r>
              <a:rPr lang="en-US" altLang="zh-CN" sz="1600" b="0">
                <a:solidFill>
                  <a:srgbClr val="6699CC"/>
                </a:solidFill>
                <a:effectLst/>
                <a:latin typeface="Fira Code" panose="020B0509050000020004" pitchFamily="49" charset="0"/>
              </a:rPr>
              <a:t>sayHello</a:t>
            </a:r>
            <a:r>
              <a:rPr lang="en-US" altLang="zh-CN" sz="1600" b="0">
                <a:solidFill>
                  <a:srgbClr val="CDD3DE"/>
                </a:solidFill>
                <a:effectLst/>
                <a:latin typeface="Fira Code" panose="020B0509050000020004" pitchFamily="49" charset="0"/>
              </a:rPr>
              <a:t>(</a:t>
            </a:r>
            <a:r>
              <a:rPr lang="en-US" altLang="zh-CN" sz="1600" b="0">
                <a:solidFill>
                  <a:srgbClr val="5FB3B3"/>
                </a:solidFill>
                <a:effectLst/>
                <a:latin typeface="Fira Code" panose="020B0509050000020004" pitchFamily="49" charset="0"/>
              </a:rPr>
              <a:t>"</a:t>
            </a:r>
            <a:r>
              <a:rPr lang="en-US" altLang="zh-CN" sz="1600" b="0">
                <a:solidFill>
                  <a:srgbClr val="99C794"/>
                </a:solidFill>
                <a:effectLst/>
                <a:latin typeface="Fira Code" panose="020B0509050000020004" pitchFamily="49" charset="0"/>
              </a:rPr>
              <a:t>xiaojichao</a:t>
            </a:r>
            <a:r>
              <a:rPr lang="en-US" altLang="zh-CN" sz="1600" b="0">
                <a:solidFill>
                  <a:srgbClr val="5FB3B3"/>
                </a:solidFill>
                <a:effectLst/>
                <a:latin typeface="Fira Code" panose="020B0509050000020004" pitchFamily="49" charset="0"/>
              </a:rPr>
              <a:t>"</a:t>
            </a:r>
            <a:r>
              <a:rPr lang="en-US" altLang="zh-CN" sz="1600" b="0">
                <a:solidFill>
                  <a:srgbClr val="CDD3DE"/>
                </a:solidFill>
                <a:effectLst/>
                <a:latin typeface="Fira Code" panose="020B0509050000020004" pitchFamily="49" charset="0"/>
              </a:rPr>
              <a:t>)</a:t>
            </a:r>
            <a:r>
              <a:rPr lang="en-US" altLang="zh-CN" sz="1600" b="0">
                <a:solidFill>
                  <a:srgbClr val="5FB3B3"/>
                </a:solidFill>
                <a:effectLst/>
                <a:latin typeface="Fira Code" panose="020B0509050000020004" pitchFamily="49" charset="0"/>
              </a:rPr>
              <a:t>;</a:t>
            </a:r>
            <a:endParaRPr lang="en-US" altLang="zh-CN" sz="1600"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196094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normAutofit/>
          </a:bodyPr>
          <a:lstStyle/>
          <a:p>
            <a:r>
              <a:rPr lang="en-US" altLang="zh-CN" dirty="0"/>
              <a:t> </a:t>
            </a:r>
            <a:r>
              <a:rPr lang="zh-CN" altLang="en-US" dirty="0"/>
              <a:t>标识符：</a:t>
            </a:r>
            <a:r>
              <a:rPr lang="zh-CN" altLang="en-US"/>
              <a:t>变量、函数、属性或函数参数的名称</a:t>
            </a:r>
            <a:endParaRPr lang="en-US" altLang="zh-CN" dirty="0"/>
          </a:p>
          <a:p>
            <a:pPr lvl="1"/>
            <a:r>
              <a:rPr lang="zh-CN" altLang="en-US"/>
              <a:t> 第一个字符必须是一个字母、下划线（</a:t>
            </a:r>
            <a:r>
              <a:rPr lang="en-US" altLang="zh-CN"/>
              <a:t>_</a:t>
            </a:r>
            <a:r>
              <a:rPr lang="zh-CN" altLang="en-US"/>
              <a:t>）或美元符号（</a:t>
            </a:r>
            <a:r>
              <a:rPr lang="en-US" altLang="zh-CN"/>
              <a:t>$</a:t>
            </a:r>
            <a:r>
              <a:rPr lang="zh-CN" altLang="en-US"/>
              <a:t>）；</a:t>
            </a:r>
          </a:p>
          <a:p>
            <a:pPr lvl="1"/>
            <a:r>
              <a:rPr lang="zh-CN" altLang="en-US"/>
              <a:t> 剩下的其他字符可以是字母、下划线、美元符号或数字。</a:t>
            </a:r>
            <a:endParaRPr lang="en-US" altLang="zh-CN"/>
          </a:p>
          <a:p>
            <a:r>
              <a:rPr lang="zh-CN" altLang="en-US"/>
              <a:t> 标识符中的字母可以是扩展</a:t>
            </a:r>
            <a:r>
              <a:rPr lang="en-US" altLang="zh-CN"/>
              <a:t>ASCII</a:t>
            </a:r>
            <a:r>
              <a:rPr lang="zh-CN" altLang="en-US"/>
              <a:t>（</a:t>
            </a:r>
            <a:r>
              <a:rPr lang="en-US" altLang="zh-CN"/>
              <a:t>Extended ASCII</a:t>
            </a:r>
            <a:r>
              <a:rPr lang="zh-CN" altLang="en-US"/>
              <a:t>）中的字母，也可以是</a:t>
            </a:r>
            <a:r>
              <a:rPr lang="en-US" altLang="zh-CN"/>
              <a:t>Unicode</a:t>
            </a:r>
            <a:r>
              <a:rPr lang="zh-CN" altLang="en-US"/>
              <a:t>的字母字符，比如中文，但不推荐使用。</a:t>
            </a:r>
            <a:endParaRPr lang="en-US" altLang="zh-CN" dirty="0"/>
          </a:p>
          <a:p>
            <a:r>
              <a:rPr lang="zh-CN" altLang="en-US" b="1">
                <a:solidFill>
                  <a:srgbClr val="FF0000"/>
                </a:solidFill>
                <a:latin typeface="Microsoft YaHei" panose="020B0503020204020204" pitchFamily="34" charset="-122"/>
                <a:ea typeface="Microsoft YaHei" panose="020B0503020204020204" pitchFamily="34" charset="-122"/>
              </a:rPr>
              <a:t> 最佳实践：</a:t>
            </a:r>
            <a:r>
              <a:rPr lang="zh-CN" altLang="en-US">
                <a:solidFill>
                  <a:srgbClr val="FF0000"/>
                </a:solidFill>
              </a:rPr>
              <a:t>按照惯例，</a:t>
            </a:r>
            <a:r>
              <a:rPr lang="en-US" altLang="zh-CN">
                <a:solidFill>
                  <a:srgbClr val="FF0000"/>
                </a:solidFill>
              </a:rPr>
              <a:t>ECMAScript</a:t>
            </a:r>
            <a:r>
              <a:rPr lang="zh-CN" altLang="en-US">
                <a:solidFill>
                  <a:srgbClr val="FF0000"/>
                </a:solidFill>
              </a:rPr>
              <a:t> 标识符使用驼峰大小写形式。</a:t>
            </a:r>
            <a:endParaRPr lang="en-US" altLang="zh-CN">
              <a:solidFill>
                <a:srgbClr val="FF0000"/>
              </a:solidFill>
            </a:endParaRPr>
          </a:p>
          <a:p>
            <a:r>
              <a:rPr lang="zh-CN" altLang="en-US">
                <a:solidFill>
                  <a:srgbClr val="FF0000"/>
                </a:solidFill>
                <a:latin typeface="Microsoft YaHei" panose="020B0503020204020204" pitchFamily="34" charset="-122"/>
                <a:ea typeface="Microsoft YaHei" panose="020B0503020204020204" pitchFamily="34" charset="-122"/>
              </a:rPr>
              <a:t> 注意：关键字、保留字、</a:t>
            </a:r>
            <a:r>
              <a:rPr lang="en-US" altLang="zh-CN">
                <a:solidFill>
                  <a:srgbClr val="FF0000"/>
                </a:solidFill>
              </a:rPr>
              <a:t>true</a:t>
            </a:r>
            <a:r>
              <a:rPr lang="zh-CN" altLang="en-US">
                <a:solidFill>
                  <a:srgbClr val="FF0000"/>
                </a:solidFill>
                <a:latin typeface="Microsoft YaHei" panose="020B0503020204020204" pitchFamily="34" charset="-122"/>
                <a:ea typeface="Microsoft YaHei" panose="020B0503020204020204" pitchFamily="34" charset="-122"/>
              </a:rPr>
              <a:t>、</a:t>
            </a:r>
            <a:r>
              <a:rPr lang="en-US" altLang="zh-CN">
                <a:solidFill>
                  <a:srgbClr val="FF0000"/>
                </a:solidFill>
              </a:rPr>
              <a:t>false</a:t>
            </a:r>
            <a:r>
              <a:rPr lang="zh-CN" altLang="en-US">
                <a:solidFill>
                  <a:srgbClr val="FF0000"/>
                </a:solidFill>
              </a:rPr>
              <a:t> </a:t>
            </a:r>
            <a:r>
              <a:rPr lang="zh-CN" altLang="en-US">
                <a:solidFill>
                  <a:srgbClr val="FF0000"/>
                </a:solidFill>
                <a:latin typeface="Microsoft YaHei" panose="020B0503020204020204" pitchFamily="34" charset="-122"/>
                <a:ea typeface="Microsoft YaHei" panose="020B0503020204020204" pitchFamily="34" charset="-122"/>
              </a:rPr>
              <a:t>和 </a:t>
            </a:r>
            <a:r>
              <a:rPr lang="en-US" altLang="zh-CN">
                <a:solidFill>
                  <a:srgbClr val="FF0000"/>
                </a:solidFill>
              </a:rPr>
              <a:t>null</a:t>
            </a:r>
            <a:r>
              <a:rPr lang="zh-CN" altLang="en-US">
                <a:solidFill>
                  <a:srgbClr val="FF0000"/>
                </a:solidFill>
              </a:rPr>
              <a:t> </a:t>
            </a:r>
            <a:r>
              <a:rPr lang="zh-CN" altLang="en-US">
                <a:solidFill>
                  <a:srgbClr val="FF0000"/>
                </a:solidFill>
                <a:latin typeface="Microsoft YaHei" panose="020B0503020204020204" pitchFamily="34" charset="-122"/>
                <a:ea typeface="Microsoft YaHei" panose="020B0503020204020204" pitchFamily="34" charset="-122"/>
              </a:rPr>
              <a:t>不能作为标识符。</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词法结构</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标识符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Tree>
    <p:extLst>
      <p:ext uri="{BB962C8B-B14F-4D97-AF65-F5344CB8AC3E}">
        <p14:creationId xmlns:p14="http://schemas.microsoft.com/office/powerpoint/2010/main" val="374571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normAutofit lnSpcReduction="10000"/>
          </a:bodyPr>
          <a:lstStyle/>
          <a:p>
            <a:r>
              <a:rPr lang="zh-CN" altLang="en-US" dirty="0"/>
              <a:t> 关键字</a:t>
            </a:r>
            <a:endParaRPr lang="en-US" altLang="zh-CN" dirty="0"/>
          </a:p>
          <a:p>
            <a:pPr lvl="1"/>
            <a:r>
              <a:rPr lang="zh-CN" altLang="en-US" dirty="0"/>
              <a:t> 不能做标识符和属性名</a:t>
            </a:r>
            <a:endParaRPr lang="en-US" altLang="zh-CN" dirty="0"/>
          </a:p>
          <a:p>
            <a:endParaRPr lang="en-US" altLang="zh-CN" dirty="0"/>
          </a:p>
          <a:p>
            <a:endParaRPr lang="en-US" altLang="zh-CN" dirty="0"/>
          </a:p>
          <a:p>
            <a:endParaRPr lang="en-US" altLang="zh-CN" dirty="0"/>
          </a:p>
          <a:p>
            <a:endParaRPr lang="en-US" altLang="zh-CN" dirty="0"/>
          </a:p>
          <a:p>
            <a:r>
              <a:rPr lang="zh-CN" altLang="en-US" dirty="0"/>
              <a:t> 未来的保留字：</a:t>
            </a:r>
            <a:endParaRPr lang="en-US" altLang="zh-CN" dirty="0"/>
          </a:p>
          <a:p>
            <a:pPr lvl="1"/>
            <a:r>
              <a:rPr lang="zh-CN" altLang="en-US"/>
              <a:t> 这些词汇不能用作标识符，但现在还可以用作对象的属性名。</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词法结构</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关键字与保留字（</a:t>
            </a:r>
            <a:r>
              <a:rPr lang="en-US" altLang="zh-CN" dirty="0"/>
              <a:t>ES6</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pic>
        <p:nvPicPr>
          <p:cNvPr id="5" name="图片 4">
            <a:extLst>
              <a:ext uri="{FF2B5EF4-FFF2-40B4-BE49-F238E27FC236}">
                <a16:creationId xmlns:a16="http://schemas.microsoft.com/office/drawing/2014/main" id="{F2A5A308-D90F-1F44-9A76-31AA987D2349}"/>
              </a:ext>
            </a:extLst>
          </p:cNvPr>
          <p:cNvPicPr>
            <a:picLocks noChangeAspect="1"/>
          </p:cNvPicPr>
          <p:nvPr/>
        </p:nvPicPr>
        <p:blipFill>
          <a:blip r:embed="rId3"/>
          <a:stretch>
            <a:fillRect/>
          </a:stretch>
        </p:blipFill>
        <p:spPr>
          <a:xfrm>
            <a:off x="1434433" y="2858836"/>
            <a:ext cx="5255126" cy="2305821"/>
          </a:xfrm>
          <a:prstGeom prst="rect">
            <a:avLst/>
          </a:prstGeom>
        </p:spPr>
      </p:pic>
      <p:pic>
        <p:nvPicPr>
          <p:cNvPr id="7" name="图片 6">
            <a:extLst>
              <a:ext uri="{FF2B5EF4-FFF2-40B4-BE49-F238E27FC236}">
                <a16:creationId xmlns:a16="http://schemas.microsoft.com/office/drawing/2014/main" id="{3A12DE60-6858-0B4E-8EF5-19DF38AC24A9}"/>
              </a:ext>
            </a:extLst>
          </p:cNvPr>
          <p:cNvPicPr>
            <a:picLocks noChangeAspect="1"/>
          </p:cNvPicPr>
          <p:nvPr/>
        </p:nvPicPr>
        <p:blipFill>
          <a:blip r:embed="rId4"/>
          <a:stretch>
            <a:fillRect/>
          </a:stretch>
        </p:blipFill>
        <p:spPr>
          <a:xfrm>
            <a:off x="8263018" y="3033962"/>
            <a:ext cx="3659751" cy="3607469"/>
          </a:xfrm>
          <a:prstGeom prst="rect">
            <a:avLst/>
          </a:prstGeom>
        </p:spPr>
      </p:pic>
    </p:spTree>
    <p:extLst>
      <p:ext uri="{BB962C8B-B14F-4D97-AF65-F5344CB8AC3E}">
        <p14:creationId xmlns:p14="http://schemas.microsoft.com/office/powerpoint/2010/main" val="391863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600200"/>
            <a:ext cx="10499271" cy="5113421"/>
          </a:xfrm>
        </p:spPr>
        <p:txBody>
          <a:bodyPr>
            <a:noAutofit/>
          </a:bodyPr>
          <a:lstStyle/>
          <a:p>
            <a:r>
              <a:rPr lang="en-US" altLang="zh-CN" sz="1800" dirty="0"/>
              <a:t> </a:t>
            </a:r>
            <a:r>
              <a:rPr lang="zh-CN" altLang="en-US" sz="1800" dirty="0"/>
              <a:t>也称直接量（</a:t>
            </a:r>
            <a:r>
              <a:rPr lang="en-US" altLang="zh-CN" sz="1800" dirty="0"/>
              <a:t>Literal</a:t>
            </a:r>
            <a:r>
              <a:rPr lang="zh-CN" altLang="en-US" sz="1800" dirty="0"/>
              <a:t>），程序中直接使用的数据值</a:t>
            </a:r>
            <a:endParaRPr lang="en-US" altLang="zh-CN" sz="1800" dirty="0"/>
          </a:p>
          <a:p>
            <a:pPr lvl="1"/>
            <a:r>
              <a:rPr lang="zh-CN" altLang="en-US" sz="1600" dirty="0"/>
              <a:t>字符串字面量：</a:t>
            </a:r>
            <a:r>
              <a:rPr lang="en-US" altLang="zh-CN" sz="1600" dirty="0"/>
              <a:t>''</a:t>
            </a:r>
            <a:r>
              <a:rPr lang="zh-CN" altLang="en-US" sz="1600" dirty="0"/>
              <a:t>、</a:t>
            </a:r>
            <a:r>
              <a:rPr lang="en-US" altLang="zh-CN" sz="1600" dirty="0"/>
              <a:t>""</a:t>
            </a:r>
          </a:p>
          <a:p>
            <a:pPr lvl="1"/>
            <a:r>
              <a:rPr lang="zh-CN" altLang="en-US" sz="1600" dirty="0"/>
              <a:t> 数字字面量：</a:t>
            </a:r>
            <a:r>
              <a:rPr lang="en-US" altLang="zh-CN" sz="1600" dirty="0"/>
              <a:t>1</a:t>
            </a:r>
            <a:r>
              <a:rPr lang="zh-CN" altLang="en-US" sz="1600" dirty="0"/>
              <a:t>、</a:t>
            </a:r>
            <a:r>
              <a:rPr lang="en-US" altLang="zh-CN" sz="1600" dirty="0"/>
              <a:t>2</a:t>
            </a:r>
            <a:r>
              <a:rPr lang="zh-CN" altLang="en-US" sz="1600" dirty="0"/>
              <a:t>、</a:t>
            </a:r>
            <a:r>
              <a:rPr lang="en-US" altLang="zh-CN" sz="1600" dirty="0"/>
              <a:t>3...</a:t>
            </a:r>
          </a:p>
          <a:p>
            <a:pPr lvl="1"/>
            <a:r>
              <a:rPr lang="zh-CN" altLang="en-US" sz="1600" dirty="0"/>
              <a:t> 布尔字面量：</a:t>
            </a:r>
            <a:r>
              <a:rPr lang="en-US" altLang="zh-CN" sz="1600" dirty="0"/>
              <a:t>true</a:t>
            </a:r>
            <a:r>
              <a:rPr lang="zh-CN" altLang="en-US" sz="1600" dirty="0"/>
              <a:t>、</a:t>
            </a:r>
            <a:r>
              <a:rPr lang="en-US" altLang="zh-CN" sz="1600" dirty="0"/>
              <a:t>false</a:t>
            </a:r>
          </a:p>
          <a:p>
            <a:pPr lvl="1"/>
            <a:r>
              <a:rPr lang="zh-CN" altLang="en-US" sz="1600" dirty="0"/>
              <a:t> 正则表达式字面量：</a:t>
            </a:r>
            <a:r>
              <a:rPr lang="en-US" altLang="zh-CN" sz="1600" dirty="0"/>
              <a:t>/</a:t>
            </a:r>
            <a:r>
              <a:rPr lang="zh-CN" altLang="en-US" sz="1600" dirty="0"/>
              <a:t>  </a:t>
            </a:r>
            <a:r>
              <a:rPr lang="en-US" altLang="zh-CN" sz="1600" dirty="0"/>
              <a:t>/</a:t>
            </a:r>
          </a:p>
          <a:p>
            <a:pPr lvl="1"/>
            <a:r>
              <a:rPr lang="zh-CN" altLang="en-US" sz="1600" dirty="0"/>
              <a:t> </a:t>
            </a:r>
            <a:r>
              <a:rPr lang="en-US" altLang="zh-CN" sz="1600" dirty="0"/>
              <a:t>null</a:t>
            </a:r>
            <a:r>
              <a:rPr lang="zh-CN" altLang="en-US" sz="1600" dirty="0"/>
              <a:t> 字面量</a:t>
            </a:r>
            <a:endParaRPr lang="en-US" altLang="zh-CN" sz="1600" dirty="0"/>
          </a:p>
          <a:p>
            <a:pPr lvl="1"/>
            <a:r>
              <a:rPr lang="zh-CN" altLang="en-US" sz="1600" dirty="0"/>
              <a:t> 对象字面量：</a:t>
            </a:r>
            <a:r>
              <a:rPr lang="en-US" altLang="zh-CN" sz="1600" dirty="0"/>
              <a:t>{ }</a:t>
            </a:r>
          </a:p>
          <a:p>
            <a:pPr lvl="1"/>
            <a:r>
              <a:rPr lang="en-US" altLang="zh-CN" sz="1600" dirty="0"/>
              <a:t> </a:t>
            </a:r>
            <a:r>
              <a:rPr lang="zh-CN" altLang="en-US" sz="1600" dirty="0"/>
              <a:t>函数字面量：</a:t>
            </a:r>
            <a:r>
              <a:rPr lang="en-US" altLang="zh-CN" sz="1600" dirty="0"/>
              <a:t>function() {}</a:t>
            </a:r>
          </a:p>
          <a:p>
            <a:pPr lvl="1"/>
            <a:r>
              <a:rPr lang="en-US" altLang="zh-CN" sz="1600" dirty="0"/>
              <a:t> </a:t>
            </a:r>
            <a:r>
              <a:rPr lang="zh-CN" altLang="en-US" sz="1600" dirty="0"/>
              <a:t>数组字面量：</a:t>
            </a:r>
            <a:r>
              <a:rPr lang="en-US" altLang="zh-CN" sz="1600" dirty="0"/>
              <a:t>[ ]</a:t>
            </a:r>
          </a:p>
          <a:p>
            <a:pPr lvl="1"/>
            <a:r>
              <a:rPr lang="en-US" altLang="zh-CN" sz="1600" dirty="0"/>
              <a:t> </a:t>
            </a:r>
            <a:r>
              <a:rPr lang="zh-CN" altLang="en-US" sz="1600" dirty="0"/>
              <a:t>模板字符串字面量：</a:t>
            </a:r>
            <a:r>
              <a:rPr lang="en-US" altLang="zh-CN" sz="1600" dirty="0"/>
              <a:t>` `</a:t>
            </a:r>
          </a:p>
          <a:p>
            <a:endParaRPr lang="en-US" altLang="zh-CN" sz="1800"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词法结构</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字面量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Tree>
    <p:extLst>
      <p:ext uri="{BB962C8B-B14F-4D97-AF65-F5344CB8AC3E}">
        <p14:creationId xmlns:p14="http://schemas.microsoft.com/office/powerpoint/2010/main" val="1456556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词法结构</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标点符号</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
        <p:nvSpPr>
          <p:cNvPr id="3" name="矩形 2">
            <a:extLst>
              <a:ext uri="{FF2B5EF4-FFF2-40B4-BE49-F238E27FC236}">
                <a16:creationId xmlns:a16="http://schemas.microsoft.com/office/drawing/2014/main" id="{37DDD0DC-87E5-A444-B54B-2961559E7950}"/>
              </a:ext>
            </a:extLst>
          </p:cNvPr>
          <p:cNvSpPr/>
          <p:nvPr/>
        </p:nvSpPr>
        <p:spPr>
          <a:xfrm>
            <a:off x="2887578" y="1406435"/>
            <a:ext cx="1155033" cy="5355312"/>
          </a:xfrm>
          <a:prstGeom prst="rect">
            <a:avLst/>
          </a:prstGeom>
        </p:spPr>
        <p:txBody>
          <a:bodyPr wrap="square">
            <a:spAutoFit/>
          </a:bodyPr>
          <a:lstStyle/>
          <a:p>
            <a:r>
              <a:rPr lang="zh-CN" altLang="en-US">
                <a:solidFill>
                  <a:srgbClr val="FF0000"/>
                </a:solidFill>
              </a:rPr>
              <a:t>{ </a:t>
            </a:r>
            <a:r>
              <a:rPr lang="en-US" altLang="zh-CN">
                <a:solidFill>
                  <a:srgbClr val="FF0000"/>
                </a:solidFill>
              </a:rPr>
              <a:t>}</a:t>
            </a:r>
          </a:p>
          <a:p>
            <a:r>
              <a:rPr lang="zh-CN" altLang="en-US">
                <a:solidFill>
                  <a:srgbClr val="FF0000"/>
                </a:solidFill>
              </a:rPr>
              <a:t>( )</a:t>
            </a:r>
            <a:endParaRPr lang="en-US" altLang="zh-CN">
              <a:solidFill>
                <a:srgbClr val="FF0000"/>
              </a:solidFill>
            </a:endParaRPr>
          </a:p>
          <a:p>
            <a:r>
              <a:rPr lang="zh-CN" altLang="en-US">
                <a:solidFill>
                  <a:srgbClr val="FF0000"/>
                </a:solidFill>
              </a:rPr>
              <a:t> [ ]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&lt; </a:t>
            </a:r>
            <a:endParaRPr lang="en-US" altLang="zh-CN">
              <a:solidFill>
                <a:srgbClr val="FF0000"/>
              </a:solidFill>
            </a:endParaRPr>
          </a:p>
          <a:p>
            <a:r>
              <a:rPr lang="zh-CN" altLang="en-US">
                <a:solidFill>
                  <a:srgbClr val="FF0000"/>
                </a:solidFill>
              </a:rPr>
              <a:t>&gt; </a:t>
            </a:r>
            <a:endParaRPr lang="en-US" altLang="zh-CN">
              <a:solidFill>
                <a:srgbClr val="FF0000"/>
              </a:solidFill>
            </a:endParaRPr>
          </a:p>
          <a:p>
            <a:r>
              <a:rPr lang="zh-CN" altLang="en-US">
                <a:solidFill>
                  <a:srgbClr val="FF0000"/>
                </a:solidFill>
              </a:rPr>
              <a:t>&lt;= </a:t>
            </a:r>
            <a:endParaRPr lang="en-US" altLang="zh-CN">
              <a:solidFill>
                <a:srgbClr val="FF0000"/>
              </a:solidFill>
            </a:endParaRPr>
          </a:p>
          <a:p>
            <a:r>
              <a:rPr lang="zh-CN" altLang="en-US">
                <a:solidFill>
                  <a:srgbClr val="FF0000"/>
                </a:solidFill>
              </a:rPr>
              <a:t>&gt;=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p:txBody>
      </p:sp>
      <p:sp>
        <p:nvSpPr>
          <p:cNvPr id="6" name="矩形 5">
            <a:extLst>
              <a:ext uri="{FF2B5EF4-FFF2-40B4-BE49-F238E27FC236}">
                <a16:creationId xmlns:a16="http://schemas.microsoft.com/office/drawing/2014/main" id="{920BEB25-93E2-9F4F-9BAF-A08FBF4F6175}"/>
              </a:ext>
            </a:extLst>
          </p:cNvPr>
          <p:cNvSpPr/>
          <p:nvPr/>
        </p:nvSpPr>
        <p:spPr>
          <a:xfrm>
            <a:off x="4070684" y="1409383"/>
            <a:ext cx="6096000" cy="5355312"/>
          </a:xfrm>
          <a:prstGeom prst="rect">
            <a:avLst/>
          </a:prstGeom>
        </p:spPr>
        <p:txBody>
          <a:bodyPr>
            <a:spAutoFit/>
          </a:bodyPr>
          <a:lstStyle/>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&lt;&lt; </a:t>
            </a:r>
            <a:endParaRPr lang="en-US" altLang="zh-CN">
              <a:solidFill>
                <a:srgbClr val="FF0000"/>
              </a:solidFill>
            </a:endParaRPr>
          </a:p>
          <a:p>
            <a:r>
              <a:rPr lang="zh-CN" altLang="en-US">
                <a:solidFill>
                  <a:srgbClr val="FF0000"/>
                </a:solidFill>
              </a:rPr>
              <a:t>&gt;&gt; </a:t>
            </a:r>
            <a:endParaRPr lang="en-US" altLang="zh-CN">
              <a:solidFill>
                <a:srgbClr val="FF0000"/>
              </a:solidFill>
            </a:endParaRPr>
          </a:p>
          <a:p>
            <a:r>
              <a:rPr lang="zh-CN" altLang="en-US">
                <a:solidFill>
                  <a:srgbClr val="FF0000"/>
                </a:solidFill>
              </a:rPr>
              <a:t>&gt;&gt;&gt; </a:t>
            </a:r>
            <a:endParaRPr lang="en-US" altLang="zh-CN">
              <a:solidFill>
                <a:srgbClr val="FF0000"/>
              </a:solidFill>
            </a:endParaRPr>
          </a:p>
          <a:p>
            <a:r>
              <a:rPr lang="zh-CN" altLang="en-US">
                <a:solidFill>
                  <a:srgbClr val="FF0000"/>
                </a:solidFill>
              </a:rPr>
              <a:t>&amp;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&amp;&amp;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 =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p:txBody>
      </p:sp>
      <p:sp>
        <p:nvSpPr>
          <p:cNvPr id="7" name="矩形 6">
            <a:extLst>
              <a:ext uri="{FF2B5EF4-FFF2-40B4-BE49-F238E27FC236}">
                <a16:creationId xmlns:a16="http://schemas.microsoft.com/office/drawing/2014/main" id="{B78D0DA5-B578-524B-805D-92A67B13D9E4}"/>
              </a:ext>
            </a:extLst>
          </p:cNvPr>
          <p:cNvSpPr/>
          <p:nvPr/>
        </p:nvSpPr>
        <p:spPr>
          <a:xfrm>
            <a:off x="5124926" y="1379439"/>
            <a:ext cx="787395" cy="2308324"/>
          </a:xfrm>
          <a:prstGeom prst="rect">
            <a:avLst/>
          </a:prstGeom>
        </p:spPr>
        <p:txBody>
          <a:bodyPr wrap="none">
            <a:spAutoFit/>
          </a:bodyPr>
          <a:lstStyle/>
          <a:p>
            <a:r>
              <a:rPr lang="zh-CN" altLang="en-US">
                <a:solidFill>
                  <a:srgbClr val="FF0000"/>
                </a:solidFill>
              </a:rPr>
              <a:t>**= </a:t>
            </a:r>
            <a:endParaRPr lang="en-US" altLang="zh-CN">
              <a:solidFill>
                <a:srgbClr val="FF0000"/>
              </a:solidFill>
            </a:endParaRPr>
          </a:p>
          <a:p>
            <a:r>
              <a:rPr lang="zh-CN" altLang="en-US">
                <a:solidFill>
                  <a:srgbClr val="FF0000"/>
                </a:solidFill>
              </a:rPr>
              <a:t>&lt;&lt;= </a:t>
            </a:r>
            <a:endParaRPr lang="en-US" altLang="zh-CN">
              <a:solidFill>
                <a:srgbClr val="FF0000"/>
              </a:solidFill>
            </a:endParaRPr>
          </a:p>
          <a:p>
            <a:r>
              <a:rPr lang="zh-CN" altLang="en-US">
                <a:solidFill>
                  <a:srgbClr val="FF0000"/>
                </a:solidFill>
              </a:rPr>
              <a:t>&gt;&gt;= </a:t>
            </a:r>
            <a:endParaRPr lang="en-US" altLang="zh-CN">
              <a:solidFill>
                <a:srgbClr val="FF0000"/>
              </a:solidFill>
            </a:endParaRPr>
          </a:p>
          <a:p>
            <a:r>
              <a:rPr lang="zh-CN" altLang="en-US">
                <a:solidFill>
                  <a:srgbClr val="FF0000"/>
                </a:solidFill>
              </a:rPr>
              <a:t>&gt;&gt;&gt;= </a:t>
            </a:r>
            <a:endParaRPr lang="en-US" altLang="zh-CN">
              <a:solidFill>
                <a:srgbClr val="FF0000"/>
              </a:solidFill>
            </a:endParaRPr>
          </a:p>
          <a:p>
            <a:r>
              <a:rPr lang="zh-CN" altLang="en-US">
                <a:solidFill>
                  <a:srgbClr val="FF0000"/>
                </a:solidFill>
              </a:rPr>
              <a:t>&amp;=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 </a:t>
            </a:r>
            <a:endParaRPr lang="en-US" altLang="zh-CN">
              <a:solidFill>
                <a:srgbClr val="FF0000"/>
              </a:solidFill>
            </a:endParaRPr>
          </a:p>
          <a:p>
            <a:r>
              <a:rPr lang="zh-CN" altLang="en-US">
                <a:solidFill>
                  <a:srgbClr val="FF0000"/>
                </a:solidFill>
              </a:rPr>
              <a:t>=&gt;</a:t>
            </a:r>
          </a:p>
        </p:txBody>
      </p:sp>
    </p:spTree>
    <p:extLst>
      <p:ext uri="{BB962C8B-B14F-4D97-AF65-F5344CB8AC3E}">
        <p14:creationId xmlns:p14="http://schemas.microsoft.com/office/powerpoint/2010/main" val="78640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1262838" y="1876926"/>
            <a:ext cx="10499271" cy="4778817"/>
          </a:xfrm>
        </p:spPr>
        <p:txBody>
          <a:bodyPr>
            <a:normAutofit/>
          </a:bodyPr>
          <a:lstStyle/>
          <a:p>
            <a:r>
              <a:rPr lang="zh-CN" altLang="en-US" dirty="0"/>
              <a:t> </a:t>
            </a:r>
            <a:r>
              <a:rPr lang="en-US" altLang="zh-CN"/>
              <a:t>ECMAScript</a:t>
            </a:r>
            <a:r>
              <a:rPr lang="zh-CN" altLang="en-US"/>
              <a:t>中的语句以分号结尾。但是不是必需的，可以省略（解析器会自动插入分号）。</a:t>
            </a:r>
            <a:endParaRPr lang="en-US" altLang="zh-CN"/>
          </a:p>
          <a:p>
            <a:r>
              <a:rPr lang="en-US" altLang="zh-CN"/>
              <a:t> </a:t>
            </a:r>
            <a:r>
              <a:rPr lang="zh-CN" altLang="en-US"/>
              <a:t>最佳实践：</a:t>
            </a:r>
            <a:endParaRPr lang="en-US" altLang="zh-CN"/>
          </a:p>
          <a:p>
            <a:pPr lvl="1"/>
            <a:r>
              <a:rPr lang="en-US" altLang="zh-CN"/>
              <a:t>1</a:t>
            </a:r>
            <a:r>
              <a:rPr lang="zh-CN" altLang="en-US"/>
              <a:t>）总是加上分号！</a:t>
            </a:r>
            <a:endParaRPr lang="en-US" altLang="zh-CN"/>
          </a:p>
          <a:p>
            <a:pPr lvl="2"/>
            <a:r>
              <a:rPr lang="zh-CN" altLang="en-US"/>
              <a:t> 记着加分号有助于防止省略造成的问题，比如可以避免输入内容不完整。</a:t>
            </a:r>
            <a:endParaRPr lang="en-US" altLang="zh-CN"/>
          </a:p>
          <a:p>
            <a:pPr lvl="2"/>
            <a:r>
              <a:rPr lang="zh-CN" altLang="en-US"/>
              <a:t> 此外，加分号也便于开发者通过删除空行来压缩代码（如果没有结尾的分号，只删除空行，则会导致语法错误）。</a:t>
            </a:r>
            <a:endParaRPr lang="en-US" altLang="zh-CN"/>
          </a:p>
          <a:p>
            <a:pPr lvl="2"/>
            <a:r>
              <a:rPr lang="zh-CN" altLang="en-US"/>
              <a:t>加分号也有助于在某些情况下提升性能，因为解析器会尝试在合适的位置补上分号以纠正语法错误。</a:t>
            </a:r>
            <a:endParaRPr lang="en-US" altLang="zh-CN" dirty="0"/>
          </a:p>
          <a:p>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en-US" altLang="zh-CN" dirty="0"/>
              <a:t>JavaScript</a:t>
            </a:r>
            <a:r>
              <a:rPr lang="zh-CN" altLang="en-US" dirty="0"/>
              <a:t>词法结构</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自动分号插入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Tree>
    <p:extLst>
      <p:ext uri="{BB962C8B-B14F-4D97-AF65-F5344CB8AC3E}">
        <p14:creationId xmlns:p14="http://schemas.microsoft.com/office/powerpoint/2010/main" val="337036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6260149" cy="937448"/>
          </a:xfrm>
        </p:spPr>
        <p:txBody>
          <a:bodyPr/>
          <a:lstStyle/>
          <a:p>
            <a:r>
              <a:rPr lang="zh-CN" altLang="en-US" dirty="0"/>
              <a:t>数据类型、值与变量</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2</a:t>
            </a:r>
            <a:endParaRPr lang="zh-CN" altLang="en-US" dirty="0"/>
          </a:p>
        </p:txBody>
      </p:sp>
      <p:sp>
        <p:nvSpPr>
          <p:cNvPr id="13" name="文本占位符 12">
            <a:extLst>
              <a:ext uri="{FF2B5EF4-FFF2-40B4-BE49-F238E27FC236}">
                <a16:creationId xmlns:a16="http://schemas.microsoft.com/office/drawing/2014/main" id="{4633C0B7-1792-BC45-994E-F3DFCFD107A4}"/>
              </a:ext>
            </a:extLst>
          </p:cNvPr>
          <p:cNvSpPr>
            <a:spLocks noGrp="1"/>
          </p:cNvSpPr>
          <p:nvPr>
            <p:ph type="body" sz="quarter" idx="13"/>
          </p:nvPr>
        </p:nvSpPr>
        <p:spPr>
          <a:xfrm>
            <a:off x="8025287" y="2873082"/>
            <a:ext cx="3627438" cy="946514"/>
          </a:xfrm>
        </p:spPr>
        <p:txBody>
          <a:bodyPr/>
          <a:lstStyle/>
          <a:p>
            <a:r>
              <a:rPr lang="en-US" altLang="zh-CN" dirty="0"/>
              <a:t> </a:t>
            </a:r>
            <a:r>
              <a:rPr lang="zh-CN" altLang="en-US" dirty="0"/>
              <a:t>变量</a:t>
            </a:r>
            <a:endParaRPr lang="en-US" altLang="zh-CN" dirty="0"/>
          </a:p>
          <a:p>
            <a:r>
              <a:rPr lang="zh-CN" altLang="en-US" dirty="0"/>
              <a:t> 数据类型</a:t>
            </a:r>
            <a:endParaRPr lang="en-US" altLang="zh-CN" dirty="0"/>
          </a:p>
        </p:txBody>
      </p:sp>
    </p:spTree>
    <p:custDataLst>
      <p:tags r:id="rId1"/>
    </p:custDataLst>
    <p:extLst>
      <p:ext uri="{BB962C8B-B14F-4D97-AF65-F5344CB8AC3E}">
        <p14:creationId xmlns:p14="http://schemas.microsoft.com/office/powerpoint/2010/main" val="309860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normAutofit lnSpcReduction="10000"/>
          </a:bodyPr>
          <a:lstStyle/>
          <a:p>
            <a:r>
              <a:rPr lang="zh-CN" altLang="en-US" dirty="0"/>
              <a:t> 变量：将值存储在某种容器中。</a:t>
            </a:r>
            <a:endParaRPr lang="en-US" altLang="zh-CN" dirty="0"/>
          </a:p>
          <a:p>
            <a:r>
              <a:rPr lang="zh-CN" altLang="en-US" dirty="0"/>
              <a:t> </a:t>
            </a:r>
            <a:r>
              <a:rPr lang="en-US" altLang="zh-CN" dirty="0"/>
              <a:t>JavaScript</a:t>
            </a:r>
            <a:r>
              <a:rPr lang="zh-CN" altLang="en-US" dirty="0"/>
              <a:t> 变量是松散类型的，意思是变量可以用于保存任何类型的数据。每个变量只不过是一个用于保存任意值的命名占位符。</a:t>
            </a:r>
            <a:endParaRPr lang="en-US" altLang="zh-CN" dirty="0"/>
          </a:p>
          <a:p>
            <a:r>
              <a:rPr lang="zh-CN" altLang="en-US" dirty="0"/>
              <a:t> 变量定义：</a:t>
            </a:r>
            <a:endParaRPr lang="en-US" altLang="zh-CN" dirty="0"/>
          </a:p>
          <a:p>
            <a:pPr lvl="1"/>
            <a:r>
              <a:rPr lang="zh-CN" altLang="en-US" dirty="0"/>
              <a:t> 声明：</a:t>
            </a:r>
            <a:r>
              <a:rPr lang="en-US" altLang="zh-CN" dirty="0">
                <a:sym typeface="Wingdings" pitchFamily="2" charset="2"/>
              </a:rPr>
              <a:t> </a:t>
            </a:r>
            <a:r>
              <a:rPr lang="zh-CN" altLang="en-US" dirty="0"/>
              <a:t>分配内存空间</a:t>
            </a:r>
            <a:endParaRPr lang="en-US" altLang="zh-CN" dirty="0"/>
          </a:p>
          <a:p>
            <a:pPr lvl="2"/>
            <a:r>
              <a:rPr lang="en-US" altLang="zh-CN" dirty="0"/>
              <a:t>var</a:t>
            </a:r>
            <a:r>
              <a:rPr lang="zh-CN" altLang="en-US" dirty="0"/>
              <a:t>：所有</a:t>
            </a:r>
            <a:r>
              <a:rPr lang="en-US" altLang="zh-CN" dirty="0"/>
              <a:t>ES</a:t>
            </a:r>
            <a:r>
              <a:rPr lang="zh-CN" altLang="en-US" dirty="0"/>
              <a:t>版本都可用，</a:t>
            </a:r>
            <a:r>
              <a:rPr lang="en-US" altLang="zh-CN" dirty="0"/>
              <a:t>ES6</a:t>
            </a:r>
            <a:r>
              <a:rPr lang="zh-CN" altLang="en-US" dirty="0"/>
              <a:t>后建议弃用</a:t>
            </a:r>
            <a:endParaRPr lang="en-US" altLang="zh-CN" dirty="0"/>
          </a:p>
          <a:p>
            <a:pPr lvl="2"/>
            <a:r>
              <a:rPr lang="en-US" altLang="zh-CN" dirty="0"/>
              <a:t>let</a:t>
            </a:r>
            <a:r>
              <a:rPr lang="zh-CN" altLang="en-US" dirty="0"/>
              <a:t>：</a:t>
            </a:r>
            <a:r>
              <a:rPr lang="en-US" altLang="zh-CN" dirty="0"/>
              <a:t>ES6</a:t>
            </a:r>
            <a:r>
              <a:rPr lang="zh-CN" altLang="en-US" dirty="0"/>
              <a:t> 新增</a:t>
            </a:r>
            <a:endParaRPr lang="en-US" altLang="zh-CN" dirty="0"/>
          </a:p>
          <a:p>
            <a:pPr lvl="2"/>
            <a:r>
              <a:rPr lang="en-US" altLang="zh-CN" dirty="0"/>
              <a:t>const</a:t>
            </a:r>
            <a:r>
              <a:rPr lang="zh-CN" altLang="en-US" dirty="0"/>
              <a:t>：</a:t>
            </a:r>
            <a:r>
              <a:rPr lang="en-US" altLang="zh-CN" dirty="0"/>
              <a:t>ES6</a:t>
            </a:r>
            <a:r>
              <a:rPr lang="zh-CN" altLang="en-US" dirty="0"/>
              <a:t> 新增</a:t>
            </a:r>
            <a:endParaRPr lang="en-US" altLang="zh-CN" dirty="0"/>
          </a:p>
          <a:p>
            <a:pPr lvl="1"/>
            <a:r>
              <a:rPr lang="zh-CN" altLang="en-US" dirty="0"/>
              <a:t> 初始化：</a:t>
            </a:r>
            <a:r>
              <a:rPr lang="en-US" altLang="zh-CN" dirty="0">
                <a:sym typeface="Wingdings" pitchFamily="2" charset="2"/>
              </a:rPr>
              <a:t> </a:t>
            </a:r>
            <a:r>
              <a:rPr lang="zh-CN" altLang="en-US" dirty="0"/>
              <a:t>赋值</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变量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Tree>
    <p:extLst>
      <p:ext uri="{BB962C8B-B14F-4D97-AF65-F5344CB8AC3E}">
        <p14:creationId xmlns:p14="http://schemas.microsoft.com/office/powerpoint/2010/main" val="408200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变量定义的方式：</a:t>
            </a:r>
            <a:endParaRPr lang="en-US" altLang="zh-CN" dirty="0"/>
          </a:p>
          <a:p>
            <a:pPr lvl="1"/>
            <a:r>
              <a:rPr lang="zh-CN" altLang="en-US" dirty="0"/>
              <a:t> 先用一条语句声明变量，然后一条语句初始化。</a:t>
            </a:r>
            <a:endParaRPr lang="en-US" altLang="zh-CN" dirty="0"/>
          </a:p>
          <a:p>
            <a:pPr lvl="1"/>
            <a:r>
              <a:rPr lang="zh-CN" altLang="en-US" dirty="0"/>
              <a:t> 一条语句搞定声明和初始化。</a:t>
            </a:r>
            <a:endParaRPr lang="en-US" altLang="zh-CN" dirty="0"/>
          </a:p>
          <a:p>
            <a:r>
              <a:rPr lang="zh-CN" altLang="en-US" dirty="0"/>
              <a:t> 三种声明变量的方式的区别</a:t>
            </a:r>
            <a:endParaRPr lang="en-US" altLang="zh-CN" dirty="0"/>
          </a:p>
          <a:p>
            <a:pPr lvl="1"/>
            <a:r>
              <a:rPr lang="zh-CN" altLang="en-US" dirty="0"/>
              <a:t> 讲到作用域的时候才详细讲解！</a:t>
            </a:r>
            <a:endParaRPr lang="en-US" altLang="zh-CN" dirty="0"/>
          </a:p>
          <a:p>
            <a:pPr lvl="1"/>
            <a:r>
              <a:rPr lang="en-US" altLang="zh-CN" dirty="0"/>
              <a:t> </a:t>
            </a:r>
            <a:r>
              <a:rPr lang="zh-CN" altLang="en-US" dirty="0"/>
              <a:t>可以更改</a:t>
            </a:r>
            <a:r>
              <a:rPr lang="en-US" altLang="zh-CN" dirty="0"/>
              <a:t> var </a:t>
            </a:r>
            <a:r>
              <a:rPr lang="zh-CN" altLang="en-US" dirty="0"/>
              <a:t>和</a:t>
            </a:r>
            <a:r>
              <a:rPr lang="en-US" altLang="zh-CN" dirty="0"/>
              <a:t> let </a:t>
            </a:r>
            <a:r>
              <a:rPr lang="zh-CN" altLang="en-US" dirty="0"/>
              <a:t>声明的变量的值</a:t>
            </a:r>
            <a:endParaRPr lang="en-US" altLang="zh-CN" dirty="0"/>
          </a:p>
          <a:p>
            <a:pPr lvl="1"/>
            <a:r>
              <a:rPr lang="en-US" altLang="zh-CN" dirty="0"/>
              <a:t> </a:t>
            </a:r>
            <a:r>
              <a:rPr lang="zh-CN" altLang="en-US" dirty="0"/>
              <a:t>不能更改</a:t>
            </a:r>
            <a:r>
              <a:rPr lang="en-US" altLang="zh-CN" dirty="0"/>
              <a:t> const</a:t>
            </a:r>
            <a:r>
              <a:rPr lang="zh-CN" altLang="en-US" dirty="0"/>
              <a:t> 声明的变量的值</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变量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3" name="矩形 2">
            <a:extLst>
              <a:ext uri="{FF2B5EF4-FFF2-40B4-BE49-F238E27FC236}">
                <a16:creationId xmlns:a16="http://schemas.microsoft.com/office/drawing/2014/main" id="{FC43027B-1501-7B43-9360-38327EBAC07E}"/>
              </a:ext>
            </a:extLst>
          </p:cNvPr>
          <p:cNvSpPr/>
          <p:nvPr/>
        </p:nvSpPr>
        <p:spPr>
          <a:xfrm>
            <a:off x="5871410" y="3185573"/>
            <a:ext cx="6096000" cy="3416320"/>
          </a:xfrm>
          <a:prstGeom prst="rect">
            <a:avLst/>
          </a:prstGeom>
          <a:ln>
            <a:solidFill>
              <a:schemeClr val="accent1">
                <a:shade val="50000"/>
              </a:schemeClr>
            </a:solidFill>
          </a:ln>
        </p:spPr>
        <p:txBody>
          <a:bodyPr>
            <a:spAutoFit/>
          </a:bodyPr>
          <a:lstStyle/>
          <a:p>
            <a:r>
              <a:rPr lang="en-US" altLang="zh-CN" b="0">
                <a:solidFill>
                  <a:srgbClr val="65737E"/>
                </a:solidFill>
                <a:effectLst/>
                <a:latin typeface="Fira Code" panose="020B0509050000020004" pitchFamily="49" charset="0"/>
              </a:rPr>
              <a:t>// </a:t>
            </a:r>
            <a:r>
              <a:rPr lang="zh-CN" altLang="en-US" b="0">
                <a:solidFill>
                  <a:srgbClr val="65737E"/>
                </a:solidFill>
                <a:effectLst/>
                <a:latin typeface="Fira Code" panose="020B0509050000020004" pitchFamily="49" charset="0"/>
              </a:rPr>
              <a:t>变量定义</a:t>
            </a:r>
            <a:endParaRPr lang="zh-CN" altLang="en-US" b="0">
              <a:solidFill>
                <a:srgbClr val="CDD3DE"/>
              </a:solidFill>
              <a:effectLst/>
              <a:latin typeface="Fira Code" panose="020B0509050000020004" pitchFamily="49" charset="0"/>
            </a:endParaRPr>
          </a:p>
          <a:p>
            <a:br>
              <a:rPr lang="zh-CN" altLang="en-US"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greeting </a:t>
            </a:r>
            <a:r>
              <a:rPr lang="en-US" altLang="zh-CN" b="0">
                <a:solidFill>
                  <a:srgbClr val="65737E"/>
                </a:solidFill>
                <a:effectLst/>
                <a:latin typeface="Fira Code" panose="020B0509050000020004" pitchFamily="49" charset="0"/>
              </a:rPr>
              <a:t>// </a:t>
            </a:r>
            <a:r>
              <a:rPr lang="zh-CN" altLang="en-US" b="0">
                <a:solidFill>
                  <a:srgbClr val="65737E"/>
                </a:solidFill>
                <a:effectLst/>
                <a:latin typeface="Fira Code" panose="020B0509050000020004" pitchFamily="49" charset="0"/>
              </a:rPr>
              <a:t>声明一个变量</a:t>
            </a:r>
            <a:endParaRPr lang="zh-CN" altLang="en-US"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greeting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Hello</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a:t>
            </a:r>
            <a:r>
              <a:rPr lang="zh-CN" altLang="en-US" b="0">
                <a:solidFill>
                  <a:srgbClr val="65737E"/>
                </a:solidFill>
                <a:effectLst/>
                <a:latin typeface="Fira Code" panose="020B0509050000020004" pitchFamily="49" charset="0"/>
              </a:rPr>
              <a:t>初始化</a:t>
            </a:r>
            <a:endParaRPr lang="en-US" altLang="zh-CN" b="0">
              <a:solidFill>
                <a:srgbClr val="65737E"/>
              </a:solidFill>
              <a:effectLst/>
              <a:latin typeface="Fira Code" panose="020B0509050000020004" pitchFamily="49" charset="0"/>
            </a:endParaRPr>
          </a:p>
          <a:p>
            <a:br>
              <a:rPr lang="zh-CN" altLang="en-US"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greeting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Hello</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greeting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Good morning!</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greeting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Hello</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const</a:t>
            </a:r>
            <a:r>
              <a:rPr lang="en-US" altLang="zh-CN" b="0">
                <a:solidFill>
                  <a:srgbClr val="CDD3DE"/>
                </a:solidFill>
                <a:effectLst/>
                <a:latin typeface="Fira Code" panose="020B0509050000020004" pitchFamily="49" charset="0"/>
              </a:rPr>
              <a:t> myNumber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2</a:t>
            </a:r>
            <a:r>
              <a:rPr lang="zh-CN" altLang="en-US" b="0">
                <a:solidFill>
                  <a:srgbClr val="F99157"/>
                </a:solidFill>
                <a:effectLst/>
                <a:latin typeface="Fira Code" panose="020B0509050000020004" pitchFamily="49" charset="0"/>
              </a:rPr>
              <a:t>  </a:t>
            </a:r>
            <a:r>
              <a:rPr lang="en-US" altLang="zh-CN" b="0">
                <a:solidFill>
                  <a:srgbClr val="F99157"/>
                </a:solidFill>
                <a:effectLst/>
                <a:latin typeface="Fira Code" panose="020B0509050000020004" pitchFamily="49" charset="0"/>
              </a:rPr>
              <a:t>// </a:t>
            </a:r>
            <a:r>
              <a:rPr lang="zh-CN" altLang="en-US">
                <a:solidFill>
                  <a:srgbClr val="F99157"/>
                </a:solidFill>
                <a:latin typeface="Fira Code" panose="020B0509050000020004" pitchFamily="49" charset="0"/>
              </a:rPr>
              <a:t>声明和初始化必须一起</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myNumber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4</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291166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58614" y="519461"/>
            <a:ext cx="4070985" cy="707886"/>
          </a:xfrm>
          <a:prstGeom prst="rect">
            <a:avLst/>
          </a:prstGeom>
          <a:noFill/>
        </p:spPr>
        <p:txBody>
          <a:bodyPr wrap="square" rtlCol="0" anchor="ctr">
            <a:spAutoFit/>
          </a:bodyPr>
          <a:lstStyle/>
          <a:p>
            <a:pPr algn="ctr"/>
            <a:r>
              <a:rPr lang="zh-CN" altLang="en-US" sz="4000" b="1" dirty="0">
                <a:solidFill>
                  <a:schemeClr val="bg1"/>
                </a:solidFill>
              </a:rPr>
              <a:t>目录</a:t>
            </a:r>
          </a:p>
        </p:txBody>
      </p:sp>
      <p:graphicFrame>
        <p:nvGraphicFramePr>
          <p:cNvPr id="12" name="图示 11">
            <a:extLst>
              <a:ext uri="{FF2B5EF4-FFF2-40B4-BE49-F238E27FC236}">
                <a16:creationId xmlns:a16="http://schemas.microsoft.com/office/drawing/2014/main" id="{059184DC-D02E-9D46-A967-078ACA036A85}"/>
              </a:ext>
            </a:extLst>
          </p:cNvPr>
          <p:cNvGraphicFramePr/>
          <p:nvPr>
            <p:extLst>
              <p:ext uri="{D42A27DB-BD31-4B8C-83A1-F6EECF244321}">
                <p14:modId xmlns:p14="http://schemas.microsoft.com/office/powerpoint/2010/main" val="4107361529"/>
              </p:ext>
            </p:extLst>
          </p:nvPr>
        </p:nvGraphicFramePr>
        <p:xfrm>
          <a:off x="786581" y="2462177"/>
          <a:ext cx="10618837" cy="2296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简单数据类型：原始、基础类型</a:t>
            </a:r>
            <a:endParaRPr lang="en-US" altLang="zh-CN" dirty="0"/>
          </a:p>
          <a:p>
            <a:pPr lvl="1"/>
            <a:r>
              <a:rPr lang="zh-CN" altLang="en-US" dirty="0"/>
              <a:t> 布尔类型（</a:t>
            </a:r>
            <a:r>
              <a:rPr lang="en-US" altLang="zh-CN" dirty="0"/>
              <a:t>Boolean</a:t>
            </a:r>
            <a:r>
              <a:rPr lang="zh-CN" altLang="en-US" dirty="0"/>
              <a:t>）</a:t>
            </a:r>
            <a:endParaRPr lang="en-US" altLang="zh-CN" dirty="0"/>
          </a:p>
          <a:p>
            <a:pPr lvl="1"/>
            <a:r>
              <a:rPr lang="zh-CN" altLang="en-US" dirty="0"/>
              <a:t> 数字类型（</a:t>
            </a:r>
            <a:r>
              <a:rPr lang="en-US" altLang="zh-CN" dirty="0"/>
              <a:t>Number</a:t>
            </a:r>
            <a:r>
              <a:rPr lang="zh-CN" altLang="en-US" dirty="0"/>
              <a:t>）</a:t>
            </a:r>
            <a:endParaRPr lang="en-US" altLang="zh-CN" dirty="0"/>
          </a:p>
          <a:p>
            <a:pPr lvl="1"/>
            <a:r>
              <a:rPr lang="zh-CN" altLang="en-US" dirty="0"/>
              <a:t> 字符串类型（</a:t>
            </a:r>
            <a:r>
              <a:rPr lang="en-US" altLang="zh-CN" dirty="0"/>
              <a:t>String</a:t>
            </a:r>
            <a:r>
              <a:rPr lang="zh-CN" altLang="en-US" dirty="0"/>
              <a:t>）</a:t>
            </a:r>
            <a:endParaRPr lang="en-US" altLang="zh-CN" dirty="0"/>
          </a:p>
          <a:p>
            <a:pPr lvl="1"/>
            <a:r>
              <a:rPr lang="zh-CN" altLang="en-US" dirty="0"/>
              <a:t> </a:t>
            </a:r>
            <a:r>
              <a:rPr lang="en-US" altLang="zh-CN" dirty="0"/>
              <a:t>Undefined</a:t>
            </a:r>
          </a:p>
          <a:p>
            <a:pPr lvl="1"/>
            <a:r>
              <a:rPr lang="en-US" altLang="zh-CN" dirty="0"/>
              <a:t> Null</a:t>
            </a:r>
          </a:p>
          <a:p>
            <a:pPr lvl="1"/>
            <a:r>
              <a:rPr lang="en-US" altLang="zh-CN" dirty="0"/>
              <a:t> Symbol</a:t>
            </a:r>
            <a:r>
              <a:rPr lang="zh-CN" altLang="en-US" dirty="0"/>
              <a:t>：</a:t>
            </a:r>
            <a:r>
              <a:rPr lang="en-US" altLang="zh-CN" dirty="0"/>
              <a:t>ES6</a:t>
            </a:r>
            <a:r>
              <a:rPr lang="zh-CN" altLang="en-US" dirty="0"/>
              <a:t> 新增</a:t>
            </a:r>
            <a:endParaRPr lang="en-US" altLang="zh-CN" dirty="0"/>
          </a:p>
          <a:p>
            <a:r>
              <a:rPr lang="zh-CN" altLang="en-US" dirty="0"/>
              <a:t> 复杂数据类型：对象</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数据类型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4" name="矩形 3">
            <a:extLst>
              <a:ext uri="{FF2B5EF4-FFF2-40B4-BE49-F238E27FC236}">
                <a16:creationId xmlns:a16="http://schemas.microsoft.com/office/drawing/2014/main" id="{FB0BA5D8-6EA9-AB42-BA64-892CE49E168B}"/>
              </a:ext>
            </a:extLst>
          </p:cNvPr>
          <p:cNvSpPr/>
          <p:nvPr/>
        </p:nvSpPr>
        <p:spPr>
          <a:xfrm>
            <a:off x="5634037" y="1492686"/>
            <a:ext cx="6096000" cy="4801314"/>
          </a:xfrm>
          <a:prstGeom prst="rect">
            <a:avLst/>
          </a:prstGeom>
          <a:ln>
            <a:solidFill>
              <a:schemeClr val="accent1">
                <a:shade val="50000"/>
              </a:schemeClr>
            </a:solidFill>
          </a:ln>
        </p:spPr>
        <p:txBody>
          <a:bodyPr>
            <a:spAutoFit/>
          </a:bodyPr>
          <a:lstStyle/>
          <a:p>
            <a:r>
              <a:rPr lang="en-US" altLang="zh-CN" dirty="0">
                <a:solidFill>
                  <a:srgbClr val="65737E"/>
                </a:solidFill>
                <a:latin typeface="Fira Code" panose="020B0509050000020004" pitchFamily="49" charset="0"/>
              </a:rPr>
              <a:t>// Boolean</a:t>
            </a:r>
            <a:endParaRPr lang="en-US" altLang="zh-CN" dirty="0">
              <a:solidFill>
                <a:srgbClr val="CDD3DE"/>
              </a:solidFill>
              <a:latin typeface="Fira Code" panose="020B0509050000020004" pitchFamily="49" charset="0"/>
            </a:endParaRPr>
          </a:p>
          <a:p>
            <a:r>
              <a:rPr lang="en-US" altLang="zh-CN" dirty="0">
                <a:solidFill>
                  <a:srgbClr val="C594C5"/>
                </a:solidFill>
                <a:latin typeface="Fira Code" panose="020B0509050000020004" pitchFamily="49" charset="0"/>
              </a:rPr>
              <a:t>const</a:t>
            </a:r>
            <a:r>
              <a:rPr lang="en-US" altLang="zh-CN" dirty="0">
                <a:solidFill>
                  <a:srgbClr val="CDD3DE"/>
                </a:solidFill>
                <a:latin typeface="Fira Code" panose="020B0509050000020004" pitchFamily="49" charset="0"/>
              </a:rPr>
              <a:t> </a:t>
            </a:r>
            <a:r>
              <a:rPr lang="en-US" altLang="zh-CN" dirty="0" err="1">
                <a:solidFill>
                  <a:srgbClr val="CDD3DE"/>
                </a:solidFill>
                <a:latin typeface="Fira Code" panose="020B0509050000020004" pitchFamily="49" charset="0"/>
              </a:rPr>
              <a:t>isHuman</a:t>
            </a:r>
            <a:r>
              <a:rPr lang="en-US" altLang="zh-CN" dirty="0">
                <a:solidFill>
                  <a:srgbClr val="CDD3DE"/>
                </a:solidFill>
                <a:latin typeface="Fira Code" panose="020B0509050000020004" pitchFamily="49" charset="0"/>
              </a:rPr>
              <a:t> </a:t>
            </a:r>
            <a:r>
              <a:rPr lang="en-US" altLang="zh-CN" dirty="0">
                <a:solidFill>
                  <a:srgbClr val="5FB3B3"/>
                </a:solidFill>
                <a:latin typeface="Fira Code" panose="020B0509050000020004" pitchFamily="49" charset="0"/>
              </a:rPr>
              <a:t>=</a:t>
            </a:r>
            <a:r>
              <a:rPr lang="en-US" altLang="zh-CN" dirty="0">
                <a:solidFill>
                  <a:srgbClr val="CDD3DE"/>
                </a:solidFill>
                <a:latin typeface="Fira Code" panose="020B0509050000020004" pitchFamily="49" charset="0"/>
              </a:rPr>
              <a:t> </a:t>
            </a:r>
            <a:r>
              <a:rPr lang="en-US" altLang="zh-CN" dirty="0">
                <a:solidFill>
                  <a:srgbClr val="F99157"/>
                </a:solidFill>
                <a:latin typeface="Fira Code" panose="020B0509050000020004" pitchFamily="49" charset="0"/>
              </a:rPr>
              <a:t>true</a:t>
            </a:r>
            <a:endParaRPr lang="en-US" altLang="zh-CN" dirty="0">
              <a:solidFill>
                <a:srgbClr val="CDD3DE"/>
              </a:solidFill>
              <a:latin typeface="Fira Code" panose="020B0509050000020004" pitchFamily="49" charset="0"/>
            </a:endParaRPr>
          </a:p>
          <a:p>
            <a:br>
              <a:rPr lang="en-US" altLang="zh-CN" dirty="0">
                <a:solidFill>
                  <a:srgbClr val="CDD3DE"/>
                </a:solidFill>
                <a:latin typeface="Fira Code" panose="020B0509050000020004" pitchFamily="49" charset="0"/>
              </a:rPr>
            </a:br>
            <a:r>
              <a:rPr lang="en-US" altLang="zh-CN" dirty="0">
                <a:solidFill>
                  <a:srgbClr val="65737E"/>
                </a:solidFill>
                <a:latin typeface="Fira Code" panose="020B0509050000020004" pitchFamily="49" charset="0"/>
              </a:rPr>
              <a:t>// Number</a:t>
            </a:r>
            <a:endParaRPr lang="en-US" altLang="zh-CN" dirty="0">
              <a:solidFill>
                <a:srgbClr val="CDD3DE"/>
              </a:solidFill>
              <a:latin typeface="Fira Code" panose="020B0509050000020004" pitchFamily="49" charset="0"/>
            </a:endParaRPr>
          </a:p>
          <a:p>
            <a:r>
              <a:rPr lang="en-US" altLang="zh-CN" dirty="0">
                <a:solidFill>
                  <a:srgbClr val="C594C5"/>
                </a:solidFill>
                <a:latin typeface="Fira Code" panose="020B0509050000020004" pitchFamily="49" charset="0"/>
              </a:rPr>
              <a:t>let</a:t>
            </a:r>
            <a:r>
              <a:rPr lang="en-US" altLang="zh-CN" dirty="0">
                <a:solidFill>
                  <a:srgbClr val="CDD3DE"/>
                </a:solidFill>
                <a:latin typeface="Fira Code" panose="020B0509050000020004" pitchFamily="49" charset="0"/>
              </a:rPr>
              <a:t> age </a:t>
            </a:r>
            <a:r>
              <a:rPr lang="en-US" altLang="zh-CN" dirty="0">
                <a:solidFill>
                  <a:srgbClr val="5FB3B3"/>
                </a:solidFill>
                <a:latin typeface="Fira Code" panose="020B0509050000020004" pitchFamily="49" charset="0"/>
              </a:rPr>
              <a:t>=</a:t>
            </a:r>
            <a:r>
              <a:rPr lang="en-US" altLang="zh-CN" dirty="0">
                <a:solidFill>
                  <a:srgbClr val="CDD3DE"/>
                </a:solidFill>
                <a:latin typeface="Fira Code" panose="020B0509050000020004" pitchFamily="49" charset="0"/>
              </a:rPr>
              <a:t> </a:t>
            </a:r>
            <a:r>
              <a:rPr lang="en-US" altLang="zh-CN" dirty="0">
                <a:solidFill>
                  <a:srgbClr val="F99157"/>
                </a:solidFill>
                <a:latin typeface="Fira Code" panose="020B0509050000020004" pitchFamily="49" charset="0"/>
              </a:rPr>
              <a:t>20</a:t>
            </a:r>
            <a:endParaRPr lang="en-US" altLang="zh-CN" dirty="0">
              <a:solidFill>
                <a:srgbClr val="CDD3DE"/>
              </a:solidFill>
              <a:latin typeface="Fira Code" panose="020B0509050000020004" pitchFamily="49" charset="0"/>
            </a:endParaRPr>
          </a:p>
          <a:p>
            <a:br>
              <a:rPr lang="en-US" altLang="zh-CN" dirty="0">
                <a:solidFill>
                  <a:srgbClr val="CDD3DE"/>
                </a:solidFill>
                <a:latin typeface="Fira Code" panose="020B0509050000020004" pitchFamily="49" charset="0"/>
              </a:rPr>
            </a:br>
            <a:r>
              <a:rPr lang="en-US" altLang="zh-CN" dirty="0">
                <a:solidFill>
                  <a:srgbClr val="65737E"/>
                </a:solidFill>
                <a:latin typeface="Fira Code" panose="020B0509050000020004" pitchFamily="49" charset="0"/>
              </a:rPr>
              <a:t>// undefined</a:t>
            </a:r>
            <a:endParaRPr lang="en-US" altLang="zh-CN" dirty="0">
              <a:solidFill>
                <a:srgbClr val="CDD3DE"/>
              </a:solidFill>
              <a:latin typeface="Fira Code" panose="020B0509050000020004" pitchFamily="49" charset="0"/>
            </a:endParaRPr>
          </a:p>
          <a:p>
            <a:r>
              <a:rPr lang="en-US" altLang="zh-CN" dirty="0">
                <a:solidFill>
                  <a:srgbClr val="C594C5"/>
                </a:solidFill>
                <a:latin typeface="Fira Code" panose="020B0509050000020004" pitchFamily="49" charset="0"/>
              </a:rPr>
              <a:t>let</a:t>
            </a:r>
            <a:r>
              <a:rPr lang="en-US" altLang="zh-CN" dirty="0">
                <a:solidFill>
                  <a:srgbClr val="CDD3DE"/>
                </a:solidFill>
                <a:latin typeface="Fira Code" panose="020B0509050000020004" pitchFamily="49" charset="0"/>
              </a:rPr>
              <a:t> mystery</a:t>
            </a:r>
          </a:p>
          <a:p>
            <a:br>
              <a:rPr lang="en-US" altLang="zh-CN" dirty="0">
                <a:solidFill>
                  <a:srgbClr val="CDD3DE"/>
                </a:solidFill>
                <a:latin typeface="Fira Code" panose="020B0509050000020004" pitchFamily="49" charset="0"/>
              </a:rPr>
            </a:br>
            <a:r>
              <a:rPr lang="en-US" altLang="zh-CN" dirty="0">
                <a:solidFill>
                  <a:srgbClr val="65737E"/>
                </a:solidFill>
                <a:latin typeface="Fira Code" panose="020B0509050000020004" pitchFamily="49" charset="0"/>
              </a:rPr>
              <a:t>// Null</a:t>
            </a:r>
            <a:endParaRPr lang="en-US" altLang="zh-CN" dirty="0">
              <a:solidFill>
                <a:srgbClr val="CDD3DE"/>
              </a:solidFill>
              <a:latin typeface="Fira Code" panose="020B0509050000020004" pitchFamily="49" charset="0"/>
            </a:endParaRPr>
          </a:p>
          <a:p>
            <a:r>
              <a:rPr lang="en-US" altLang="zh-CN" dirty="0">
                <a:solidFill>
                  <a:srgbClr val="C594C5"/>
                </a:solidFill>
                <a:latin typeface="Fira Code" panose="020B0509050000020004" pitchFamily="49" charset="0"/>
              </a:rPr>
              <a:t>let</a:t>
            </a:r>
            <a:r>
              <a:rPr lang="en-US" altLang="zh-CN" dirty="0">
                <a:solidFill>
                  <a:srgbClr val="CDD3DE"/>
                </a:solidFill>
                <a:latin typeface="Fira Code" panose="020B0509050000020004" pitchFamily="49" charset="0"/>
              </a:rPr>
              <a:t> </a:t>
            </a:r>
            <a:r>
              <a:rPr lang="en-US" altLang="zh-CN" dirty="0" err="1">
                <a:solidFill>
                  <a:srgbClr val="CDD3DE"/>
                </a:solidFill>
                <a:latin typeface="Fira Code" panose="020B0509050000020004" pitchFamily="49" charset="0"/>
              </a:rPr>
              <a:t>pointsToNothing</a:t>
            </a:r>
            <a:r>
              <a:rPr lang="en-US" altLang="zh-CN" dirty="0">
                <a:solidFill>
                  <a:srgbClr val="CDD3DE"/>
                </a:solidFill>
                <a:latin typeface="Fira Code" panose="020B0509050000020004" pitchFamily="49" charset="0"/>
              </a:rPr>
              <a:t> </a:t>
            </a:r>
            <a:r>
              <a:rPr lang="en-US" altLang="zh-CN" dirty="0">
                <a:solidFill>
                  <a:srgbClr val="5FB3B3"/>
                </a:solidFill>
                <a:latin typeface="Fira Code" panose="020B0509050000020004" pitchFamily="49" charset="0"/>
              </a:rPr>
              <a:t>=</a:t>
            </a:r>
            <a:r>
              <a:rPr lang="en-US" altLang="zh-CN" dirty="0">
                <a:solidFill>
                  <a:srgbClr val="CDD3DE"/>
                </a:solidFill>
                <a:latin typeface="Fira Code" panose="020B0509050000020004" pitchFamily="49" charset="0"/>
              </a:rPr>
              <a:t> </a:t>
            </a:r>
            <a:r>
              <a:rPr lang="en-US" altLang="zh-CN" dirty="0">
                <a:solidFill>
                  <a:srgbClr val="F99157"/>
                </a:solidFill>
                <a:latin typeface="Fira Code" panose="020B0509050000020004" pitchFamily="49" charset="0"/>
              </a:rPr>
              <a:t>null</a:t>
            </a:r>
            <a:endParaRPr lang="en-US" altLang="zh-CN" dirty="0">
              <a:solidFill>
                <a:srgbClr val="CDD3DE"/>
              </a:solidFill>
              <a:latin typeface="Fira Code" panose="020B0509050000020004" pitchFamily="49" charset="0"/>
            </a:endParaRPr>
          </a:p>
          <a:p>
            <a:br>
              <a:rPr lang="en-US" altLang="zh-CN" dirty="0">
                <a:solidFill>
                  <a:srgbClr val="CDD3DE"/>
                </a:solidFill>
                <a:latin typeface="Fira Code" panose="020B0509050000020004" pitchFamily="49" charset="0"/>
              </a:rPr>
            </a:br>
            <a:r>
              <a:rPr lang="en-US" altLang="zh-CN" dirty="0">
                <a:solidFill>
                  <a:srgbClr val="65737E"/>
                </a:solidFill>
                <a:latin typeface="Fira Code" panose="020B0509050000020004" pitchFamily="49" charset="0"/>
              </a:rPr>
              <a:t>// String</a:t>
            </a:r>
            <a:endParaRPr lang="en-US" altLang="zh-CN" dirty="0">
              <a:solidFill>
                <a:srgbClr val="CDD3DE"/>
              </a:solidFill>
              <a:latin typeface="Fira Code" panose="020B0509050000020004" pitchFamily="49" charset="0"/>
            </a:endParaRPr>
          </a:p>
          <a:p>
            <a:r>
              <a:rPr lang="en-US" altLang="zh-CN" dirty="0">
                <a:solidFill>
                  <a:srgbClr val="C594C5"/>
                </a:solidFill>
                <a:latin typeface="Fira Code" panose="020B0509050000020004" pitchFamily="49" charset="0"/>
              </a:rPr>
              <a:t>let</a:t>
            </a:r>
            <a:r>
              <a:rPr lang="en-US" altLang="zh-CN" dirty="0">
                <a:solidFill>
                  <a:srgbClr val="CDD3DE"/>
                </a:solidFill>
                <a:latin typeface="Fira Code" panose="020B0509050000020004" pitchFamily="49" charset="0"/>
              </a:rPr>
              <a:t> name </a:t>
            </a:r>
            <a:r>
              <a:rPr lang="en-US" altLang="zh-CN" dirty="0">
                <a:solidFill>
                  <a:srgbClr val="5FB3B3"/>
                </a:solidFill>
                <a:latin typeface="Fira Code" panose="020B0509050000020004" pitchFamily="49" charset="0"/>
              </a:rPr>
              <a:t>='</a:t>
            </a:r>
            <a:r>
              <a:rPr lang="en-US" altLang="zh-CN" dirty="0" err="1">
                <a:solidFill>
                  <a:srgbClr val="99C794"/>
                </a:solidFill>
                <a:latin typeface="Fira Code" panose="020B0509050000020004" pitchFamily="49" charset="0"/>
              </a:rPr>
              <a:t>xiaojichao</a:t>
            </a:r>
            <a:r>
              <a:rPr lang="en-US" altLang="zh-CN" dirty="0">
                <a:solidFill>
                  <a:srgbClr val="5FB3B3"/>
                </a:solidFill>
                <a:latin typeface="Fira Code" panose="020B0509050000020004" pitchFamily="49" charset="0"/>
              </a:rPr>
              <a:t>'</a:t>
            </a:r>
            <a:endParaRPr lang="en-US" altLang="zh-CN" dirty="0">
              <a:solidFill>
                <a:srgbClr val="CDD3DE"/>
              </a:solidFill>
              <a:latin typeface="Fira Code" panose="020B0509050000020004" pitchFamily="49" charset="0"/>
            </a:endParaRPr>
          </a:p>
          <a:p>
            <a:br>
              <a:rPr lang="en-US" altLang="zh-CN" dirty="0">
                <a:solidFill>
                  <a:srgbClr val="CDD3DE"/>
                </a:solidFill>
                <a:latin typeface="Fira Code" panose="020B0509050000020004" pitchFamily="49" charset="0"/>
              </a:rPr>
            </a:br>
            <a:r>
              <a:rPr lang="en-US" altLang="zh-CN" dirty="0">
                <a:solidFill>
                  <a:srgbClr val="65737E"/>
                </a:solidFill>
                <a:latin typeface="Fira Code" panose="020B0509050000020004" pitchFamily="49" charset="0"/>
              </a:rPr>
              <a:t>// Symbol</a:t>
            </a:r>
            <a:endParaRPr lang="en-US" altLang="zh-CN" dirty="0">
              <a:solidFill>
                <a:srgbClr val="CDD3DE"/>
              </a:solidFill>
              <a:latin typeface="Fira Code" panose="020B0509050000020004" pitchFamily="49" charset="0"/>
            </a:endParaRPr>
          </a:p>
          <a:p>
            <a:r>
              <a:rPr lang="en-US" altLang="zh-CN" dirty="0">
                <a:solidFill>
                  <a:srgbClr val="C594C5"/>
                </a:solidFill>
                <a:latin typeface="Fira Code" panose="020B0509050000020004" pitchFamily="49" charset="0"/>
              </a:rPr>
              <a:t>const</a:t>
            </a:r>
            <a:r>
              <a:rPr lang="en-US" altLang="zh-CN" dirty="0">
                <a:solidFill>
                  <a:srgbClr val="CDD3DE"/>
                </a:solidFill>
                <a:latin typeface="Fira Code" panose="020B0509050000020004" pitchFamily="49" charset="0"/>
              </a:rPr>
              <a:t> </a:t>
            </a:r>
            <a:r>
              <a:rPr lang="en-US" altLang="zh-CN" dirty="0" err="1">
                <a:solidFill>
                  <a:srgbClr val="CDD3DE"/>
                </a:solidFill>
                <a:latin typeface="Fira Code" panose="020B0509050000020004" pitchFamily="49" charset="0"/>
              </a:rPr>
              <a:t>uniqueId</a:t>
            </a:r>
            <a:r>
              <a:rPr lang="en-US" altLang="zh-CN" dirty="0">
                <a:solidFill>
                  <a:srgbClr val="CDD3DE"/>
                </a:solidFill>
                <a:latin typeface="Fira Code" panose="020B0509050000020004" pitchFamily="49" charset="0"/>
              </a:rPr>
              <a:t> </a:t>
            </a:r>
            <a:r>
              <a:rPr lang="en-US" altLang="zh-CN" dirty="0">
                <a:solidFill>
                  <a:srgbClr val="5FB3B3"/>
                </a:solidFill>
                <a:latin typeface="Fira Code" panose="020B0509050000020004" pitchFamily="49" charset="0"/>
              </a:rPr>
              <a:t>=</a:t>
            </a:r>
            <a:r>
              <a:rPr lang="en-US" altLang="zh-CN" dirty="0">
                <a:solidFill>
                  <a:srgbClr val="CDD3DE"/>
                </a:solidFill>
                <a:latin typeface="Fira Code" panose="020B0509050000020004" pitchFamily="49" charset="0"/>
              </a:rPr>
              <a:t> </a:t>
            </a:r>
            <a:r>
              <a:rPr lang="en-US" altLang="zh-CN" dirty="0">
                <a:solidFill>
                  <a:srgbClr val="FAC863"/>
                </a:solidFill>
                <a:latin typeface="Fira Code" panose="020B0509050000020004" pitchFamily="49" charset="0"/>
              </a:rPr>
              <a:t>Symbol</a:t>
            </a:r>
            <a:r>
              <a:rPr lang="en-US" altLang="zh-CN" dirty="0">
                <a:solidFill>
                  <a:srgbClr val="CDD3DE"/>
                </a:solidFill>
                <a:latin typeface="Fira Code" panose="020B0509050000020004" pitchFamily="49" charset="0"/>
              </a:rPr>
              <a:t>()</a:t>
            </a:r>
            <a:endParaRPr lang="en-US" altLang="zh-CN" b="0" dirty="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281824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normAutofit fontScale="92500" lnSpcReduction="20000"/>
          </a:bodyPr>
          <a:lstStyle/>
          <a:p>
            <a:r>
              <a:rPr lang="zh-CN" altLang="en-US" dirty="0"/>
              <a:t> </a:t>
            </a:r>
            <a:r>
              <a:rPr lang="en-US" altLang="zh-CN" dirty="0"/>
              <a:t>typeof </a:t>
            </a:r>
            <a:r>
              <a:rPr lang="zh-CN" altLang="en-US" dirty="0"/>
              <a:t>运算符确定任意变量的数据类型，会返回如下字符串：</a:t>
            </a:r>
            <a:endParaRPr lang="en-US" altLang="zh-CN" dirty="0"/>
          </a:p>
          <a:p>
            <a:pPr lvl="1"/>
            <a:r>
              <a:rPr lang="zh-CN" altLang="en-US" dirty="0"/>
              <a:t> </a:t>
            </a:r>
            <a:r>
              <a:rPr lang="en-US" altLang="zh-CN"/>
              <a:t>"undefined"</a:t>
            </a:r>
            <a:r>
              <a:rPr lang="zh-CN" altLang="en-US"/>
              <a:t> 表示值未定义；</a:t>
            </a:r>
          </a:p>
          <a:p>
            <a:pPr lvl="1"/>
            <a:r>
              <a:rPr lang="en-US" altLang="zh-CN"/>
              <a:t>"boolean"</a:t>
            </a:r>
            <a:r>
              <a:rPr lang="zh-CN" altLang="en-US"/>
              <a:t> 表示值为布尔值；</a:t>
            </a:r>
          </a:p>
          <a:p>
            <a:pPr lvl="1"/>
            <a:r>
              <a:rPr lang="en-US" altLang="zh-CN"/>
              <a:t>"string"</a:t>
            </a:r>
            <a:r>
              <a:rPr lang="zh-CN" altLang="en-US"/>
              <a:t> 表示值为字符串；</a:t>
            </a:r>
          </a:p>
          <a:p>
            <a:pPr lvl="1"/>
            <a:r>
              <a:rPr lang="en-US" altLang="zh-CN"/>
              <a:t>"number"</a:t>
            </a:r>
            <a:r>
              <a:rPr lang="zh-CN" altLang="en-US"/>
              <a:t> 表示值为数值；</a:t>
            </a:r>
          </a:p>
          <a:p>
            <a:pPr lvl="1"/>
            <a:r>
              <a:rPr lang="en-US" altLang="zh-CN"/>
              <a:t>"object"</a:t>
            </a:r>
            <a:r>
              <a:rPr lang="zh-CN" altLang="en-US"/>
              <a:t> 表示值为对象（而不是函数）或</a:t>
            </a:r>
            <a:r>
              <a:rPr lang="en-US" altLang="zh-CN"/>
              <a:t>null</a:t>
            </a:r>
            <a:r>
              <a:rPr lang="zh-CN" altLang="en-US"/>
              <a:t>；</a:t>
            </a:r>
          </a:p>
          <a:p>
            <a:pPr lvl="1"/>
            <a:r>
              <a:rPr lang="en-US" altLang="zh-CN"/>
              <a:t>"function"</a:t>
            </a:r>
            <a:r>
              <a:rPr lang="zh-CN" altLang="en-US"/>
              <a:t> 表示值为函数；</a:t>
            </a:r>
          </a:p>
          <a:p>
            <a:pPr lvl="1"/>
            <a:r>
              <a:rPr lang="en-US" altLang="zh-CN"/>
              <a:t>"symbol"</a:t>
            </a:r>
            <a:r>
              <a:rPr lang="zh-CN" altLang="en-US"/>
              <a:t> 表示值为符号。</a:t>
            </a:r>
          </a:p>
          <a:p>
            <a:r>
              <a:rPr lang="zh-CN" altLang="en-US"/>
              <a:t> 在某些情况下返回的结果可能会让人费解，但技术上讲还是正确的。比如</a:t>
            </a:r>
            <a:r>
              <a:rPr lang="en-US" altLang="zh-CN"/>
              <a:t> typeof null</a:t>
            </a:r>
            <a:r>
              <a:rPr lang="zh-CN" altLang="en-US"/>
              <a:t>返回 </a:t>
            </a:r>
            <a:r>
              <a:rPr lang="en-US" altLang="zh-CN"/>
              <a:t>"object"</a:t>
            </a:r>
            <a:r>
              <a:rPr lang="zh-CN" altLang="en-US"/>
              <a:t>。</a:t>
            </a:r>
            <a:endParaRPr lang="zh-CN" altLang="en-US"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typeof</a:t>
            </a:r>
            <a:r>
              <a:rPr lang="zh-CN" altLang="en-US" dirty="0"/>
              <a:t> 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Tree>
    <p:extLst>
      <p:ext uri="{BB962C8B-B14F-4D97-AF65-F5344CB8AC3E}">
        <p14:creationId xmlns:p14="http://schemas.microsoft.com/office/powerpoint/2010/main" val="213291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表示一个逻辑实体</a:t>
            </a:r>
            <a:endParaRPr lang="en-US" altLang="zh-CN" dirty="0"/>
          </a:p>
          <a:p>
            <a:r>
              <a:rPr lang="zh-CN" altLang="en-US" dirty="0"/>
              <a:t> 有两个字面量值：</a:t>
            </a:r>
            <a:endParaRPr lang="en-US" altLang="zh-CN" dirty="0"/>
          </a:p>
          <a:p>
            <a:pPr lvl="1"/>
            <a:r>
              <a:rPr lang="zh-CN" altLang="en-US" dirty="0"/>
              <a:t> </a:t>
            </a:r>
            <a:r>
              <a:rPr lang="en-US" altLang="zh-CN" dirty="0"/>
              <a:t>true</a:t>
            </a:r>
          </a:p>
          <a:p>
            <a:pPr lvl="1"/>
            <a:r>
              <a:rPr lang="zh-CN" altLang="en-US" dirty="0"/>
              <a:t> </a:t>
            </a:r>
            <a:r>
              <a:rPr lang="en-US" altLang="zh-CN" dirty="0"/>
              <a:t>false</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数据类型</a:t>
            </a:r>
            <a:r>
              <a:rPr lang="en-US" altLang="zh-CN" dirty="0"/>
              <a:t> - Boolean</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3" name="矩形 2">
            <a:extLst>
              <a:ext uri="{FF2B5EF4-FFF2-40B4-BE49-F238E27FC236}">
                <a16:creationId xmlns:a16="http://schemas.microsoft.com/office/drawing/2014/main" id="{6798D749-EC93-C047-A16B-4AFDECF18397}"/>
              </a:ext>
            </a:extLst>
          </p:cNvPr>
          <p:cNvSpPr/>
          <p:nvPr/>
        </p:nvSpPr>
        <p:spPr>
          <a:xfrm>
            <a:off x="5444067" y="2834902"/>
            <a:ext cx="6096000" cy="646331"/>
          </a:xfrm>
          <a:prstGeom prst="rect">
            <a:avLst/>
          </a:prstGeom>
          <a:ln>
            <a:solidFill>
              <a:schemeClr val="accent1">
                <a:shade val="50000"/>
              </a:schemeClr>
            </a:solidFill>
          </a:ln>
        </p:spPr>
        <p:txBody>
          <a:bodyPr>
            <a:spAutoFit/>
          </a:bodyPr>
          <a:lstStyle/>
          <a:p>
            <a:r>
              <a:rPr lang="en-US" altLang="zh-CN" b="0">
                <a:solidFill>
                  <a:srgbClr val="65737E"/>
                </a:solidFill>
                <a:effectLst/>
                <a:latin typeface="Fira Code" panose="020B0509050000020004" pitchFamily="49" charset="0"/>
              </a:rPr>
              <a:t>// Boolean</a:t>
            </a:r>
            <a:endParaRPr lang="en-US" altLang="zh-CN" b="0">
              <a:solidFill>
                <a:srgbClr val="CDD3DE"/>
              </a:solidFill>
              <a:effectLst/>
              <a:latin typeface="Fira Code" panose="020B0509050000020004" pitchFamily="49" charset="0"/>
            </a:endParaRPr>
          </a:p>
          <a:p>
            <a:r>
              <a:rPr lang="en-US" altLang="zh-CN" b="0">
                <a:solidFill>
                  <a:srgbClr val="C594C5"/>
                </a:solidFill>
                <a:effectLst/>
                <a:latin typeface="Fira Code" panose="020B0509050000020004" pitchFamily="49" charset="0"/>
              </a:rPr>
              <a:t>const</a:t>
            </a:r>
            <a:r>
              <a:rPr lang="en-US" altLang="zh-CN" b="0">
                <a:solidFill>
                  <a:srgbClr val="CDD3DE"/>
                </a:solidFill>
                <a:effectLst/>
                <a:latin typeface="Fira Code" panose="020B0509050000020004" pitchFamily="49" charset="0"/>
              </a:rPr>
              <a:t> isHuman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true</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1909764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表示一个浮点数</a:t>
            </a:r>
            <a:endParaRPr lang="en-US" altLang="zh-CN" dirty="0"/>
          </a:p>
          <a:p>
            <a:r>
              <a:rPr lang="en-US" altLang="zh-CN" dirty="0">
                <a:solidFill>
                  <a:schemeClr val="tx1"/>
                </a:solidFill>
                <a:latin typeface="Microsoft YaHei" panose="020B0503020204020204" pitchFamily="34" charset="-122"/>
                <a:ea typeface="Microsoft YaHei" panose="020B0503020204020204" pitchFamily="34" charset="-122"/>
              </a:rPr>
              <a:t> </a:t>
            </a:r>
            <a:r>
              <a:rPr lang="zh-CN" altLang="en-US" dirty="0"/>
              <a:t>在 </a:t>
            </a:r>
            <a:r>
              <a:rPr lang="en-US" altLang="zh-CN" dirty="0"/>
              <a:t>JavaScript </a:t>
            </a:r>
            <a:r>
              <a:rPr lang="zh-CN" altLang="en-US" dirty="0"/>
              <a:t>中，所有数字都是小数，即使我们看不到它们。</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数据类型</a:t>
            </a:r>
            <a:r>
              <a:rPr lang="en-US" altLang="zh-CN" dirty="0"/>
              <a:t> -</a:t>
            </a:r>
            <a:r>
              <a:rPr lang="zh-CN" altLang="en-US" dirty="0"/>
              <a:t>  </a:t>
            </a:r>
            <a:r>
              <a:rPr lang="en-US" altLang="zh-CN" dirty="0"/>
              <a:t>Number</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4" name="矩形 3">
            <a:extLst>
              <a:ext uri="{FF2B5EF4-FFF2-40B4-BE49-F238E27FC236}">
                <a16:creationId xmlns:a16="http://schemas.microsoft.com/office/drawing/2014/main" id="{B7A55395-75D4-AA43-877D-971232F51393}"/>
              </a:ext>
            </a:extLst>
          </p:cNvPr>
          <p:cNvSpPr/>
          <p:nvPr/>
        </p:nvSpPr>
        <p:spPr>
          <a:xfrm>
            <a:off x="2633134" y="3555705"/>
            <a:ext cx="9203267" cy="2585323"/>
          </a:xfrm>
          <a:prstGeom prst="rect">
            <a:avLst/>
          </a:prstGeom>
          <a:ln>
            <a:solidFill>
              <a:schemeClr val="accent1">
                <a:shade val="50000"/>
              </a:schemeClr>
            </a:solidFill>
          </a:ln>
        </p:spPr>
        <p:txBody>
          <a:bodyPr wrap="square">
            <a:spAutoFit/>
          </a:bodyPr>
          <a:lstStyle/>
          <a:p>
            <a:r>
              <a:rPr lang="en-US" altLang="zh-CN" b="0">
                <a:solidFill>
                  <a:srgbClr val="C594C5"/>
                </a:solidFill>
                <a:effectLst/>
                <a:latin typeface="Fira Code" panose="020B0509050000020004" pitchFamily="49" charset="0"/>
              </a:rPr>
              <a:t>const</a:t>
            </a:r>
            <a:r>
              <a:rPr lang="en-US" altLang="zh-CN" b="0">
                <a:solidFill>
                  <a:srgbClr val="CDD3DE"/>
                </a:solidFill>
                <a:effectLst/>
                <a:latin typeface="Fira Code" panose="020B0509050000020004" pitchFamily="49" charset="0"/>
              </a:rPr>
              <a:t> sum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0.2</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0.1</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(sum) </a:t>
            </a:r>
            <a:r>
              <a:rPr lang="en-US" altLang="zh-CN" b="0">
                <a:solidFill>
                  <a:srgbClr val="65737E"/>
                </a:solidFill>
                <a:effectLst/>
                <a:latin typeface="Fira Code" panose="020B0509050000020004" pitchFamily="49" charset="0"/>
              </a:rPr>
              <a:t>// 0.30000000000000004</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(sum</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toFixed</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0</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(sum</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toFixed</a:t>
            </a:r>
            <a:r>
              <a:rPr lang="en-US" altLang="zh-CN" b="0">
                <a:solidFill>
                  <a:srgbClr val="CDD3DE"/>
                </a:solidFill>
                <a:effectLst/>
                <a:latin typeface="Fira Code" panose="020B0509050000020004" pitchFamily="49" charset="0"/>
              </a:rPr>
              <a:t>(</a:t>
            </a:r>
            <a:r>
              <a:rPr lang="en-US" altLang="zh-CN" b="0">
                <a:solidFill>
                  <a:srgbClr val="F99157"/>
                </a:solidFill>
                <a:effectLst/>
                <a:latin typeface="Fira Code" panose="020B0509050000020004" pitchFamily="49" charset="0"/>
              </a:rPr>
              <a:t>1</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0.3</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(sum</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toFixed</a:t>
            </a:r>
            <a:r>
              <a:rPr lang="en-US" altLang="zh-CN" b="0">
                <a:solidFill>
                  <a:srgbClr val="CDD3DE"/>
                </a:solidFill>
                <a:effectLst/>
                <a:latin typeface="Fira Code" panose="020B0509050000020004" pitchFamily="49" charset="0"/>
              </a:rPr>
              <a:t>(</a:t>
            </a:r>
            <a:r>
              <a:rPr lang="en-US" altLang="zh-CN" b="0">
                <a:solidFill>
                  <a:srgbClr val="F99157"/>
                </a:solidFill>
                <a:effectLst/>
                <a:latin typeface="Fira Code" panose="020B0509050000020004" pitchFamily="49" charset="0"/>
              </a:rPr>
              <a:t>2</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0.30</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(sum</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toPrecision</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0.30000000000000004</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(sum</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toPrecision</a:t>
            </a:r>
            <a:r>
              <a:rPr lang="en-US" altLang="zh-CN" b="0">
                <a:solidFill>
                  <a:srgbClr val="CDD3DE"/>
                </a:solidFill>
                <a:effectLst/>
                <a:latin typeface="Fira Code" panose="020B0509050000020004" pitchFamily="49" charset="0"/>
              </a:rPr>
              <a:t>(</a:t>
            </a:r>
            <a:r>
              <a:rPr lang="en-US" altLang="zh-CN" b="0">
                <a:solidFill>
                  <a:srgbClr val="F99157"/>
                </a:solidFill>
                <a:effectLst/>
                <a:latin typeface="Fira Code" panose="020B0509050000020004" pitchFamily="49" charset="0"/>
              </a:rPr>
              <a:t>1</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0.3</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(sum</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toPrecision</a:t>
            </a:r>
            <a:r>
              <a:rPr lang="en-US" altLang="zh-CN" b="0">
                <a:solidFill>
                  <a:srgbClr val="CDD3DE"/>
                </a:solidFill>
                <a:effectLst/>
                <a:latin typeface="Fira Code" panose="020B0509050000020004" pitchFamily="49" charset="0"/>
              </a:rPr>
              <a:t>(</a:t>
            </a:r>
            <a:r>
              <a:rPr lang="en-US" altLang="zh-CN" b="0">
                <a:solidFill>
                  <a:srgbClr val="F99157"/>
                </a:solidFill>
                <a:effectLst/>
                <a:latin typeface="Fira Code" panose="020B0509050000020004" pitchFamily="49" charset="0"/>
              </a:rPr>
              <a:t>2</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0.30</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520372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只有一个值：</a:t>
            </a:r>
            <a:r>
              <a:rPr lang="en-US" altLang="zh-CN" dirty="0"/>
              <a:t>undefined</a:t>
            </a:r>
          </a:p>
          <a:p>
            <a:r>
              <a:rPr lang="en-US" altLang="zh-CN" dirty="0"/>
              <a:t> </a:t>
            </a:r>
            <a:r>
              <a:rPr lang="zh-CN" altLang="en-US" dirty="0"/>
              <a:t>一个变量用</a:t>
            </a:r>
            <a:r>
              <a:rPr lang="en-US" altLang="zh-CN" dirty="0"/>
              <a:t> var </a:t>
            </a:r>
            <a:r>
              <a:rPr lang="zh-CN" altLang="en-US" dirty="0"/>
              <a:t>或者</a:t>
            </a:r>
            <a:r>
              <a:rPr lang="en-US" altLang="zh-CN" dirty="0"/>
              <a:t> let </a:t>
            </a:r>
            <a:r>
              <a:rPr lang="zh-CN" altLang="en-US" dirty="0"/>
              <a:t>声明了，但是还没有初始化（即赋值）；</a:t>
            </a:r>
            <a:endParaRPr lang="en-US" altLang="zh-CN" dirty="0"/>
          </a:p>
          <a:p>
            <a:r>
              <a:rPr lang="zh-CN" altLang="en-US" dirty="0"/>
              <a:t> </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数据类型</a:t>
            </a:r>
            <a:r>
              <a:rPr lang="en-US" altLang="zh-CN" dirty="0"/>
              <a:t> -</a:t>
            </a:r>
            <a:r>
              <a:rPr lang="zh-CN" altLang="en-US" dirty="0"/>
              <a:t>  未定义类型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3" name="矩形 2">
            <a:extLst>
              <a:ext uri="{FF2B5EF4-FFF2-40B4-BE49-F238E27FC236}">
                <a16:creationId xmlns:a16="http://schemas.microsoft.com/office/drawing/2014/main" id="{18FF43B3-9152-E643-BFED-0E9A4AA0A50D}"/>
              </a:ext>
            </a:extLst>
          </p:cNvPr>
          <p:cNvSpPr/>
          <p:nvPr/>
        </p:nvSpPr>
        <p:spPr>
          <a:xfrm>
            <a:off x="2591516" y="3429000"/>
            <a:ext cx="7395411" cy="1477328"/>
          </a:xfrm>
          <a:prstGeom prst="rect">
            <a:avLst/>
          </a:prstGeom>
        </p:spPr>
        <p:txBody>
          <a:bodyPr wrap="square">
            <a:spAutoFit/>
          </a:bodyPr>
          <a:lstStyle/>
          <a:p>
            <a:r>
              <a:rPr lang="zh-CN" altLang="en-US" b="0" i="0" u="none" strike="noStrike" dirty="0">
                <a:solidFill>
                  <a:srgbClr val="FF0000"/>
                </a:solidFill>
                <a:effectLst/>
                <a:latin typeface="Consolas" panose="020B0609020204030204" pitchFamily="49" charset="0"/>
              </a:rPr>
              <a:t>什么时候会出现</a:t>
            </a:r>
            <a:r>
              <a:rPr lang="en-US" altLang="zh-CN" b="0" i="0" u="none" strike="noStrike" dirty="0">
                <a:solidFill>
                  <a:srgbClr val="FF0000"/>
                </a:solidFill>
                <a:effectLst/>
                <a:latin typeface="Consolas" panose="020B0609020204030204" pitchFamily="49" charset="0"/>
              </a:rPr>
              <a:t> undefined</a:t>
            </a:r>
            <a:r>
              <a:rPr lang="zh-CN" altLang="en-US" b="0" i="0" u="none" strike="noStrike" dirty="0">
                <a:solidFill>
                  <a:srgbClr val="FF0000"/>
                </a:solidFill>
                <a:effectLst/>
                <a:latin typeface="Consolas" panose="020B0609020204030204" pitchFamily="49" charset="0"/>
              </a:rPr>
              <a:t>？</a:t>
            </a:r>
            <a:endParaRPr lang="en-US" altLang="zh-CN" b="0" i="0" u="none" strike="noStrike" dirty="0">
              <a:solidFill>
                <a:srgbClr val="FF0000"/>
              </a:solidFill>
              <a:effectLst/>
              <a:latin typeface="Consolas" panose="020B0609020204030204" pitchFamily="49" charset="0"/>
            </a:endParaRPr>
          </a:p>
          <a:p>
            <a:pPr marL="342900" indent="-342900">
              <a:buFont typeface="+mj-lt"/>
              <a:buAutoNum type="arabicPeriod"/>
            </a:pPr>
            <a:r>
              <a:rPr lang="zh-CN" altLang="en-US" b="0" i="0" u="none" strike="noStrike" dirty="0">
                <a:solidFill>
                  <a:srgbClr val="FF0000"/>
                </a:solidFill>
                <a:effectLst/>
                <a:latin typeface="Consolas" panose="020B0609020204030204" pitchFamily="49" charset="0"/>
              </a:rPr>
              <a:t>变量被声明了，但没有赋值时，就等于</a:t>
            </a:r>
            <a:r>
              <a:rPr lang="en-US" altLang="zh-CN" b="0" i="0" u="none" strike="noStrike" dirty="0">
                <a:solidFill>
                  <a:srgbClr val="FF0000"/>
                </a:solidFill>
                <a:effectLst/>
                <a:latin typeface="Consolas" panose="020B0609020204030204" pitchFamily="49" charset="0"/>
              </a:rPr>
              <a:t>undefined</a:t>
            </a:r>
            <a:r>
              <a:rPr lang="zh-CN" altLang="en-US" b="0" i="0" u="none" strike="noStrike" dirty="0">
                <a:solidFill>
                  <a:srgbClr val="FF0000"/>
                </a:solidFill>
                <a:effectLst/>
                <a:latin typeface="Consolas" panose="020B0609020204030204" pitchFamily="49" charset="0"/>
              </a:rPr>
              <a:t>。</a:t>
            </a:r>
          </a:p>
          <a:p>
            <a:pPr marL="342900" indent="-342900">
              <a:buFont typeface="+mj-lt"/>
              <a:buAutoNum type="arabicPeriod"/>
            </a:pPr>
            <a:r>
              <a:rPr lang="zh-CN" altLang="en-US" b="0" i="0" u="none" strike="noStrike" dirty="0">
                <a:solidFill>
                  <a:srgbClr val="FF0000"/>
                </a:solidFill>
                <a:effectLst/>
                <a:latin typeface="Consolas" panose="020B0609020204030204" pitchFamily="49" charset="0"/>
              </a:rPr>
              <a:t>调用函数时，应该提供的参数没有提供，该参数等于</a:t>
            </a:r>
            <a:r>
              <a:rPr lang="en-US" altLang="zh-CN" b="0" i="0" u="none" strike="noStrike" dirty="0">
                <a:solidFill>
                  <a:srgbClr val="FF0000"/>
                </a:solidFill>
                <a:effectLst/>
                <a:latin typeface="Consolas" panose="020B0609020204030204" pitchFamily="49" charset="0"/>
              </a:rPr>
              <a:t>undefined</a:t>
            </a:r>
            <a:r>
              <a:rPr lang="zh-CN" altLang="en-US" b="0" i="0" u="none" strike="noStrike" dirty="0">
                <a:solidFill>
                  <a:srgbClr val="FF0000"/>
                </a:solidFill>
                <a:effectLst/>
                <a:latin typeface="Consolas" panose="020B0609020204030204" pitchFamily="49" charset="0"/>
              </a:rPr>
              <a:t>。</a:t>
            </a:r>
          </a:p>
          <a:p>
            <a:pPr marL="342900" indent="-342900">
              <a:buFont typeface="+mj-lt"/>
              <a:buAutoNum type="arabicPeriod"/>
            </a:pPr>
            <a:r>
              <a:rPr lang="zh-CN" altLang="en-US" b="0" i="0" u="none" strike="noStrike" dirty="0">
                <a:solidFill>
                  <a:srgbClr val="FF0000"/>
                </a:solidFill>
                <a:effectLst/>
                <a:latin typeface="Consolas" panose="020B0609020204030204" pitchFamily="49" charset="0"/>
              </a:rPr>
              <a:t>对象没有赋值的属性，该属性的值为</a:t>
            </a:r>
            <a:r>
              <a:rPr lang="en-US" altLang="zh-CN" b="0" i="0" u="none" strike="noStrike" dirty="0">
                <a:solidFill>
                  <a:srgbClr val="FF0000"/>
                </a:solidFill>
                <a:effectLst/>
                <a:latin typeface="Consolas" panose="020B0609020204030204" pitchFamily="49" charset="0"/>
              </a:rPr>
              <a:t>undefined</a:t>
            </a:r>
            <a:r>
              <a:rPr lang="zh-CN" altLang="en-US" b="0" i="0" u="none" strike="noStrike" dirty="0">
                <a:solidFill>
                  <a:srgbClr val="FF0000"/>
                </a:solidFill>
                <a:effectLst/>
                <a:latin typeface="Consolas" panose="020B0609020204030204" pitchFamily="49" charset="0"/>
              </a:rPr>
              <a:t>。</a:t>
            </a:r>
          </a:p>
          <a:p>
            <a:pPr marL="342900" indent="-342900">
              <a:buFont typeface="+mj-lt"/>
              <a:buAutoNum type="arabicPeriod"/>
            </a:pPr>
            <a:r>
              <a:rPr lang="zh-CN" altLang="en-US" b="0" i="0" u="none" strike="noStrike" dirty="0">
                <a:solidFill>
                  <a:srgbClr val="FF0000"/>
                </a:solidFill>
                <a:effectLst/>
                <a:latin typeface="Consolas" panose="020B0609020204030204" pitchFamily="49" charset="0"/>
              </a:rPr>
              <a:t>函数没有返回值时，默认返回</a:t>
            </a:r>
            <a:r>
              <a:rPr lang="en-US" altLang="zh-CN" b="0" i="0" u="none" strike="noStrike" dirty="0">
                <a:solidFill>
                  <a:srgbClr val="FF0000"/>
                </a:solidFill>
                <a:effectLst/>
                <a:latin typeface="Consolas" panose="020B0609020204030204" pitchFamily="49" charset="0"/>
              </a:rPr>
              <a:t>undefined</a:t>
            </a:r>
            <a:r>
              <a:rPr lang="zh-CN" altLang="en-US" b="0" i="0" u="none" strike="noStrike" dirty="0">
                <a:solidFill>
                  <a:srgbClr val="FF0000"/>
                </a:solidFill>
                <a:effectLst/>
                <a:latin typeface="Consolas" panose="020B0609020204030204" pitchFamily="49" charset="0"/>
              </a:rPr>
              <a:t>。</a:t>
            </a:r>
            <a:endParaRPr lang="en-US" altLang="zh-CN" b="0" i="0" u="none" strike="noStrike"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2880984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只有一个值：</a:t>
            </a:r>
            <a:r>
              <a:rPr lang="en-US" altLang="zh-CN" dirty="0"/>
              <a:t>null</a:t>
            </a:r>
          </a:p>
          <a:p>
            <a:r>
              <a:rPr lang="zh-CN" altLang="en-US" dirty="0"/>
              <a:t> 意思是变量不包含任何值。</a:t>
            </a:r>
            <a:r>
              <a:rPr lang="en-US" altLang="zh-CN" dirty="0"/>
              <a:t>null </a:t>
            </a:r>
            <a:r>
              <a:rPr lang="zh-CN" altLang="en-US" dirty="0"/>
              <a:t>值表示一个空对象指针</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数据类型</a:t>
            </a:r>
            <a:r>
              <a:rPr lang="en-US" altLang="zh-CN" dirty="0"/>
              <a:t> -</a:t>
            </a:r>
            <a:r>
              <a:rPr lang="zh-CN" altLang="en-US" dirty="0"/>
              <a:t>  </a:t>
            </a:r>
            <a:r>
              <a:rPr lang="en-US" altLang="zh-CN" dirty="0"/>
              <a:t>Null</a:t>
            </a:r>
            <a:r>
              <a:rPr lang="zh-CN" altLang="en-US" dirty="0"/>
              <a:t> 类型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grpSp>
        <p:nvGrpSpPr>
          <p:cNvPr id="7" name="组合 6">
            <a:extLst>
              <a:ext uri="{FF2B5EF4-FFF2-40B4-BE49-F238E27FC236}">
                <a16:creationId xmlns:a16="http://schemas.microsoft.com/office/drawing/2014/main" id="{D0E83560-24D3-CD47-8AF9-F54266710840}"/>
              </a:ext>
            </a:extLst>
          </p:cNvPr>
          <p:cNvGrpSpPr/>
          <p:nvPr/>
        </p:nvGrpSpPr>
        <p:grpSpPr>
          <a:xfrm>
            <a:off x="2995864" y="4664242"/>
            <a:ext cx="6974306" cy="1528374"/>
            <a:chOff x="2791327" y="4050632"/>
            <a:chExt cx="6974306" cy="1528374"/>
          </a:xfrm>
        </p:grpSpPr>
        <p:sp>
          <p:nvSpPr>
            <p:cNvPr id="3" name="矩形 2">
              <a:extLst>
                <a:ext uri="{FF2B5EF4-FFF2-40B4-BE49-F238E27FC236}">
                  <a16:creationId xmlns:a16="http://schemas.microsoft.com/office/drawing/2014/main" id="{E88837C0-03EC-BF43-907F-864536637BAE}"/>
                </a:ext>
              </a:extLst>
            </p:cNvPr>
            <p:cNvSpPr/>
            <p:nvPr/>
          </p:nvSpPr>
          <p:spPr>
            <a:xfrm>
              <a:off x="2791327" y="4102769"/>
              <a:ext cx="1552074" cy="1034716"/>
            </a:xfrm>
            <a:prstGeom prst="rect">
              <a:avLst/>
            </a:prstGeom>
            <a:solidFill>
              <a:srgbClr val="7356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4E46B1CF-DC89-8142-9F84-9D4E325B7315}"/>
                </a:ext>
              </a:extLst>
            </p:cNvPr>
            <p:cNvSpPr/>
            <p:nvPr/>
          </p:nvSpPr>
          <p:spPr>
            <a:xfrm>
              <a:off x="2907632" y="4231106"/>
              <a:ext cx="1327484" cy="8101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FB15D053-967C-2C4D-ACED-898D982F1DF6}"/>
                </a:ext>
              </a:extLst>
            </p:cNvPr>
            <p:cNvSpPr/>
            <p:nvPr/>
          </p:nvSpPr>
          <p:spPr>
            <a:xfrm>
              <a:off x="4604085" y="4098758"/>
              <a:ext cx="1552074" cy="1034716"/>
            </a:xfrm>
            <a:prstGeom prst="rect">
              <a:avLst/>
            </a:prstGeom>
            <a:solidFill>
              <a:srgbClr val="7356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02CD7064-C737-A745-8B1C-D7978D31DAAC}"/>
                </a:ext>
              </a:extLst>
            </p:cNvPr>
            <p:cNvSpPr/>
            <p:nvPr/>
          </p:nvSpPr>
          <p:spPr>
            <a:xfrm>
              <a:off x="6444916" y="4074695"/>
              <a:ext cx="1552074" cy="1034716"/>
            </a:xfrm>
            <a:prstGeom prst="rect">
              <a:avLst/>
            </a:prstGeom>
            <a:solidFill>
              <a:srgbClr val="7356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C72DA85D-DE59-1246-98CB-70CF92059C01}"/>
                </a:ext>
              </a:extLst>
            </p:cNvPr>
            <p:cNvSpPr/>
            <p:nvPr/>
          </p:nvSpPr>
          <p:spPr>
            <a:xfrm>
              <a:off x="6561221" y="4203032"/>
              <a:ext cx="1327484" cy="810126"/>
            </a:xfrm>
            <a:prstGeom prst="rect">
              <a:avLst/>
            </a:prstGeom>
            <a:solidFill>
              <a:srgbClr val="73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0</a:t>
              </a:r>
              <a:endParaRPr kumimoji="1" lang="zh-CN" altLang="en-US"/>
            </a:p>
          </p:txBody>
        </p:sp>
        <p:sp>
          <p:nvSpPr>
            <p:cNvPr id="17" name="矩形 16">
              <a:extLst>
                <a:ext uri="{FF2B5EF4-FFF2-40B4-BE49-F238E27FC236}">
                  <a16:creationId xmlns:a16="http://schemas.microsoft.com/office/drawing/2014/main" id="{63852D2F-717B-E548-B327-C0F716A3CDF1}"/>
                </a:ext>
              </a:extLst>
            </p:cNvPr>
            <p:cNvSpPr/>
            <p:nvPr/>
          </p:nvSpPr>
          <p:spPr>
            <a:xfrm>
              <a:off x="8213559" y="4050632"/>
              <a:ext cx="1552074" cy="1034716"/>
            </a:xfrm>
            <a:prstGeom prst="rect">
              <a:avLst/>
            </a:prstGeom>
            <a:solidFill>
              <a:srgbClr val="7356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16ACC603-4B26-F944-8134-C0112E2BAE31}"/>
                </a:ext>
              </a:extLst>
            </p:cNvPr>
            <p:cNvSpPr/>
            <p:nvPr/>
          </p:nvSpPr>
          <p:spPr>
            <a:xfrm>
              <a:off x="8329864" y="4178969"/>
              <a:ext cx="1327484" cy="810126"/>
            </a:xfrm>
            <a:prstGeom prst="rect">
              <a:avLst/>
            </a:prstGeom>
            <a:solidFill>
              <a:srgbClr val="7356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'xiaojichao'</a:t>
              </a:r>
              <a:endParaRPr kumimoji="1" lang="zh-CN" altLang="en-US"/>
            </a:p>
          </p:txBody>
        </p:sp>
        <p:sp>
          <p:nvSpPr>
            <p:cNvPr id="4" name="文本框 3">
              <a:extLst>
                <a:ext uri="{FF2B5EF4-FFF2-40B4-BE49-F238E27FC236}">
                  <a16:creationId xmlns:a16="http://schemas.microsoft.com/office/drawing/2014/main" id="{4651D08B-46E7-FA41-82F2-B61EED852461}"/>
                </a:ext>
              </a:extLst>
            </p:cNvPr>
            <p:cNvSpPr txBox="1"/>
            <p:nvPr/>
          </p:nvSpPr>
          <p:spPr>
            <a:xfrm>
              <a:off x="3200401" y="5209674"/>
              <a:ext cx="543739" cy="369332"/>
            </a:xfrm>
            <a:prstGeom prst="rect">
              <a:avLst/>
            </a:prstGeom>
            <a:noFill/>
          </p:spPr>
          <p:txBody>
            <a:bodyPr wrap="none" rtlCol="0" anchor="ctr">
              <a:spAutoFit/>
            </a:bodyPr>
            <a:lstStyle/>
            <a:p>
              <a:r>
                <a:rPr kumimoji="1" lang="en-US" altLang="zh-CN"/>
                <a:t>null</a:t>
              </a:r>
              <a:endParaRPr kumimoji="1" lang="zh-CN" altLang="en-US"/>
            </a:p>
          </p:txBody>
        </p:sp>
        <p:sp>
          <p:nvSpPr>
            <p:cNvPr id="5" name="文本框 4">
              <a:extLst>
                <a:ext uri="{FF2B5EF4-FFF2-40B4-BE49-F238E27FC236}">
                  <a16:creationId xmlns:a16="http://schemas.microsoft.com/office/drawing/2014/main" id="{E2676417-844D-E345-91E4-BA788CB40DD5}"/>
                </a:ext>
              </a:extLst>
            </p:cNvPr>
            <p:cNvSpPr txBox="1"/>
            <p:nvPr/>
          </p:nvSpPr>
          <p:spPr>
            <a:xfrm>
              <a:off x="4776536" y="5197642"/>
              <a:ext cx="1197764" cy="369332"/>
            </a:xfrm>
            <a:prstGeom prst="rect">
              <a:avLst/>
            </a:prstGeom>
            <a:noFill/>
          </p:spPr>
          <p:txBody>
            <a:bodyPr wrap="none" rtlCol="0" anchor="ctr">
              <a:spAutoFit/>
            </a:bodyPr>
            <a:lstStyle/>
            <a:p>
              <a:r>
                <a:rPr kumimoji="1" lang="en-US" altLang="zh-CN"/>
                <a:t>undefined</a:t>
              </a:r>
              <a:endParaRPr kumimoji="1" lang="zh-CN" altLang="en-US"/>
            </a:p>
          </p:txBody>
        </p:sp>
        <p:sp>
          <p:nvSpPr>
            <p:cNvPr id="21" name="文本框 20">
              <a:extLst>
                <a:ext uri="{FF2B5EF4-FFF2-40B4-BE49-F238E27FC236}">
                  <a16:creationId xmlns:a16="http://schemas.microsoft.com/office/drawing/2014/main" id="{38C67A07-8DCD-944B-82EC-B60ADBA625C6}"/>
                </a:ext>
              </a:extLst>
            </p:cNvPr>
            <p:cNvSpPr txBox="1"/>
            <p:nvPr/>
          </p:nvSpPr>
          <p:spPr>
            <a:xfrm>
              <a:off x="7142746" y="5205662"/>
              <a:ext cx="312906" cy="369332"/>
            </a:xfrm>
            <a:prstGeom prst="rect">
              <a:avLst/>
            </a:prstGeom>
            <a:noFill/>
          </p:spPr>
          <p:txBody>
            <a:bodyPr wrap="none" rtlCol="0" anchor="ctr">
              <a:spAutoFit/>
            </a:bodyPr>
            <a:lstStyle/>
            <a:p>
              <a:r>
                <a:rPr kumimoji="1" lang="en-US" altLang="zh-CN"/>
                <a:t>0</a:t>
              </a:r>
              <a:endParaRPr kumimoji="1" lang="zh-CN" altLang="en-US"/>
            </a:p>
          </p:txBody>
        </p:sp>
        <p:sp>
          <p:nvSpPr>
            <p:cNvPr id="6" name="文本框 5">
              <a:extLst>
                <a:ext uri="{FF2B5EF4-FFF2-40B4-BE49-F238E27FC236}">
                  <a16:creationId xmlns:a16="http://schemas.microsoft.com/office/drawing/2014/main" id="{BACCBF40-DC02-E84C-9658-AF2CFDE0E465}"/>
                </a:ext>
              </a:extLst>
            </p:cNvPr>
            <p:cNvSpPr txBox="1"/>
            <p:nvPr/>
          </p:nvSpPr>
          <p:spPr>
            <a:xfrm>
              <a:off x="8422105" y="5149516"/>
              <a:ext cx="1297150" cy="369332"/>
            </a:xfrm>
            <a:prstGeom prst="rect">
              <a:avLst/>
            </a:prstGeom>
            <a:noFill/>
          </p:spPr>
          <p:txBody>
            <a:bodyPr wrap="none" rtlCol="0" anchor="ctr">
              <a:spAutoFit/>
            </a:bodyPr>
            <a:lstStyle/>
            <a:p>
              <a:r>
                <a:rPr kumimoji="1" lang="en-US" altLang="zh-CN"/>
                <a:t>'xiaojichao'</a:t>
              </a:r>
              <a:endParaRPr kumimoji="1" lang="zh-CN" altLang="en-US"/>
            </a:p>
          </p:txBody>
        </p:sp>
      </p:grpSp>
      <p:sp>
        <p:nvSpPr>
          <p:cNvPr id="22" name="矩形 21">
            <a:extLst>
              <a:ext uri="{FF2B5EF4-FFF2-40B4-BE49-F238E27FC236}">
                <a16:creationId xmlns:a16="http://schemas.microsoft.com/office/drawing/2014/main" id="{FC6799CF-F4B7-4A4F-B8DB-C95D024BA380}"/>
              </a:ext>
            </a:extLst>
          </p:cNvPr>
          <p:cNvSpPr/>
          <p:nvPr/>
        </p:nvSpPr>
        <p:spPr>
          <a:xfrm>
            <a:off x="1287380" y="3623193"/>
            <a:ext cx="7531768" cy="369332"/>
          </a:xfrm>
          <a:prstGeom prst="rect">
            <a:avLst/>
          </a:prstGeom>
        </p:spPr>
        <p:txBody>
          <a:bodyPr wrap="square">
            <a:spAutoFit/>
          </a:bodyPr>
          <a:lstStyle/>
          <a:p>
            <a:r>
              <a:rPr lang="en-US" altLang="zh-CN" dirty="0">
                <a:hlinkClick r:id="rId3"/>
              </a:rPr>
              <a:t>http://www.ruanyifeng.com/blog/2014/03/undefined-vs-null.html</a:t>
            </a:r>
            <a:endParaRPr lang="zh-CN" altLang="en-US" dirty="0"/>
          </a:p>
        </p:txBody>
      </p:sp>
    </p:spTree>
    <p:extLst>
      <p:ext uri="{BB962C8B-B14F-4D97-AF65-F5344CB8AC3E}">
        <p14:creationId xmlns:p14="http://schemas.microsoft.com/office/powerpoint/2010/main" val="53919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表示零或多个 </a:t>
            </a:r>
            <a:r>
              <a:rPr lang="en-US" altLang="zh-CN" dirty="0"/>
              <a:t>16</a:t>
            </a:r>
            <a:r>
              <a:rPr lang="zh-CN" altLang="en-US" dirty="0"/>
              <a:t> 位 </a:t>
            </a:r>
            <a:r>
              <a:rPr lang="en-US" altLang="zh-CN" dirty="0"/>
              <a:t>Unicode</a:t>
            </a:r>
            <a:r>
              <a:rPr lang="zh-CN" altLang="en-US" dirty="0"/>
              <a:t> 字符序列</a:t>
            </a:r>
            <a:endParaRPr lang="en-US" altLang="zh-CN" dirty="0"/>
          </a:p>
          <a:p>
            <a:r>
              <a:rPr lang="zh-CN" altLang="en-US" dirty="0"/>
              <a:t> 用单引号、双引号、反引号（模板字符串，</a:t>
            </a:r>
            <a:r>
              <a:rPr lang="en-US" altLang="zh-CN" dirty="0"/>
              <a:t>ES6</a:t>
            </a:r>
            <a:r>
              <a:rPr lang="zh-CN" altLang="en-US" dirty="0"/>
              <a:t>新增）表示</a:t>
            </a:r>
            <a:endParaRPr lang="en-US" altLang="zh-CN" dirty="0"/>
          </a:p>
          <a:p>
            <a:r>
              <a:rPr lang="zh-CN" altLang="en-US" dirty="0"/>
              <a:t> 以某种引号作为字符串开头，必须仍然以该种引号作为字符串结尾</a:t>
            </a:r>
            <a:endParaRPr lang="en-US" altLang="zh-CN" dirty="0"/>
          </a:p>
          <a:p>
            <a:r>
              <a:rPr lang="zh-CN" altLang="en-US" dirty="0"/>
              <a:t> 反斜线的作用：字符字面量 </a:t>
            </a:r>
            <a:r>
              <a:rPr lang="en-US" altLang="zh-CN" dirty="0">
                <a:sym typeface="Wingdings" pitchFamily="2" charset="2"/>
              </a:rPr>
              <a:t> </a:t>
            </a:r>
            <a:r>
              <a:rPr lang="zh-CN" altLang="en-US" dirty="0">
                <a:sym typeface="Wingdings" pitchFamily="2" charset="2"/>
              </a:rPr>
              <a:t>转义</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数据类型</a:t>
            </a:r>
            <a:r>
              <a:rPr lang="en-US" altLang="zh-CN" dirty="0"/>
              <a:t> -</a:t>
            </a:r>
            <a:r>
              <a:rPr lang="zh-CN" altLang="en-US" dirty="0"/>
              <a:t>  </a:t>
            </a:r>
            <a:r>
              <a:rPr lang="en-US" altLang="zh-CN" dirty="0"/>
              <a:t>String</a:t>
            </a:r>
            <a:endParaRPr lang="zh-CN" altLang="en-US" dirty="0"/>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3" name="矩形 2">
            <a:extLst>
              <a:ext uri="{FF2B5EF4-FFF2-40B4-BE49-F238E27FC236}">
                <a16:creationId xmlns:a16="http://schemas.microsoft.com/office/drawing/2014/main" id="{2F432B5B-7467-F543-A564-B0691C205164}"/>
              </a:ext>
            </a:extLst>
          </p:cNvPr>
          <p:cNvSpPr/>
          <p:nvPr/>
        </p:nvSpPr>
        <p:spPr>
          <a:xfrm>
            <a:off x="5553688" y="4386963"/>
            <a:ext cx="6096000" cy="2031325"/>
          </a:xfrm>
          <a:prstGeom prst="rect">
            <a:avLst/>
          </a:prstGeom>
          <a:ln>
            <a:solidFill>
              <a:schemeClr val="accent1">
                <a:shade val="50000"/>
              </a:schemeClr>
            </a:solidFill>
          </a:ln>
        </p:spPr>
        <p:txBody>
          <a:bodyPr>
            <a:spAutoFit/>
          </a:bodyPr>
          <a:lstStyle/>
          <a:p>
            <a:r>
              <a:rPr lang="en-US" altLang="zh-CN" b="0">
                <a:solidFill>
                  <a:srgbClr val="65737E"/>
                </a:solidFill>
                <a:effectLst/>
                <a:latin typeface="Fira Code" panose="020B0509050000020004" pitchFamily="49" charset="0"/>
              </a:rPr>
              <a:t>// String</a:t>
            </a:r>
            <a:endParaRPr lang="en-US" altLang="zh-CN" b="0">
              <a:solidFill>
                <a:srgbClr val="CDD3DE"/>
              </a:solidFill>
              <a:effectLst/>
              <a:latin typeface="Fira Code" panose="020B0509050000020004" pitchFamily="49" charset="0"/>
            </a:endParaRPr>
          </a:p>
          <a:p>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name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xiaojichao</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message1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Hi there, good morning!</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message2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Oh hi Mark!</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message3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How</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s it going?</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message4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I'm good, thanks!</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3786547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lstStyle/>
          <a:p>
            <a:r>
              <a:rPr lang="zh-CN" altLang="en-US" dirty="0"/>
              <a:t> 唯一且不可变的值。</a:t>
            </a:r>
            <a:endParaRPr lang="en-US" altLang="zh-CN" dirty="0"/>
          </a:p>
          <a:p>
            <a:r>
              <a:rPr lang="zh-CN" altLang="en-US"/>
              <a:t> 用途：确保对象属性使用唯一标识符，不会发生属性冲突的危险。</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数据类型、值与变量</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数据类型</a:t>
            </a:r>
            <a:r>
              <a:rPr lang="en-US" altLang="zh-CN" dirty="0"/>
              <a:t> -</a:t>
            </a:r>
            <a:r>
              <a:rPr lang="zh-CN" altLang="en-US" dirty="0"/>
              <a:t>  </a:t>
            </a:r>
            <a:r>
              <a:rPr lang="en-US" altLang="zh-CN" dirty="0"/>
              <a:t>Symbol</a:t>
            </a:r>
            <a:r>
              <a:rPr lang="zh-CN" altLang="en-US" dirty="0"/>
              <a:t>（符号）</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2</a:t>
            </a:r>
            <a:endParaRPr lang="zh-CN" altLang="en-US" dirty="0"/>
          </a:p>
        </p:txBody>
      </p:sp>
      <p:sp>
        <p:nvSpPr>
          <p:cNvPr id="3" name="矩形 2">
            <a:extLst>
              <a:ext uri="{FF2B5EF4-FFF2-40B4-BE49-F238E27FC236}">
                <a16:creationId xmlns:a16="http://schemas.microsoft.com/office/drawing/2014/main" id="{6F1F5366-B759-934D-84DF-72C165937A90}"/>
              </a:ext>
            </a:extLst>
          </p:cNvPr>
          <p:cNvSpPr/>
          <p:nvPr/>
        </p:nvSpPr>
        <p:spPr>
          <a:xfrm>
            <a:off x="4419600" y="4730099"/>
            <a:ext cx="6096000" cy="646331"/>
          </a:xfrm>
          <a:prstGeom prst="rect">
            <a:avLst/>
          </a:prstGeom>
        </p:spPr>
        <p:txBody>
          <a:bodyPr>
            <a:spAutoFit/>
          </a:bodyPr>
          <a:lstStyle/>
          <a:p>
            <a:r>
              <a:rPr lang="en-US" altLang="zh-CN" b="0">
                <a:solidFill>
                  <a:srgbClr val="65737E"/>
                </a:solidFill>
                <a:effectLst/>
                <a:latin typeface="Fira Code" panose="020B0509050000020004" pitchFamily="49" charset="0"/>
              </a:rPr>
              <a:t>// Symbol</a:t>
            </a:r>
            <a:endParaRPr lang="en-US" altLang="zh-CN" b="0">
              <a:solidFill>
                <a:srgbClr val="CDD3DE"/>
              </a:solidFill>
              <a:effectLst/>
              <a:latin typeface="Fira Code" panose="020B0509050000020004" pitchFamily="49" charset="0"/>
            </a:endParaRPr>
          </a:p>
          <a:p>
            <a:r>
              <a:rPr lang="en-US" altLang="zh-CN" b="0">
                <a:solidFill>
                  <a:srgbClr val="C594C5"/>
                </a:solidFill>
                <a:effectLst/>
                <a:latin typeface="Fira Code" panose="020B0509050000020004" pitchFamily="49" charset="0"/>
              </a:rPr>
              <a:t>const</a:t>
            </a:r>
            <a:r>
              <a:rPr lang="en-US" altLang="zh-CN" b="0">
                <a:solidFill>
                  <a:srgbClr val="CDD3DE"/>
                </a:solidFill>
                <a:effectLst/>
                <a:latin typeface="Fira Code" panose="020B0509050000020004" pitchFamily="49" charset="0"/>
              </a:rPr>
              <a:t> uniqueId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AC863"/>
                </a:solidFill>
                <a:effectLst/>
                <a:latin typeface="Fira Code" panose="020B0509050000020004" pitchFamily="49" charset="0"/>
              </a:rPr>
              <a:t>Symbol</a:t>
            </a:r>
            <a:r>
              <a:rPr lang="en-US" altLang="zh-CN" b="0">
                <a:solidFill>
                  <a:srgbClr val="CDD3DE"/>
                </a:solidFill>
                <a:effectLst/>
                <a:latin typeface="Fira Code" panose="020B0509050000020004" pitchFamily="49" charset="0"/>
              </a:rPr>
              <a:t>()</a:t>
            </a:r>
          </a:p>
        </p:txBody>
      </p:sp>
    </p:spTree>
    <p:extLst>
      <p:ext uri="{BB962C8B-B14F-4D97-AF65-F5344CB8AC3E}">
        <p14:creationId xmlns:p14="http://schemas.microsoft.com/office/powerpoint/2010/main" val="786043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1B915A0F-7707-E04E-A3C9-A9EC5E0B665B}"/>
              </a:ext>
            </a:extLst>
          </p:cNvPr>
          <p:cNvSpPr>
            <a:spLocks noGrp="1"/>
          </p:cNvSpPr>
          <p:nvPr>
            <p:ph type="ctrTitle"/>
          </p:nvPr>
        </p:nvSpPr>
        <p:spPr/>
        <p:txBody>
          <a:bodyPr/>
          <a:lstStyle/>
          <a:p>
            <a:r>
              <a:rPr lang="zh-CN" altLang="en-US" dirty="0"/>
              <a:t>运算符与表达式</a:t>
            </a:r>
          </a:p>
        </p:txBody>
      </p:sp>
      <p:sp>
        <p:nvSpPr>
          <p:cNvPr id="12" name="副标题 11">
            <a:extLst>
              <a:ext uri="{FF2B5EF4-FFF2-40B4-BE49-F238E27FC236}">
                <a16:creationId xmlns:a16="http://schemas.microsoft.com/office/drawing/2014/main" id="{28D1C94A-B067-1E44-9D40-8BD5A81A6BF5}"/>
              </a:ext>
            </a:extLst>
          </p:cNvPr>
          <p:cNvSpPr>
            <a:spLocks noGrp="1"/>
          </p:cNvSpPr>
          <p:nvPr>
            <p:ph type="subTitle" idx="1"/>
          </p:nvPr>
        </p:nvSpPr>
        <p:spPr/>
        <p:txBody>
          <a:bodyPr/>
          <a:lstStyle/>
          <a:p>
            <a:r>
              <a:rPr lang="en-US" altLang="zh-CN" dirty="0"/>
              <a:t>3</a:t>
            </a:r>
            <a:endParaRPr lang="zh-CN" altLang="en-US" dirty="0"/>
          </a:p>
        </p:txBody>
      </p:sp>
      <p:sp>
        <p:nvSpPr>
          <p:cNvPr id="13" name="文本占位符 12">
            <a:extLst>
              <a:ext uri="{FF2B5EF4-FFF2-40B4-BE49-F238E27FC236}">
                <a16:creationId xmlns:a16="http://schemas.microsoft.com/office/drawing/2014/main" id="{554AC5D3-2F0F-F74F-8005-55CC98BE552C}"/>
              </a:ext>
            </a:extLst>
          </p:cNvPr>
          <p:cNvSpPr>
            <a:spLocks noGrp="1"/>
          </p:cNvSpPr>
          <p:nvPr>
            <p:ph type="body" sz="quarter" idx="13"/>
          </p:nvPr>
        </p:nvSpPr>
        <p:spPr>
          <a:xfrm>
            <a:off x="7969250" y="2834086"/>
            <a:ext cx="3627438" cy="946514"/>
          </a:xfrm>
        </p:spPr>
        <p:txBody>
          <a:bodyPr/>
          <a:lstStyle/>
          <a:p>
            <a:r>
              <a:rPr lang="zh-CN" altLang="en-US" dirty="0"/>
              <a:t> 表达式</a:t>
            </a:r>
            <a:endParaRPr lang="en-US" altLang="zh-CN" dirty="0"/>
          </a:p>
          <a:p>
            <a:r>
              <a:rPr lang="zh-CN" altLang="en-US" dirty="0"/>
              <a:t> 运算符</a:t>
            </a:r>
            <a:endParaRPr lang="en-US" altLang="zh-CN" dirty="0"/>
          </a:p>
        </p:txBody>
      </p:sp>
    </p:spTree>
    <p:custDataLst>
      <p:tags r:id="rId1"/>
    </p:custDataLst>
    <p:extLst>
      <p:ext uri="{BB962C8B-B14F-4D97-AF65-F5344CB8AC3E}">
        <p14:creationId xmlns:p14="http://schemas.microsoft.com/office/powerpoint/2010/main" val="3163156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简单表达式</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0"/>
            <a:ext cx="7399899" cy="4818289"/>
          </a:xfrm>
        </p:spPr>
        <p:txBody>
          <a:bodyPr/>
          <a:lstStyle/>
          <a:p>
            <a:r>
              <a:rPr lang="zh-CN" altLang="en-US" dirty="0"/>
              <a:t> 原始表达式：表达式的最小单位，即不再包含其他表达式。</a:t>
            </a:r>
            <a:endParaRPr lang="en-US" altLang="zh-CN" dirty="0"/>
          </a:p>
          <a:p>
            <a:pPr lvl="1"/>
            <a:r>
              <a:rPr lang="zh-CN" altLang="en-US" dirty="0"/>
              <a:t> 字面量</a:t>
            </a:r>
            <a:endParaRPr lang="en-US" altLang="zh-CN" dirty="0"/>
          </a:p>
          <a:p>
            <a:pPr lvl="1"/>
            <a:r>
              <a:rPr lang="zh-CN" altLang="en-US" dirty="0"/>
              <a:t> 关键字</a:t>
            </a:r>
            <a:endParaRPr lang="en-US" altLang="zh-CN" dirty="0"/>
          </a:p>
          <a:p>
            <a:pPr lvl="1"/>
            <a:r>
              <a:rPr lang="zh-CN" altLang="en-US" dirty="0"/>
              <a:t> 变量</a:t>
            </a:r>
            <a:endParaRPr lang="en-US" altLang="zh-CN" dirty="0"/>
          </a:p>
          <a:p>
            <a:endParaRPr lang="zh-CN" altLang="en-US" dirty="0"/>
          </a:p>
        </p:txBody>
      </p:sp>
    </p:spTree>
    <p:extLst>
      <p:ext uri="{BB962C8B-B14F-4D97-AF65-F5344CB8AC3E}">
        <p14:creationId xmlns:p14="http://schemas.microsoft.com/office/powerpoint/2010/main" val="56552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0"/>
            <a:ext cx="10499271" cy="4882987"/>
          </a:xfrm>
        </p:spPr>
        <p:txBody>
          <a:bodyPr>
            <a:normAutofit fontScale="92500" lnSpcReduction="10000"/>
          </a:bodyPr>
          <a:lstStyle/>
          <a:p>
            <a:r>
              <a:rPr lang="en-US" altLang="zh-CN" dirty="0"/>
              <a:t> JavaScript</a:t>
            </a:r>
            <a:r>
              <a:rPr lang="zh-CN" altLang="en-US" dirty="0"/>
              <a:t>是一门轻量级的、跨平台的、面向对象的计算机编程语言。</a:t>
            </a:r>
            <a:endParaRPr lang="en-US" altLang="zh-CN" dirty="0"/>
          </a:p>
          <a:p>
            <a:r>
              <a:rPr lang="en-US" altLang="zh-CN" dirty="0"/>
              <a:t>JavaScript </a:t>
            </a:r>
            <a:r>
              <a:rPr lang="zh-CN" altLang="en-US" dirty="0"/>
              <a:t>是三大</a:t>
            </a:r>
            <a:r>
              <a:rPr lang="en-US" altLang="zh-CN" dirty="0"/>
              <a:t>Web</a:t>
            </a:r>
            <a:r>
              <a:rPr lang="zh-CN" altLang="en-US" dirty="0"/>
              <a:t>开发核心技术之一。</a:t>
            </a:r>
            <a:endParaRPr lang="en-US" altLang="zh-CN" dirty="0"/>
          </a:p>
          <a:p>
            <a:r>
              <a:rPr lang="zh-CN" altLang="en-US" dirty="0"/>
              <a:t>可以用在不同的地方</a:t>
            </a:r>
            <a:endParaRPr lang="en-US" altLang="zh-CN" dirty="0"/>
          </a:p>
          <a:p>
            <a:pPr lvl="1"/>
            <a:r>
              <a:rPr lang="zh-CN" altLang="en-US" dirty="0"/>
              <a:t>客户端：</a:t>
            </a:r>
            <a:r>
              <a:rPr lang="en-US" altLang="zh-CN" dirty="0"/>
              <a:t>JavaScript</a:t>
            </a:r>
            <a:r>
              <a:rPr lang="zh-CN" altLang="en-US" dirty="0"/>
              <a:t>传统上只用在浏览器中；</a:t>
            </a:r>
            <a:endParaRPr lang="en-US" altLang="zh-CN" dirty="0"/>
          </a:p>
          <a:p>
            <a:pPr lvl="1"/>
            <a:r>
              <a:rPr lang="zh-CN" altLang="en-US" dirty="0"/>
              <a:t>服务器端：有了 </a:t>
            </a:r>
            <a:r>
              <a:rPr lang="en-US" altLang="zh-CN" dirty="0"/>
              <a:t>Node.js</a:t>
            </a:r>
            <a:r>
              <a:rPr lang="zh-CN" altLang="en-US" dirty="0"/>
              <a:t> 后，我们也可以在服务器端使用 </a:t>
            </a:r>
            <a:r>
              <a:rPr lang="en-US" altLang="zh-CN" dirty="0"/>
              <a:t>JavaScript</a:t>
            </a:r>
            <a:r>
              <a:rPr lang="zh-CN" altLang="en-US" dirty="0"/>
              <a:t>。</a:t>
            </a:r>
            <a:endParaRPr lang="en-US" altLang="zh-CN" dirty="0"/>
          </a:p>
          <a:p>
            <a:r>
              <a:rPr lang="en-US" altLang="zh-CN" dirty="0"/>
              <a:t>JavaScript</a:t>
            </a:r>
            <a:r>
              <a:rPr lang="zh-CN" altLang="en-US" dirty="0"/>
              <a:t> 使现代</a:t>
            </a:r>
            <a:r>
              <a:rPr lang="en-US" altLang="zh-CN" dirty="0"/>
              <a:t>Web</a:t>
            </a:r>
            <a:r>
              <a:rPr lang="zh-CN" altLang="en-US" dirty="0"/>
              <a:t>开发成为可能：</a:t>
            </a:r>
            <a:endParaRPr lang="en-US" altLang="zh-CN" dirty="0"/>
          </a:p>
          <a:p>
            <a:pPr lvl="1"/>
            <a:r>
              <a:rPr lang="zh-CN" altLang="en-US" dirty="0"/>
              <a:t>动态效果和交互性；</a:t>
            </a:r>
            <a:endParaRPr lang="en-US" altLang="zh-CN" dirty="0"/>
          </a:p>
          <a:p>
            <a:pPr lvl="1"/>
            <a:r>
              <a:rPr lang="zh-CN" altLang="en-US" dirty="0"/>
              <a:t>可以与之交互的现代 </a:t>
            </a:r>
            <a:r>
              <a:rPr lang="en-US" altLang="zh-CN" dirty="0"/>
              <a:t>Web</a:t>
            </a:r>
            <a:r>
              <a:rPr lang="zh-CN" altLang="en-US" dirty="0"/>
              <a:t> 应用程序。</a:t>
            </a:r>
            <a:endParaRPr lang="en-US" altLang="zh-CN" dirty="0"/>
          </a:p>
          <a:p>
            <a:r>
              <a:rPr lang="zh-CN" altLang="en-US" dirty="0"/>
              <a:t>很多现代前端框架</a:t>
            </a:r>
            <a:r>
              <a:rPr lang="en-US" altLang="zh-CN" dirty="0"/>
              <a:t>/</a:t>
            </a:r>
            <a:r>
              <a:rPr lang="zh-CN" altLang="en-US" dirty="0"/>
              <a:t>库（比如</a:t>
            </a:r>
            <a:r>
              <a:rPr lang="en-US" altLang="zh-CN" dirty="0"/>
              <a:t>React</a:t>
            </a:r>
            <a:r>
              <a:rPr lang="zh-CN" altLang="en-US" dirty="0"/>
              <a:t>、</a:t>
            </a:r>
            <a:r>
              <a:rPr lang="en-US" altLang="zh-CN" dirty="0"/>
              <a:t>Vue</a:t>
            </a:r>
            <a:r>
              <a:rPr lang="zh-CN" altLang="en-US" dirty="0"/>
              <a:t>、</a:t>
            </a:r>
            <a:r>
              <a:rPr lang="en-US" altLang="zh-CN" dirty="0"/>
              <a:t>Angular</a:t>
            </a:r>
            <a:r>
              <a:rPr lang="zh-CN" altLang="en-US" dirty="0"/>
              <a:t>等）都是</a:t>
            </a:r>
            <a:r>
              <a:rPr lang="en-US" altLang="zh-CN" dirty="0"/>
              <a:t>100%</a:t>
            </a:r>
            <a:r>
              <a:rPr lang="zh-CN" altLang="en-US" dirty="0"/>
              <a:t>基于 </a:t>
            </a:r>
            <a:r>
              <a:rPr lang="en-US" altLang="zh-CN" dirty="0"/>
              <a:t>JavaScript</a:t>
            </a:r>
            <a:r>
              <a:rPr lang="zh-CN" altLang="en-US" dirty="0"/>
              <a:t>：要使用这些框架和库，必须先掌握 </a:t>
            </a:r>
            <a:r>
              <a:rPr lang="en-US" altLang="zh-CN" dirty="0"/>
              <a:t>JavaScript</a:t>
            </a:r>
            <a:r>
              <a:rPr lang="zh-CN" altLang="en-US" dirty="0"/>
              <a:t>。</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什么是</a:t>
            </a:r>
            <a:r>
              <a:rPr lang="en-US" altLang="zh-CN" dirty="0"/>
              <a:t>JavaScript</a:t>
            </a:r>
            <a:r>
              <a:rPr lang="zh-CN" altLang="en-US" dirty="0"/>
              <a:t>？</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Tree>
    <p:extLst>
      <p:ext uri="{BB962C8B-B14F-4D97-AF65-F5344CB8AC3E}">
        <p14:creationId xmlns:p14="http://schemas.microsoft.com/office/powerpoint/2010/main" val="3931480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0"/>
            <a:ext cx="7399899" cy="4818289"/>
          </a:xfrm>
        </p:spPr>
        <p:txBody>
          <a:bodyPr/>
          <a:lstStyle/>
          <a:p>
            <a:r>
              <a:rPr lang="zh-CN" altLang="en-US"/>
              <a:t> 大多数运算符是由标点符号表示的。</a:t>
            </a:r>
            <a:endParaRPr lang="en-US" altLang="zh-CN"/>
          </a:p>
          <a:p>
            <a:r>
              <a:rPr lang="zh-CN" altLang="en-US"/>
              <a:t> 少数是用关键字表示的。</a:t>
            </a:r>
            <a:endParaRPr lang="en-US" altLang="zh-CN"/>
          </a:p>
          <a:p>
            <a:pPr lvl="1"/>
            <a:r>
              <a:rPr lang="zh-CN" altLang="en-US"/>
              <a:t> </a:t>
            </a:r>
            <a:r>
              <a:rPr lang="en-US" altLang="zh-CN"/>
              <a:t>typeof</a:t>
            </a:r>
            <a:r>
              <a:rPr lang="zh-CN" altLang="en-US"/>
              <a:t>、</a:t>
            </a:r>
            <a:r>
              <a:rPr lang="en-US" altLang="zh-CN"/>
              <a:t>instanceof</a:t>
            </a:r>
            <a:r>
              <a:rPr lang="zh-CN" altLang="en-US"/>
              <a:t>、</a:t>
            </a:r>
            <a:r>
              <a:rPr lang="en-US" altLang="zh-CN"/>
              <a:t>delete</a:t>
            </a:r>
            <a:r>
              <a:rPr lang="zh-CN" altLang="en-US"/>
              <a:t>、。。。。</a:t>
            </a:r>
            <a:endParaRPr lang="en-US" altLang="zh-CN"/>
          </a:p>
          <a:p>
            <a:r>
              <a:rPr lang="en-US" altLang="zh-CN"/>
              <a:t> </a:t>
            </a:r>
            <a:r>
              <a:rPr lang="zh-CN" altLang="en-US"/>
              <a:t>运算符有优先级。</a:t>
            </a:r>
            <a:endParaRPr lang="en-US" altLang="zh-CN"/>
          </a:p>
          <a:p>
            <a:r>
              <a:rPr lang="zh-CN" altLang="en-US"/>
              <a:t> 根据操作数分为：</a:t>
            </a:r>
            <a:endParaRPr lang="en-US" altLang="zh-CN"/>
          </a:p>
          <a:p>
            <a:pPr lvl="1"/>
            <a:r>
              <a:rPr lang="zh-CN" altLang="en-US"/>
              <a:t>一元</a:t>
            </a:r>
            <a:endParaRPr lang="en-US" altLang="zh-CN"/>
          </a:p>
          <a:p>
            <a:pPr lvl="1"/>
            <a:r>
              <a:rPr lang="zh-CN" altLang="en-US"/>
              <a:t> 二元</a:t>
            </a:r>
            <a:endParaRPr lang="en-US" altLang="zh-CN"/>
          </a:p>
          <a:p>
            <a:pPr lvl="1"/>
            <a:r>
              <a:rPr lang="zh-CN" altLang="en-US"/>
              <a:t> 三元</a:t>
            </a:r>
          </a:p>
        </p:txBody>
      </p:sp>
    </p:spTree>
    <p:extLst>
      <p:ext uri="{BB962C8B-B14F-4D97-AF65-F5344CB8AC3E}">
        <p14:creationId xmlns:p14="http://schemas.microsoft.com/office/powerpoint/2010/main" val="4131678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赋值运算符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0"/>
            <a:ext cx="7399899" cy="4818289"/>
          </a:xfrm>
        </p:spPr>
        <p:txBody>
          <a:bodyPr/>
          <a:lstStyle/>
          <a:p>
            <a:r>
              <a:rPr lang="zh-CN" altLang="en-US"/>
              <a:t> 简单赋值：</a:t>
            </a:r>
            <a:endParaRPr lang="en-US" altLang="zh-CN"/>
          </a:p>
          <a:p>
            <a:pPr lvl="1"/>
            <a:r>
              <a:rPr lang="zh-CN" altLang="en-US"/>
              <a:t>用等于号（</a:t>
            </a:r>
            <a:r>
              <a:rPr lang="en-US" altLang="zh-CN"/>
              <a:t>=</a:t>
            </a:r>
            <a:r>
              <a:rPr lang="zh-CN" altLang="en-US"/>
              <a:t>）表示，将右手边的值赋给左手边的变量</a:t>
            </a:r>
            <a:endParaRPr lang="en-US" altLang="zh-CN"/>
          </a:p>
          <a:p>
            <a:r>
              <a:rPr lang="zh-CN" altLang="en-US"/>
              <a:t> 复合赋值：</a:t>
            </a:r>
            <a:endParaRPr lang="en-US" altLang="zh-CN"/>
          </a:p>
          <a:p>
            <a:pPr lvl="1"/>
            <a:r>
              <a:rPr lang="zh-CN" altLang="en-US"/>
              <a:t>使用乘性、加性或位操作符后跟等于号（</a:t>
            </a:r>
            <a:r>
              <a:rPr lang="en-US" altLang="zh-CN"/>
              <a:t>=</a:t>
            </a:r>
            <a:r>
              <a:rPr lang="zh-CN" altLang="en-US"/>
              <a:t>）表示</a:t>
            </a:r>
            <a:endParaRPr lang="en-US" altLang="zh-CN"/>
          </a:p>
          <a:p>
            <a:pPr lvl="2"/>
            <a:r>
              <a:rPr lang="zh-CN" altLang="en-US" sz="1100"/>
              <a:t>乘后赋值（*</a:t>
            </a:r>
            <a:r>
              <a:rPr lang="en-US" altLang="zh-CN" sz="1100"/>
              <a:t>=</a:t>
            </a:r>
            <a:r>
              <a:rPr lang="zh-CN" altLang="en-US" sz="1100"/>
              <a:t>）</a:t>
            </a:r>
          </a:p>
          <a:p>
            <a:pPr lvl="2"/>
            <a:r>
              <a:rPr lang="zh-CN" altLang="en-US" sz="1100"/>
              <a:t>除后赋值（</a:t>
            </a:r>
            <a:r>
              <a:rPr lang="en-US" altLang="zh-CN" sz="1100"/>
              <a:t>/=</a:t>
            </a:r>
            <a:r>
              <a:rPr lang="zh-CN" altLang="en-US" sz="1100"/>
              <a:t>）</a:t>
            </a:r>
          </a:p>
          <a:p>
            <a:pPr lvl="2"/>
            <a:r>
              <a:rPr lang="zh-CN" altLang="en-US" sz="1100"/>
              <a:t>取模后赋值（</a:t>
            </a:r>
            <a:r>
              <a:rPr lang="en-US" altLang="zh-CN" sz="1100"/>
              <a:t>%=</a:t>
            </a:r>
            <a:r>
              <a:rPr lang="zh-CN" altLang="en-US" sz="1100"/>
              <a:t>）</a:t>
            </a:r>
          </a:p>
          <a:p>
            <a:pPr lvl="2"/>
            <a:r>
              <a:rPr lang="zh-CN" altLang="en-US" sz="1100"/>
              <a:t>加后赋值（</a:t>
            </a:r>
            <a:r>
              <a:rPr lang="en-US" altLang="zh-CN" sz="1100"/>
              <a:t>+=</a:t>
            </a:r>
            <a:r>
              <a:rPr lang="zh-CN" altLang="en-US" sz="1100"/>
              <a:t>）</a:t>
            </a:r>
          </a:p>
          <a:p>
            <a:pPr lvl="2"/>
            <a:r>
              <a:rPr lang="zh-CN" altLang="en-US" sz="1100"/>
              <a:t>减后赋值（</a:t>
            </a:r>
            <a:r>
              <a:rPr lang="en-US" altLang="zh-CN" sz="1100"/>
              <a:t>-=</a:t>
            </a:r>
            <a:r>
              <a:rPr lang="zh-CN" altLang="en-US" sz="1100"/>
              <a:t>）</a:t>
            </a:r>
          </a:p>
          <a:p>
            <a:pPr lvl="2"/>
            <a:r>
              <a:rPr lang="zh-CN" altLang="en-US" sz="1100"/>
              <a:t>左移后赋值（</a:t>
            </a:r>
            <a:r>
              <a:rPr lang="en-US" altLang="zh-CN" sz="1100"/>
              <a:t>&lt;&lt;=</a:t>
            </a:r>
            <a:r>
              <a:rPr lang="zh-CN" altLang="en-US" sz="1100"/>
              <a:t>）</a:t>
            </a:r>
          </a:p>
          <a:p>
            <a:pPr lvl="2"/>
            <a:r>
              <a:rPr lang="zh-CN" altLang="en-US" sz="1100"/>
              <a:t>右移后赋值（</a:t>
            </a:r>
            <a:r>
              <a:rPr lang="en-US" altLang="zh-CN" sz="1100"/>
              <a:t>&gt;&gt;=</a:t>
            </a:r>
            <a:r>
              <a:rPr lang="zh-CN" altLang="en-US" sz="1100"/>
              <a:t>）</a:t>
            </a:r>
          </a:p>
          <a:p>
            <a:pPr lvl="2"/>
            <a:r>
              <a:rPr lang="zh-CN" altLang="en-US" sz="1100"/>
              <a:t>无符号右移后赋值（</a:t>
            </a:r>
            <a:r>
              <a:rPr lang="en-US" altLang="zh-CN" sz="1100"/>
              <a:t>&gt;&gt;&gt;=</a:t>
            </a:r>
            <a:r>
              <a:rPr lang="zh-CN" altLang="en-US" sz="1100"/>
              <a:t>）</a:t>
            </a:r>
          </a:p>
          <a:p>
            <a:pPr lvl="1"/>
            <a:endParaRPr lang="en-US" altLang="zh-CN"/>
          </a:p>
          <a:p>
            <a:endParaRPr lang="zh-CN" altLang="en-US"/>
          </a:p>
        </p:txBody>
      </p:sp>
      <p:sp>
        <p:nvSpPr>
          <p:cNvPr id="5" name="矩形 4">
            <a:extLst>
              <a:ext uri="{FF2B5EF4-FFF2-40B4-BE49-F238E27FC236}">
                <a16:creationId xmlns:a16="http://schemas.microsoft.com/office/drawing/2014/main" id="{980E4943-5023-4E4B-83F6-588BA68106F8}"/>
              </a:ext>
            </a:extLst>
          </p:cNvPr>
          <p:cNvSpPr/>
          <p:nvPr/>
        </p:nvSpPr>
        <p:spPr>
          <a:xfrm>
            <a:off x="8590547" y="1360944"/>
            <a:ext cx="2534653" cy="5355312"/>
          </a:xfrm>
          <a:prstGeom prst="rect">
            <a:avLst/>
          </a:prstGeom>
          <a:ln>
            <a:solidFill>
              <a:schemeClr val="accent1">
                <a:hueOff val="0"/>
                <a:satOff val="0"/>
                <a:lumOff val="0"/>
              </a:schemeClr>
            </a:solidFill>
          </a:ln>
        </p:spPr>
        <p:txBody>
          <a:bodyPr wrap="square">
            <a:spAutoFit/>
          </a:bodyPr>
          <a:lstStyle/>
          <a:p>
            <a:r>
              <a:rPr lang="en-US" altLang="zh-CN" b="0">
                <a:solidFill>
                  <a:srgbClr val="65737E"/>
                </a:solidFill>
                <a:effectLst/>
                <a:latin typeface="Fira Code" panose="020B0509050000020004" pitchFamily="49" charset="0"/>
              </a:rPr>
              <a:t>/ </a:t>
            </a:r>
            <a:r>
              <a:rPr lang="zh-CN" altLang="en-US" b="0">
                <a:solidFill>
                  <a:srgbClr val="65737E"/>
                </a:solidFill>
                <a:effectLst/>
                <a:latin typeface="Fira Code" panose="020B0509050000020004" pitchFamily="49" charset="0"/>
              </a:rPr>
              <a:t>赋值运算符</a:t>
            </a:r>
            <a:endParaRPr lang="zh-CN" altLang="en-US" b="0">
              <a:solidFill>
                <a:srgbClr val="CDD3DE"/>
              </a:solidFill>
              <a:effectLst/>
              <a:latin typeface="Fira Code" panose="020B0509050000020004" pitchFamily="49" charset="0"/>
            </a:endParaRPr>
          </a:p>
          <a:p>
            <a:br>
              <a:rPr lang="zh-CN" altLang="en-US" b="0">
                <a:solidFill>
                  <a:srgbClr val="CDD3DE"/>
                </a:solidFill>
                <a:effectLst/>
                <a:latin typeface="Fira Code" panose="020B0509050000020004" pitchFamily="49" charset="0"/>
              </a:rPr>
            </a:br>
            <a:r>
              <a:rPr lang="en-US" altLang="zh-CN" b="0">
                <a:solidFill>
                  <a:srgbClr val="65737E"/>
                </a:solidFill>
                <a:effectLst/>
                <a:latin typeface="Fira Code" panose="020B0509050000020004" pitchFamily="49" charset="0"/>
              </a:rPr>
              <a:t>// x = x + y</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x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y</a:t>
            </a:r>
          </a:p>
          <a:p>
            <a:br>
              <a:rPr lang="en-US" altLang="zh-CN" b="0">
                <a:solidFill>
                  <a:srgbClr val="CDD3DE"/>
                </a:solidFill>
                <a:effectLst/>
                <a:latin typeface="Fira Code" panose="020B0509050000020004" pitchFamily="49" charset="0"/>
              </a:rPr>
            </a:br>
            <a:r>
              <a:rPr lang="en-US" altLang="zh-CN" b="0">
                <a:solidFill>
                  <a:srgbClr val="65737E"/>
                </a:solidFill>
                <a:effectLst/>
                <a:latin typeface="Fira Code" panose="020B0509050000020004" pitchFamily="49" charset="0"/>
              </a:rPr>
              <a:t>// x = x -y</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x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y</a:t>
            </a:r>
          </a:p>
          <a:p>
            <a:br>
              <a:rPr lang="en-US" altLang="zh-CN" b="0">
                <a:solidFill>
                  <a:srgbClr val="CDD3DE"/>
                </a:solidFill>
                <a:effectLst/>
                <a:latin typeface="Fira Code" panose="020B0509050000020004" pitchFamily="49" charset="0"/>
              </a:rPr>
            </a:br>
            <a:r>
              <a:rPr lang="en-US" altLang="zh-CN" b="0">
                <a:solidFill>
                  <a:srgbClr val="65737E"/>
                </a:solidFill>
                <a:effectLst/>
                <a:latin typeface="Fira Code" panose="020B0509050000020004" pitchFamily="49" charset="0"/>
              </a:rPr>
              <a:t>// x = x * y </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x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y</a:t>
            </a:r>
          </a:p>
          <a:p>
            <a:br>
              <a:rPr lang="en-US" altLang="zh-CN" b="0">
                <a:solidFill>
                  <a:srgbClr val="CDD3DE"/>
                </a:solidFill>
                <a:effectLst/>
                <a:latin typeface="Fira Code" panose="020B0509050000020004" pitchFamily="49" charset="0"/>
              </a:rPr>
            </a:br>
            <a:r>
              <a:rPr lang="en-US" altLang="zh-CN" b="0">
                <a:solidFill>
                  <a:srgbClr val="65737E"/>
                </a:solidFill>
                <a:effectLst/>
                <a:latin typeface="Fira Code" panose="020B0509050000020004" pitchFamily="49" charset="0"/>
              </a:rPr>
              <a:t>// x = x % y </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x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y</a:t>
            </a:r>
          </a:p>
          <a:p>
            <a:br>
              <a:rPr lang="en-US" altLang="zh-CN" b="0">
                <a:solidFill>
                  <a:srgbClr val="CDD3DE"/>
                </a:solidFill>
                <a:effectLst/>
                <a:latin typeface="Fira Code" panose="020B0509050000020004" pitchFamily="49" charset="0"/>
              </a:rPr>
            </a:br>
            <a:r>
              <a:rPr lang="en-US" altLang="zh-CN" b="0">
                <a:solidFill>
                  <a:srgbClr val="65737E"/>
                </a:solidFill>
                <a:effectLst/>
                <a:latin typeface="Fira Code" panose="020B0509050000020004" pitchFamily="49" charset="0"/>
              </a:rPr>
              <a:t>// x = x / y</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x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y</a:t>
            </a:r>
          </a:p>
          <a:p>
            <a:br>
              <a:rPr lang="en-US" altLang="zh-CN" b="0">
                <a:solidFill>
                  <a:srgbClr val="CDD3DE"/>
                </a:solidFill>
                <a:effectLst/>
                <a:latin typeface="Fira Code" panose="020B0509050000020004" pitchFamily="49" charset="0"/>
              </a:rPr>
            </a:br>
            <a:r>
              <a:rPr lang="en-US" altLang="zh-CN" b="0">
                <a:solidFill>
                  <a:srgbClr val="65737E"/>
                </a:solidFill>
                <a:effectLst/>
                <a:latin typeface="Fira Code" panose="020B0509050000020004" pitchFamily="49" charset="0"/>
              </a:rPr>
              <a:t>// x = x **y</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x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y</a:t>
            </a:r>
          </a:p>
        </p:txBody>
      </p:sp>
    </p:spTree>
    <p:extLst>
      <p:ext uri="{BB962C8B-B14F-4D97-AF65-F5344CB8AC3E}">
        <p14:creationId xmlns:p14="http://schemas.microsoft.com/office/powerpoint/2010/main" val="102704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逗号运算符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0"/>
            <a:ext cx="10359668" cy="4818289"/>
          </a:xfrm>
        </p:spPr>
        <p:txBody>
          <a:bodyPr/>
          <a:lstStyle/>
          <a:p>
            <a:r>
              <a:rPr lang="zh-CN" altLang="en-US"/>
              <a:t> 用法：</a:t>
            </a:r>
            <a:endParaRPr lang="en-US" altLang="zh-CN"/>
          </a:p>
          <a:p>
            <a:pPr lvl="1"/>
            <a:r>
              <a:rPr lang="zh-CN" altLang="en-US"/>
              <a:t> </a:t>
            </a:r>
            <a:r>
              <a:rPr lang="en-US" altLang="zh-CN"/>
              <a:t>1.</a:t>
            </a:r>
            <a:r>
              <a:rPr lang="zh-CN" altLang="en-US"/>
              <a:t> 用来在一条语句中执行多个操作。</a:t>
            </a:r>
            <a:endParaRPr lang="en-US" altLang="zh-CN"/>
          </a:p>
          <a:p>
            <a:pPr lvl="1"/>
            <a:r>
              <a:rPr lang="zh-CN" altLang="en-US"/>
              <a:t> </a:t>
            </a:r>
            <a:r>
              <a:rPr lang="en-US" altLang="zh-CN"/>
              <a:t>2.</a:t>
            </a:r>
            <a:r>
              <a:rPr lang="zh-CN" altLang="en-US"/>
              <a:t> 在赋值时使用逗号操作符分隔值，最终会返回表达式中最后一个值。</a:t>
            </a:r>
            <a:endParaRPr lang="en-US" altLang="zh-CN"/>
          </a:p>
          <a:p>
            <a:pPr lvl="1"/>
            <a:endParaRPr lang="en-US" altLang="zh-CN"/>
          </a:p>
          <a:p>
            <a:endParaRPr lang="zh-CN" altLang="en-US"/>
          </a:p>
        </p:txBody>
      </p:sp>
      <p:sp>
        <p:nvSpPr>
          <p:cNvPr id="3" name="矩形 2">
            <a:extLst>
              <a:ext uri="{FF2B5EF4-FFF2-40B4-BE49-F238E27FC236}">
                <a16:creationId xmlns:a16="http://schemas.microsoft.com/office/drawing/2014/main" id="{4022A54E-1D83-2147-9848-844B23EFC5B4}"/>
              </a:ext>
            </a:extLst>
          </p:cNvPr>
          <p:cNvSpPr/>
          <p:nvPr/>
        </p:nvSpPr>
        <p:spPr>
          <a:xfrm>
            <a:off x="3216442" y="4651756"/>
            <a:ext cx="6096000" cy="923330"/>
          </a:xfrm>
          <a:prstGeom prst="rect">
            <a:avLst/>
          </a:prstGeom>
          <a:ln>
            <a:solidFill>
              <a:schemeClr val="accent1">
                <a:hueOff val="0"/>
                <a:satOff val="0"/>
                <a:lumOff val="0"/>
              </a:schemeClr>
            </a:solidFill>
          </a:ln>
        </p:spPr>
        <p:txBody>
          <a:bodyPr>
            <a:spAutoFit/>
          </a:bodyPr>
          <a:lstStyle/>
          <a:p>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a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b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2</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c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3</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num1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2</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3</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4</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5</a:t>
            </a:r>
            <a:r>
              <a:rPr lang="en-US" altLang="zh-CN" b="0">
                <a:solidFill>
                  <a:srgbClr val="CDD3DE"/>
                </a:solidFill>
                <a:effectLst/>
                <a:latin typeface="Fira Code" panose="020B0509050000020004" pitchFamily="49" charset="0"/>
              </a:rPr>
              <a:t>)</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3707207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算术运算符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6" y="1811111"/>
            <a:ext cx="10552172" cy="4351338"/>
          </a:xfrm>
        </p:spPr>
        <p:txBody>
          <a:bodyPr/>
          <a:lstStyle/>
          <a:p>
            <a:r>
              <a:rPr lang="zh-CN" altLang="en-US"/>
              <a:t> 加（</a:t>
            </a:r>
            <a:r>
              <a:rPr lang="en-US" altLang="zh-CN"/>
              <a:t>+</a:t>
            </a:r>
            <a:r>
              <a:rPr lang="zh-CN" altLang="en-US"/>
              <a:t>）、减（</a:t>
            </a:r>
            <a:r>
              <a:rPr lang="en-US" altLang="zh-CN"/>
              <a:t>-</a:t>
            </a:r>
            <a:r>
              <a:rPr lang="zh-CN" altLang="en-US"/>
              <a:t>）、乘（</a:t>
            </a:r>
            <a:r>
              <a:rPr lang="en-US" altLang="zh-CN"/>
              <a:t>*</a:t>
            </a:r>
            <a:r>
              <a:rPr lang="zh-CN" altLang="en-US"/>
              <a:t>）、除（</a:t>
            </a:r>
            <a:r>
              <a:rPr lang="en-US" altLang="zh-CN"/>
              <a:t>/</a:t>
            </a:r>
            <a:r>
              <a:rPr lang="zh-CN" altLang="en-US"/>
              <a:t>）、取模（</a:t>
            </a:r>
            <a:r>
              <a:rPr lang="en-US" altLang="zh-CN"/>
              <a:t>%</a:t>
            </a:r>
            <a:r>
              <a:rPr lang="zh-CN" altLang="en-US"/>
              <a:t>）</a:t>
            </a:r>
            <a:endParaRPr lang="en-US" altLang="zh-CN"/>
          </a:p>
          <a:p>
            <a:endParaRPr lang="en-US" altLang="zh-CN"/>
          </a:p>
          <a:p>
            <a:r>
              <a:rPr lang="zh-CN" altLang="en-US" dirty="0"/>
              <a:t> 递增、递减运算符</a:t>
            </a:r>
            <a:endParaRPr lang="en-US" altLang="zh-CN" dirty="0"/>
          </a:p>
          <a:p>
            <a:pPr lvl="1"/>
            <a:r>
              <a:rPr lang="zh-CN" altLang="en-US" dirty="0"/>
              <a:t> </a:t>
            </a:r>
            <a:r>
              <a:rPr lang="en-US" altLang="zh-CN" dirty="0"/>
              <a:t>++</a:t>
            </a:r>
            <a:r>
              <a:rPr lang="zh-CN" altLang="en-US" dirty="0"/>
              <a:t>：前缀、后缀</a:t>
            </a:r>
            <a:endParaRPr lang="en-US" altLang="zh-CN" dirty="0"/>
          </a:p>
          <a:p>
            <a:pPr lvl="1"/>
            <a:r>
              <a:rPr lang="zh-CN" altLang="en-US" dirty="0"/>
              <a:t> </a:t>
            </a:r>
            <a:r>
              <a:rPr lang="en-US" altLang="zh-CN" dirty="0"/>
              <a:t>--</a:t>
            </a:r>
            <a:r>
              <a:rPr lang="zh-CN" altLang="en-US" dirty="0"/>
              <a:t>：前缀、后缀</a:t>
            </a:r>
          </a:p>
          <a:p>
            <a:endParaRPr lang="en-US" altLang="zh-CN"/>
          </a:p>
        </p:txBody>
      </p:sp>
      <p:sp>
        <p:nvSpPr>
          <p:cNvPr id="13" name="矩形 12">
            <a:extLst>
              <a:ext uri="{FF2B5EF4-FFF2-40B4-BE49-F238E27FC236}">
                <a16:creationId xmlns:a16="http://schemas.microsoft.com/office/drawing/2014/main" id="{165A32B7-FDB5-5348-BD9B-F5FC2197A2E4}"/>
              </a:ext>
            </a:extLst>
          </p:cNvPr>
          <p:cNvSpPr/>
          <p:nvPr/>
        </p:nvSpPr>
        <p:spPr>
          <a:xfrm>
            <a:off x="6083968" y="3676381"/>
            <a:ext cx="5634789" cy="2585323"/>
          </a:xfrm>
          <a:prstGeom prst="rect">
            <a:avLst/>
          </a:prstGeom>
          <a:ln>
            <a:solidFill>
              <a:schemeClr val="accent1">
                <a:hueOff val="0"/>
                <a:satOff val="0"/>
                <a:lumOff val="0"/>
              </a:schemeClr>
            </a:solidFill>
          </a:ln>
        </p:spPr>
        <p:txBody>
          <a:bodyPr wrap="square">
            <a:spAutoFit/>
          </a:bodyPr>
          <a:lstStyle/>
          <a:p>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10</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j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i</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(i)</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11</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(j)</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11</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10</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j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i</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(i)</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11</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(j)</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65737E"/>
                </a:solidFill>
                <a:effectLst/>
                <a:latin typeface="Fira Code" panose="020B0509050000020004" pitchFamily="49" charset="0"/>
              </a:rPr>
              <a:t>// 10</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3919218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比较运算符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p:txBody>
          <a:bodyPr/>
          <a:lstStyle/>
          <a:p>
            <a:r>
              <a:rPr lang="zh-CN" altLang="en-US" dirty="0"/>
              <a:t> 比较操作数，并根据比较结果为真或假返回一个布尔值。</a:t>
            </a:r>
            <a:endParaRPr lang="en-US" altLang="zh-CN" dirty="0"/>
          </a:p>
          <a:p>
            <a:r>
              <a:rPr lang="en-US" altLang="zh-CN" dirty="0"/>
              <a:t> &lt;</a:t>
            </a:r>
            <a:r>
              <a:rPr lang="zh-CN" altLang="en-US" dirty="0"/>
              <a:t>、</a:t>
            </a:r>
            <a:r>
              <a:rPr lang="en-US" altLang="zh-CN" dirty="0"/>
              <a:t>&lt;=</a:t>
            </a:r>
            <a:r>
              <a:rPr lang="zh-CN" altLang="en-US" dirty="0"/>
              <a:t>、</a:t>
            </a:r>
            <a:r>
              <a:rPr lang="en-US" altLang="zh-CN" dirty="0"/>
              <a:t>&gt;=</a:t>
            </a:r>
            <a:r>
              <a:rPr lang="zh-CN" altLang="en-US" dirty="0"/>
              <a:t>、</a:t>
            </a:r>
            <a:r>
              <a:rPr lang="en-US" altLang="zh-CN" dirty="0"/>
              <a:t>&gt;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p>
          <a:p>
            <a:r>
              <a:rPr lang="zh-CN" altLang="en-US" dirty="0"/>
              <a:t>  </a:t>
            </a:r>
            <a:endParaRPr lang="en-US" altLang="zh-CN" dirty="0"/>
          </a:p>
          <a:p>
            <a:r>
              <a:rPr lang="zh-CN" altLang="en-US" dirty="0"/>
              <a:t>如果两个操作数不是同一种数据类型，就会引起隐式转换。</a:t>
            </a:r>
            <a:endParaRPr lang="en-US" altLang="zh-CN" dirty="0"/>
          </a:p>
          <a:p>
            <a:pPr lvl="1"/>
            <a:r>
              <a:rPr lang="en-US" altLang="zh-CN" dirty="0"/>
              <a:t> </a:t>
            </a:r>
            <a:r>
              <a:rPr lang="zh-CN" altLang="en-US" dirty="0"/>
              <a:t>相等与严格相等</a:t>
            </a:r>
            <a:endParaRPr lang="en-US" altLang="zh-CN" dirty="0"/>
          </a:p>
        </p:txBody>
      </p:sp>
      <p:sp>
        <p:nvSpPr>
          <p:cNvPr id="6" name="文本框 5">
            <a:extLst>
              <a:ext uri="{FF2B5EF4-FFF2-40B4-BE49-F238E27FC236}">
                <a16:creationId xmlns:a16="http://schemas.microsoft.com/office/drawing/2014/main" id="{AE7616E7-4363-D84B-9BA6-C6335BE99926}"/>
              </a:ext>
            </a:extLst>
          </p:cNvPr>
          <p:cNvSpPr txBox="1"/>
          <p:nvPr/>
        </p:nvSpPr>
        <p:spPr>
          <a:xfrm>
            <a:off x="1239253" y="6112042"/>
            <a:ext cx="5293895" cy="369332"/>
          </a:xfrm>
          <a:prstGeom prst="rect">
            <a:avLst/>
          </a:prstGeom>
          <a:noFill/>
        </p:spPr>
        <p:txBody>
          <a:bodyPr wrap="square" rtlCol="0">
            <a:spAutoFit/>
          </a:bodyPr>
          <a:lstStyle/>
          <a:p>
            <a:r>
              <a:rPr kumimoji="1" lang="en-US" altLang="zh-CN" dirty="0">
                <a:solidFill>
                  <a:srgbClr val="FF0000"/>
                </a:solidFill>
              </a:rPr>
              <a:t>Tips</a:t>
            </a:r>
            <a:r>
              <a:rPr kumimoji="1" lang="zh-CN" altLang="en-US" dirty="0">
                <a:solidFill>
                  <a:srgbClr val="FF0000"/>
                </a:solidFill>
              </a:rPr>
              <a:t>：为防止意外行为，最好始终使用严格相等！</a:t>
            </a:r>
          </a:p>
        </p:txBody>
      </p:sp>
      <p:sp>
        <p:nvSpPr>
          <p:cNvPr id="7" name="矩形 6">
            <a:extLst>
              <a:ext uri="{FF2B5EF4-FFF2-40B4-BE49-F238E27FC236}">
                <a16:creationId xmlns:a16="http://schemas.microsoft.com/office/drawing/2014/main" id="{CE00D62C-9A07-034E-8BCB-D436EC11A1C0}"/>
              </a:ext>
            </a:extLst>
          </p:cNvPr>
          <p:cNvSpPr/>
          <p:nvPr/>
        </p:nvSpPr>
        <p:spPr>
          <a:xfrm>
            <a:off x="6477000" y="1115718"/>
            <a:ext cx="5289885" cy="5632311"/>
          </a:xfrm>
          <a:prstGeom prst="rect">
            <a:avLst/>
          </a:prstGeom>
          <a:ln>
            <a:solidFill>
              <a:schemeClr val="accent1">
                <a:hueOff val="0"/>
                <a:satOff val="0"/>
                <a:lumOff val="0"/>
              </a:schemeClr>
            </a:solidFill>
          </a:ln>
        </p:spPr>
        <p:txBody>
          <a:bodyPr wrap="square">
            <a:spAutoFit/>
          </a:bodyPr>
          <a:lstStyle/>
          <a:p>
            <a:r>
              <a:rPr lang="en-US" altLang="zh-CN" sz="1000" b="0">
                <a:solidFill>
                  <a:srgbClr val="C594C5"/>
                </a:solidFill>
                <a:effectLst/>
                <a:latin typeface="Fira Code" panose="020B0509050000020004" pitchFamily="49" charset="0"/>
              </a:rPr>
              <a:t>const</a:t>
            </a:r>
            <a:r>
              <a:rPr lang="en-US" altLang="zh-CN" sz="1000" b="0">
                <a:solidFill>
                  <a:srgbClr val="CDD3DE"/>
                </a:solidFill>
                <a:effectLst/>
                <a:latin typeface="Fira Code" panose="020B0509050000020004" pitchFamily="49" charset="0"/>
              </a:rPr>
              <a:t> 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3</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相等</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false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不相等</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true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严格相等</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false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严格不相等</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true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大于</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&gt;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true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小于</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&lt;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false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大于等于</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&gt;=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true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小于等于</a:t>
            </a:r>
            <a:endParaRPr lang="zh-CN" altLang="en-US"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&lt;=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2</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false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br>
              <a:rPr lang="en-US" altLang="zh-CN" sz="1000" b="0">
                <a:solidFill>
                  <a:srgbClr val="CDD3DE"/>
                </a:solidFill>
                <a:effectLst/>
                <a:latin typeface="Fira Code" panose="020B0509050000020004" pitchFamily="49" charset="0"/>
              </a:rPr>
            </a:br>
            <a:r>
              <a:rPr lang="en-US" altLang="zh-CN" sz="1000" b="0">
                <a:solidFill>
                  <a:srgbClr val="65737E"/>
                </a:solidFill>
                <a:effectLst/>
                <a:latin typeface="Fira Code" panose="020B0509050000020004" pitchFamily="49" charset="0"/>
              </a:rPr>
              <a:t>// </a:t>
            </a:r>
            <a:r>
              <a:rPr lang="zh-CN" altLang="en-US" sz="1000" b="0">
                <a:solidFill>
                  <a:srgbClr val="65737E"/>
                </a:solidFill>
                <a:effectLst/>
                <a:latin typeface="Fira Code" panose="020B0509050000020004" pitchFamily="49" charset="0"/>
              </a:rPr>
              <a:t>相等与严格相等</a:t>
            </a:r>
            <a:endParaRPr lang="zh-CN" altLang="en-US" sz="1000" b="0">
              <a:solidFill>
                <a:srgbClr val="CDD3DE"/>
              </a:solidFill>
              <a:effectLst/>
              <a:latin typeface="Fira Code" panose="020B0509050000020004" pitchFamily="49" charset="0"/>
            </a:endParaRPr>
          </a:p>
          <a:p>
            <a:br>
              <a:rPr lang="zh-CN" altLang="en-US" sz="1000" b="0">
                <a:solidFill>
                  <a:srgbClr val="CDD3DE"/>
                </a:solidFill>
                <a:effectLst/>
                <a:latin typeface="Fira Code" panose="020B0509050000020004" pitchFamily="49" charset="0"/>
              </a:rPr>
            </a:br>
            <a:r>
              <a:rPr lang="en-US" altLang="zh-CN" sz="1000" b="0">
                <a:solidFill>
                  <a:srgbClr val="C594C5"/>
                </a:solidFill>
                <a:effectLst/>
                <a:latin typeface="Fira Code" panose="020B0509050000020004" pitchFamily="49" charset="0"/>
              </a:rPr>
              <a:t>const</a:t>
            </a:r>
            <a:r>
              <a:rPr lang="en-US" altLang="zh-CN" sz="1000" b="0">
                <a:solidFill>
                  <a:srgbClr val="CDD3DE"/>
                </a:solidFill>
                <a:effectLst/>
                <a:latin typeface="Fira Code" panose="020B0509050000020004" pitchFamily="49" charset="0"/>
              </a:rPr>
              <a:t> 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0</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false</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true</a:t>
            </a:r>
            <a:endParaRPr lang="en-US" altLang="zh-CN"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5FB3B3"/>
                </a:solidFill>
                <a:effectLst/>
                <a:latin typeface="Fira Code" panose="020B0509050000020004" pitchFamily="49" charset="0"/>
              </a:rPr>
              <a:t>'</a:t>
            </a:r>
            <a:r>
              <a:rPr lang="en-US" altLang="zh-CN" sz="1000" b="0">
                <a:solidFill>
                  <a:srgbClr val="99C794"/>
                </a:solidFill>
                <a:effectLst/>
                <a:latin typeface="Fira Code" panose="020B0509050000020004" pitchFamily="49" charset="0"/>
              </a:rPr>
              <a:t>0</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true</a:t>
            </a:r>
            <a:endParaRPr lang="en-US" altLang="zh-CN" sz="1000" b="0">
              <a:solidFill>
                <a:srgbClr val="CDD3DE"/>
              </a:solidFill>
              <a:effectLst/>
              <a:latin typeface="Fira Code" panose="020B0509050000020004" pitchFamily="49" charset="0"/>
            </a:endParaRPr>
          </a:p>
          <a:p>
            <a:br>
              <a:rPr lang="en-US" altLang="zh-CN" sz="1000" b="0">
                <a:solidFill>
                  <a:srgbClr val="CDD3DE"/>
                </a:solidFill>
                <a:effectLst/>
                <a:latin typeface="Fira Code" panose="020B0509050000020004" pitchFamily="49" charset="0"/>
              </a:rPr>
            </a:br>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F99157"/>
                </a:solidFill>
                <a:effectLst/>
                <a:latin typeface="Fira Code" panose="020B0509050000020004" pitchFamily="49" charset="0"/>
              </a:rPr>
              <a:t>false</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false</a:t>
            </a:r>
            <a:endParaRPr lang="en-US" altLang="zh-CN" sz="1000" b="0">
              <a:solidFill>
                <a:srgbClr val="CDD3DE"/>
              </a:solidFill>
              <a:effectLst/>
              <a:latin typeface="Fira Code" panose="020B0509050000020004" pitchFamily="49" charset="0"/>
            </a:endParaRPr>
          </a:p>
          <a:p>
            <a:r>
              <a:rPr lang="en-US" altLang="zh-CN" sz="1000" b="0">
                <a:solidFill>
                  <a:srgbClr val="CDD3DE"/>
                </a:solidFill>
                <a:effectLst/>
                <a:latin typeface="Fira Code" panose="020B0509050000020004" pitchFamily="49" charset="0"/>
              </a:rPr>
              <a:t>num </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5FB3B3"/>
                </a:solidFill>
                <a:effectLst/>
                <a:latin typeface="Fira Code" panose="020B0509050000020004" pitchFamily="49" charset="0"/>
              </a:rPr>
              <a:t>'</a:t>
            </a:r>
            <a:r>
              <a:rPr lang="en-US" altLang="zh-CN" sz="1000" b="0">
                <a:solidFill>
                  <a:srgbClr val="99C794"/>
                </a:solidFill>
                <a:effectLst/>
                <a:latin typeface="Fira Code" panose="020B0509050000020004" pitchFamily="49" charset="0"/>
              </a:rPr>
              <a:t>0</a:t>
            </a:r>
            <a:r>
              <a:rPr lang="en-US" altLang="zh-CN" sz="1000" b="0">
                <a:solidFill>
                  <a:srgbClr val="5FB3B3"/>
                </a:solidFill>
                <a:effectLst/>
                <a:latin typeface="Fira Code" panose="020B0509050000020004" pitchFamily="49" charset="0"/>
              </a:rPr>
              <a:t>'</a:t>
            </a:r>
            <a:r>
              <a:rPr lang="en-US" altLang="zh-CN" sz="1000" b="0">
                <a:solidFill>
                  <a:srgbClr val="CDD3DE"/>
                </a:solidFill>
                <a:effectLst/>
                <a:latin typeface="Fira Code" panose="020B0509050000020004" pitchFamily="49" charset="0"/>
              </a:rPr>
              <a:t> </a:t>
            </a:r>
            <a:r>
              <a:rPr lang="en-US" altLang="zh-CN" sz="1000" b="0">
                <a:solidFill>
                  <a:srgbClr val="65737E"/>
                </a:solidFill>
                <a:effectLst/>
                <a:latin typeface="Fira Code" panose="020B0509050000020004" pitchFamily="49" charset="0"/>
              </a:rPr>
              <a:t>// false</a:t>
            </a:r>
            <a:endParaRPr lang="en-US" altLang="zh-CN" sz="1000"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4080454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逻辑运算符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576235" cy="4351338"/>
          </a:xfrm>
        </p:spPr>
        <p:txBody>
          <a:bodyPr/>
          <a:lstStyle/>
          <a:p>
            <a:r>
              <a:rPr lang="zh-CN" altLang="en-US" dirty="0"/>
              <a:t> 逻辑与（</a:t>
            </a:r>
            <a:r>
              <a:rPr lang="en-US" altLang="zh-CN" dirty="0"/>
              <a:t>&amp;&amp;</a:t>
            </a:r>
            <a:r>
              <a:rPr lang="zh-CN" altLang="en-US" dirty="0"/>
              <a:t>）</a:t>
            </a:r>
            <a:endParaRPr lang="en-US" altLang="zh-CN" dirty="0"/>
          </a:p>
          <a:p>
            <a:r>
              <a:rPr lang="zh-CN" altLang="en-US" dirty="0"/>
              <a:t> 逻辑或（</a:t>
            </a:r>
            <a:r>
              <a:rPr lang="en-US" altLang="zh-CN" dirty="0"/>
              <a:t>||</a:t>
            </a:r>
            <a:r>
              <a:rPr lang="zh-CN" altLang="en-US" dirty="0"/>
              <a:t>）</a:t>
            </a:r>
            <a:endParaRPr lang="en-US" altLang="zh-CN" dirty="0"/>
          </a:p>
          <a:p>
            <a:r>
              <a:rPr lang="zh-CN" altLang="en-US" dirty="0"/>
              <a:t> 逻辑非（</a:t>
            </a:r>
            <a:r>
              <a:rPr lang="en-US" altLang="zh-CN" dirty="0"/>
              <a:t>!</a:t>
            </a:r>
            <a:r>
              <a:rPr lang="zh-CN" altLang="en-US" dirty="0"/>
              <a:t>）</a:t>
            </a:r>
            <a:endParaRPr lang="en-US" altLang="zh-CN" dirty="0"/>
          </a:p>
        </p:txBody>
      </p:sp>
    </p:spTree>
    <p:extLst>
      <p:ext uri="{BB962C8B-B14F-4D97-AF65-F5344CB8AC3E}">
        <p14:creationId xmlns:p14="http://schemas.microsoft.com/office/powerpoint/2010/main" val="918189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条件运算符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9373077" cy="4351338"/>
          </a:xfrm>
        </p:spPr>
        <p:txBody>
          <a:bodyPr/>
          <a:lstStyle/>
          <a:p>
            <a:r>
              <a:rPr lang="zh-CN" altLang="en-US"/>
              <a:t> 三元运算符：</a:t>
            </a:r>
            <a:endParaRPr lang="en-US" altLang="zh-CN"/>
          </a:p>
          <a:p>
            <a:pPr lvl="1"/>
            <a:r>
              <a:rPr lang="zh-CN" altLang="en-US">
                <a:effectLst/>
              </a:rPr>
              <a:t> </a:t>
            </a:r>
            <a:r>
              <a:rPr lang="en-US" altLang="zh-CN">
                <a:effectLst/>
              </a:rPr>
              <a:t>variable = boolean_expression ? true_value : false_value;</a:t>
            </a:r>
            <a:endParaRPr lang="en-US" altLang="zh-CN"/>
          </a:p>
        </p:txBody>
      </p:sp>
    </p:spTree>
    <p:extLst>
      <p:ext uri="{BB962C8B-B14F-4D97-AF65-F5344CB8AC3E}">
        <p14:creationId xmlns:p14="http://schemas.microsoft.com/office/powerpoint/2010/main" val="1767677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位运算符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6" y="1811111"/>
            <a:ext cx="10552172" cy="4351338"/>
          </a:xfrm>
        </p:spPr>
        <p:txBody>
          <a:bodyPr/>
          <a:lstStyle/>
          <a:p>
            <a:r>
              <a:rPr lang="zh-CN" altLang="en-US"/>
              <a:t> 用于数值的底层操作，也就是操作内存中表示数据的比特（位）。</a:t>
            </a:r>
            <a:endParaRPr lang="en-US" altLang="zh-CN"/>
          </a:p>
          <a:p>
            <a:pPr lvl="1"/>
            <a:r>
              <a:rPr lang="zh-CN" altLang="en-US"/>
              <a:t> 按位非操作符用波浪符（</a:t>
            </a:r>
            <a:r>
              <a:rPr lang="en-US" altLang="zh-CN"/>
              <a:t>~</a:t>
            </a:r>
            <a:r>
              <a:rPr lang="zh-CN" altLang="en-US"/>
              <a:t>）表示</a:t>
            </a:r>
            <a:endParaRPr lang="en-US" altLang="zh-CN"/>
          </a:p>
          <a:p>
            <a:pPr lvl="1"/>
            <a:r>
              <a:rPr lang="zh-CN" altLang="en-US"/>
              <a:t> 按位与操作符用和号（</a:t>
            </a:r>
            <a:r>
              <a:rPr lang="en-US" altLang="zh-CN"/>
              <a:t>&amp;</a:t>
            </a:r>
            <a:r>
              <a:rPr lang="zh-CN" altLang="en-US"/>
              <a:t>）表示</a:t>
            </a:r>
            <a:endParaRPr lang="en-US" altLang="zh-CN"/>
          </a:p>
          <a:p>
            <a:pPr lvl="1"/>
            <a:r>
              <a:rPr lang="zh-CN" altLang="en-US"/>
              <a:t> 按位或操作符用管道符（</a:t>
            </a:r>
            <a:r>
              <a:rPr lang="en-US" altLang="zh-CN"/>
              <a:t>|</a:t>
            </a:r>
            <a:r>
              <a:rPr lang="zh-CN" altLang="en-US"/>
              <a:t>）表示</a:t>
            </a:r>
            <a:endParaRPr lang="en-US" altLang="zh-CN"/>
          </a:p>
          <a:p>
            <a:pPr lvl="1"/>
            <a:r>
              <a:rPr lang="zh-CN" altLang="en-US"/>
              <a:t> 按位异或用脱字符（</a:t>
            </a:r>
            <a:r>
              <a:rPr lang="en-US" altLang="zh-CN"/>
              <a:t>^</a:t>
            </a:r>
            <a:r>
              <a:rPr lang="zh-CN" altLang="en-US"/>
              <a:t>）表示</a:t>
            </a:r>
            <a:endParaRPr lang="en-US" altLang="zh-CN"/>
          </a:p>
          <a:p>
            <a:pPr lvl="1"/>
            <a:r>
              <a:rPr lang="zh-CN" altLang="en-US"/>
              <a:t>左移操作符用两个小于号（</a:t>
            </a:r>
            <a:r>
              <a:rPr lang="en-US" altLang="zh-CN"/>
              <a:t>&lt;&lt;</a:t>
            </a:r>
            <a:r>
              <a:rPr lang="zh-CN" altLang="en-US"/>
              <a:t>）表示</a:t>
            </a:r>
            <a:endParaRPr lang="en-US" altLang="zh-CN"/>
          </a:p>
          <a:p>
            <a:pPr lvl="1"/>
            <a:r>
              <a:rPr lang="zh-CN" altLang="en-US"/>
              <a:t>有符号右移由两个大于号（</a:t>
            </a:r>
            <a:r>
              <a:rPr lang="en-US" altLang="zh-CN"/>
              <a:t>&gt;&gt;</a:t>
            </a:r>
            <a:r>
              <a:rPr lang="zh-CN" altLang="en-US"/>
              <a:t>）表示</a:t>
            </a:r>
            <a:endParaRPr lang="en-US" altLang="zh-CN"/>
          </a:p>
          <a:p>
            <a:pPr lvl="1"/>
            <a:r>
              <a:rPr lang="zh-CN" altLang="en-US"/>
              <a:t>无符号右移用</a:t>
            </a:r>
            <a:r>
              <a:rPr lang="en-US" altLang="zh-CN"/>
              <a:t>3</a:t>
            </a:r>
            <a:r>
              <a:rPr lang="zh-CN" altLang="en-US"/>
              <a:t>个大于号表示（</a:t>
            </a:r>
            <a:r>
              <a:rPr lang="en-US" altLang="zh-CN"/>
              <a:t>&gt;&gt;&gt;</a:t>
            </a:r>
            <a:r>
              <a:rPr lang="zh-CN" altLang="en-US"/>
              <a:t>）</a:t>
            </a:r>
            <a:endParaRPr lang="en-US" altLang="zh-CN"/>
          </a:p>
        </p:txBody>
      </p:sp>
    </p:spTree>
    <p:extLst>
      <p:ext uri="{BB962C8B-B14F-4D97-AF65-F5344CB8AC3E}">
        <p14:creationId xmlns:p14="http://schemas.microsoft.com/office/powerpoint/2010/main" val="3402743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对象运算符</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6" y="1811111"/>
            <a:ext cx="4813109" cy="4351338"/>
          </a:xfrm>
        </p:spPr>
        <p:txBody>
          <a:bodyPr/>
          <a:lstStyle/>
          <a:p>
            <a:r>
              <a:rPr lang="zh-CN" altLang="en-US" dirty="0"/>
              <a:t> 针对对象、数组、函数这三类。</a:t>
            </a:r>
            <a:endParaRPr lang="en-US" altLang="zh-CN" dirty="0"/>
          </a:p>
          <a:p>
            <a:pPr lvl="1"/>
            <a:r>
              <a:rPr lang="zh-CN" altLang="en-US" dirty="0"/>
              <a:t> </a:t>
            </a:r>
            <a:r>
              <a:rPr lang="en-US" altLang="zh-CN" dirty="0"/>
              <a:t>in</a:t>
            </a:r>
            <a:r>
              <a:rPr lang="zh-CN" altLang="en-US" dirty="0"/>
              <a:t> 运算符：左侧操作数（字符串）是否是右侧操作数（对象或者数组）的成员。</a:t>
            </a:r>
            <a:endParaRPr lang="en-US" altLang="zh-CN" dirty="0"/>
          </a:p>
          <a:p>
            <a:pPr lvl="1"/>
            <a:r>
              <a:rPr lang="zh-CN" altLang="en-US" dirty="0"/>
              <a:t> </a:t>
            </a:r>
            <a:r>
              <a:rPr lang="en-US" altLang="zh-CN" dirty="0" err="1"/>
              <a:t>instanceof</a:t>
            </a:r>
            <a:r>
              <a:rPr lang="zh-CN" altLang="en-US" dirty="0"/>
              <a:t>：左侧对象是否是右侧类型的实例。</a:t>
            </a:r>
            <a:endParaRPr lang="en-US" altLang="zh-CN" dirty="0"/>
          </a:p>
          <a:p>
            <a:pPr lvl="1"/>
            <a:r>
              <a:rPr lang="zh-CN" altLang="en-US" dirty="0"/>
              <a:t> </a:t>
            </a:r>
            <a:r>
              <a:rPr lang="en-US" altLang="zh-CN" dirty="0"/>
              <a:t>delete</a:t>
            </a:r>
            <a:r>
              <a:rPr lang="zh-CN" altLang="en-US" dirty="0"/>
              <a:t> 运算符：删除指定对象的属性、数组元数或者变量。删除成功就返回</a:t>
            </a:r>
            <a:r>
              <a:rPr lang="en-US" altLang="zh-CN" dirty="0"/>
              <a:t>true</a:t>
            </a:r>
            <a:r>
              <a:rPr lang="zh-CN" altLang="en-US" dirty="0"/>
              <a:t>，否则</a:t>
            </a:r>
            <a:r>
              <a:rPr lang="en-US" altLang="zh-CN" dirty="0"/>
              <a:t>false</a:t>
            </a:r>
            <a:r>
              <a:rPr lang="zh-CN" altLang="en-US" dirty="0"/>
              <a:t>。</a:t>
            </a:r>
            <a:endParaRPr lang="en-US" altLang="zh-CN" dirty="0"/>
          </a:p>
        </p:txBody>
      </p:sp>
      <p:sp>
        <p:nvSpPr>
          <p:cNvPr id="5" name="矩形 4">
            <a:extLst>
              <a:ext uri="{FF2B5EF4-FFF2-40B4-BE49-F238E27FC236}">
                <a16:creationId xmlns:a16="http://schemas.microsoft.com/office/drawing/2014/main" id="{996F5433-122E-CD4A-A2E6-4FB9DFC51692}"/>
              </a:ext>
            </a:extLst>
          </p:cNvPr>
          <p:cNvSpPr/>
          <p:nvPr/>
        </p:nvSpPr>
        <p:spPr>
          <a:xfrm>
            <a:off x="6096000" y="1954775"/>
            <a:ext cx="6096000" cy="4247317"/>
          </a:xfrm>
          <a:prstGeom prst="rect">
            <a:avLst/>
          </a:prstGeom>
          <a:ln>
            <a:solidFill>
              <a:schemeClr val="accent1">
                <a:hueOff val="0"/>
                <a:satOff val="0"/>
                <a:lumOff val="0"/>
              </a:schemeClr>
            </a:solidFill>
          </a:ln>
        </p:spPr>
        <p:txBody>
          <a:bodyPr>
            <a:spAutoFit/>
          </a:bodyPr>
          <a:lstStyle/>
          <a:p>
            <a:r>
              <a:rPr lang="en-US" altLang="zh-CN" b="0" dirty="0">
                <a:solidFill>
                  <a:srgbClr val="C594C5"/>
                </a:solidFill>
                <a:effectLst/>
                <a:latin typeface="Fira Code" panose="020B0509050000020004" pitchFamily="49" charset="0"/>
              </a:rPr>
              <a:t>const</a:t>
            </a:r>
            <a:r>
              <a:rPr lang="en-US" altLang="zh-CN" b="0" dirty="0">
                <a:solidFill>
                  <a:srgbClr val="CDD3DE"/>
                </a:solidFill>
                <a:effectLst/>
                <a:latin typeface="Fira Code" panose="020B0509050000020004" pitchFamily="49" charset="0"/>
              </a:rPr>
              <a:t> </a:t>
            </a:r>
            <a:r>
              <a:rPr lang="en-US" altLang="zh-CN" b="0" dirty="0" err="1">
                <a:solidFill>
                  <a:srgbClr val="CDD3DE"/>
                </a:solidFill>
                <a:effectLst/>
                <a:latin typeface="Fira Code" panose="020B0509050000020004" pitchFamily="49" charset="0"/>
              </a:rPr>
              <a:t>oStudent</a:t>
            </a:r>
            <a:r>
              <a:rPr lang="en-US" altLang="zh-CN" b="0" dirty="0">
                <a:solidFill>
                  <a:srgbClr val="CDD3DE"/>
                </a:solidFill>
                <a:effectLst/>
                <a:latin typeface="Fira Code" panose="020B0509050000020004" pitchFamily="49" charset="0"/>
              </a:rPr>
              <a:t> </a:t>
            </a:r>
            <a:r>
              <a:rPr lang="en-US" altLang="zh-CN" b="0" dirty="0">
                <a:solidFill>
                  <a:srgbClr val="5FB3B3"/>
                </a:solidFill>
                <a:effectLst/>
                <a:latin typeface="Fira Code" panose="020B0509050000020004" pitchFamily="49" charset="0"/>
              </a:rPr>
              <a:t>=</a:t>
            </a:r>
            <a:r>
              <a:rPr lang="en-US" altLang="zh-CN" b="0" dirty="0">
                <a:solidFill>
                  <a:srgbClr val="CDD3DE"/>
                </a:solidFill>
                <a:effectLst/>
                <a:latin typeface="Fira Code" panose="020B0509050000020004" pitchFamily="49" charset="0"/>
              </a:rPr>
              <a:t> </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zh-CN" altLang="en-US" b="0" dirty="0">
                <a:solidFill>
                  <a:srgbClr val="CDD3DE"/>
                </a:solidFill>
                <a:effectLst/>
                <a:latin typeface="Fira Code" panose="020B0509050000020004" pitchFamily="49" charset="0"/>
              </a:rPr>
              <a:t>  </a:t>
            </a:r>
            <a:r>
              <a:rPr lang="en-US" altLang="zh-CN" b="0" dirty="0" err="1">
                <a:solidFill>
                  <a:srgbClr val="CDD3DE"/>
                </a:solidFill>
                <a:effectLst/>
                <a:latin typeface="Fira Code" panose="020B0509050000020004" pitchFamily="49" charset="0"/>
              </a:rPr>
              <a:t>studentName</a:t>
            </a:r>
            <a:r>
              <a:rPr lang="en-US" altLang="zh-CN" b="0" dirty="0">
                <a:solidFill>
                  <a:srgbClr val="5FB3B3"/>
                </a:solidFill>
                <a:effectLst/>
                <a:latin typeface="Fira Code" panose="020B0509050000020004" pitchFamily="49" charset="0"/>
              </a:rPr>
              <a:t>:</a:t>
            </a:r>
            <a:r>
              <a:rPr lang="en-US" altLang="zh-CN" b="0" dirty="0">
                <a:solidFill>
                  <a:srgbClr val="CDD3DE"/>
                </a:solidFill>
                <a:effectLst/>
                <a:latin typeface="Fira Code" panose="020B0509050000020004" pitchFamily="49" charset="0"/>
              </a:rPr>
              <a:t> </a:t>
            </a:r>
            <a:r>
              <a:rPr lang="en-US" altLang="zh-CN" b="0" dirty="0">
                <a:solidFill>
                  <a:srgbClr val="5FB3B3"/>
                </a:solidFill>
                <a:effectLst/>
                <a:latin typeface="Fira Code" panose="020B0509050000020004" pitchFamily="49" charset="0"/>
              </a:rPr>
              <a:t>'</a:t>
            </a:r>
            <a:r>
              <a:rPr lang="en-US" altLang="zh-CN" b="0" dirty="0" err="1">
                <a:solidFill>
                  <a:srgbClr val="99C794"/>
                </a:solidFill>
                <a:effectLst/>
                <a:latin typeface="Fira Code" panose="020B0509050000020004" pitchFamily="49" charset="0"/>
              </a:rPr>
              <a:t>xiaojichao</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zh-CN" altLang="en-US" b="0" dirty="0">
                <a:solidFill>
                  <a:srgbClr val="CDD3DE"/>
                </a:solidFill>
                <a:effectLst/>
                <a:latin typeface="Fira Code" panose="020B0509050000020004" pitchFamily="49" charset="0"/>
              </a:rPr>
              <a:t>  </a:t>
            </a:r>
            <a:r>
              <a:rPr lang="en-US" altLang="zh-CN" b="0" dirty="0">
                <a:solidFill>
                  <a:srgbClr val="CDD3DE"/>
                </a:solidFill>
                <a:effectLst/>
                <a:latin typeface="Fira Code" panose="020B0509050000020004" pitchFamily="49" charset="0"/>
              </a:rPr>
              <a:t>age</a:t>
            </a:r>
            <a:r>
              <a:rPr lang="en-US" altLang="zh-CN" b="0" dirty="0">
                <a:solidFill>
                  <a:srgbClr val="5FB3B3"/>
                </a:solidFill>
                <a:effectLst/>
                <a:latin typeface="Fira Code" panose="020B0509050000020004" pitchFamily="49" charset="0"/>
              </a:rPr>
              <a:t>:</a:t>
            </a:r>
            <a:r>
              <a:rPr lang="en-US" altLang="zh-CN" b="0" dirty="0">
                <a:solidFill>
                  <a:srgbClr val="CDD3DE"/>
                </a:solidFill>
                <a:effectLst/>
                <a:latin typeface="Fira Code" panose="020B0509050000020004" pitchFamily="49" charset="0"/>
              </a:rPr>
              <a:t> </a:t>
            </a:r>
            <a:r>
              <a:rPr lang="en-US" altLang="zh-CN" b="0" dirty="0">
                <a:solidFill>
                  <a:srgbClr val="F99157"/>
                </a:solidFill>
                <a:effectLst/>
                <a:latin typeface="Fira Code" panose="020B0509050000020004" pitchFamily="49" charset="0"/>
              </a:rPr>
              <a:t>49</a:t>
            </a:r>
            <a:endParaRPr lang="en-US" altLang="zh-CN" b="0" dirty="0">
              <a:solidFill>
                <a:srgbClr val="CDD3DE"/>
              </a:solidFill>
              <a:effectLst/>
              <a:latin typeface="Fira Code" panose="020B0509050000020004" pitchFamily="49" charset="0"/>
            </a:endParaRPr>
          </a:p>
          <a:p>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en-US" altLang="zh-CN" b="0" dirty="0">
                <a:solidFill>
                  <a:srgbClr val="CDD3DE"/>
                </a:solidFill>
                <a:effectLst/>
                <a:latin typeface="Fira Code" panose="020B0509050000020004" pitchFamily="49" charset="0"/>
              </a:rPr>
              <a:t>console</a:t>
            </a:r>
            <a:r>
              <a:rPr lang="en-US" altLang="zh-CN" b="0" dirty="0">
                <a:solidFill>
                  <a:srgbClr val="5FB3B3"/>
                </a:solidFill>
                <a:effectLst/>
                <a:latin typeface="Fira Code" panose="020B0509050000020004" pitchFamily="49" charset="0"/>
              </a:rPr>
              <a:t>.</a:t>
            </a:r>
            <a:r>
              <a:rPr lang="en-US" altLang="zh-CN" b="0" dirty="0">
                <a:solidFill>
                  <a:srgbClr val="6699CC"/>
                </a:solidFill>
                <a:effectLst/>
                <a:latin typeface="Fira Code" panose="020B0509050000020004" pitchFamily="49" charset="0"/>
              </a:rPr>
              <a:t>log</a:t>
            </a:r>
            <a:r>
              <a:rPr lang="en-US" altLang="zh-CN" b="0" dirty="0">
                <a:solidFill>
                  <a:srgbClr val="CDD3DE"/>
                </a:solidFill>
                <a:effectLst/>
                <a:latin typeface="Fira Code" panose="020B0509050000020004" pitchFamily="49" charset="0"/>
              </a:rPr>
              <a:t>(</a:t>
            </a:r>
            <a:r>
              <a:rPr lang="en-US" altLang="zh-CN" b="0" dirty="0">
                <a:solidFill>
                  <a:srgbClr val="5FB3B3"/>
                </a:solidFill>
                <a:effectLst/>
                <a:latin typeface="Fira Code" panose="020B0509050000020004" pitchFamily="49" charset="0"/>
              </a:rPr>
              <a:t>"</a:t>
            </a:r>
            <a:r>
              <a:rPr lang="en-US" altLang="zh-CN" b="0" dirty="0" err="1">
                <a:solidFill>
                  <a:srgbClr val="99C794"/>
                </a:solidFill>
                <a:effectLst/>
                <a:latin typeface="Fira Code" panose="020B0509050000020004" pitchFamily="49" charset="0"/>
              </a:rPr>
              <a:t>studentName</a:t>
            </a:r>
            <a:r>
              <a:rPr lang="en-US" altLang="zh-CN" b="0" dirty="0">
                <a:solidFill>
                  <a:srgbClr val="5FB3B3"/>
                </a:solidFill>
                <a:effectLst/>
                <a:latin typeface="Fira Code" panose="020B0509050000020004" pitchFamily="49" charset="0"/>
              </a:rPr>
              <a:t>"</a:t>
            </a:r>
            <a:r>
              <a:rPr lang="en-US" altLang="zh-CN" b="0" dirty="0">
                <a:solidFill>
                  <a:srgbClr val="CDD3DE"/>
                </a:solidFill>
                <a:effectLst/>
                <a:latin typeface="Fira Code" panose="020B0509050000020004" pitchFamily="49" charset="0"/>
              </a:rPr>
              <a:t> </a:t>
            </a:r>
            <a:r>
              <a:rPr lang="en-US" altLang="zh-CN" b="0" dirty="0">
                <a:solidFill>
                  <a:srgbClr val="5FB3B3"/>
                </a:solidFill>
                <a:effectLst/>
                <a:latin typeface="Fira Code" panose="020B0509050000020004" pitchFamily="49" charset="0"/>
              </a:rPr>
              <a:t>in</a:t>
            </a:r>
            <a:r>
              <a:rPr lang="en-US" altLang="zh-CN" b="0" dirty="0">
                <a:solidFill>
                  <a:srgbClr val="CDD3DE"/>
                </a:solidFill>
                <a:effectLst/>
                <a:latin typeface="Fira Code" panose="020B0509050000020004" pitchFamily="49" charset="0"/>
              </a:rPr>
              <a:t> </a:t>
            </a:r>
            <a:r>
              <a:rPr lang="en-US" altLang="zh-CN" b="0" dirty="0" err="1">
                <a:solidFill>
                  <a:srgbClr val="CDD3DE"/>
                </a:solidFill>
                <a:effectLst/>
                <a:latin typeface="Fira Code" panose="020B0509050000020004" pitchFamily="49" charset="0"/>
              </a:rPr>
              <a:t>oStudent</a:t>
            </a:r>
            <a:r>
              <a:rPr lang="en-US" altLang="zh-CN" b="0" dirty="0">
                <a:solidFill>
                  <a:srgbClr val="CDD3DE"/>
                </a:solidFill>
                <a:effectLst/>
                <a:latin typeface="Fira Code" panose="020B0509050000020004" pitchFamily="49" charset="0"/>
              </a:rPr>
              <a:t>)</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en-US" altLang="zh-CN" b="0" dirty="0">
                <a:solidFill>
                  <a:srgbClr val="CDD3DE"/>
                </a:solidFill>
                <a:effectLst/>
                <a:latin typeface="Fira Code" panose="020B0509050000020004" pitchFamily="49" charset="0"/>
              </a:rPr>
              <a:t>console</a:t>
            </a:r>
            <a:r>
              <a:rPr lang="en-US" altLang="zh-CN" b="0" dirty="0">
                <a:solidFill>
                  <a:srgbClr val="5FB3B3"/>
                </a:solidFill>
                <a:effectLst/>
                <a:latin typeface="Fira Code" panose="020B0509050000020004" pitchFamily="49" charset="0"/>
              </a:rPr>
              <a:t>.</a:t>
            </a:r>
            <a:r>
              <a:rPr lang="en-US" altLang="zh-CN" b="0" dirty="0">
                <a:solidFill>
                  <a:srgbClr val="6699CC"/>
                </a:solidFill>
                <a:effectLst/>
                <a:latin typeface="Fira Code" panose="020B0509050000020004" pitchFamily="49" charset="0"/>
              </a:rPr>
              <a:t>log</a:t>
            </a:r>
            <a:r>
              <a:rPr lang="en-US" altLang="zh-CN" b="0" dirty="0">
                <a:solidFill>
                  <a:srgbClr val="CDD3DE"/>
                </a:solidFill>
                <a:effectLst/>
                <a:latin typeface="Fira Code" panose="020B0509050000020004" pitchFamily="49" charset="0"/>
              </a:rPr>
              <a:t>(</a:t>
            </a:r>
            <a:r>
              <a:rPr lang="en-US" altLang="zh-CN" b="0" dirty="0">
                <a:solidFill>
                  <a:srgbClr val="5FB3B3"/>
                </a:solidFill>
                <a:effectLst/>
                <a:latin typeface="Fira Code" panose="020B0509050000020004" pitchFamily="49" charset="0"/>
              </a:rPr>
              <a:t>"</a:t>
            </a:r>
            <a:r>
              <a:rPr lang="en-US" altLang="zh-CN" b="0" dirty="0">
                <a:solidFill>
                  <a:srgbClr val="99C794"/>
                </a:solidFill>
                <a:effectLst/>
                <a:latin typeface="Fira Code" panose="020B0509050000020004" pitchFamily="49" charset="0"/>
              </a:rPr>
              <a:t>hello</a:t>
            </a:r>
            <a:r>
              <a:rPr lang="en-US" altLang="zh-CN" b="0" dirty="0">
                <a:solidFill>
                  <a:srgbClr val="5FB3B3"/>
                </a:solidFill>
                <a:effectLst/>
                <a:latin typeface="Fira Code" panose="020B0509050000020004" pitchFamily="49" charset="0"/>
              </a:rPr>
              <a:t>"</a:t>
            </a:r>
            <a:r>
              <a:rPr lang="en-US" altLang="zh-CN" b="0" dirty="0">
                <a:solidFill>
                  <a:srgbClr val="CDD3DE"/>
                </a:solidFill>
                <a:effectLst/>
                <a:latin typeface="Fira Code" panose="020B0509050000020004" pitchFamily="49" charset="0"/>
              </a:rPr>
              <a:t> </a:t>
            </a:r>
            <a:r>
              <a:rPr lang="en-US" altLang="zh-CN" b="0" dirty="0">
                <a:solidFill>
                  <a:srgbClr val="5FB3B3"/>
                </a:solidFill>
                <a:effectLst/>
                <a:latin typeface="Fira Code" panose="020B0509050000020004" pitchFamily="49" charset="0"/>
              </a:rPr>
              <a:t>in</a:t>
            </a:r>
            <a:r>
              <a:rPr lang="en-US" altLang="zh-CN" b="0" dirty="0">
                <a:solidFill>
                  <a:srgbClr val="CDD3DE"/>
                </a:solidFill>
                <a:effectLst/>
                <a:latin typeface="Fira Code" panose="020B0509050000020004" pitchFamily="49" charset="0"/>
              </a:rPr>
              <a:t> </a:t>
            </a:r>
            <a:r>
              <a:rPr lang="en-US" altLang="zh-CN" b="0" dirty="0" err="1">
                <a:solidFill>
                  <a:srgbClr val="CDD3DE"/>
                </a:solidFill>
                <a:effectLst/>
                <a:latin typeface="Fira Code" panose="020B0509050000020004" pitchFamily="49" charset="0"/>
              </a:rPr>
              <a:t>oStudent</a:t>
            </a:r>
            <a:r>
              <a:rPr lang="en-US" altLang="zh-CN" b="0" dirty="0">
                <a:solidFill>
                  <a:srgbClr val="CDD3DE"/>
                </a:solidFill>
                <a:effectLst/>
                <a:latin typeface="Fira Code" panose="020B0509050000020004" pitchFamily="49" charset="0"/>
              </a:rPr>
              <a:t>)</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br>
              <a:rPr lang="en-US" altLang="zh-CN" b="0" dirty="0">
                <a:solidFill>
                  <a:srgbClr val="CDD3DE"/>
                </a:solidFill>
                <a:effectLst/>
                <a:latin typeface="Fira Code" panose="020B0509050000020004" pitchFamily="49" charset="0"/>
              </a:rPr>
            </a:br>
            <a:r>
              <a:rPr lang="en-US" altLang="zh-CN" b="0" dirty="0">
                <a:solidFill>
                  <a:srgbClr val="CDD3DE"/>
                </a:solidFill>
                <a:effectLst/>
                <a:latin typeface="Fira Code" panose="020B0509050000020004" pitchFamily="49" charset="0"/>
              </a:rPr>
              <a:t>console</a:t>
            </a:r>
            <a:r>
              <a:rPr lang="en-US" altLang="zh-CN" b="0" dirty="0">
                <a:solidFill>
                  <a:srgbClr val="5FB3B3"/>
                </a:solidFill>
                <a:effectLst/>
                <a:latin typeface="Fira Code" panose="020B0509050000020004" pitchFamily="49" charset="0"/>
              </a:rPr>
              <a:t>.</a:t>
            </a:r>
            <a:r>
              <a:rPr lang="en-US" altLang="zh-CN" b="0" dirty="0">
                <a:solidFill>
                  <a:srgbClr val="6699CC"/>
                </a:solidFill>
                <a:effectLst/>
                <a:latin typeface="Fira Code" panose="020B0509050000020004" pitchFamily="49" charset="0"/>
              </a:rPr>
              <a:t>log</a:t>
            </a:r>
            <a:r>
              <a:rPr lang="en-US" altLang="zh-CN" b="0" dirty="0">
                <a:solidFill>
                  <a:srgbClr val="CDD3DE"/>
                </a:solidFill>
                <a:effectLst/>
                <a:latin typeface="Fira Code" panose="020B0509050000020004" pitchFamily="49" charset="0"/>
              </a:rPr>
              <a:t>(</a:t>
            </a:r>
            <a:r>
              <a:rPr lang="en-US" altLang="zh-CN" b="0" dirty="0" err="1">
                <a:solidFill>
                  <a:srgbClr val="CDD3DE"/>
                </a:solidFill>
                <a:effectLst/>
                <a:latin typeface="Fira Code" panose="020B0509050000020004" pitchFamily="49" charset="0"/>
              </a:rPr>
              <a:t>oStudent</a:t>
            </a:r>
            <a:r>
              <a:rPr lang="en-US" altLang="zh-CN" b="0" dirty="0" err="1">
                <a:solidFill>
                  <a:srgbClr val="5FB3B3"/>
                </a:solidFill>
                <a:effectLst/>
                <a:latin typeface="Fira Code" panose="020B0509050000020004" pitchFamily="49" charset="0"/>
              </a:rPr>
              <a:t>.</a:t>
            </a:r>
            <a:r>
              <a:rPr lang="en-US" altLang="zh-CN" b="0" dirty="0" err="1">
                <a:solidFill>
                  <a:srgbClr val="CDD3DE"/>
                </a:solidFill>
                <a:effectLst/>
                <a:latin typeface="Fira Code" panose="020B0509050000020004" pitchFamily="49" charset="0"/>
              </a:rPr>
              <a:t>age</a:t>
            </a:r>
            <a:r>
              <a:rPr lang="en-US" altLang="zh-CN" b="0" dirty="0">
                <a:solidFill>
                  <a:srgbClr val="CDD3DE"/>
                </a:solidFill>
                <a:effectLst/>
                <a:latin typeface="Fira Code" panose="020B0509050000020004" pitchFamily="49" charset="0"/>
              </a:rPr>
              <a:t>)</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en-US" altLang="zh-CN" b="0" dirty="0">
                <a:solidFill>
                  <a:srgbClr val="5FB3B3"/>
                </a:solidFill>
                <a:effectLst/>
                <a:latin typeface="Fira Code" panose="020B0509050000020004" pitchFamily="49" charset="0"/>
              </a:rPr>
              <a:t>delete</a:t>
            </a:r>
            <a:r>
              <a:rPr lang="en-US" altLang="zh-CN" b="0" dirty="0">
                <a:solidFill>
                  <a:srgbClr val="CDD3DE"/>
                </a:solidFill>
                <a:effectLst/>
                <a:latin typeface="Fira Code" panose="020B0509050000020004" pitchFamily="49" charset="0"/>
              </a:rPr>
              <a:t> </a:t>
            </a:r>
            <a:r>
              <a:rPr lang="en-US" altLang="zh-CN" b="0" dirty="0" err="1">
                <a:solidFill>
                  <a:srgbClr val="CDD3DE"/>
                </a:solidFill>
                <a:effectLst/>
                <a:latin typeface="Fira Code" panose="020B0509050000020004" pitchFamily="49" charset="0"/>
              </a:rPr>
              <a:t>oStudent</a:t>
            </a:r>
            <a:r>
              <a:rPr lang="en-US" altLang="zh-CN" b="0" dirty="0" err="1">
                <a:solidFill>
                  <a:srgbClr val="5FB3B3"/>
                </a:solidFill>
                <a:effectLst/>
                <a:latin typeface="Fira Code" panose="020B0509050000020004" pitchFamily="49" charset="0"/>
              </a:rPr>
              <a:t>.</a:t>
            </a:r>
            <a:r>
              <a:rPr lang="en-US" altLang="zh-CN" b="0" dirty="0" err="1">
                <a:solidFill>
                  <a:srgbClr val="CDD3DE"/>
                </a:solidFill>
                <a:effectLst/>
                <a:latin typeface="Fira Code" panose="020B0509050000020004" pitchFamily="49" charset="0"/>
              </a:rPr>
              <a:t>age</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en-US" altLang="zh-CN" b="0" dirty="0">
                <a:solidFill>
                  <a:srgbClr val="CDD3DE"/>
                </a:solidFill>
                <a:effectLst/>
                <a:latin typeface="Fira Code" panose="020B0509050000020004" pitchFamily="49" charset="0"/>
              </a:rPr>
              <a:t>console</a:t>
            </a:r>
            <a:r>
              <a:rPr lang="en-US" altLang="zh-CN" b="0" dirty="0">
                <a:solidFill>
                  <a:srgbClr val="5FB3B3"/>
                </a:solidFill>
                <a:effectLst/>
                <a:latin typeface="Fira Code" panose="020B0509050000020004" pitchFamily="49" charset="0"/>
              </a:rPr>
              <a:t>.</a:t>
            </a:r>
            <a:r>
              <a:rPr lang="en-US" altLang="zh-CN" b="0" dirty="0">
                <a:solidFill>
                  <a:srgbClr val="6699CC"/>
                </a:solidFill>
                <a:effectLst/>
                <a:latin typeface="Fira Code" panose="020B0509050000020004" pitchFamily="49" charset="0"/>
              </a:rPr>
              <a:t>log</a:t>
            </a:r>
            <a:r>
              <a:rPr lang="en-US" altLang="zh-CN" b="0" dirty="0">
                <a:solidFill>
                  <a:srgbClr val="CDD3DE"/>
                </a:solidFill>
                <a:effectLst/>
                <a:latin typeface="Fira Code" panose="020B0509050000020004" pitchFamily="49" charset="0"/>
              </a:rPr>
              <a:t>(</a:t>
            </a:r>
            <a:r>
              <a:rPr lang="en-US" altLang="zh-CN" b="0" dirty="0" err="1">
                <a:solidFill>
                  <a:srgbClr val="CDD3DE"/>
                </a:solidFill>
                <a:effectLst/>
                <a:latin typeface="Fira Code" panose="020B0509050000020004" pitchFamily="49" charset="0"/>
              </a:rPr>
              <a:t>oStudent</a:t>
            </a:r>
            <a:r>
              <a:rPr lang="en-US" altLang="zh-CN" b="0" dirty="0" err="1">
                <a:solidFill>
                  <a:srgbClr val="5FB3B3"/>
                </a:solidFill>
                <a:effectLst/>
                <a:latin typeface="Fira Code" panose="020B0509050000020004" pitchFamily="49" charset="0"/>
              </a:rPr>
              <a:t>.</a:t>
            </a:r>
            <a:r>
              <a:rPr lang="en-US" altLang="zh-CN" b="0" dirty="0" err="1">
                <a:solidFill>
                  <a:srgbClr val="CDD3DE"/>
                </a:solidFill>
                <a:effectLst/>
                <a:latin typeface="Fira Code" panose="020B0509050000020004" pitchFamily="49" charset="0"/>
              </a:rPr>
              <a:t>age</a:t>
            </a:r>
            <a:r>
              <a:rPr lang="en-US" altLang="zh-CN" b="0" dirty="0">
                <a:solidFill>
                  <a:srgbClr val="CDD3DE"/>
                </a:solidFill>
                <a:effectLst/>
                <a:latin typeface="Fira Code" panose="020B0509050000020004" pitchFamily="49" charset="0"/>
              </a:rPr>
              <a:t>)</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br>
              <a:rPr lang="en-US" altLang="zh-CN" b="0" dirty="0">
                <a:solidFill>
                  <a:srgbClr val="CDD3DE"/>
                </a:solidFill>
                <a:effectLst/>
                <a:latin typeface="Fira Code" panose="020B0509050000020004" pitchFamily="49" charset="0"/>
              </a:rPr>
            </a:br>
            <a:r>
              <a:rPr lang="en-US" altLang="zh-CN" b="0" dirty="0">
                <a:solidFill>
                  <a:srgbClr val="C594C5"/>
                </a:solidFill>
                <a:effectLst/>
                <a:latin typeface="Fira Code" panose="020B0509050000020004" pitchFamily="49" charset="0"/>
              </a:rPr>
              <a:t>const</a:t>
            </a:r>
            <a:r>
              <a:rPr lang="en-US" altLang="zh-CN" b="0" dirty="0">
                <a:solidFill>
                  <a:srgbClr val="CDD3DE"/>
                </a:solidFill>
                <a:effectLst/>
                <a:latin typeface="Fira Code" panose="020B0509050000020004" pitchFamily="49" charset="0"/>
              </a:rPr>
              <a:t> a </a:t>
            </a:r>
            <a:r>
              <a:rPr lang="en-US" altLang="zh-CN" b="0" dirty="0">
                <a:solidFill>
                  <a:srgbClr val="5FB3B3"/>
                </a:solidFill>
                <a:effectLst/>
                <a:latin typeface="Fira Code" panose="020B0509050000020004" pitchFamily="49" charset="0"/>
              </a:rPr>
              <a:t>=</a:t>
            </a:r>
            <a:r>
              <a:rPr lang="en-US" altLang="zh-CN" b="0" dirty="0">
                <a:solidFill>
                  <a:srgbClr val="CDD3DE"/>
                </a:solidFill>
                <a:effectLst/>
                <a:latin typeface="Fira Code" panose="020B0509050000020004" pitchFamily="49" charset="0"/>
              </a:rPr>
              <a:t> </a:t>
            </a:r>
            <a:r>
              <a:rPr lang="en-US" altLang="zh-CN" b="0" dirty="0">
                <a:solidFill>
                  <a:srgbClr val="5FB3B3"/>
                </a:solidFill>
                <a:effectLst/>
                <a:latin typeface="Fira Code" panose="020B0509050000020004" pitchFamily="49" charset="0"/>
              </a:rPr>
              <a:t>new</a:t>
            </a:r>
            <a:r>
              <a:rPr lang="en-US" altLang="zh-CN" b="0" dirty="0">
                <a:solidFill>
                  <a:srgbClr val="CDD3DE"/>
                </a:solidFill>
                <a:effectLst/>
                <a:latin typeface="Fira Code" panose="020B0509050000020004" pitchFamily="49" charset="0"/>
              </a:rPr>
              <a:t> Array()</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en-US" altLang="zh-CN" b="0" dirty="0">
                <a:solidFill>
                  <a:srgbClr val="CDD3DE"/>
                </a:solidFill>
                <a:effectLst/>
                <a:latin typeface="Fira Code" panose="020B0509050000020004" pitchFamily="49" charset="0"/>
              </a:rPr>
              <a:t>console</a:t>
            </a:r>
            <a:r>
              <a:rPr lang="en-US" altLang="zh-CN" b="0" dirty="0">
                <a:solidFill>
                  <a:srgbClr val="5FB3B3"/>
                </a:solidFill>
                <a:effectLst/>
                <a:latin typeface="Fira Code" panose="020B0509050000020004" pitchFamily="49" charset="0"/>
              </a:rPr>
              <a:t>.</a:t>
            </a:r>
            <a:r>
              <a:rPr lang="en-US" altLang="zh-CN" b="0" dirty="0">
                <a:solidFill>
                  <a:srgbClr val="6699CC"/>
                </a:solidFill>
                <a:effectLst/>
                <a:latin typeface="Fira Code" panose="020B0509050000020004" pitchFamily="49" charset="0"/>
              </a:rPr>
              <a:t>log</a:t>
            </a:r>
            <a:r>
              <a:rPr lang="en-US" altLang="zh-CN" b="0" dirty="0">
                <a:solidFill>
                  <a:srgbClr val="CDD3DE"/>
                </a:solidFill>
                <a:effectLst/>
                <a:latin typeface="Fira Code" panose="020B0509050000020004" pitchFamily="49" charset="0"/>
              </a:rPr>
              <a:t>(a </a:t>
            </a:r>
            <a:r>
              <a:rPr lang="en-US" altLang="zh-CN" b="0" dirty="0" err="1">
                <a:solidFill>
                  <a:srgbClr val="5FB3B3"/>
                </a:solidFill>
                <a:effectLst/>
                <a:latin typeface="Fira Code" panose="020B0509050000020004" pitchFamily="49" charset="0"/>
              </a:rPr>
              <a:t>instanceof</a:t>
            </a:r>
            <a:r>
              <a:rPr lang="en-US" altLang="zh-CN" b="0" dirty="0">
                <a:solidFill>
                  <a:srgbClr val="CDD3DE"/>
                </a:solidFill>
                <a:effectLst/>
                <a:latin typeface="Fira Code" panose="020B0509050000020004" pitchFamily="49" charset="0"/>
              </a:rPr>
              <a:t> Array)</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en-US" altLang="zh-CN" b="0" dirty="0">
                <a:solidFill>
                  <a:srgbClr val="CDD3DE"/>
                </a:solidFill>
                <a:effectLst/>
                <a:latin typeface="Fira Code" panose="020B0509050000020004" pitchFamily="49" charset="0"/>
              </a:rPr>
              <a:t>console</a:t>
            </a:r>
            <a:r>
              <a:rPr lang="en-US" altLang="zh-CN" b="0" dirty="0">
                <a:solidFill>
                  <a:srgbClr val="5FB3B3"/>
                </a:solidFill>
                <a:effectLst/>
                <a:latin typeface="Fira Code" panose="020B0509050000020004" pitchFamily="49" charset="0"/>
              </a:rPr>
              <a:t>.</a:t>
            </a:r>
            <a:r>
              <a:rPr lang="en-US" altLang="zh-CN" b="0" dirty="0">
                <a:solidFill>
                  <a:srgbClr val="6699CC"/>
                </a:solidFill>
                <a:effectLst/>
                <a:latin typeface="Fira Code" panose="020B0509050000020004" pitchFamily="49" charset="0"/>
              </a:rPr>
              <a:t>log</a:t>
            </a:r>
            <a:r>
              <a:rPr lang="en-US" altLang="zh-CN" b="0" dirty="0">
                <a:solidFill>
                  <a:srgbClr val="CDD3DE"/>
                </a:solidFill>
                <a:effectLst/>
                <a:latin typeface="Fira Code" panose="020B0509050000020004" pitchFamily="49" charset="0"/>
              </a:rPr>
              <a:t>(a </a:t>
            </a:r>
            <a:r>
              <a:rPr lang="en-US" altLang="zh-CN" b="0" dirty="0" err="1">
                <a:solidFill>
                  <a:srgbClr val="5FB3B3"/>
                </a:solidFill>
                <a:effectLst/>
                <a:latin typeface="Fira Code" panose="020B0509050000020004" pitchFamily="49" charset="0"/>
              </a:rPr>
              <a:t>instanceof</a:t>
            </a:r>
            <a:r>
              <a:rPr lang="en-US" altLang="zh-CN" b="0" dirty="0">
                <a:solidFill>
                  <a:srgbClr val="CDD3DE"/>
                </a:solidFill>
                <a:effectLst/>
                <a:latin typeface="Fira Code" panose="020B0509050000020004" pitchFamily="49" charset="0"/>
              </a:rPr>
              <a:t> Object)</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a:p>
            <a:r>
              <a:rPr lang="en-US" altLang="zh-CN" b="0" dirty="0">
                <a:solidFill>
                  <a:srgbClr val="CDD3DE"/>
                </a:solidFill>
                <a:effectLst/>
                <a:latin typeface="Fira Code" panose="020B0509050000020004" pitchFamily="49" charset="0"/>
              </a:rPr>
              <a:t>console</a:t>
            </a:r>
            <a:r>
              <a:rPr lang="en-US" altLang="zh-CN" b="0" dirty="0">
                <a:solidFill>
                  <a:srgbClr val="5FB3B3"/>
                </a:solidFill>
                <a:effectLst/>
                <a:latin typeface="Fira Code" panose="020B0509050000020004" pitchFamily="49" charset="0"/>
              </a:rPr>
              <a:t>.</a:t>
            </a:r>
            <a:r>
              <a:rPr lang="en-US" altLang="zh-CN" b="0" dirty="0">
                <a:solidFill>
                  <a:srgbClr val="6699CC"/>
                </a:solidFill>
                <a:effectLst/>
                <a:latin typeface="Fira Code" panose="020B0509050000020004" pitchFamily="49" charset="0"/>
              </a:rPr>
              <a:t>log</a:t>
            </a:r>
            <a:r>
              <a:rPr lang="en-US" altLang="zh-CN" b="0" dirty="0">
                <a:solidFill>
                  <a:srgbClr val="CDD3DE"/>
                </a:solidFill>
                <a:effectLst/>
                <a:latin typeface="Fira Code" panose="020B0509050000020004" pitchFamily="49" charset="0"/>
              </a:rPr>
              <a:t>(a </a:t>
            </a:r>
            <a:r>
              <a:rPr lang="en-US" altLang="zh-CN" b="0" dirty="0" err="1">
                <a:solidFill>
                  <a:srgbClr val="5FB3B3"/>
                </a:solidFill>
                <a:effectLst/>
                <a:latin typeface="Fira Code" panose="020B0509050000020004" pitchFamily="49" charset="0"/>
              </a:rPr>
              <a:t>instanceof</a:t>
            </a:r>
            <a:r>
              <a:rPr lang="en-US" altLang="zh-CN" b="0" dirty="0">
                <a:solidFill>
                  <a:srgbClr val="CDD3DE"/>
                </a:solidFill>
                <a:effectLst/>
                <a:latin typeface="Fira Code" panose="020B0509050000020004" pitchFamily="49" charset="0"/>
              </a:rPr>
              <a:t> Function)</a:t>
            </a:r>
            <a:r>
              <a:rPr lang="en-US" altLang="zh-CN" b="0" dirty="0">
                <a:solidFill>
                  <a:srgbClr val="5FB3B3"/>
                </a:solidFill>
                <a:effectLst/>
                <a:latin typeface="Fira Code" panose="020B0509050000020004" pitchFamily="49" charset="0"/>
              </a:rPr>
              <a:t>;</a:t>
            </a:r>
            <a:endParaRPr lang="en-US" altLang="zh-CN" b="0" dirty="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664781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运算符</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运算符的优先级与结合性</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3</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运算符有一定优先级：</a:t>
            </a:r>
            <a:endParaRPr lang="en-US" altLang="zh-CN"/>
          </a:p>
          <a:p>
            <a:pPr lvl="1"/>
            <a:r>
              <a:rPr lang="zh-CN" altLang="en-US"/>
              <a:t>优先级较高的先调用。</a:t>
            </a:r>
            <a:endParaRPr lang="en-US" altLang="zh-CN"/>
          </a:p>
          <a:p>
            <a:r>
              <a:rPr lang="zh-CN" altLang="en-US"/>
              <a:t> 相同优先级，考虑结合性（调用运算符的顺序：从左到右，还是从右到左）</a:t>
            </a:r>
            <a:endParaRPr lang="en-US" altLang="zh-CN"/>
          </a:p>
          <a:p>
            <a:pPr lvl="1"/>
            <a:r>
              <a:rPr lang="zh-CN" altLang="en-US"/>
              <a:t> 一元、三元以及赋值运算符按照先右后左的顺序进行结合。</a:t>
            </a:r>
            <a:endParaRPr lang="en-US" altLang="zh-CN"/>
          </a:p>
          <a:p>
            <a:r>
              <a:rPr lang="zh-CN" altLang="en-US"/>
              <a:t> 参考文档：</a:t>
            </a:r>
            <a:endParaRPr lang="en-US" altLang="zh-CN"/>
          </a:p>
          <a:p>
            <a:pPr lvl="1"/>
            <a:r>
              <a:rPr lang="en-US" altLang="zh-CN">
                <a:hlinkClick r:id="rId3"/>
              </a:rPr>
              <a:t>https://developer.mozilla.org/zh-CN/docs/Web/JavaScript/Reference/Operators/Operator_Precedence</a:t>
            </a:r>
            <a:endParaRPr lang="en-US" altLang="zh-CN"/>
          </a:p>
        </p:txBody>
      </p:sp>
    </p:spTree>
    <p:extLst>
      <p:ext uri="{BB962C8B-B14F-4D97-AF65-F5344CB8AC3E}">
        <p14:creationId xmlns:p14="http://schemas.microsoft.com/office/powerpoint/2010/main" val="265562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7" y="904875"/>
            <a:ext cx="7465105" cy="538163"/>
          </a:xfrm>
        </p:spPr>
        <p:txBody>
          <a:bodyPr/>
          <a:lstStyle/>
          <a:p>
            <a:r>
              <a:rPr lang="en-US" altLang="zh-CN" dirty="0"/>
              <a:t>JavaScript</a:t>
            </a:r>
            <a:r>
              <a:rPr lang="zh-CN" altLang="en-US" dirty="0"/>
              <a:t>在 </a:t>
            </a:r>
            <a:r>
              <a:rPr lang="en-US" altLang="zh-CN" dirty="0"/>
              <a:t>Web</a:t>
            </a:r>
            <a:r>
              <a:rPr lang="zh-CN" altLang="en-US" dirty="0"/>
              <a:t>开发中的职责</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pic>
        <p:nvPicPr>
          <p:cNvPr id="9" name="图片 8">
            <a:extLst>
              <a:ext uri="{FF2B5EF4-FFF2-40B4-BE49-F238E27FC236}">
                <a16:creationId xmlns:a16="http://schemas.microsoft.com/office/drawing/2014/main" id="{81334919-E29F-834D-8732-14D00A299044}"/>
              </a:ext>
            </a:extLst>
          </p:cNvPr>
          <p:cNvPicPr>
            <a:picLocks noChangeAspect="1"/>
          </p:cNvPicPr>
          <p:nvPr/>
        </p:nvPicPr>
        <p:blipFill>
          <a:blip r:embed="rId3"/>
          <a:stretch>
            <a:fillRect/>
          </a:stretch>
        </p:blipFill>
        <p:spPr>
          <a:xfrm>
            <a:off x="2657474" y="1989336"/>
            <a:ext cx="8112919" cy="3779484"/>
          </a:xfrm>
          <a:prstGeom prst="rect">
            <a:avLst/>
          </a:prstGeom>
        </p:spPr>
      </p:pic>
    </p:spTree>
    <p:extLst>
      <p:ext uri="{BB962C8B-B14F-4D97-AF65-F5344CB8AC3E}">
        <p14:creationId xmlns:p14="http://schemas.microsoft.com/office/powerpoint/2010/main" val="366195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1B915A0F-7707-E04E-A3C9-A9EC5E0B665B}"/>
              </a:ext>
            </a:extLst>
          </p:cNvPr>
          <p:cNvSpPr>
            <a:spLocks noGrp="1"/>
          </p:cNvSpPr>
          <p:nvPr>
            <p:ph type="ctrTitle"/>
          </p:nvPr>
        </p:nvSpPr>
        <p:spPr/>
        <p:txBody>
          <a:bodyPr/>
          <a:lstStyle/>
          <a:p>
            <a:r>
              <a:rPr lang="zh-CN" altLang="en-US" dirty="0"/>
              <a:t>语句</a:t>
            </a:r>
          </a:p>
        </p:txBody>
      </p:sp>
      <p:sp>
        <p:nvSpPr>
          <p:cNvPr id="12" name="副标题 11">
            <a:extLst>
              <a:ext uri="{FF2B5EF4-FFF2-40B4-BE49-F238E27FC236}">
                <a16:creationId xmlns:a16="http://schemas.microsoft.com/office/drawing/2014/main" id="{28D1C94A-B067-1E44-9D40-8BD5A81A6BF5}"/>
              </a:ext>
            </a:extLst>
          </p:cNvPr>
          <p:cNvSpPr>
            <a:spLocks noGrp="1"/>
          </p:cNvSpPr>
          <p:nvPr>
            <p:ph type="subTitle" idx="1"/>
          </p:nvPr>
        </p:nvSpPr>
        <p:spPr/>
        <p:txBody>
          <a:bodyPr/>
          <a:lstStyle/>
          <a:p>
            <a:r>
              <a:rPr lang="en-US" altLang="zh-CN" dirty="0"/>
              <a:t>4</a:t>
            </a:r>
            <a:endParaRPr lang="zh-CN" altLang="en-US" dirty="0"/>
          </a:p>
        </p:txBody>
      </p:sp>
      <p:sp>
        <p:nvSpPr>
          <p:cNvPr id="13" name="文本占位符 12">
            <a:extLst>
              <a:ext uri="{FF2B5EF4-FFF2-40B4-BE49-F238E27FC236}">
                <a16:creationId xmlns:a16="http://schemas.microsoft.com/office/drawing/2014/main" id="{554AC5D3-2F0F-F74F-8005-55CC98BE552C}"/>
              </a:ext>
            </a:extLst>
          </p:cNvPr>
          <p:cNvSpPr>
            <a:spLocks noGrp="1"/>
          </p:cNvSpPr>
          <p:nvPr>
            <p:ph type="body" sz="quarter" idx="13"/>
          </p:nvPr>
        </p:nvSpPr>
        <p:spPr>
          <a:xfrm>
            <a:off x="7969250" y="2834086"/>
            <a:ext cx="3627438" cy="2567470"/>
          </a:xfrm>
        </p:spPr>
        <p:txBody>
          <a:bodyPr/>
          <a:lstStyle/>
          <a:p>
            <a:r>
              <a:rPr lang="zh-CN" altLang="en-US" dirty="0"/>
              <a:t> 语句的类型</a:t>
            </a:r>
            <a:endParaRPr lang="en-US" altLang="zh-CN" dirty="0"/>
          </a:p>
          <a:p>
            <a:r>
              <a:rPr lang="zh-CN" altLang="en-US" dirty="0"/>
              <a:t> 表达式语句</a:t>
            </a:r>
            <a:endParaRPr lang="en-US" altLang="zh-CN" dirty="0"/>
          </a:p>
          <a:p>
            <a:r>
              <a:rPr lang="zh-CN" altLang="en-US" dirty="0"/>
              <a:t> 复合语句和空语句</a:t>
            </a:r>
            <a:endParaRPr lang="en-US" altLang="zh-CN" dirty="0"/>
          </a:p>
          <a:p>
            <a:r>
              <a:rPr lang="zh-CN" altLang="en-US" dirty="0"/>
              <a:t> 声明语句</a:t>
            </a:r>
            <a:endParaRPr lang="en-US" altLang="zh-CN" dirty="0"/>
          </a:p>
          <a:p>
            <a:r>
              <a:rPr lang="zh-CN" altLang="en-US" dirty="0"/>
              <a:t> 控制语句</a:t>
            </a:r>
            <a:endParaRPr lang="en-US" altLang="zh-CN" dirty="0"/>
          </a:p>
          <a:p>
            <a:r>
              <a:rPr lang="zh-CN" altLang="en-US" dirty="0"/>
              <a:t> 其他语句</a:t>
            </a:r>
          </a:p>
        </p:txBody>
      </p:sp>
    </p:spTree>
    <p:custDataLst>
      <p:tags r:id="rId1"/>
    </p:custDataLst>
    <p:extLst>
      <p:ext uri="{BB962C8B-B14F-4D97-AF65-F5344CB8AC3E}">
        <p14:creationId xmlns:p14="http://schemas.microsoft.com/office/powerpoint/2010/main" val="358563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语句的类型</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表达式语句</a:t>
            </a:r>
            <a:endParaRPr lang="en-US" altLang="zh-CN"/>
          </a:p>
          <a:p>
            <a:r>
              <a:rPr lang="zh-CN" altLang="en-US"/>
              <a:t> 复合语句和空语句</a:t>
            </a:r>
            <a:endParaRPr lang="en-US" altLang="zh-CN"/>
          </a:p>
          <a:p>
            <a:r>
              <a:rPr lang="zh-CN" altLang="en-US"/>
              <a:t> 声明语句</a:t>
            </a:r>
            <a:endParaRPr lang="en-US" altLang="zh-CN"/>
          </a:p>
          <a:p>
            <a:r>
              <a:rPr lang="zh-CN" altLang="en-US"/>
              <a:t> 控制语句</a:t>
            </a:r>
            <a:endParaRPr lang="en-US" altLang="zh-CN"/>
          </a:p>
          <a:p>
            <a:pPr lvl="1"/>
            <a:r>
              <a:rPr lang="zh-CN" altLang="en-US"/>
              <a:t>条件语句</a:t>
            </a:r>
            <a:endParaRPr lang="en-US" altLang="zh-CN"/>
          </a:p>
          <a:p>
            <a:pPr lvl="1"/>
            <a:r>
              <a:rPr lang="zh-CN" altLang="en-US"/>
              <a:t> 循环语句</a:t>
            </a:r>
            <a:endParaRPr lang="en-US" altLang="zh-CN"/>
          </a:p>
          <a:p>
            <a:pPr lvl="1"/>
            <a:r>
              <a:rPr lang="zh-CN" altLang="en-US"/>
              <a:t> 跳转语句</a:t>
            </a:r>
            <a:endParaRPr lang="en-US" altLang="zh-CN"/>
          </a:p>
          <a:p>
            <a:r>
              <a:rPr lang="zh-CN" altLang="en-US"/>
              <a:t> 其他语句</a:t>
            </a:r>
            <a:endParaRPr lang="en-US" altLang="zh-CN"/>
          </a:p>
        </p:txBody>
      </p:sp>
    </p:spTree>
    <p:extLst>
      <p:ext uri="{BB962C8B-B14F-4D97-AF65-F5344CB8AC3E}">
        <p14:creationId xmlns:p14="http://schemas.microsoft.com/office/powerpoint/2010/main" val="588566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表达式语句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赋值语句</a:t>
            </a:r>
            <a:endParaRPr lang="en-US" altLang="zh-CN"/>
          </a:p>
          <a:p>
            <a:r>
              <a:rPr lang="zh-CN" altLang="en-US"/>
              <a:t> 递增、递减语句</a:t>
            </a:r>
            <a:endParaRPr lang="en-US" altLang="zh-CN"/>
          </a:p>
          <a:p>
            <a:r>
              <a:rPr lang="zh-CN" altLang="en-US"/>
              <a:t> </a:t>
            </a:r>
            <a:r>
              <a:rPr lang="en-US" altLang="zh-CN"/>
              <a:t>delete </a:t>
            </a:r>
            <a:r>
              <a:rPr lang="zh-CN" altLang="en-US"/>
              <a:t>语句</a:t>
            </a:r>
            <a:endParaRPr lang="en-US" altLang="zh-CN"/>
          </a:p>
          <a:p>
            <a:r>
              <a:rPr lang="zh-CN" altLang="en-US"/>
              <a:t> 函数调用语句</a:t>
            </a:r>
            <a:endParaRPr lang="en-US" altLang="zh-CN"/>
          </a:p>
        </p:txBody>
      </p:sp>
      <p:sp>
        <p:nvSpPr>
          <p:cNvPr id="3" name="矩形 2">
            <a:extLst>
              <a:ext uri="{FF2B5EF4-FFF2-40B4-BE49-F238E27FC236}">
                <a16:creationId xmlns:a16="http://schemas.microsoft.com/office/drawing/2014/main" id="{4CDB329A-16D5-0C4E-AA34-04A58A72A6E2}"/>
              </a:ext>
            </a:extLst>
          </p:cNvPr>
          <p:cNvSpPr/>
          <p:nvPr/>
        </p:nvSpPr>
        <p:spPr>
          <a:xfrm>
            <a:off x="5658852" y="2232864"/>
            <a:ext cx="6096000" cy="2031325"/>
          </a:xfrm>
          <a:prstGeom prst="rect">
            <a:avLst/>
          </a:prstGeom>
          <a:ln>
            <a:solidFill>
              <a:schemeClr val="accent1">
                <a:hueOff val="0"/>
                <a:satOff val="0"/>
                <a:lumOff val="0"/>
              </a:schemeClr>
            </a:solidFill>
          </a:ln>
        </p:spPr>
        <p:txBody>
          <a:bodyPr>
            <a:spAutoFit/>
          </a:bodyPr>
          <a:lstStyle/>
          <a:p>
            <a:r>
              <a:rPr lang="en-US" altLang="zh-CN" b="0">
                <a:solidFill>
                  <a:srgbClr val="CDD3DE"/>
                </a:solidFill>
                <a:effectLst/>
                <a:latin typeface="Fira Code" panose="020B0509050000020004" pitchFamily="49" charset="0"/>
              </a:rPr>
              <a:t>a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DD3DE"/>
                </a:solidFill>
                <a:effectLst/>
                <a:latin typeface="Fira Code" panose="020B0509050000020004" pitchFamily="49" charset="0"/>
              </a:rPr>
              <a:t>a</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5FB3B3"/>
                </a:solidFill>
                <a:effectLst/>
                <a:latin typeface="Fira Code" panose="020B0509050000020004" pitchFamily="49" charset="0"/>
              </a:rPr>
              <a:t>delete</a:t>
            </a:r>
            <a:r>
              <a:rPr lang="en-US" altLang="zh-CN" b="0">
                <a:solidFill>
                  <a:srgbClr val="CDD3DE"/>
                </a:solidFill>
                <a:effectLst/>
                <a:latin typeface="Fira Code" panose="020B0509050000020004" pitchFamily="49" charset="0"/>
              </a:rPr>
              <a:t> a</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x</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hello</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3449773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复合语句和空语句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符号语句：</a:t>
            </a:r>
            <a:endParaRPr lang="en-US" altLang="zh-CN"/>
          </a:p>
          <a:p>
            <a:pPr lvl="1"/>
            <a:r>
              <a:rPr lang="en-US" altLang="zh-CN"/>
              <a:t> </a:t>
            </a:r>
            <a:r>
              <a:rPr lang="zh-CN" altLang="en-US"/>
              <a:t>多条语句用大括号括起来  </a:t>
            </a:r>
            <a:r>
              <a:rPr lang="en-US" altLang="zh-CN">
                <a:sym typeface="Wingdings" pitchFamily="2" charset="2"/>
              </a:rPr>
              <a:t> </a:t>
            </a:r>
            <a:r>
              <a:rPr lang="zh-CN" altLang="en-US"/>
              <a:t>语句块。</a:t>
            </a:r>
            <a:endParaRPr lang="en-US" altLang="zh-CN"/>
          </a:p>
          <a:p>
            <a:r>
              <a:rPr lang="zh-CN" altLang="en-US"/>
              <a:t> 空语句：</a:t>
            </a:r>
            <a:endParaRPr lang="en-US" altLang="zh-CN"/>
          </a:p>
          <a:p>
            <a:pPr lvl="1"/>
            <a:r>
              <a:rPr lang="en-US" altLang="zh-CN"/>
              <a:t> ;</a:t>
            </a:r>
          </a:p>
        </p:txBody>
      </p:sp>
      <p:sp>
        <p:nvSpPr>
          <p:cNvPr id="5" name="矩形 4">
            <a:extLst>
              <a:ext uri="{FF2B5EF4-FFF2-40B4-BE49-F238E27FC236}">
                <a16:creationId xmlns:a16="http://schemas.microsoft.com/office/drawing/2014/main" id="{E9F88E0D-9FA6-CA42-B381-7ABFB1F73511}"/>
              </a:ext>
            </a:extLst>
          </p:cNvPr>
          <p:cNvSpPr/>
          <p:nvPr/>
        </p:nvSpPr>
        <p:spPr>
          <a:xfrm>
            <a:off x="4876800" y="3231213"/>
            <a:ext cx="6096000" cy="2585323"/>
          </a:xfrm>
          <a:prstGeom prst="rect">
            <a:avLst/>
          </a:prstGeom>
          <a:ln>
            <a:solidFill>
              <a:schemeClr val="accent1">
                <a:hueOff val="0"/>
                <a:satOff val="0"/>
                <a:lumOff val="0"/>
              </a:schemeClr>
            </a:solidFill>
          </a:ln>
        </p:spPr>
        <p:txBody>
          <a:bodyPr>
            <a:spAutoFit/>
          </a:bodyPr>
          <a:lstStyle/>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a:t>
            </a:r>
            <a:r>
              <a:rPr lang="en-US" altLang="zh-CN" b="0">
                <a:solidFill>
                  <a:srgbClr val="5FB3B3"/>
                </a:solidFill>
                <a:effectLst/>
                <a:latin typeface="Fira Code" panose="020B0509050000020004" pitchFamily="49" charset="0"/>
              </a:rPr>
              <a:t>"</a:t>
            </a:r>
            <a:r>
              <a:rPr lang="en-US" altLang="zh-CN" b="0">
                <a:solidFill>
                  <a:srgbClr val="99C794"/>
                </a:solidFill>
                <a:effectLst/>
                <a:latin typeface="Fira Code" panose="020B0509050000020004" pitchFamily="49" charset="0"/>
              </a:rPr>
              <a:t>hello</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  a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  b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2</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  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(a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b)</a:t>
            </a:r>
          </a:p>
          <a:p>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for</a:t>
            </a:r>
            <a:r>
              <a:rPr lang="en-US" altLang="zh-CN" b="0">
                <a:solidFill>
                  <a:srgbClr val="CDD3DE"/>
                </a:solidFill>
                <a:effectLst/>
                <a:latin typeface="Fira Code" panose="020B0509050000020004" pitchFamily="49" charset="0"/>
              </a:rPr>
              <a:t> (</a:t>
            </a: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&lt;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12</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a[i</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1800780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声明语句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定义变量</a:t>
            </a:r>
            <a:endParaRPr lang="en-US" altLang="zh-CN"/>
          </a:p>
          <a:p>
            <a:pPr lvl="1"/>
            <a:r>
              <a:rPr lang="zh-CN" altLang="en-US"/>
              <a:t> </a:t>
            </a:r>
            <a:r>
              <a:rPr lang="en-US" altLang="zh-CN"/>
              <a:t>var</a:t>
            </a:r>
            <a:r>
              <a:rPr lang="zh-CN" altLang="en-US"/>
              <a:t>、</a:t>
            </a:r>
            <a:r>
              <a:rPr lang="en-US" altLang="zh-CN"/>
              <a:t>let</a:t>
            </a:r>
            <a:r>
              <a:rPr lang="zh-CN" altLang="en-US"/>
              <a:t>、</a:t>
            </a:r>
            <a:r>
              <a:rPr lang="en-US" altLang="zh-CN"/>
              <a:t>const</a:t>
            </a:r>
          </a:p>
          <a:p>
            <a:r>
              <a:rPr lang="zh-CN" altLang="en-US"/>
              <a:t> 定义函数</a:t>
            </a:r>
            <a:endParaRPr lang="en-US" altLang="zh-CN"/>
          </a:p>
          <a:p>
            <a:pPr lvl="1"/>
            <a:r>
              <a:rPr lang="en-US" altLang="zh-CN"/>
              <a:t>function</a:t>
            </a:r>
          </a:p>
        </p:txBody>
      </p:sp>
    </p:spTree>
    <p:extLst>
      <p:ext uri="{BB962C8B-B14F-4D97-AF65-F5344CB8AC3E}">
        <p14:creationId xmlns:p14="http://schemas.microsoft.com/office/powerpoint/2010/main" val="67309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条件语句：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a:t>
            </a:r>
            <a:r>
              <a:rPr lang="en-US" altLang="zh-CN"/>
              <a:t>if - else</a:t>
            </a:r>
            <a:r>
              <a:rPr lang="zh-CN" altLang="en-US"/>
              <a:t>语句</a:t>
            </a:r>
            <a:endParaRPr lang="en-US" altLang="zh-CN"/>
          </a:p>
          <a:p>
            <a:endParaRPr lang="en-US" altLang="zh-CN"/>
          </a:p>
          <a:p>
            <a:endParaRPr lang="en-US" altLang="zh-CN"/>
          </a:p>
          <a:p>
            <a:endParaRPr lang="en-US" altLang="zh-CN"/>
          </a:p>
          <a:p>
            <a:r>
              <a:rPr lang="zh-CN" altLang="en-US"/>
              <a:t> </a:t>
            </a:r>
            <a:r>
              <a:rPr lang="en-US" altLang="zh-CN"/>
              <a:t>switch</a:t>
            </a:r>
            <a:r>
              <a:rPr lang="zh-CN" altLang="en-US"/>
              <a:t> 语句</a:t>
            </a:r>
            <a:endParaRPr lang="en-US" altLang="zh-CN"/>
          </a:p>
        </p:txBody>
      </p:sp>
      <p:sp>
        <p:nvSpPr>
          <p:cNvPr id="5" name="矩形 4">
            <a:extLst>
              <a:ext uri="{FF2B5EF4-FFF2-40B4-BE49-F238E27FC236}">
                <a16:creationId xmlns:a16="http://schemas.microsoft.com/office/drawing/2014/main" id="{A927F3EB-A993-CD4A-B848-C32033C77B4D}"/>
              </a:ext>
            </a:extLst>
          </p:cNvPr>
          <p:cNvSpPr/>
          <p:nvPr/>
        </p:nvSpPr>
        <p:spPr>
          <a:xfrm>
            <a:off x="6765757" y="731524"/>
            <a:ext cx="5301917" cy="6001643"/>
          </a:xfrm>
          <a:prstGeom prst="rect">
            <a:avLst/>
          </a:prstGeom>
          <a:ln>
            <a:solidFill>
              <a:schemeClr val="accent1">
                <a:hueOff val="0"/>
                <a:satOff val="0"/>
                <a:lumOff val="0"/>
              </a:schemeClr>
            </a:solidFill>
          </a:ln>
        </p:spPr>
        <p:txBody>
          <a:bodyPr wrap="square">
            <a:spAutoFit/>
          </a:bodyPr>
          <a:lstStyle/>
          <a:p>
            <a:r>
              <a:rPr lang="en-US" altLang="zh-CN" sz="1200" b="0" dirty="0">
                <a:solidFill>
                  <a:srgbClr val="C594C5"/>
                </a:solidFill>
                <a:effectLst/>
                <a:latin typeface="Fira Code" panose="020B0509050000020004" pitchFamily="49" charset="0"/>
              </a:rPr>
              <a:t>const</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20</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br>
              <a:rPr lang="en-US" altLang="zh-CN" sz="1200" b="0" dirty="0">
                <a:solidFill>
                  <a:srgbClr val="CDD3DE"/>
                </a:solidFill>
                <a:effectLst/>
                <a:latin typeface="Fira Code" panose="020B0509050000020004" pitchFamily="49" charset="0"/>
              </a:rPr>
            </a:br>
            <a:r>
              <a:rPr lang="en-US" altLang="zh-CN" sz="1200" b="0" dirty="0">
                <a:solidFill>
                  <a:srgbClr val="C594C5"/>
                </a:solidFill>
                <a:effectLst/>
                <a:latin typeface="Fira Code" panose="020B0509050000020004" pitchFamily="49" charset="0"/>
              </a:rPr>
              <a:t>if</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20</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这个数字是 </a:t>
            </a:r>
            <a:r>
              <a:rPr lang="en-US" altLang="zh-CN" sz="1200" b="0" dirty="0">
                <a:solidFill>
                  <a:srgbClr val="99C794"/>
                </a:solidFill>
                <a:effectLst/>
                <a:latin typeface="Fira Code" panose="020B0509050000020004" pitchFamily="49" charset="0"/>
              </a:rPr>
              <a:t>20!</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5FB3B3"/>
                </a:solidFill>
                <a:effectLst/>
                <a:latin typeface="Fira Code" panose="020B0509050000020004" pitchFamily="49" charset="0"/>
              </a:rPr>
              <a:t>}</a:t>
            </a:r>
            <a:r>
              <a:rPr lang="zh-CN" altLang="en-US" sz="1200" b="0" dirty="0">
                <a:solidFill>
                  <a:srgbClr val="CDD3DE"/>
                </a:solidFill>
                <a:effectLst/>
                <a:latin typeface="Fira Code" panose="020B0509050000020004" pitchFamily="49" charset="0"/>
              </a:rPr>
              <a:t> </a:t>
            </a:r>
            <a:r>
              <a:rPr lang="en-US" altLang="zh-CN" sz="1200" b="0" dirty="0">
                <a:solidFill>
                  <a:srgbClr val="C594C5"/>
                </a:solidFill>
                <a:effectLst/>
                <a:latin typeface="Fira Code" panose="020B0509050000020004" pitchFamily="49" charset="0"/>
              </a:rPr>
              <a:t>else</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这个数字不是 </a:t>
            </a:r>
            <a:r>
              <a:rPr lang="en-US" altLang="zh-CN" sz="1200" b="0" dirty="0">
                <a:solidFill>
                  <a:srgbClr val="99C794"/>
                </a:solidFill>
                <a:effectLst/>
                <a:latin typeface="Fira Code" panose="020B0509050000020004" pitchFamily="49" charset="0"/>
              </a:rPr>
              <a:t>20!</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br>
              <a:rPr lang="zh-CN" altLang="en-US" sz="1200" b="0" dirty="0">
                <a:solidFill>
                  <a:srgbClr val="CDD3DE"/>
                </a:solidFill>
                <a:effectLst/>
                <a:latin typeface="Fira Code" panose="020B0509050000020004" pitchFamily="49" charset="0"/>
              </a:rPr>
            </a:br>
            <a:r>
              <a:rPr lang="en-US" altLang="zh-CN" sz="1200" b="0" dirty="0">
                <a:solidFill>
                  <a:srgbClr val="C594C5"/>
                </a:solidFill>
                <a:effectLst/>
                <a:latin typeface="Fira Code" panose="020B0509050000020004" pitchFamily="49" charset="0"/>
              </a:rPr>
              <a:t>const</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20</a:t>
            </a:r>
            <a:endParaRPr lang="en-US" altLang="zh-CN" sz="1200" b="0" dirty="0">
              <a:solidFill>
                <a:srgbClr val="CDD3DE"/>
              </a:solidFill>
              <a:effectLst/>
              <a:latin typeface="Fira Code" panose="020B0509050000020004" pitchFamily="49" charset="0"/>
            </a:endParaRPr>
          </a:p>
          <a:p>
            <a:br>
              <a:rPr lang="en-US" altLang="zh-CN" sz="1200" b="0" dirty="0">
                <a:solidFill>
                  <a:srgbClr val="CDD3DE"/>
                </a:solidFill>
                <a:effectLst/>
                <a:latin typeface="Fira Code" panose="020B0509050000020004" pitchFamily="49" charset="0"/>
              </a:rPr>
            </a:br>
            <a:r>
              <a:rPr lang="en-US" altLang="zh-CN" sz="1200" b="0" dirty="0">
                <a:solidFill>
                  <a:srgbClr val="C594C5"/>
                </a:solidFill>
                <a:effectLst/>
                <a:latin typeface="Fira Code" panose="020B0509050000020004" pitchFamily="49" charset="0"/>
              </a:rPr>
              <a:t>if</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&lt;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10</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这个数字小于 </a:t>
            </a:r>
            <a:r>
              <a:rPr lang="en-US" altLang="zh-CN" sz="1200" b="0" dirty="0">
                <a:solidFill>
                  <a:srgbClr val="99C794"/>
                </a:solidFill>
                <a:effectLst/>
                <a:latin typeface="Fira Code" panose="020B0509050000020004" pitchFamily="49" charset="0"/>
              </a:rPr>
              <a:t>10</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5FB3B3"/>
                </a:solidFill>
                <a:effectLst/>
                <a:latin typeface="Fira Code" panose="020B0509050000020004" pitchFamily="49" charset="0"/>
              </a:rPr>
              <a:t>}</a:t>
            </a:r>
            <a:r>
              <a:rPr lang="zh-CN" altLang="en-US" sz="1200" b="0" dirty="0">
                <a:solidFill>
                  <a:srgbClr val="CDD3DE"/>
                </a:solidFill>
                <a:effectLst/>
                <a:latin typeface="Fira Code" panose="020B0509050000020004" pitchFamily="49" charset="0"/>
              </a:rPr>
              <a:t> </a:t>
            </a:r>
            <a:r>
              <a:rPr lang="en-US" altLang="zh-CN" sz="1200" b="0" dirty="0">
                <a:solidFill>
                  <a:srgbClr val="C594C5"/>
                </a:solidFill>
                <a:effectLst/>
                <a:latin typeface="Fira Code" panose="020B0509050000020004" pitchFamily="49" charset="0"/>
              </a:rPr>
              <a:t>else</a:t>
            </a:r>
            <a:r>
              <a:rPr lang="en-US" altLang="zh-CN" sz="1200" b="0" dirty="0">
                <a:solidFill>
                  <a:srgbClr val="CDD3DE"/>
                </a:solidFill>
                <a:effectLst/>
                <a:latin typeface="Fira Code" panose="020B0509050000020004" pitchFamily="49" charset="0"/>
              </a:rPr>
              <a:t> </a:t>
            </a:r>
            <a:r>
              <a:rPr lang="en-US" altLang="zh-CN" sz="1200" b="0" dirty="0">
                <a:solidFill>
                  <a:srgbClr val="C594C5"/>
                </a:solidFill>
                <a:effectLst/>
                <a:latin typeface="Fira Code" panose="020B0509050000020004" pitchFamily="49" charset="0"/>
              </a:rPr>
              <a:t>if</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&gt;=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10</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&amp;&amp;</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&lt;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20</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这个数字大于等于</a:t>
            </a:r>
            <a:r>
              <a:rPr lang="en-US" altLang="zh-CN" sz="1200" b="0" dirty="0">
                <a:solidFill>
                  <a:srgbClr val="99C794"/>
                </a:solidFill>
                <a:effectLst/>
                <a:latin typeface="Fira Code" panose="020B0509050000020004" pitchFamily="49" charset="0"/>
              </a:rPr>
              <a:t>10</a:t>
            </a:r>
            <a:r>
              <a:rPr lang="zh-CN" altLang="en-US" sz="1200" b="0" dirty="0">
                <a:solidFill>
                  <a:srgbClr val="99C794"/>
                </a:solidFill>
                <a:effectLst/>
                <a:latin typeface="Fira Code" panose="020B0509050000020004" pitchFamily="49" charset="0"/>
              </a:rPr>
              <a:t>，但是小于</a:t>
            </a:r>
            <a:r>
              <a:rPr lang="en-US" altLang="zh-CN" sz="1200" b="0" dirty="0">
                <a:solidFill>
                  <a:srgbClr val="99C794"/>
                </a:solidFill>
                <a:effectLst/>
                <a:latin typeface="Fira Code" panose="020B0509050000020004" pitchFamily="49" charset="0"/>
              </a:rPr>
              <a:t>20</a:t>
            </a:r>
            <a:r>
              <a:rPr lang="zh-CN" altLang="en-US" sz="1200" b="0" dirty="0">
                <a:solidFill>
                  <a:srgbClr val="99C794"/>
                </a:solidFill>
                <a:effectLst/>
                <a:latin typeface="Fira Code" panose="020B0509050000020004" pitchFamily="49" charset="0"/>
              </a:rPr>
              <a:t>！</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5FB3B3"/>
                </a:solidFill>
                <a:effectLst/>
                <a:latin typeface="Fira Code" panose="020B0509050000020004" pitchFamily="49" charset="0"/>
              </a:rPr>
              <a:t>}</a:t>
            </a:r>
            <a:r>
              <a:rPr lang="zh-CN" altLang="en-US" sz="1200" b="0" dirty="0">
                <a:solidFill>
                  <a:srgbClr val="CDD3DE"/>
                </a:solidFill>
                <a:effectLst/>
                <a:latin typeface="Fira Code" panose="020B0509050000020004" pitchFamily="49" charset="0"/>
              </a:rPr>
              <a:t> </a:t>
            </a:r>
            <a:r>
              <a:rPr lang="en-US" altLang="zh-CN" sz="1200" b="0" dirty="0">
                <a:solidFill>
                  <a:srgbClr val="C594C5"/>
                </a:solidFill>
                <a:effectLst/>
                <a:latin typeface="Fira Code" panose="020B0509050000020004" pitchFamily="49" charset="0"/>
              </a:rPr>
              <a:t>else</a:t>
            </a:r>
            <a:r>
              <a:rPr lang="en-US" altLang="zh-CN" sz="1200" b="0" dirty="0">
                <a:solidFill>
                  <a:srgbClr val="CDD3DE"/>
                </a:solidFill>
                <a:effectLst/>
                <a:latin typeface="Fira Code" panose="020B0509050000020004" pitchFamily="49" charset="0"/>
              </a:rPr>
              <a:t> </a:t>
            </a:r>
            <a:r>
              <a:rPr lang="en-US" altLang="zh-CN" sz="1200" b="0" dirty="0">
                <a:solidFill>
                  <a:srgbClr val="C594C5"/>
                </a:solidFill>
                <a:effectLst/>
                <a:latin typeface="Fira Code" panose="020B0509050000020004" pitchFamily="49" charset="0"/>
              </a:rPr>
              <a:t>if</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&gt;=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20</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&amp;&amp;</a:t>
            </a:r>
            <a:r>
              <a:rPr lang="en-US" altLang="zh-CN" sz="1200" b="0" dirty="0">
                <a:solidFill>
                  <a:srgbClr val="CDD3DE"/>
                </a:solidFill>
                <a:effectLst/>
                <a:latin typeface="Fira Code" panose="020B0509050000020004" pitchFamily="49" charset="0"/>
              </a:rPr>
              <a:t> number </a:t>
            </a:r>
            <a:r>
              <a:rPr lang="en-US" altLang="zh-CN" sz="1200" b="0" dirty="0">
                <a:solidFill>
                  <a:srgbClr val="5FB3B3"/>
                </a:solidFill>
                <a:effectLst/>
                <a:latin typeface="Fira Code" panose="020B0509050000020004" pitchFamily="49" charset="0"/>
              </a:rPr>
              <a:t>&lt;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50</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这个数字大于等于</a:t>
            </a:r>
            <a:r>
              <a:rPr lang="en-US" altLang="zh-CN" sz="1200" b="0" dirty="0">
                <a:solidFill>
                  <a:srgbClr val="99C794"/>
                </a:solidFill>
                <a:effectLst/>
                <a:latin typeface="Fira Code" panose="020B0509050000020004" pitchFamily="49" charset="0"/>
              </a:rPr>
              <a:t>20</a:t>
            </a:r>
            <a:r>
              <a:rPr lang="zh-CN" altLang="en-US" sz="1200" b="0" dirty="0">
                <a:solidFill>
                  <a:srgbClr val="99C794"/>
                </a:solidFill>
                <a:effectLst/>
                <a:latin typeface="Fira Code" panose="020B0509050000020004" pitchFamily="49" charset="0"/>
              </a:rPr>
              <a:t>，但是小于</a:t>
            </a:r>
            <a:r>
              <a:rPr lang="en-US" altLang="zh-CN" sz="1200" b="0" dirty="0">
                <a:solidFill>
                  <a:srgbClr val="99C794"/>
                </a:solidFill>
                <a:effectLst/>
                <a:latin typeface="Fira Code" panose="020B0509050000020004" pitchFamily="49" charset="0"/>
              </a:rPr>
              <a:t>50</a:t>
            </a:r>
            <a:r>
              <a:rPr lang="zh-CN" altLang="en-US" sz="1200" b="0" dirty="0">
                <a:solidFill>
                  <a:srgbClr val="99C794"/>
                </a:solidFill>
                <a:effectLst/>
                <a:latin typeface="Fira Code" panose="020B0509050000020004" pitchFamily="49" charset="0"/>
              </a:rPr>
              <a:t>！</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5FB3B3"/>
                </a:solidFill>
                <a:effectLst/>
                <a:latin typeface="Fira Code" panose="020B0509050000020004" pitchFamily="49" charset="0"/>
              </a:rPr>
              <a:t>}</a:t>
            </a:r>
            <a:r>
              <a:rPr lang="zh-CN" altLang="en-US" sz="1200" b="0" dirty="0">
                <a:solidFill>
                  <a:srgbClr val="CDD3DE"/>
                </a:solidFill>
                <a:effectLst/>
                <a:latin typeface="Fira Code" panose="020B0509050000020004" pitchFamily="49" charset="0"/>
              </a:rPr>
              <a:t> </a:t>
            </a:r>
            <a:r>
              <a:rPr lang="en-US" altLang="zh-CN" sz="1200" b="0" dirty="0">
                <a:solidFill>
                  <a:srgbClr val="C594C5"/>
                </a:solidFill>
                <a:effectLst/>
                <a:latin typeface="Fira Code" panose="020B0509050000020004" pitchFamily="49" charset="0"/>
              </a:rPr>
              <a:t>else</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我放弃了！我所知道的是它不小于</a:t>
            </a:r>
            <a:r>
              <a:rPr lang="en-US" altLang="zh-CN" sz="1200" b="0" dirty="0">
                <a:solidFill>
                  <a:srgbClr val="99C794"/>
                </a:solidFill>
                <a:effectLst/>
                <a:latin typeface="Fira Code" panose="020B0509050000020004" pitchFamily="49" charset="0"/>
              </a:rPr>
              <a:t>50</a:t>
            </a:r>
            <a:r>
              <a:rPr lang="zh-CN" altLang="en-US" sz="1200" b="0" dirty="0">
                <a:solidFill>
                  <a:srgbClr val="99C794"/>
                </a:solidFill>
                <a:effectLst/>
                <a:latin typeface="Fira Code" panose="020B0509050000020004" pitchFamily="49" charset="0"/>
              </a:rPr>
              <a:t>！</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br>
              <a:rPr lang="zh-CN" altLang="en-US" sz="1200" b="0" dirty="0">
                <a:solidFill>
                  <a:srgbClr val="CDD3DE"/>
                </a:solidFill>
                <a:effectLst/>
                <a:latin typeface="Fira Code" panose="020B0509050000020004" pitchFamily="49" charset="0"/>
              </a:rPr>
            </a:br>
            <a:r>
              <a:rPr lang="en-US" altLang="zh-CN" sz="1200" b="0" dirty="0">
                <a:solidFill>
                  <a:srgbClr val="C594C5"/>
                </a:solidFill>
                <a:effectLst/>
                <a:latin typeface="Fira Code" panose="020B0509050000020004" pitchFamily="49" charset="0"/>
              </a:rPr>
              <a:t>const</a:t>
            </a:r>
            <a:r>
              <a:rPr lang="en-US" altLang="zh-CN" sz="1200" b="0" dirty="0">
                <a:solidFill>
                  <a:srgbClr val="CDD3DE"/>
                </a:solidFill>
                <a:effectLst/>
                <a:latin typeface="Fira Code" panose="020B0509050000020004" pitchFamily="49" charset="0"/>
              </a:rPr>
              <a:t> age </a:t>
            </a:r>
            <a:r>
              <a:rPr lang="en-US" altLang="zh-CN" sz="1200" b="0" dirty="0">
                <a:solidFill>
                  <a:srgbClr val="5FB3B3"/>
                </a:solidFill>
                <a:effectLst/>
                <a:latin typeface="Fira Code" panose="020B0509050000020004" pitchFamily="49" charset="0"/>
              </a:rPr>
              <a:t>=</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20</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br>
              <a:rPr lang="en-US" altLang="zh-CN" sz="1200" b="0" dirty="0">
                <a:solidFill>
                  <a:srgbClr val="CDD3DE"/>
                </a:solidFill>
                <a:effectLst/>
                <a:latin typeface="Fira Code" panose="020B0509050000020004" pitchFamily="49" charset="0"/>
              </a:rPr>
            </a:br>
            <a:r>
              <a:rPr lang="en-US" altLang="zh-CN" sz="1200" b="0" dirty="0">
                <a:solidFill>
                  <a:srgbClr val="C594C5"/>
                </a:solidFill>
                <a:effectLst/>
                <a:latin typeface="Fira Code" panose="020B0509050000020004" pitchFamily="49" charset="0"/>
              </a:rPr>
              <a:t>switch</a:t>
            </a:r>
            <a:r>
              <a:rPr lang="en-US" altLang="zh-CN" sz="1200" b="0" dirty="0">
                <a:solidFill>
                  <a:srgbClr val="CDD3DE"/>
                </a:solidFill>
                <a:effectLst/>
                <a:latin typeface="Fira Code" panose="020B0509050000020004" pitchFamily="49" charset="0"/>
              </a:rPr>
              <a:t>(age) </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case</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20</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你</a:t>
            </a:r>
            <a:r>
              <a:rPr lang="en-US" altLang="zh-CN" sz="1200" b="0" dirty="0">
                <a:solidFill>
                  <a:srgbClr val="99C794"/>
                </a:solidFill>
                <a:effectLst/>
                <a:latin typeface="Fira Code" panose="020B0509050000020004" pitchFamily="49" charset="0"/>
              </a:rPr>
              <a:t>20</a:t>
            </a:r>
            <a:r>
              <a:rPr lang="zh-CN" altLang="en-US" sz="1200" b="0" dirty="0">
                <a:solidFill>
                  <a:srgbClr val="99C794"/>
                </a:solidFill>
                <a:effectLst/>
                <a:latin typeface="Fira Code" panose="020B0509050000020004" pitchFamily="49" charset="0"/>
              </a:rPr>
              <a:t>岁！</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break</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case</a:t>
            </a:r>
            <a:r>
              <a:rPr lang="en-US" altLang="zh-CN" sz="1200" b="0" dirty="0">
                <a:solidFill>
                  <a:srgbClr val="CDD3DE"/>
                </a:solidFill>
                <a:effectLst/>
                <a:latin typeface="Fira Code" panose="020B0509050000020004" pitchFamily="49" charset="0"/>
              </a:rPr>
              <a:t> </a:t>
            </a:r>
            <a:r>
              <a:rPr lang="en-US" altLang="zh-CN" sz="1200" b="0" dirty="0">
                <a:solidFill>
                  <a:srgbClr val="F99157"/>
                </a:solidFill>
                <a:effectLst/>
                <a:latin typeface="Fira Code" panose="020B0509050000020004" pitchFamily="49" charset="0"/>
              </a:rPr>
              <a:t>21</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你</a:t>
            </a:r>
            <a:r>
              <a:rPr lang="en-US" altLang="zh-CN" sz="1200" b="0" dirty="0">
                <a:solidFill>
                  <a:srgbClr val="99C794"/>
                </a:solidFill>
                <a:effectLst/>
                <a:latin typeface="Fira Code" panose="020B0509050000020004" pitchFamily="49" charset="0"/>
              </a:rPr>
              <a:t>21</a:t>
            </a:r>
            <a:r>
              <a:rPr lang="zh-CN" altLang="en-US" sz="1200" b="0" dirty="0">
                <a:solidFill>
                  <a:srgbClr val="99C794"/>
                </a:solidFill>
                <a:effectLst/>
                <a:latin typeface="Fira Code" panose="020B0509050000020004" pitchFamily="49" charset="0"/>
              </a:rPr>
              <a:t>岁</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break</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default</a:t>
            </a:r>
            <a:r>
              <a:rPr lang="en-US" altLang="zh-CN" sz="1200" b="0" dirty="0">
                <a:solidFill>
                  <a:srgbClr val="5FB3B3"/>
                </a:solidFill>
                <a:effectLst/>
                <a:latin typeface="Fira Code" panose="020B0509050000020004" pitchFamily="49" charset="0"/>
              </a:rPr>
              <a:t>:</a:t>
            </a:r>
            <a:endParaRPr lang="en-US" altLang="zh-CN" sz="1200" b="0" dirty="0">
              <a:solidFill>
                <a:srgbClr val="CDD3DE"/>
              </a:solidFill>
              <a:effectLst/>
              <a:latin typeface="Fira Code" panose="020B0509050000020004" pitchFamily="49" charset="0"/>
            </a:endParaRPr>
          </a:p>
          <a:p>
            <a:r>
              <a:rPr lang="en-US" altLang="zh-CN" sz="1200" b="0" dirty="0">
                <a:solidFill>
                  <a:srgbClr val="C594C5"/>
                </a:solidFill>
                <a:effectLst/>
                <a:latin typeface="Fira Code" panose="020B0509050000020004" pitchFamily="49" charset="0"/>
              </a:rPr>
              <a:t>    return</a:t>
            </a:r>
            <a:r>
              <a:rPr lang="en-US" altLang="zh-CN" sz="1200" b="0" dirty="0">
                <a:solidFill>
                  <a:srgbClr val="CDD3DE"/>
                </a:solidFill>
                <a:effectLst/>
                <a:latin typeface="Fira Code" panose="020B0509050000020004" pitchFamily="49" charset="0"/>
              </a:rPr>
              <a:t> </a:t>
            </a:r>
            <a:r>
              <a:rPr lang="en-US" altLang="zh-CN" sz="1200" b="0" dirty="0">
                <a:solidFill>
                  <a:srgbClr val="5FB3B3"/>
                </a:solidFill>
                <a:effectLst/>
                <a:latin typeface="Fira Code" panose="020B0509050000020004" pitchFamily="49" charset="0"/>
              </a:rPr>
              <a:t>'</a:t>
            </a:r>
            <a:r>
              <a:rPr lang="zh-CN" altLang="en-US" sz="1200" b="0" dirty="0">
                <a:solidFill>
                  <a:srgbClr val="99C794"/>
                </a:solidFill>
                <a:effectLst/>
                <a:latin typeface="Fira Code" panose="020B0509050000020004" pitchFamily="49" charset="0"/>
              </a:rPr>
              <a:t>你既不是</a:t>
            </a:r>
            <a:r>
              <a:rPr lang="en-US" altLang="zh-CN" sz="1200" b="0" dirty="0">
                <a:solidFill>
                  <a:srgbClr val="99C794"/>
                </a:solidFill>
                <a:effectLst/>
                <a:latin typeface="Fira Code" panose="020B0509050000020004" pitchFamily="49" charset="0"/>
              </a:rPr>
              <a:t>20</a:t>
            </a:r>
            <a:r>
              <a:rPr lang="zh-CN" altLang="en-US" sz="1200" b="0" dirty="0">
                <a:solidFill>
                  <a:srgbClr val="99C794"/>
                </a:solidFill>
                <a:effectLst/>
                <a:latin typeface="Fira Code" panose="020B0509050000020004" pitchFamily="49" charset="0"/>
              </a:rPr>
              <a:t>岁，也不是</a:t>
            </a:r>
            <a:r>
              <a:rPr lang="en-US" altLang="zh-CN" sz="1200" b="0" dirty="0">
                <a:solidFill>
                  <a:srgbClr val="99C794"/>
                </a:solidFill>
                <a:effectLst/>
                <a:latin typeface="Fira Code" panose="020B0509050000020004" pitchFamily="49" charset="0"/>
              </a:rPr>
              <a:t>21</a:t>
            </a:r>
            <a:r>
              <a:rPr lang="zh-CN" altLang="en-US" sz="1200" b="0" dirty="0">
                <a:solidFill>
                  <a:srgbClr val="99C794"/>
                </a:solidFill>
                <a:effectLst/>
                <a:latin typeface="Fira Code" panose="020B0509050000020004" pitchFamily="49" charset="0"/>
              </a:rPr>
              <a:t>岁</a:t>
            </a:r>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a:p>
            <a:r>
              <a:rPr lang="en-US" altLang="zh-CN" sz="1200" b="0" dirty="0">
                <a:solidFill>
                  <a:srgbClr val="5FB3B3"/>
                </a:solidFill>
                <a:effectLst/>
                <a:latin typeface="Fira Code" panose="020B0509050000020004" pitchFamily="49" charset="0"/>
              </a:rPr>
              <a:t>}</a:t>
            </a:r>
            <a:endParaRPr lang="zh-CN" altLang="en-US" sz="1200" b="0" dirty="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170507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循环语句：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a:t>
            </a:r>
            <a:r>
              <a:rPr lang="en-US" altLang="zh-CN"/>
              <a:t>do ... while</a:t>
            </a:r>
          </a:p>
          <a:p>
            <a:r>
              <a:rPr lang="zh-CN" altLang="en-US"/>
              <a:t> </a:t>
            </a:r>
            <a:r>
              <a:rPr lang="en-US" altLang="zh-CN"/>
              <a:t>while</a:t>
            </a:r>
          </a:p>
          <a:p>
            <a:r>
              <a:rPr lang="en-US" altLang="zh-CN"/>
              <a:t> for</a:t>
            </a:r>
          </a:p>
          <a:p>
            <a:r>
              <a:rPr lang="en-US" altLang="zh-CN"/>
              <a:t> for...in </a:t>
            </a:r>
          </a:p>
          <a:p>
            <a:pPr lvl="1"/>
            <a:r>
              <a:rPr lang="zh-CN" altLang="en-US"/>
              <a:t>枚举对象中的非符号键属性</a:t>
            </a:r>
            <a:endParaRPr lang="en-US" altLang="zh-CN"/>
          </a:p>
          <a:p>
            <a:r>
              <a:rPr lang="en-US" altLang="zh-CN"/>
              <a:t> for...of</a:t>
            </a:r>
          </a:p>
          <a:p>
            <a:pPr lvl="1"/>
            <a:r>
              <a:rPr lang="zh-CN" altLang="en-US"/>
              <a:t>遍历可迭代对象的元素</a:t>
            </a:r>
            <a:endParaRPr lang="en-US" altLang="zh-CN"/>
          </a:p>
        </p:txBody>
      </p:sp>
      <p:sp>
        <p:nvSpPr>
          <p:cNvPr id="5" name="矩形 4">
            <a:extLst>
              <a:ext uri="{FF2B5EF4-FFF2-40B4-BE49-F238E27FC236}">
                <a16:creationId xmlns:a16="http://schemas.microsoft.com/office/drawing/2014/main" id="{9495E71B-D436-2949-8695-9D3BA0938D78}"/>
              </a:ext>
            </a:extLst>
          </p:cNvPr>
          <p:cNvSpPr/>
          <p:nvPr/>
        </p:nvSpPr>
        <p:spPr>
          <a:xfrm>
            <a:off x="5490410" y="1297061"/>
            <a:ext cx="6096000" cy="5047536"/>
          </a:xfrm>
          <a:prstGeom prst="rect">
            <a:avLst/>
          </a:prstGeom>
          <a:ln>
            <a:solidFill>
              <a:schemeClr val="accent1">
                <a:hueOff val="0"/>
                <a:satOff val="0"/>
                <a:lumOff val="0"/>
              </a:schemeClr>
            </a:solidFill>
          </a:ln>
        </p:spPr>
        <p:txBody>
          <a:bodyPr>
            <a:spAutoFit/>
          </a:bodyPr>
          <a:lstStyle/>
          <a:p>
            <a:r>
              <a:rPr lang="en-US" altLang="zh-CN" sz="1400" b="0">
                <a:solidFill>
                  <a:srgbClr val="C594C5"/>
                </a:solidFill>
                <a:effectLst/>
                <a:latin typeface="Fira Code" panose="020B0509050000020004" pitchFamily="49" charset="0"/>
              </a:rPr>
              <a:t>const</a:t>
            </a:r>
            <a:r>
              <a:rPr lang="en-US" altLang="zh-CN" sz="1400" b="0">
                <a:solidFill>
                  <a:srgbClr val="CDD3DE"/>
                </a:solidFill>
                <a:effectLst/>
                <a:latin typeface="Fira Code" panose="020B0509050000020004" pitchFamily="49" charset="0"/>
              </a:rPr>
              <a:t> numbers </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1</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2</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3</a:t>
            </a:r>
            <a:r>
              <a:rPr lang="en-US" altLang="zh-CN" sz="1400" b="0">
                <a:solidFill>
                  <a:srgbClr val="CDD3DE"/>
                </a:solidFill>
                <a:effectLst/>
                <a:latin typeface="Fira Code" panose="020B0509050000020004" pitchFamily="49" charset="0"/>
              </a:rPr>
              <a:t>]</a:t>
            </a:r>
          </a:p>
          <a:p>
            <a:br>
              <a:rPr lang="en-US" altLang="zh-CN" sz="1400" b="0">
                <a:solidFill>
                  <a:srgbClr val="CDD3DE"/>
                </a:solidFill>
                <a:effectLst/>
                <a:latin typeface="Fira Code" panose="020B0509050000020004" pitchFamily="49" charset="0"/>
              </a:rPr>
            </a:br>
            <a:r>
              <a:rPr lang="en-US" altLang="zh-CN" sz="1400" b="0">
                <a:solidFill>
                  <a:srgbClr val="C594C5"/>
                </a:solidFill>
                <a:effectLst/>
                <a:latin typeface="Fira Code" panose="020B0509050000020004" pitchFamily="49" charset="0"/>
              </a:rPr>
              <a:t>for</a:t>
            </a:r>
            <a:r>
              <a:rPr lang="en-US" altLang="zh-CN" sz="1400" b="0">
                <a:solidFill>
                  <a:srgbClr val="CDD3DE"/>
                </a:solidFill>
                <a:effectLst/>
                <a:latin typeface="Fira Code" panose="020B0509050000020004" pitchFamily="49" charset="0"/>
              </a:rPr>
              <a:t> (</a:t>
            </a:r>
            <a:r>
              <a:rPr lang="en-US" altLang="zh-CN" sz="1400" b="0">
                <a:solidFill>
                  <a:srgbClr val="C594C5"/>
                </a:solidFill>
                <a:effectLst/>
                <a:latin typeface="Fira Code" panose="020B0509050000020004" pitchFamily="49" charset="0"/>
              </a:rPr>
              <a:t>let</a:t>
            </a:r>
            <a:r>
              <a:rPr lang="en-US" altLang="zh-CN" sz="1400" b="0">
                <a:solidFill>
                  <a:srgbClr val="CDD3DE"/>
                </a:solidFill>
                <a:effectLst/>
                <a:latin typeface="Fira Code" panose="020B0509050000020004" pitchFamily="49" charset="0"/>
              </a:rPr>
              <a:t> i </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0</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i</a:t>
            </a:r>
            <a:r>
              <a:rPr lang="en-US" altLang="zh-CN" sz="1400" b="0">
                <a:solidFill>
                  <a:srgbClr val="5FB3B3"/>
                </a:solidFill>
                <a:effectLst/>
                <a:latin typeface="Fira Code" panose="020B0509050000020004" pitchFamily="49" charset="0"/>
              </a:rPr>
              <a:t>&lt;</a:t>
            </a:r>
            <a:r>
              <a:rPr lang="en-US" altLang="zh-CN" sz="1400" b="0">
                <a:solidFill>
                  <a:srgbClr val="CDD3DE"/>
                </a:solidFill>
                <a:effectLst/>
                <a:latin typeface="Fira Code" panose="020B0509050000020004" pitchFamily="49" charset="0"/>
              </a:rPr>
              <a:t> numbers</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length</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i</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CDD3DE"/>
                </a:solidFill>
                <a:effectLst/>
                <a:latin typeface="Fira Code" panose="020B0509050000020004" pitchFamily="49" charset="0"/>
              </a:rPr>
              <a:t>  numbers[i] </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1</a:t>
            </a:r>
            <a:endParaRPr lang="en-US" altLang="zh-CN" sz="1400" b="0">
              <a:solidFill>
                <a:srgbClr val="CDD3DE"/>
              </a:solidFill>
              <a:effectLst/>
              <a:latin typeface="Fira Code" panose="020B0509050000020004" pitchFamily="49" charset="0"/>
            </a:endParaRPr>
          </a:p>
          <a:p>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CDD3DE"/>
                </a:solidFill>
                <a:effectLst/>
                <a:latin typeface="Fira Code" panose="020B0509050000020004" pitchFamily="49" charset="0"/>
              </a:rPr>
              <a:t>console</a:t>
            </a:r>
            <a:r>
              <a:rPr lang="en-US" altLang="zh-CN" sz="1400" b="0">
                <a:solidFill>
                  <a:srgbClr val="5FB3B3"/>
                </a:solidFill>
                <a:effectLst/>
                <a:latin typeface="Fira Code" panose="020B0509050000020004" pitchFamily="49" charset="0"/>
              </a:rPr>
              <a:t>.</a:t>
            </a:r>
            <a:r>
              <a:rPr lang="en-US" altLang="zh-CN" sz="1400" b="0">
                <a:solidFill>
                  <a:srgbClr val="6699CC"/>
                </a:solidFill>
                <a:effectLst/>
                <a:latin typeface="Fira Code" panose="020B0509050000020004" pitchFamily="49" charset="0"/>
              </a:rPr>
              <a:t>log</a:t>
            </a:r>
            <a:r>
              <a:rPr lang="en-US" altLang="zh-CN" sz="1400" b="0">
                <a:solidFill>
                  <a:srgbClr val="CDD3DE"/>
                </a:solidFill>
                <a:effectLst/>
                <a:latin typeface="Fira Code" panose="020B0509050000020004" pitchFamily="49" charset="0"/>
              </a:rPr>
              <a:t>(numbers)</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br>
              <a:rPr lang="en-US" altLang="zh-CN" sz="1400" b="0">
                <a:solidFill>
                  <a:srgbClr val="CDD3DE"/>
                </a:solidFill>
                <a:effectLst/>
                <a:latin typeface="Fira Code" panose="020B0509050000020004" pitchFamily="49" charset="0"/>
              </a:rPr>
            </a:br>
            <a:r>
              <a:rPr lang="en-US" altLang="zh-CN" sz="1400" b="0">
                <a:solidFill>
                  <a:srgbClr val="C594C5"/>
                </a:solidFill>
                <a:effectLst/>
                <a:latin typeface="Fira Code" panose="020B0509050000020004" pitchFamily="49" charset="0"/>
              </a:rPr>
              <a:t>const</a:t>
            </a:r>
            <a:r>
              <a:rPr lang="en-US" altLang="zh-CN" sz="1400" b="0">
                <a:solidFill>
                  <a:srgbClr val="CDD3DE"/>
                </a:solidFill>
                <a:effectLst/>
                <a:latin typeface="Fira Code" panose="020B0509050000020004" pitchFamily="49" charset="0"/>
              </a:rPr>
              <a:t> data </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CDD3DE"/>
                </a:solidFill>
                <a:effectLst/>
                <a:latin typeface="Fira Code" panose="020B0509050000020004" pitchFamily="49" charset="0"/>
              </a:rPr>
              <a:t>  a</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15</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CDD3DE"/>
                </a:solidFill>
                <a:effectLst/>
                <a:latin typeface="Fira Code" panose="020B0509050000020004" pitchFamily="49" charset="0"/>
              </a:rPr>
              <a:t>  b</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3</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CDD3DE"/>
                </a:solidFill>
                <a:effectLst/>
                <a:latin typeface="Fira Code" panose="020B0509050000020004" pitchFamily="49" charset="0"/>
              </a:rPr>
              <a:t>  c</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14</a:t>
            </a:r>
            <a:endParaRPr lang="en-US" altLang="zh-CN" sz="1400" b="0">
              <a:solidFill>
                <a:srgbClr val="CDD3DE"/>
              </a:solidFill>
              <a:effectLst/>
              <a:latin typeface="Fira Code" panose="020B0509050000020004" pitchFamily="49" charset="0"/>
            </a:endParaRPr>
          </a:p>
          <a:p>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br>
              <a:rPr lang="en-US" altLang="zh-CN" sz="1400" b="0">
                <a:solidFill>
                  <a:srgbClr val="CDD3DE"/>
                </a:solidFill>
                <a:effectLst/>
                <a:latin typeface="Fira Code" panose="020B0509050000020004" pitchFamily="49" charset="0"/>
              </a:rPr>
            </a:br>
            <a:r>
              <a:rPr lang="en-US" altLang="zh-CN" sz="1400" b="0">
                <a:solidFill>
                  <a:srgbClr val="C594C5"/>
                </a:solidFill>
                <a:effectLst/>
                <a:latin typeface="Fira Code" panose="020B0509050000020004" pitchFamily="49" charset="0"/>
              </a:rPr>
              <a:t>for</a:t>
            </a:r>
            <a:r>
              <a:rPr lang="en-US" altLang="zh-CN" sz="1400" b="0">
                <a:solidFill>
                  <a:srgbClr val="CDD3DE"/>
                </a:solidFill>
                <a:effectLst/>
                <a:latin typeface="Fira Code" panose="020B0509050000020004" pitchFamily="49" charset="0"/>
              </a:rPr>
              <a:t> (</a:t>
            </a:r>
            <a:r>
              <a:rPr lang="en-US" altLang="zh-CN" sz="1400" b="0">
                <a:solidFill>
                  <a:srgbClr val="C594C5"/>
                </a:solidFill>
                <a:effectLst/>
                <a:latin typeface="Fira Code" panose="020B0509050000020004" pitchFamily="49" charset="0"/>
              </a:rPr>
              <a:t>const</a:t>
            </a:r>
            <a:r>
              <a:rPr lang="en-US" altLang="zh-CN" sz="1400" b="0">
                <a:solidFill>
                  <a:srgbClr val="CDD3DE"/>
                </a:solidFill>
                <a:effectLst/>
                <a:latin typeface="Fira Code" panose="020B0509050000020004" pitchFamily="49" charset="0"/>
              </a:rPr>
              <a:t> item </a:t>
            </a:r>
            <a:r>
              <a:rPr lang="en-US" altLang="zh-CN" sz="1400" b="0">
                <a:solidFill>
                  <a:srgbClr val="5FB3B3"/>
                </a:solidFill>
                <a:effectLst/>
                <a:latin typeface="Fira Code" panose="020B0509050000020004" pitchFamily="49" charset="0"/>
              </a:rPr>
              <a:t>in</a:t>
            </a:r>
            <a:r>
              <a:rPr lang="en-US" altLang="zh-CN" sz="1400" b="0">
                <a:solidFill>
                  <a:srgbClr val="CDD3DE"/>
                </a:solidFill>
                <a:effectLst/>
                <a:latin typeface="Fira Code" panose="020B0509050000020004" pitchFamily="49" charset="0"/>
              </a:rPr>
              <a:t> data) </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CDD3DE"/>
                </a:solidFill>
                <a:effectLst/>
                <a:latin typeface="Fira Code" panose="020B0509050000020004" pitchFamily="49" charset="0"/>
              </a:rPr>
              <a:t>  data[item] </a:t>
            </a:r>
            <a:r>
              <a:rPr lang="en-US" altLang="zh-CN" sz="1400" b="0">
                <a:solidFill>
                  <a:srgbClr val="5FB3B3"/>
                </a:solidFill>
                <a:effectLst/>
                <a:latin typeface="Fira Code" panose="020B0509050000020004" pitchFamily="49" charset="0"/>
              </a:rPr>
              <a:t>+=</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1</a:t>
            </a:r>
            <a:endParaRPr lang="en-US" altLang="zh-CN" sz="1400" b="0">
              <a:solidFill>
                <a:srgbClr val="CDD3DE"/>
              </a:solidFill>
              <a:effectLst/>
              <a:latin typeface="Fira Code" panose="020B0509050000020004" pitchFamily="49" charset="0"/>
            </a:endParaRPr>
          </a:p>
          <a:p>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br>
              <a:rPr lang="en-US" altLang="zh-CN" sz="1400" b="0">
                <a:solidFill>
                  <a:srgbClr val="CDD3DE"/>
                </a:solidFill>
                <a:effectLst/>
                <a:latin typeface="Fira Code" panose="020B0509050000020004" pitchFamily="49" charset="0"/>
              </a:rPr>
            </a:br>
            <a:r>
              <a:rPr lang="en-US" altLang="zh-CN" sz="1400" b="0">
                <a:solidFill>
                  <a:srgbClr val="CDD3DE"/>
                </a:solidFill>
                <a:effectLst/>
                <a:latin typeface="Fira Code" panose="020B0509050000020004" pitchFamily="49" charset="0"/>
              </a:rPr>
              <a:t>console</a:t>
            </a:r>
            <a:r>
              <a:rPr lang="en-US" altLang="zh-CN" sz="1400" b="0">
                <a:solidFill>
                  <a:srgbClr val="5FB3B3"/>
                </a:solidFill>
                <a:effectLst/>
                <a:latin typeface="Fira Code" panose="020B0509050000020004" pitchFamily="49" charset="0"/>
              </a:rPr>
              <a:t>.</a:t>
            </a:r>
            <a:r>
              <a:rPr lang="en-US" altLang="zh-CN" sz="1400" b="0">
                <a:solidFill>
                  <a:srgbClr val="6699CC"/>
                </a:solidFill>
                <a:effectLst/>
                <a:latin typeface="Fira Code" panose="020B0509050000020004" pitchFamily="49" charset="0"/>
              </a:rPr>
              <a:t>log</a:t>
            </a:r>
            <a:r>
              <a:rPr lang="en-US" altLang="zh-CN" sz="1400" b="0">
                <a:solidFill>
                  <a:srgbClr val="CDD3DE"/>
                </a:solidFill>
                <a:effectLst/>
                <a:latin typeface="Fira Code" panose="020B0509050000020004" pitchFamily="49" charset="0"/>
              </a:rPr>
              <a:t>(data)</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br>
              <a:rPr lang="en-US" altLang="zh-CN" sz="1400" b="0">
                <a:solidFill>
                  <a:srgbClr val="CDD3DE"/>
                </a:solidFill>
                <a:effectLst/>
                <a:latin typeface="Fira Code" panose="020B0509050000020004" pitchFamily="49" charset="0"/>
              </a:rPr>
            </a:br>
            <a:br>
              <a:rPr lang="en-US" altLang="zh-CN" sz="1400" b="0">
                <a:solidFill>
                  <a:srgbClr val="CDD3DE"/>
                </a:solidFill>
                <a:effectLst/>
                <a:latin typeface="Fira Code" panose="020B0509050000020004" pitchFamily="49" charset="0"/>
              </a:rPr>
            </a:br>
            <a:r>
              <a:rPr lang="en-US" altLang="zh-CN" sz="1400" b="0">
                <a:solidFill>
                  <a:srgbClr val="C594C5"/>
                </a:solidFill>
                <a:effectLst/>
                <a:latin typeface="Fira Code" panose="020B0509050000020004" pitchFamily="49" charset="0"/>
              </a:rPr>
              <a:t>for</a:t>
            </a:r>
            <a:r>
              <a:rPr lang="en-US" altLang="zh-CN" sz="1400" b="0">
                <a:solidFill>
                  <a:srgbClr val="CDD3DE"/>
                </a:solidFill>
                <a:effectLst/>
                <a:latin typeface="Fira Code" panose="020B0509050000020004" pitchFamily="49" charset="0"/>
              </a:rPr>
              <a:t> (</a:t>
            </a:r>
            <a:r>
              <a:rPr lang="en-US" altLang="zh-CN" sz="1400" b="0">
                <a:solidFill>
                  <a:srgbClr val="C594C5"/>
                </a:solidFill>
                <a:effectLst/>
                <a:latin typeface="Fira Code" panose="020B0509050000020004" pitchFamily="49" charset="0"/>
              </a:rPr>
              <a:t>const</a:t>
            </a:r>
            <a:r>
              <a:rPr lang="en-US" altLang="zh-CN" sz="1400" b="0">
                <a:solidFill>
                  <a:srgbClr val="CDD3DE"/>
                </a:solidFill>
                <a:effectLst/>
                <a:latin typeface="Fira Code" panose="020B0509050000020004" pitchFamily="49" charset="0"/>
              </a:rPr>
              <a:t> el </a:t>
            </a:r>
            <a:r>
              <a:rPr lang="en-US" altLang="zh-CN" sz="1400" b="0">
                <a:solidFill>
                  <a:srgbClr val="5FB3B3"/>
                </a:solidFill>
                <a:effectLst/>
                <a:latin typeface="Fira Code" panose="020B0509050000020004" pitchFamily="49" charset="0"/>
              </a:rPr>
              <a:t>of</a:t>
            </a:r>
            <a:r>
              <a:rPr lang="en-US" altLang="zh-CN" sz="1400" b="0">
                <a:solidFill>
                  <a:srgbClr val="CDD3DE"/>
                </a:solidFill>
                <a:effectLst/>
                <a:latin typeface="Fira Code" panose="020B0509050000020004" pitchFamily="49" charset="0"/>
              </a:rPr>
              <a:t> [</a:t>
            </a:r>
            <a:r>
              <a:rPr lang="en-US" altLang="zh-CN" sz="1400" b="0">
                <a:solidFill>
                  <a:srgbClr val="F99157"/>
                </a:solidFill>
                <a:effectLst/>
                <a:latin typeface="Fira Code" panose="020B0509050000020004" pitchFamily="49" charset="0"/>
              </a:rPr>
              <a:t>2</a:t>
            </a:r>
            <a:r>
              <a:rPr lang="en-US" altLang="zh-CN" sz="1400" b="0">
                <a:solidFill>
                  <a:srgbClr val="5FB3B3"/>
                </a:solidFill>
                <a:effectLst/>
                <a:latin typeface="Fira Code" panose="020B0509050000020004" pitchFamily="49" charset="0"/>
              </a:rPr>
              <a:t>,</a:t>
            </a:r>
            <a:r>
              <a:rPr lang="en-US" altLang="zh-CN" sz="1400" b="0">
                <a:solidFill>
                  <a:srgbClr val="F99157"/>
                </a:solidFill>
                <a:effectLst/>
                <a:latin typeface="Fira Code" panose="020B0509050000020004" pitchFamily="49" charset="0"/>
              </a:rPr>
              <a:t>3</a:t>
            </a:r>
            <a:r>
              <a:rPr lang="en-US" altLang="zh-CN" sz="1400" b="0">
                <a:solidFill>
                  <a:srgbClr val="5FB3B3"/>
                </a:solidFill>
                <a:effectLst/>
                <a:latin typeface="Fira Code" panose="020B0509050000020004" pitchFamily="49" charset="0"/>
              </a:rPr>
              <a:t>,</a:t>
            </a:r>
            <a:r>
              <a:rPr lang="en-US" altLang="zh-CN" sz="1400" b="0">
                <a:solidFill>
                  <a:srgbClr val="F99157"/>
                </a:solidFill>
                <a:effectLst/>
                <a:latin typeface="Fira Code" panose="020B0509050000020004" pitchFamily="49" charset="0"/>
              </a:rPr>
              <a:t>4</a:t>
            </a:r>
            <a:r>
              <a:rPr lang="en-US" altLang="zh-CN" sz="1400" b="0">
                <a:solidFill>
                  <a:srgbClr val="5FB3B3"/>
                </a:solidFill>
                <a:effectLst/>
                <a:latin typeface="Fira Code" panose="020B0509050000020004" pitchFamily="49" charset="0"/>
              </a:rPr>
              <a:t>,</a:t>
            </a:r>
            <a:r>
              <a:rPr lang="en-US" altLang="zh-CN" sz="1400" b="0">
                <a:solidFill>
                  <a:srgbClr val="F99157"/>
                </a:solidFill>
                <a:effectLst/>
                <a:latin typeface="Fira Code" panose="020B0509050000020004" pitchFamily="49" charset="0"/>
              </a:rPr>
              <a:t>5</a:t>
            </a:r>
            <a:r>
              <a:rPr lang="en-US" altLang="zh-CN" sz="1400" b="0">
                <a:solidFill>
                  <a:srgbClr val="CDD3DE"/>
                </a:solidFill>
                <a:effectLst/>
                <a:latin typeface="Fira Code" panose="020B0509050000020004" pitchFamily="49" charset="0"/>
              </a:rPr>
              <a:t>]) </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CDD3DE"/>
                </a:solidFill>
                <a:effectLst/>
                <a:latin typeface="Fira Code" panose="020B0509050000020004" pitchFamily="49" charset="0"/>
              </a:rPr>
              <a:t>  console</a:t>
            </a:r>
            <a:r>
              <a:rPr lang="en-US" altLang="zh-CN" sz="1400" b="0">
                <a:solidFill>
                  <a:srgbClr val="5FB3B3"/>
                </a:solidFill>
                <a:effectLst/>
                <a:latin typeface="Fira Code" panose="020B0509050000020004" pitchFamily="49" charset="0"/>
              </a:rPr>
              <a:t>.</a:t>
            </a:r>
            <a:r>
              <a:rPr lang="en-US" altLang="zh-CN" sz="1400" b="0">
                <a:solidFill>
                  <a:srgbClr val="6699CC"/>
                </a:solidFill>
                <a:effectLst/>
                <a:latin typeface="Fira Code" panose="020B0509050000020004" pitchFamily="49" charset="0"/>
              </a:rPr>
              <a:t>log</a:t>
            </a:r>
            <a:r>
              <a:rPr lang="en-US" altLang="zh-CN" sz="1400" b="0">
                <a:solidFill>
                  <a:srgbClr val="CDD3DE"/>
                </a:solidFill>
                <a:effectLst/>
                <a:latin typeface="Fira Code" panose="020B0509050000020004" pitchFamily="49" charset="0"/>
              </a:rPr>
              <a:t>(el)</a:t>
            </a:r>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a:p>
            <a:r>
              <a:rPr lang="en-US" altLang="zh-CN" sz="1400" b="0">
                <a:solidFill>
                  <a:srgbClr val="5FB3B3"/>
                </a:solidFill>
                <a:effectLst/>
                <a:latin typeface="Fira Code" panose="020B0509050000020004" pitchFamily="49" charset="0"/>
              </a:rPr>
              <a:t>}</a:t>
            </a:r>
            <a:endParaRPr lang="en-US" altLang="zh-CN" sz="1400"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3807215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跳转语句：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标签语句</a:t>
            </a:r>
            <a:endParaRPr lang="en-US" altLang="zh-CN"/>
          </a:p>
          <a:p>
            <a:r>
              <a:rPr lang="zh-CN" altLang="en-US"/>
              <a:t> </a:t>
            </a:r>
            <a:r>
              <a:rPr lang="en-US" altLang="zh-CN"/>
              <a:t>break</a:t>
            </a:r>
          </a:p>
          <a:p>
            <a:r>
              <a:rPr lang="en-US" altLang="zh-CN"/>
              <a:t> continue</a:t>
            </a:r>
          </a:p>
          <a:p>
            <a:r>
              <a:rPr lang="en-US" altLang="zh-CN"/>
              <a:t> return</a:t>
            </a:r>
          </a:p>
          <a:p>
            <a:r>
              <a:rPr lang="en-US" altLang="zh-CN"/>
              <a:t> throw</a:t>
            </a:r>
          </a:p>
          <a:p>
            <a:r>
              <a:rPr lang="zh-CN" altLang="en-US"/>
              <a:t> </a:t>
            </a:r>
            <a:r>
              <a:rPr lang="en-US" altLang="zh-CN"/>
              <a:t>try/catch/finally</a:t>
            </a:r>
          </a:p>
        </p:txBody>
      </p:sp>
      <p:sp>
        <p:nvSpPr>
          <p:cNvPr id="3" name="矩形 2">
            <a:extLst>
              <a:ext uri="{FF2B5EF4-FFF2-40B4-BE49-F238E27FC236}">
                <a16:creationId xmlns:a16="http://schemas.microsoft.com/office/drawing/2014/main" id="{85F11084-98ED-E646-8C2F-DB4ED8C5FC45}"/>
              </a:ext>
            </a:extLst>
          </p:cNvPr>
          <p:cNvSpPr/>
          <p:nvPr/>
        </p:nvSpPr>
        <p:spPr>
          <a:xfrm>
            <a:off x="5273842" y="1582069"/>
            <a:ext cx="6096000" cy="4247317"/>
          </a:xfrm>
          <a:prstGeom prst="rect">
            <a:avLst/>
          </a:prstGeom>
          <a:ln>
            <a:solidFill>
              <a:schemeClr val="accent1">
                <a:hueOff val="0"/>
                <a:satOff val="0"/>
                <a:lumOff val="0"/>
              </a:schemeClr>
            </a:solidFill>
          </a:ln>
        </p:spPr>
        <p:txBody>
          <a:bodyPr>
            <a:spAutoFit/>
          </a:bodyPr>
          <a:lstStyle/>
          <a:p>
            <a:r>
              <a:rPr lang="en-US" altLang="zh-CN" b="0">
                <a:solidFill>
                  <a:srgbClr val="C594C5"/>
                </a:solidFill>
                <a:effectLst/>
                <a:latin typeface="Fira Code" panose="020B0509050000020004" pitchFamily="49" charset="0"/>
              </a:rPr>
              <a:t>const</a:t>
            </a:r>
            <a:r>
              <a:rPr lang="en-US" altLang="zh-CN" b="0">
                <a:solidFill>
                  <a:srgbClr val="CDD3DE"/>
                </a:solidFill>
                <a:effectLst/>
                <a:latin typeface="Fira Code" panose="020B0509050000020004" pitchFamily="49" charset="0"/>
              </a:rPr>
              <a:t> numbers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r>
              <a:rPr lang="en-US" altLang="zh-CN" b="0">
                <a:solidFill>
                  <a:srgbClr val="F99157"/>
                </a:solidFill>
                <a:effectLst/>
                <a:latin typeface="Fira Code" panose="020B0509050000020004" pitchFamily="49" charset="0"/>
              </a:rPr>
              <a:t>2</a:t>
            </a:r>
            <a:r>
              <a:rPr lang="en-US" altLang="zh-CN" b="0">
                <a:solidFill>
                  <a:srgbClr val="5FB3B3"/>
                </a:solidFill>
                <a:effectLst/>
                <a:latin typeface="Fira Code" panose="020B0509050000020004" pitchFamily="49" charset="0"/>
              </a:rPr>
              <a:t>,</a:t>
            </a:r>
            <a:r>
              <a:rPr lang="en-US" altLang="zh-CN" b="0">
                <a:solidFill>
                  <a:srgbClr val="F99157"/>
                </a:solidFill>
                <a:effectLst/>
                <a:latin typeface="Fira Code" panose="020B0509050000020004" pitchFamily="49" charset="0"/>
              </a:rPr>
              <a:t>3</a:t>
            </a:r>
            <a:r>
              <a:rPr lang="en-US" altLang="zh-CN" b="0">
                <a:solidFill>
                  <a:srgbClr val="5FB3B3"/>
                </a:solidFill>
                <a:effectLst/>
                <a:latin typeface="Fira Code" panose="020B0509050000020004" pitchFamily="49" charset="0"/>
              </a:rPr>
              <a:t>,</a:t>
            </a:r>
            <a:r>
              <a:rPr lang="en-US" altLang="zh-CN" b="0">
                <a:solidFill>
                  <a:srgbClr val="F99157"/>
                </a:solidFill>
                <a:effectLst/>
                <a:latin typeface="Fira Code" panose="020B0509050000020004" pitchFamily="49" charset="0"/>
              </a:rPr>
              <a:t>4</a:t>
            </a:r>
            <a:r>
              <a:rPr lang="en-US" altLang="zh-CN" b="0">
                <a:solidFill>
                  <a:srgbClr val="CDD3DE"/>
                </a:solidFill>
                <a:effectLst/>
                <a:latin typeface="Fira Code" panose="020B0509050000020004" pitchFamily="49" charset="0"/>
              </a:rPr>
              <a:t>]</a:t>
            </a: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for</a:t>
            </a:r>
            <a:r>
              <a:rPr lang="en-US" altLang="zh-CN" b="0">
                <a:solidFill>
                  <a:srgbClr val="CDD3DE"/>
                </a:solidFill>
                <a:effectLst/>
                <a:latin typeface="Fira Code" panose="020B0509050000020004" pitchFamily="49" charset="0"/>
              </a:rPr>
              <a:t> (</a:t>
            </a: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0</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&lt;</a:t>
            </a:r>
            <a:r>
              <a:rPr lang="en-US" altLang="zh-CN" b="0">
                <a:solidFill>
                  <a:srgbClr val="CDD3DE"/>
                </a:solidFill>
                <a:effectLst/>
                <a:latin typeface="Fira Code" panose="020B0509050000020004" pitchFamily="49" charset="0"/>
              </a:rPr>
              <a:t> numbers</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length</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i</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zh-CN" altLang="en-US" b="0">
                <a:solidFill>
                  <a:srgbClr val="C594C5"/>
                </a:solidFill>
                <a:effectLst/>
                <a:latin typeface="Fira Code" panose="020B0509050000020004" pitchFamily="49" charset="0"/>
              </a:rPr>
              <a:t>  </a:t>
            </a:r>
            <a:r>
              <a:rPr lang="en-US" altLang="zh-CN" b="0">
                <a:solidFill>
                  <a:srgbClr val="C594C5"/>
                </a:solidFill>
                <a:effectLst/>
                <a:latin typeface="Fira Code" panose="020B0509050000020004" pitchFamily="49" charset="0"/>
              </a:rPr>
              <a:t>if</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3</a:t>
            </a:r>
            <a:r>
              <a:rPr lang="en-US" altLang="zh-CN" b="0">
                <a:solidFill>
                  <a:srgbClr val="CDD3DE"/>
                </a:solidFill>
                <a:effectLst/>
                <a:latin typeface="Fira Code" panose="020B0509050000020004" pitchFamily="49" charset="0"/>
              </a:rPr>
              <a:t> ) </a:t>
            </a:r>
            <a:r>
              <a:rPr lang="en-US" altLang="zh-CN" b="0">
                <a:solidFill>
                  <a:srgbClr val="C594C5"/>
                </a:solidFill>
                <a:effectLst/>
                <a:latin typeface="Fira Code" panose="020B0509050000020004" pitchFamily="49" charset="0"/>
              </a:rPr>
              <a:t>break</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zh-CN" altLang="en-US" b="0">
                <a:solidFill>
                  <a:srgbClr val="CDD3DE"/>
                </a:solidFill>
                <a:effectLst/>
                <a:latin typeface="Fira Code" panose="020B0509050000020004" pitchFamily="49" charset="0"/>
              </a:rPr>
              <a:t>  </a:t>
            </a:r>
            <a:r>
              <a:rPr lang="en-US" altLang="zh-CN" b="0">
                <a:solidFill>
                  <a:srgbClr val="CDD3DE"/>
                </a:solidFill>
                <a:effectLst/>
                <a:latin typeface="Fira Code" panose="020B0509050000020004" pitchFamily="49" charset="0"/>
              </a:rPr>
              <a:t>numbers[i]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(numbers)</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const</a:t>
            </a:r>
            <a:r>
              <a:rPr lang="en-US" altLang="zh-CN" b="0">
                <a:solidFill>
                  <a:srgbClr val="CDD3DE"/>
                </a:solidFill>
                <a:effectLst/>
                <a:latin typeface="Fira Code" panose="020B0509050000020004" pitchFamily="49" charset="0"/>
              </a:rPr>
              <a:t> numbers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r>
              <a:rPr lang="en-US" altLang="zh-CN" b="0">
                <a:solidFill>
                  <a:srgbClr val="F99157"/>
                </a:solidFill>
                <a:effectLst/>
                <a:latin typeface="Fira Code" panose="020B0509050000020004" pitchFamily="49" charset="0"/>
              </a:rPr>
              <a:t>2</a:t>
            </a:r>
            <a:r>
              <a:rPr lang="en-US" altLang="zh-CN" b="0">
                <a:solidFill>
                  <a:srgbClr val="5FB3B3"/>
                </a:solidFill>
                <a:effectLst/>
                <a:latin typeface="Fira Code" panose="020B0509050000020004" pitchFamily="49" charset="0"/>
              </a:rPr>
              <a:t>,</a:t>
            </a:r>
            <a:r>
              <a:rPr lang="en-US" altLang="zh-CN" b="0">
                <a:solidFill>
                  <a:srgbClr val="F99157"/>
                </a:solidFill>
                <a:effectLst/>
                <a:latin typeface="Fira Code" panose="020B0509050000020004" pitchFamily="49" charset="0"/>
              </a:rPr>
              <a:t>3</a:t>
            </a:r>
            <a:r>
              <a:rPr lang="en-US" altLang="zh-CN" b="0">
                <a:solidFill>
                  <a:srgbClr val="5FB3B3"/>
                </a:solidFill>
                <a:effectLst/>
                <a:latin typeface="Fira Code" panose="020B0509050000020004" pitchFamily="49" charset="0"/>
              </a:rPr>
              <a:t>,</a:t>
            </a:r>
            <a:r>
              <a:rPr lang="en-US" altLang="zh-CN" b="0">
                <a:solidFill>
                  <a:srgbClr val="F99157"/>
                </a:solidFill>
                <a:effectLst/>
                <a:latin typeface="Fira Code" panose="020B0509050000020004" pitchFamily="49" charset="0"/>
              </a:rPr>
              <a:t>4</a:t>
            </a:r>
            <a:r>
              <a:rPr lang="en-US" altLang="zh-CN" b="0">
                <a:solidFill>
                  <a:srgbClr val="CDD3DE"/>
                </a:solidFill>
                <a:effectLst/>
                <a:latin typeface="Fira Code" panose="020B0509050000020004" pitchFamily="49" charset="0"/>
              </a:rPr>
              <a:t>]</a:t>
            </a:r>
          </a:p>
          <a:p>
            <a:br>
              <a:rPr lang="en-US" altLang="zh-CN" b="0">
                <a:solidFill>
                  <a:srgbClr val="CDD3DE"/>
                </a:solidFill>
                <a:effectLst/>
                <a:latin typeface="Fira Code" panose="020B0509050000020004" pitchFamily="49" charset="0"/>
              </a:rPr>
            </a:br>
            <a:r>
              <a:rPr lang="en-US" altLang="zh-CN" b="0">
                <a:solidFill>
                  <a:srgbClr val="C594C5"/>
                </a:solidFill>
                <a:effectLst/>
                <a:latin typeface="Fira Code" panose="020B0509050000020004" pitchFamily="49" charset="0"/>
              </a:rPr>
              <a:t>for</a:t>
            </a:r>
            <a:r>
              <a:rPr lang="en-US" altLang="zh-CN" b="0">
                <a:solidFill>
                  <a:srgbClr val="CDD3DE"/>
                </a:solidFill>
                <a:effectLst/>
                <a:latin typeface="Fira Code" panose="020B0509050000020004" pitchFamily="49" charset="0"/>
              </a:rPr>
              <a:t> (</a:t>
            </a:r>
            <a:r>
              <a:rPr lang="en-US" altLang="zh-CN" b="0">
                <a:solidFill>
                  <a:srgbClr val="C594C5"/>
                </a:solidFill>
                <a:effectLst/>
                <a:latin typeface="Fira Code" panose="020B0509050000020004" pitchFamily="49" charset="0"/>
              </a:rPr>
              <a:t>let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0</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&lt;</a:t>
            </a:r>
            <a:r>
              <a:rPr lang="en-US" altLang="zh-CN" b="0">
                <a:solidFill>
                  <a:srgbClr val="CDD3DE"/>
                </a:solidFill>
                <a:effectLst/>
                <a:latin typeface="Fira Code" panose="020B0509050000020004" pitchFamily="49" charset="0"/>
              </a:rPr>
              <a:t> numbers</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length</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i</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zh-CN" altLang="en-US" b="0">
                <a:solidFill>
                  <a:srgbClr val="C594C5"/>
                </a:solidFill>
                <a:effectLst/>
                <a:latin typeface="Fira Code" panose="020B0509050000020004" pitchFamily="49" charset="0"/>
              </a:rPr>
              <a:t>  </a:t>
            </a:r>
            <a:r>
              <a:rPr lang="en-US" altLang="zh-CN" b="0">
                <a:solidFill>
                  <a:srgbClr val="C594C5"/>
                </a:solidFill>
                <a:effectLst/>
                <a:latin typeface="Fira Code" panose="020B0509050000020004" pitchFamily="49" charset="0"/>
              </a:rPr>
              <a:t>if</a:t>
            </a:r>
            <a:r>
              <a:rPr lang="en-US" altLang="zh-CN" b="0">
                <a:solidFill>
                  <a:srgbClr val="CDD3DE"/>
                </a:solidFill>
                <a:effectLst/>
                <a:latin typeface="Fira Code" panose="020B0509050000020004" pitchFamily="49" charset="0"/>
              </a:rPr>
              <a:t> (i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CDD3DE"/>
                </a:solidFill>
                <a:effectLst/>
                <a:latin typeface="Fira Code" panose="020B0509050000020004" pitchFamily="49" charset="0"/>
              </a:rPr>
              <a:t> ) </a:t>
            </a:r>
            <a:r>
              <a:rPr lang="en-US" altLang="zh-CN" b="0">
                <a:solidFill>
                  <a:srgbClr val="C594C5"/>
                </a:solidFill>
                <a:effectLst/>
                <a:latin typeface="Fira Code" panose="020B0509050000020004" pitchFamily="49" charset="0"/>
              </a:rPr>
              <a:t>continue</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zh-CN" altLang="en-US" b="0">
                <a:solidFill>
                  <a:srgbClr val="CDD3DE"/>
                </a:solidFill>
                <a:effectLst/>
                <a:latin typeface="Fira Code" panose="020B0509050000020004" pitchFamily="49" charset="0"/>
              </a:rPr>
              <a:t>  </a:t>
            </a:r>
            <a:r>
              <a:rPr lang="en-US" altLang="zh-CN" b="0">
                <a:solidFill>
                  <a:srgbClr val="CDD3DE"/>
                </a:solidFill>
                <a:effectLst/>
                <a:latin typeface="Fira Code" panose="020B0509050000020004" pitchFamily="49" charset="0"/>
              </a:rPr>
              <a:t>numbers[i] </a:t>
            </a:r>
            <a:r>
              <a:rPr lang="en-US" altLang="zh-CN" b="0">
                <a:solidFill>
                  <a:srgbClr val="5FB3B3"/>
                </a:solidFill>
                <a:effectLst/>
                <a:latin typeface="Fira Code" panose="020B0509050000020004" pitchFamily="49" charset="0"/>
              </a:rPr>
              <a:t>+=</a:t>
            </a:r>
            <a:r>
              <a:rPr lang="en-US" altLang="zh-CN" b="0">
                <a:solidFill>
                  <a:srgbClr val="CDD3DE"/>
                </a:solidFill>
                <a:effectLst/>
                <a:latin typeface="Fira Code" panose="020B0509050000020004" pitchFamily="49" charset="0"/>
              </a:rPr>
              <a:t> </a:t>
            </a:r>
            <a:r>
              <a:rPr lang="en-US" altLang="zh-CN" b="0">
                <a:solidFill>
                  <a:srgbClr val="F99157"/>
                </a:solidFill>
                <a:effectLst/>
                <a:latin typeface="Fira Code" panose="020B0509050000020004" pitchFamily="49" charset="0"/>
              </a:rPr>
              <a:t>1</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a:p>
            <a:r>
              <a:rPr lang="en-US" altLang="zh-CN" b="0">
                <a:solidFill>
                  <a:srgbClr val="CDD3DE"/>
                </a:solidFill>
                <a:effectLst/>
                <a:latin typeface="Fira Code" panose="020B0509050000020004" pitchFamily="49" charset="0"/>
              </a:rPr>
              <a:t>console</a:t>
            </a:r>
            <a:r>
              <a:rPr lang="en-US" altLang="zh-CN" b="0">
                <a:solidFill>
                  <a:srgbClr val="5FB3B3"/>
                </a:solidFill>
                <a:effectLst/>
                <a:latin typeface="Fira Code" panose="020B0509050000020004" pitchFamily="49" charset="0"/>
              </a:rPr>
              <a:t>.</a:t>
            </a:r>
            <a:r>
              <a:rPr lang="en-US" altLang="zh-CN" b="0">
                <a:solidFill>
                  <a:srgbClr val="6699CC"/>
                </a:solidFill>
                <a:effectLst/>
                <a:latin typeface="Fira Code" panose="020B0509050000020004" pitchFamily="49" charset="0"/>
              </a:rPr>
              <a:t>log</a:t>
            </a:r>
            <a:r>
              <a:rPr lang="en-US" altLang="zh-CN" b="0">
                <a:solidFill>
                  <a:srgbClr val="CDD3DE"/>
                </a:solidFill>
                <a:effectLst/>
                <a:latin typeface="Fira Code" panose="020B0509050000020004" pitchFamily="49" charset="0"/>
              </a:rPr>
              <a:t>(numbers)</a:t>
            </a:r>
            <a:r>
              <a:rPr lang="en-US" altLang="zh-CN" b="0">
                <a:solidFill>
                  <a:srgbClr val="5FB3B3"/>
                </a:solidFill>
                <a:effectLst/>
                <a:latin typeface="Fira Code" panose="020B0509050000020004" pitchFamily="49" charset="0"/>
              </a:rPr>
              <a:t>;</a:t>
            </a:r>
            <a:endParaRPr lang="en-US" altLang="zh-CN" b="0">
              <a:solidFill>
                <a:srgbClr val="CDD3DE"/>
              </a:solidFill>
              <a:effectLst/>
              <a:latin typeface="Fira Code" panose="020B0509050000020004" pitchFamily="49" charset="0"/>
            </a:endParaRPr>
          </a:p>
        </p:txBody>
      </p:sp>
    </p:spTree>
    <p:extLst>
      <p:ext uri="{BB962C8B-B14F-4D97-AF65-F5344CB8AC3E}">
        <p14:creationId xmlns:p14="http://schemas.microsoft.com/office/powerpoint/2010/main" val="2300585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前端综合训练</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语句</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其他语句</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4</a:t>
            </a:r>
            <a:endParaRPr lang="zh-CN" altLang="en-US" dirty="0"/>
          </a:p>
        </p:txBody>
      </p:sp>
      <p:sp>
        <p:nvSpPr>
          <p:cNvPr id="4" name="内容占位符 3">
            <a:extLst>
              <a:ext uri="{FF2B5EF4-FFF2-40B4-BE49-F238E27FC236}">
                <a16:creationId xmlns:a16="http://schemas.microsoft.com/office/drawing/2014/main" id="{60B99203-5F9E-D948-891A-8F0521CA6E0E}"/>
              </a:ext>
            </a:extLst>
          </p:cNvPr>
          <p:cNvSpPr>
            <a:spLocks noGrp="1"/>
          </p:cNvSpPr>
          <p:nvPr>
            <p:ph sz="half" idx="1"/>
          </p:nvPr>
        </p:nvSpPr>
        <p:spPr>
          <a:xfrm>
            <a:off x="937985" y="1811111"/>
            <a:ext cx="10889057" cy="4351338"/>
          </a:xfrm>
        </p:spPr>
        <p:txBody>
          <a:bodyPr/>
          <a:lstStyle/>
          <a:p>
            <a:r>
              <a:rPr lang="zh-CN" altLang="en-US"/>
              <a:t> </a:t>
            </a:r>
            <a:r>
              <a:rPr lang="en-US" altLang="zh-CN"/>
              <a:t>with</a:t>
            </a:r>
            <a:r>
              <a:rPr lang="zh-CN" altLang="en-US"/>
              <a:t>：禁用</a:t>
            </a:r>
            <a:endParaRPr lang="en-US" altLang="zh-CN"/>
          </a:p>
          <a:p>
            <a:r>
              <a:rPr lang="zh-CN" altLang="en-US"/>
              <a:t> </a:t>
            </a:r>
            <a:r>
              <a:rPr lang="en-US" altLang="zh-CN"/>
              <a:t>use strict</a:t>
            </a:r>
          </a:p>
          <a:p>
            <a:r>
              <a:rPr lang="en-US" altLang="zh-CN"/>
              <a:t> debugger</a:t>
            </a:r>
          </a:p>
        </p:txBody>
      </p:sp>
    </p:spTree>
    <p:extLst>
      <p:ext uri="{BB962C8B-B14F-4D97-AF65-F5344CB8AC3E}">
        <p14:creationId xmlns:p14="http://schemas.microsoft.com/office/powerpoint/2010/main" val="1517618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83280" y="2322195"/>
            <a:ext cx="5685790" cy="1106805"/>
          </a:xfrm>
          <a:prstGeom prst="rect">
            <a:avLst/>
          </a:prstGeom>
          <a:noFill/>
        </p:spPr>
        <p:txBody>
          <a:bodyPr wrap="square" rtlCol="0">
            <a:spAutoFit/>
          </a:bodyPr>
          <a:lstStyle/>
          <a:p>
            <a:pPr algn="dist"/>
            <a:r>
              <a:rPr lang="zh-CN" altLang="en-US" sz="6600" b="1" dirty="0">
                <a:solidFill>
                  <a:schemeClr val="bg1"/>
                </a:solidFill>
              </a:rPr>
              <a:t>感谢聆听</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7" y="904875"/>
            <a:ext cx="7465105" cy="538163"/>
          </a:xfrm>
        </p:spPr>
        <p:txBody>
          <a:bodyPr/>
          <a:lstStyle/>
          <a:p>
            <a:r>
              <a:rPr lang="zh-CN" altLang="en-US" dirty="0"/>
              <a:t>名词、形容词和动词</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pic>
        <p:nvPicPr>
          <p:cNvPr id="3" name="图片 2">
            <a:extLst>
              <a:ext uri="{FF2B5EF4-FFF2-40B4-BE49-F238E27FC236}">
                <a16:creationId xmlns:a16="http://schemas.microsoft.com/office/drawing/2014/main" id="{7600379D-38F1-5F4E-83C8-70705233843F}"/>
              </a:ext>
            </a:extLst>
          </p:cNvPr>
          <p:cNvPicPr>
            <a:picLocks noChangeAspect="1"/>
          </p:cNvPicPr>
          <p:nvPr/>
        </p:nvPicPr>
        <p:blipFill>
          <a:blip r:embed="rId3"/>
          <a:stretch>
            <a:fillRect/>
          </a:stretch>
        </p:blipFill>
        <p:spPr>
          <a:xfrm>
            <a:off x="2757488" y="1954695"/>
            <a:ext cx="8984456" cy="4296914"/>
          </a:xfrm>
          <a:prstGeom prst="rect">
            <a:avLst/>
          </a:prstGeom>
        </p:spPr>
      </p:pic>
    </p:spTree>
    <p:extLst>
      <p:ext uri="{BB962C8B-B14F-4D97-AF65-F5344CB8AC3E}">
        <p14:creationId xmlns:p14="http://schemas.microsoft.com/office/powerpoint/2010/main" val="91890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概述</a:t>
            </a:r>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a:xfrm>
            <a:off x="655637" y="904875"/>
            <a:ext cx="7465105" cy="538163"/>
          </a:xfrm>
        </p:spPr>
        <p:txBody>
          <a:bodyPr/>
          <a:lstStyle/>
          <a:p>
            <a:r>
              <a:rPr lang="en-US" altLang="zh-CN" dirty="0"/>
              <a:t>JavaScript</a:t>
            </a:r>
            <a:r>
              <a:rPr lang="zh-CN" altLang="en-US" dirty="0"/>
              <a:t> 版本</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pic>
        <p:nvPicPr>
          <p:cNvPr id="4" name="图片 3">
            <a:extLst>
              <a:ext uri="{FF2B5EF4-FFF2-40B4-BE49-F238E27FC236}">
                <a16:creationId xmlns:a16="http://schemas.microsoft.com/office/drawing/2014/main" id="{E256C79B-B082-5F44-872F-16A82BBC4408}"/>
              </a:ext>
            </a:extLst>
          </p:cNvPr>
          <p:cNvPicPr>
            <a:picLocks noChangeAspect="1"/>
          </p:cNvPicPr>
          <p:nvPr/>
        </p:nvPicPr>
        <p:blipFill>
          <a:blip r:embed="rId3"/>
          <a:stretch>
            <a:fillRect/>
          </a:stretch>
        </p:blipFill>
        <p:spPr>
          <a:xfrm>
            <a:off x="1993106" y="2412962"/>
            <a:ext cx="9327356" cy="1760614"/>
          </a:xfrm>
          <a:prstGeom prst="rect">
            <a:avLst/>
          </a:prstGeom>
        </p:spPr>
      </p:pic>
      <p:sp>
        <p:nvSpPr>
          <p:cNvPr id="5" name="矩形 4">
            <a:extLst>
              <a:ext uri="{FF2B5EF4-FFF2-40B4-BE49-F238E27FC236}">
                <a16:creationId xmlns:a16="http://schemas.microsoft.com/office/drawing/2014/main" id="{863F0578-DB7A-E64A-881D-385FCEDDA57C}"/>
              </a:ext>
            </a:extLst>
          </p:cNvPr>
          <p:cNvSpPr/>
          <p:nvPr/>
        </p:nvSpPr>
        <p:spPr>
          <a:xfrm>
            <a:off x="2589797" y="4373047"/>
            <a:ext cx="7917552" cy="369332"/>
          </a:xfrm>
          <a:prstGeom prst="rect">
            <a:avLst/>
          </a:prstGeom>
        </p:spPr>
        <p:txBody>
          <a:bodyPr wrap="none">
            <a:spAutoFit/>
          </a:bodyPr>
          <a:lstStyle/>
          <a:p>
            <a:r>
              <a:rPr lang="en-US" altLang="zh-CN" dirty="0">
                <a:hlinkClick r:id="rId4"/>
              </a:rPr>
              <a:t>JavaScript </a:t>
            </a:r>
            <a:r>
              <a:rPr lang="zh-CN" altLang="en-US" dirty="0">
                <a:hlinkClick r:id="rId4"/>
              </a:rPr>
              <a:t>简史：</a:t>
            </a:r>
            <a:r>
              <a:rPr lang="en-US" altLang="zh-CN" dirty="0">
                <a:hlinkClick r:id="rId4"/>
              </a:rPr>
              <a:t>http://xiaojichao.com/post/a-brief-history-of-javascript.html</a:t>
            </a:r>
            <a:endParaRPr lang="zh-CN" altLang="en-US" dirty="0"/>
          </a:p>
        </p:txBody>
      </p:sp>
    </p:spTree>
    <p:extLst>
      <p:ext uri="{BB962C8B-B14F-4D97-AF65-F5344CB8AC3E}">
        <p14:creationId xmlns:p14="http://schemas.microsoft.com/office/powerpoint/2010/main" val="14180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normAutofit/>
          </a:bodyPr>
          <a:lstStyle/>
          <a:p>
            <a:r>
              <a:rPr lang="en-US" altLang="zh-CN" dirty="0"/>
              <a:t> </a:t>
            </a:r>
            <a:r>
              <a:rPr lang="zh-CN" altLang="en-US" dirty="0"/>
              <a:t>自然语言如何学？</a:t>
            </a:r>
            <a:endParaRPr lang="en-US" altLang="zh-CN" dirty="0"/>
          </a:p>
          <a:p>
            <a:r>
              <a:rPr lang="en-US" altLang="zh-CN" dirty="0"/>
              <a:t> </a:t>
            </a:r>
            <a:r>
              <a:rPr lang="zh-CN" altLang="en-US" dirty="0"/>
              <a:t>编程语言</a:t>
            </a:r>
            <a:endParaRPr lang="en-US" altLang="zh-CN" dirty="0"/>
          </a:p>
          <a:p>
            <a:pPr lvl="1"/>
            <a:r>
              <a:rPr lang="zh-CN" altLang="en-US" dirty="0"/>
              <a:t>字符集：这门语言有哪些字符？</a:t>
            </a:r>
            <a:endParaRPr lang="en-US" altLang="zh-CN" dirty="0"/>
          </a:p>
          <a:p>
            <a:pPr lvl="1"/>
            <a:r>
              <a:rPr lang="zh-CN" altLang="en-US" dirty="0"/>
              <a:t>标识符、关键字与保留字：单词如何组成，哪些单词是留给编译器的？</a:t>
            </a:r>
            <a:endParaRPr lang="en-US" altLang="zh-CN" dirty="0"/>
          </a:p>
          <a:p>
            <a:pPr lvl="1"/>
            <a:r>
              <a:rPr lang="zh-CN" altLang="en-US" dirty="0"/>
              <a:t>数据类型与数据结构：数据有哪些形式？</a:t>
            </a:r>
            <a:endParaRPr lang="en-US" altLang="zh-CN" dirty="0"/>
          </a:p>
          <a:p>
            <a:pPr lvl="1"/>
            <a:r>
              <a:rPr lang="zh-CN" altLang="en-US" dirty="0"/>
              <a:t>变量与字面量：如何引用内存中的数据？</a:t>
            </a:r>
            <a:endParaRPr lang="en-US" altLang="zh-CN" dirty="0"/>
          </a:p>
          <a:p>
            <a:pPr lvl="1"/>
            <a:r>
              <a:rPr lang="zh-CN" altLang="en-US" dirty="0"/>
              <a:t>表达式：数据的组合</a:t>
            </a:r>
            <a:endParaRPr lang="en-US" altLang="zh-CN" dirty="0"/>
          </a:p>
          <a:p>
            <a:pPr lvl="1"/>
            <a:r>
              <a:rPr lang="zh-CN" altLang="en-US" dirty="0"/>
              <a:t>语句：一句话</a:t>
            </a:r>
            <a:r>
              <a:rPr lang="en-US" altLang="zh-CN" dirty="0"/>
              <a:t> </a:t>
            </a:r>
            <a:r>
              <a:rPr lang="en-US" altLang="zh-CN" dirty="0">
                <a:sym typeface="Wingdings" pitchFamily="2" charset="2"/>
              </a:rPr>
              <a:t> </a:t>
            </a:r>
            <a:r>
              <a:rPr lang="zh-CN" altLang="en-US" dirty="0">
                <a:sym typeface="Wingdings" pitchFamily="2" charset="2"/>
              </a:rPr>
              <a:t>一条</a:t>
            </a:r>
            <a:r>
              <a:rPr lang="zh-CN" altLang="en-US" dirty="0"/>
              <a:t>指令</a:t>
            </a:r>
            <a:endParaRPr lang="en-US" altLang="zh-CN" dirty="0"/>
          </a:p>
          <a:p>
            <a:pPr lvl="1"/>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什么是 </a:t>
            </a:r>
            <a:r>
              <a:rPr lang="en-US" altLang="zh-CN" dirty="0"/>
              <a:t>JavaScript</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zh-CN" altLang="en-US" dirty="0"/>
              <a:t>如何学一门编程语言？</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Tree>
    <p:extLst>
      <p:ext uri="{BB962C8B-B14F-4D97-AF65-F5344CB8AC3E}">
        <p14:creationId xmlns:p14="http://schemas.microsoft.com/office/powerpoint/2010/main" val="135223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9BC14-7F69-0A42-BDC5-2E9610DF30B2}"/>
              </a:ext>
            </a:extLst>
          </p:cNvPr>
          <p:cNvSpPr>
            <a:spLocks noGrp="1"/>
          </p:cNvSpPr>
          <p:nvPr>
            <p:ph type="ctrTitle"/>
          </p:nvPr>
        </p:nvSpPr>
        <p:spPr/>
        <p:txBody>
          <a:bodyPr/>
          <a:lstStyle/>
          <a:p>
            <a:r>
              <a:rPr kumimoji="1" lang="zh-CN" altLang="en-US" dirty="0"/>
              <a:t>核心语法基础</a:t>
            </a:r>
          </a:p>
        </p:txBody>
      </p:sp>
      <p:sp>
        <p:nvSpPr>
          <p:cNvPr id="8" name="内容占位符 7">
            <a:extLst>
              <a:ext uri="{FF2B5EF4-FFF2-40B4-BE49-F238E27FC236}">
                <a16:creationId xmlns:a16="http://schemas.microsoft.com/office/drawing/2014/main" id="{76D681D8-BA32-024E-AC12-7EA97B8C9C2E}"/>
              </a:ext>
            </a:extLst>
          </p:cNvPr>
          <p:cNvSpPr>
            <a:spLocks noGrp="1"/>
          </p:cNvSpPr>
          <p:nvPr>
            <p:ph sz="half" idx="1"/>
          </p:nvPr>
        </p:nvSpPr>
        <p:spPr>
          <a:xfrm>
            <a:off x="937985" y="1811111"/>
            <a:ext cx="10499271" cy="4351338"/>
          </a:xfrm>
        </p:spPr>
        <p:txBody>
          <a:bodyPr>
            <a:normAutofit/>
          </a:bodyPr>
          <a:lstStyle/>
          <a:p>
            <a:r>
              <a:rPr lang="en-US" altLang="zh-CN" dirty="0"/>
              <a:t> </a:t>
            </a:r>
            <a:r>
              <a:rPr kumimoji="1" lang="en-US" altLang="zh-CN" dirty="0"/>
              <a:t>JavaScript </a:t>
            </a:r>
            <a:r>
              <a:rPr kumimoji="1" lang="zh-CN" altLang="en-US" dirty="0"/>
              <a:t>语法是构成合法的 </a:t>
            </a:r>
            <a:r>
              <a:rPr kumimoji="1" lang="en-US" altLang="zh-CN" dirty="0"/>
              <a:t>JavaScript</a:t>
            </a:r>
            <a:r>
              <a:rPr kumimoji="1" lang="zh-CN" altLang="en-US" dirty="0"/>
              <a:t> 程序的所有规则和特征的集合，包括词法和句法。</a:t>
            </a:r>
            <a:endParaRPr kumimoji="1" lang="en-US" altLang="zh-CN" dirty="0"/>
          </a:p>
          <a:p>
            <a:pPr lvl="1"/>
            <a:r>
              <a:rPr lang="zh-CN" altLang="en-US" dirty="0"/>
              <a:t> 词法：定义 </a:t>
            </a:r>
            <a:r>
              <a:rPr lang="en-US" altLang="zh-CN" dirty="0"/>
              <a:t>JavaScript</a:t>
            </a:r>
            <a:r>
              <a:rPr lang="zh-CN" altLang="en-US" dirty="0"/>
              <a:t> 的基本名词规范，包括字符编码、命名规则、标识符与关键字、注释规则、运算符和分隔符等。</a:t>
            </a:r>
            <a:endParaRPr lang="en-US" altLang="zh-CN" dirty="0"/>
          </a:p>
          <a:p>
            <a:pPr lvl="1"/>
            <a:r>
              <a:rPr lang="zh-CN" altLang="en-US" dirty="0"/>
              <a:t> 句法：定义 </a:t>
            </a:r>
            <a:r>
              <a:rPr lang="en-US" altLang="zh-CN" dirty="0"/>
              <a:t>JavaScript</a:t>
            </a:r>
            <a:r>
              <a:rPr lang="zh-CN" altLang="en-US" dirty="0"/>
              <a:t> 的基本运算逻辑和程序结构，包括短语、句子和代码段的基本规则，比如表达式、语句和程序结构等。</a:t>
            </a:r>
            <a:endParaRPr lang="en-US" altLang="zh-CN" dirty="0"/>
          </a:p>
        </p:txBody>
      </p:sp>
      <p:sp>
        <p:nvSpPr>
          <p:cNvPr id="10" name="文本占位符 9">
            <a:extLst>
              <a:ext uri="{FF2B5EF4-FFF2-40B4-BE49-F238E27FC236}">
                <a16:creationId xmlns:a16="http://schemas.microsoft.com/office/drawing/2014/main" id="{B579052B-739C-F14E-9CAA-0B5ED8AF4E3B}"/>
              </a:ext>
            </a:extLst>
          </p:cNvPr>
          <p:cNvSpPr>
            <a:spLocks noGrp="1"/>
          </p:cNvSpPr>
          <p:nvPr>
            <p:ph type="body" sz="quarter" idx="10"/>
          </p:nvPr>
        </p:nvSpPr>
        <p:spPr/>
        <p:txBody>
          <a:bodyPr/>
          <a:lstStyle/>
          <a:p>
            <a:r>
              <a:rPr lang="zh-CN" altLang="en-US" dirty="0"/>
              <a:t>什么是 </a:t>
            </a:r>
            <a:r>
              <a:rPr lang="en-US" altLang="zh-CN" dirty="0"/>
              <a:t>JavaScript</a:t>
            </a:r>
            <a:endParaRPr lang="zh-CN" altLang="en-US" dirty="0"/>
          </a:p>
        </p:txBody>
      </p:sp>
      <p:sp>
        <p:nvSpPr>
          <p:cNvPr id="11" name="文本占位符 10">
            <a:extLst>
              <a:ext uri="{FF2B5EF4-FFF2-40B4-BE49-F238E27FC236}">
                <a16:creationId xmlns:a16="http://schemas.microsoft.com/office/drawing/2014/main" id="{D89A058C-5EA5-7841-9B23-082A326A5F3F}"/>
              </a:ext>
            </a:extLst>
          </p:cNvPr>
          <p:cNvSpPr>
            <a:spLocks noGrp="1"/>
          </p:cNvSpPr>
          <p:nvPr>
            <p:ph type="body" sz="quarter" idx="11"/>
          </p:nvPr>
        </p:nvSpPr>
        <p:spPr/>
        <p:txBody>
          <a:bodyPr/>
          <a:lstStyle/>
          <a:p>
            <a:r>
              <a:rPr lang="en-US" altLang="zh-CN" dirty="0"/>
              <a:t>JavaScript</a:t>
            </a:r>
            <a:r>
              <a:rPr lang="zh-CN" altLang="en-US" dirty="0"/>
              <a:t> 基本语法</a:t>
            </a:r>
          </a:p>
        </p:txBody>
      </p:sp>
      <p:sp>
        <p:nvSpPr>
          <p:cNvPr id="12" name="文本占位符 11">
            <a:extLst>
              <a:ext uri="{FF2B5EF4-FFF2-40B4-BE49-F238E27FC236}">
                <a16:creationId xmlns:a16="http://schemas.microsoft.com/office/drawing/2014/main" id="{EC2BE6E5-A0D2-0349-805C-49FA20BEF097}"/>
              </a:ext>
            </a:extLst>
          </p:cNvPr>
          <p:cNvSpPr>
            <a:spLocks noGrp="1"/>
          </p:cNvSpPr>
          <p:nvPr>
            <p:ph type="body" sz="quarter" idx="12"/>
          </p:nvPr>
        </p:nvSpPr>
        <p:spPr>
          <a:xfrm>
            <a:off x="637470" y="440406"/>
            <a:ext cx="464183" cy="344919"/>
          </a:xfrm>
        </p:spPr>
        <p:txBody>
          <a:bodyPr>
            <a:normAutofit fontScale="92500" lnSpcReduction="20000"/>
          </a:bodyPr>
          <a:lstStyle/>
          <a:p>
            <a:r>
              <a:rPr lang="en-US" altLang="zh-CN" dirty="0"/>
              <a:t>1</a:t>
            </a:r>
            <a:endParaRPr lang="zh-CN" altLang="en-US" dirty="0"/>
          </a:p>
        </p:txBody>
      </p:sp>
    </p:spTree>
    <p:extLst>
      <p:ext uri="{BB962C8B-B14F-4D97-AF65-F5344CB8AC3E}">
        <p14:creationId xmlns:p14="http://schemas.microsoft.com/office/powerpoint/2010/main" val="59757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0360" y="2397760"/>
            <a:ext cx="129601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52880" y="3674745"/>
            <a:ext cx="1642110" cy="1642110"/>
            <a:chOff x="1667" y="6676"/>
            <a:chExt cx="2280" cy="2280"/>
          </a:xfrm>
        </p:grpSpPr>
        <p:sp>
          <p:nvSpPr>
            <p:cNvPr id="8" name="椭圆 7"/>
            <p:cNvSpPr/>
            <p:nvPr/>
          </p:nvSpPr>
          <p:spPr>
            <a:xfrm>
              <a:off x="1836" y="6821"/>
              <a:ext cx="1989" cy="19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5bc40d7864e71-13"/>
            <p:cNvPicPr>
              <a:picLocks noChangeAspect="1"/>
            </p:cNvPicPr>
            <p:nvPr/>
          </p:nvPicPr>
          <p:blipFill>
            <a:blip r:embed="rId4"/>
            <a:stretch>
              <a:fillRect/>
            </a:stretch>
          </p:blipFill>
          <p:spPr>
            <a:xfrm>
              <a:off x="1667" y="6676"/>
              <a:ext cx="2280" cy="2280"/>
            </a:xfrm>
            <a:prstGeom prst="rect">
              <a:avLst/>
            </a:prstGeom>
          </p:spPr>
        </p:pic>
      </p:grpSp>
      <p:sp>
        <p:nvSpPr>
          <p:cNvPr id="10" name="标题 9">
            <a:extLst>
              <a:ext uri="{FF2B5EF4-FFF2-40B4-BE49-F238E27FC236}">
                <a16:creationId xmlns:a16="http://schemas.microsoft.com/office/drawing/2014/main" id="{E2DF39B3-AAFB-D041-B11B-6433582A1BA5}"/>
              </a:ext>
            </a:extLst>
          </p:cNvPr>
          <p:cNvSpPr>
            <a:spLocks noGrp="1"/>
          </p:cNvSpPr>
          <p:nvPr>
            <p:ph type="ctrTitle"/>
          </p:nvPr>
        </p:nvSpPr>
        <p:spPr>
          <a:xfrm>
            <a:off x="1610360" y="2509330"/>
            <a:ext cx="6260149" cy="937448"/>
          </a:xfrm>
        </p:spPr>
        <p:txBody>
          <a:bodyPr/>
          <a:lstStyle/>
          <a:p>
            <a:r>
              <a:rPr lang="en-US" altLang="zh-CN" dirty="0"/>
              <a:t>JavaScript</a:t>
            </a:r>
            <a:r>
              <a:rPr lang="zh-CN" altLang="en-US" dirty="0"/>
              <a:t> 词法结构</a:t>
            </a:r>
          </a:p>
        </p:txBody>
      </p:sp>
      <p:sp>
        <p:nvSpPr>
          <p:cNvPr id="12" name="副标题 11">
            <a:extLst>
              <a:ext uri="{FF2B5EF4-FFF2-40B4-BE49-F238E27FC236}">
                <a16:creationId xmlns:a16="http://schemas.microsoft.com/office/drawing/2014/main" id="{5356BE09-0DA6-F842-9D9A-446B536C14D5}"/>
              </a:ext>
            </a:extLst>
          </p:cNvPr>
          <p:cNvSpPr>
            <a:spLocks noGrp="1"/>
          </p:cNvSpPr>
          <p:nvPr>
            <p:ph type="subTitle" idx="1"/>
          </p:nvPr>
        </p:nvSpPr>
        <p:spPr/>
        <p:txBody>
          <a:bodyPr/>
          <a:lstStyle/>
          <a:p>
            <a:r>
              <a:rPr lang="en-US" altLang="zh-CN" dirty="0"/>
              <a:t>1</a:t>
            </a:r>
            <a:endParaRPr lang="zh-CN" altLang="en-US" dirty="0"/>
          </a:p>
        </p:txBody>
      </p:sp>
      <p:sp>
        <p:nvSpPr>
          <p:cNvPr id="13" name="文本占位符 12">
            <a:extLst>
              <a:ext uri="{FF2B5EF4-FFF2-40B4-BE49-F238E27FC236}">
                <a16:creationId xmlns:a16="http://schemas.microsoft.com/office/drawing/2014/main" id="{4633C0B7-1792-BC45-994E-F3DFCFD107A4}"/>
              </a:ext>
            </a:extLst>
          </p:cNvPr>
          <p:cNvSpPr>
            <a:spLocks noGrp="1"/>
          </p:cNvSpPr>
          <p:nvPr>
            <p:ph type="body" sz="quarter" idx="13"/>
          </p:nvPr>
        </p:nvSpPr>
        <p:spPr>
          <a:xfrm>
            <a:off x="8225924" y="2145297"/>
            <a:ext cx="3627438" cy="1351753"/>
          </a:xfrm>
        </p:spPr>
        <p:txBody>
          <a:bodyPr/>
          <a:lstStyle/>
          <a:p>
            <a:r>
              <a:rPr lang="zh-CN" altLang="en-US" dirty="0"/>
              <a:t> 字符集</a:t>
            </a:r>
            <a:endParaRPr lang="en-US" altLang="zh-CN" dirty="0"/>
          </a:p>
          <a:p>
            <a:r>
              <a:rPr lang="zh-CN" altLang="en-US" dirty="0"/>
              <a:t> 注释 </a:t>
            </a:r>
            <a:endParaRPr lang="en-US" altLang="zh-CN" dirty="0"/>
          </a:p>
          <a:p>
            <a:r>
              <a:rPr lang="zh-CN" altLang="en-US" dirty="0"/>
              <a:t> </a:t>
            </a:r>
            <a:r>
              <a:rPr lang="en-US" altLang="zh-CN" dirty="0"/>
              <a:t>Token</a:t>
            </a:r>
            <a:r>
              <a:rPr lang="zh-CN" altLang="en-US" dirty="0"/>
              <a:t>（词法单元）</a:t>
            </a:r>
            <a:endParaRPr lang="en-US" altLang="zh-CN" dirty="0"/>
          </a:p>
        </p:txBody>
      </p:sp>
      <p:sp>
        <p:nvSpPr>
          <p:cNvPr id="2" name="矩形 1">
            <a:extLst>
              <a:ext uri="{FF2B5EF4-FFF2-40B4-BE49-F238E27FC236}">
                <a16:creationId xmlns:a16="http://schemas.microsoft.com/office/drawing/2014/main" id="{61D31EE2-F5DE-4848-BB97-3B3203A6134C}"/>
              </a:ext>
            </a:extLst>
          </p:cNvPr>
          <p:cNvSpPr/>
          <p:nvPr/>
        </p:nvSpPr>
        <p:spPr>
          <a:xfrm>
            <a:off x="1419726" y="5560277"/>
            <a:ext cx="10371221" cy="369332"/>
          </a:xfrm>
          <a:prstGeom prst="rect">
            <a:avLst/>
          </a:prstGeom>
        </p:spPr>
        <p:txBody>
          <a:bodyPr wrap="square">
            <a:spAutoFit/>
          </a:bodyPr>
          <a:lstStyle/>
          <a:p>
            <a:r>
              <a:rPr lang="en-US" altLang="zh-CN">
                <a:solidFill>
                  <a:srgbClr val="FF0000"/>
                </a:solidFill>
                <a:hlinkClick r:id="rId5">
                  <a:extLst>
                    <a:ext uri="{A12FA001-AC4F-418D-AE19-62706E023703}">
                      <ahyp:hlinkClr xmlns:ahyp="http://schemas.microsoft.com/office/drawing/2018/hyperlinkcolor" val="tx"/>
                    </a:ext>
                  </a:extLst>
                </a:hlinkClick>
              </a:rPr>
              <a:t>https://developer.mozilla.org/zh-CN/docs/Web/JavaScript/Reference/Lexical_grammar</a:t>
            </a:r>
            <a:endParaRPr lang="zh-CN" altLang="en-US">
              <a:solidFill>
                <a:srgbClr val="FF0000"/>
              </a:solidFill>
            </a:endParaRPr>
          </a:p>
        </p:txBody>
      </p:sp>
      <p:sp>
        <p:nvSpPr>
          <p:cNvPr id="3" name="矩形 2">
            <a:extLst>
              <a:ext uri="{FF2B5EF4-FFF2-40B4-BE49-F238E27FC236}">
                <a16:creationId xmlns:a16="http://schemas.microsoft.com/office/drawing/2014/main" id="{DF059EA7-1470-3840-93FF-5A099CA6DDA8}"/>
              </a:ext>
            </a:extLst>
          </p:cNvPr>
          <p:cNvSpPr/>
          <p:nvPr/>
        </p:nvSpPr>
        <p:spPr>
          <a:xfrm>
            <a:off x="1447799" y="6029509"/>
            <a:ext cx="8586537" cy="369332"/>
          </a:xfrm>
          <a:prstGeom prst="rect">
            <a:avLst/>
          </a:prstGeom>
        </p:spPr>
        <p:txBody>
          <a:bodyPr wrap="square">
            <a:spAutoFit/>
          </a:bodyPr>
          <a:lstStyle/>
          <a:p>
            <a:r>
              <a:rPr lang="en-US" altLang="zh-CN">
                <a:solidFill>
                  <a:srgbClr val="FF0000"/>
                </a:solidFill>
                <a:hlinkClick r:id="rId6">
                  <a:extLst>
                    <a:ext uri="{A12FA001-AC4F-418D-AE19-62706E023703}">
                      <ahyp:hlinkClr xmlns:ahyp="http://schemas.microsoft.com/office/drawing/2018/hyperlinkcolor" val="tx"/>
                    </a:ext>
                  </a:extLst>
                </a:hlinkClick>
              </a:rPr>
              <a:t>http://www.ecma-international.org/publications/standards/Ecma-262.htm</a:t>
            </a:r>
            <a:endParaRPr lang="zh-CN" altLang="en-US">
              <a:solidFill>
                <a:srgbClr val="FF0000"/>
              </a:solidFill>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33710</TotalTime>
  <Words>5343</Words>
  <Application>Microsoft Office PowerPoint</Application>
  <PresentationFormat>宽屏</PresentationFormat>
  <Paragraphs>790</Paragraphs>
  <Slides>49</Slides>
  <Notes>49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Apple Symbols</vt:lpstr>
      <vt:lpstr>Fira Code</vt:lpstr>
      <vt:lpstr>等线</vt:lpstr>
      <vt:lpstr>Microsoft YaHei</vt:lpstr>
      <vt:lpstr>Microsoft YaHei</vt:lpstr>
      <vt:lpstr>Arial</vt:lpstr>
      <vt:lpstr>Calibri</vt:lpstr>
      <vt:lpstr>Consolas</vt:lpstr>
      <vt:lpstr>Wingdings</vt:lpstr>
      <vt:lpstr>Office 主题​​</vt:lpstr>
      <vt:lpstr>PowerPoint 演示文稿</vt:lpstr>
      <vt:lpstr>PowerPoint 演示文稿</vt:lpstr>
      <vt:lpstr>核心语法基础</vt:lpstr>
      <vt:lpstr>核心语法基础</vt:lpstr>
      <vt:lpstr>核心语法基础</vt:lpstr>
      <vt:lpstr>核心语法基础</vt:lpstr>
      <vt:lpstr>核心语法基础</vt:lpstr>
      <vt:lpstr>核心语法基础</vt:lpstr>
      <vt:lpstr>JavaScript 词法结构</vt:lpstr>
      <vt:lpstr>核心语法基础</vt:lpstr>
      <vt:lpstr>核心语法基础</vt:lpstr>
      <vt:lpstr>核心语法基础</vt:lpstr>
      <vt:lpstr>核心语法基础</vt:lpstr>
      <vt:lpstr>核心语法基础</vt:lpstr>
      <vt:lpstr>核心语法基础</vt:lpstr>
      <vt:lpstr>核心语法基础</vt:lpstr>
      <vt:lpstr>数据类型、值与变量</vt:lpstr>
      <vt:lpstr>前端综合训练</vt:lpstr>
      <vt:lpstr>前端综合训练</vt:lpstr>
      <vt:lpstr>前端综合训练</vt:lpstr>
      <vt:lpstr>前端综合训练</vt:lpstr>
      <vt:lpstr>前端综合训练</vt:lpstr>
      <vt:lpstr>前端综合训练</vt:lpstr>
      <vt:lpstr>前端综合训练</vt:lpstr>
      <vt:lpstr>前端综合训练</vt:lpstr>
      <vt:lpstr>前端综合训练</vt:lpstr>
      <vt:lpstr>前端综合训练</vt:lpstr>
      <vt:lpstr>运算符与表达式</vt:lpstr>
      <vt:lpstr>前端综合训练</vt:lpstr>
      <vt:lpstr>前端综合训练</vt:lpstr>
      <vt:lpstr>前端综合训练</vt:lpstr>
      <vt:lpstr>前端综合训练</vt:lpstr>
      <vt:lpstr>前端综合训练</vt:lpstr>
      <vt:lpstr>前端综合训练</vt:lpstr>
      <vt:lpstr>前端综合训练</vt:lpstr>
      <vt:lpstr>前端综合训练</vt:lpstr>
      <vt:lpstr>前端综合训练</vt:lpstr>
      <vt:lpstr>前端综合训练</vt:lpstr>
      <vt:lpstr>前端综合训练</vt:lpstr>
      <vt:lpstr>语句</vt:lpstr>
      <vt:lpstr>前端综合训练</vt:lpstr>
      <vt:lpstr>前端综合训练</vt:lpstr>
      <vt:lpstr>前端综合训练</vt:lpstr>
      <vt:lpstr>前端综合训练</vt:lpstr>
      <vt:lpstr>前端综合训练</vt:lpstr>
      <vt:lpstr>前端综合训练</vt:lpstr>
      <vt:lpstr>前端综合训练</vt:lpstr>
      <vt:lpstr>前端综合训练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肖 继潮</cp:lastModifiedBy>
  <cp:revision>674</cp:revision>
  <cp:lastPrinted>2020-08-19T02:01:59Z</cp:lastPrinted>
  <dcterms:created xsi:type="dcterms:W3CDTF">2017-08-03T09:01:00Z</dcterms:created>
  <dcterms:modified xsi:type="dcterms:W3CDTF">2020-10-12T08:47:02Z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