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9.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10.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tags/tag11.xml" ContentType="application/vnd.openxmlformats-officedocument.presentationml.tags+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tags/tag12.xml" ContentType="application/vnd.openxmlformats-officedocument.presentationml.tags+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1"/>
  </p:notesMasterIdLst>
  <p:handoutMasterIdLst>
    <p:handoutMasterId r:id="rId72"/>
  </p:handoutMasterIdLst>
  <p:sldIdLst>
    <p:sldId id="256" r:id="rId2"/>
    <p:sldId id="257" r:id="rId3"/>
    <p:sldId id="259" r:id="rId4"/>
    <p:sldId id="405" r:id="rId5"/>
    <p:sldId id="406" r:id="rId6"/>
    <p:sldId id="407" r:id="rId7"/>
    <p:sldId id="408" r:id="rId8"/>
    <p:sldId id="409" r:id="rId9"/>
    <p:sldId id="410" r:id="rId10"/>
    <p:sldId id="411" r:id="rId11"/>
    <p:sldId id="412" r:id="rId12"/>
    <p:sldId id="413" r:id="rId13"/>
    <p:sldId id="418" r:id="rId14"/>
    <p:sldId id="429" r:id="rId15"/>
    <p:sldId id="422" r:id="rId16"/>
    <p:sldId id="423" r:id="rId17"/>
    <p:sldId id="424" r:id="rId18"/>
    <p:sldId id="425" r:id="rId19"/>
    <p:sldId id="426" r:id="rId20"/>
    <p:sldId id="430" r:id="rId21"/>
    <p:sldId id="432" r:id="rId22"/>
    <p:sldId id="433" r:id="rId23"/>
    <p:sldId id="434" r:id="rId24"/>
    <p:sldId id="435" r:id="rId25"/>
    <p:sldId id="436" r:id="rId26"/>
    <p:sldId id="437" r:id="rId27"/>
    <p:sldId id="438" r:id="rId28"/>
    <p:sldId id="431" r:id="rId29"/>
    <p:sldId id="428" r:id="rId30"/>
    <p:sldId id="439" r:id="rId31"/>
    <p:sldId id="440" r:id="rId32"/>
    <p:sldId id="441" r:id="rId33"/>
    <p:sldId id="442" r:id="rId34"/>
    <p:sldId id="443" r:id="rId35"/>
    <p:sldId id="415" r:id="rId36"/>
    <p:sldId id="419" r:id="rId37"/>
    <p:sldId id="445" r:id="rId38"/>
    <p:sldId id="446" r:id="rId39"/>
    <p:sldId id="450" r:id="rId40"/>
    <p:sldId id="447" r:id="rId41"/>
    <p:sldId id="448" r:id="rId42"/>
    <p:sldId id="444" r:id="rId43"/>
    <p:sldId id="451" r:id="rId44"/>
    <p:sldId id="452" r:id="rId45"/>
    <p:sldId id="453" r:id="rId46"/>
    <p:sldId id="454" r:id="rId47"/>
    <p:sldId id="455" r:id="rId48"/>
    <p:sldId id="456" r:id="rId49"/>
    <p:sldId id="457" r:id="rId50"/>
    <p:sldId id="458" r:id="rId51"/>
    <p:sldId id="416" r:id="rId52"/>
    <p:sldId id="420" r:id="rId53"/>
    <p:sldId id="474" r:id="rId54"/>
    <p:sldId id="470" r:id="rId55"/>
    <p:sldId id="459" r:id="rId56"/>
    <p:sldId id="460" r:id="rId57"/>
    <p:sldId id="461" r:id="rId58"/>
    <p:sldId id="462" r:id="rId59"/>
    <p:sldId id="463" r:id="rId60"/>
    <p:sldId id="464" r:id="rId61"/>
    <p:sldId id="465" r:id="rId62"/>
    <p:sldId id="466" r:id="rId63"/>
    <p:sldId id="467" r:id="rId64"/>
    <p:sldId id="468" r:id="rId65"/>
    <p:sldId id="469" r:id="rId66"/>
    <p:sldId id="471" r:id="rId67"/>
    <p:sldId id="472" r:id="rId68"/>
    <p:sldId id="473" r:id="rId69"/>
    <p:sldId id="285" r:id="rId70"/>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908" userDrawn="1">
          <p15:clr>
            <a:srgbClr val="A4A3A4"/>
          </p15:clr>
        </p15:guide>
        <p15:guide id="3"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7DEB"/>
    <a:srgbClr val="735630"/>
    <a:srgbClr val="7356DD"/>
    <a:srgbClr val="E19E8E"/>
    <a:srgbClr val="6956D7"/>
    <a:srgbClr val="E2E2E2"/>
    <a:srgbClr val="7154DB"/>
    <a:srgbClr val="000000"/>
    <a:srgbClr val="90B160"/>
    <a:srgbClr val="C51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979" autoAdjust="0"/>
    <p:restoredTop sz="87520"/>
  </p:normalViewPr>
  <p:slideViewPr>
    <p:cSldViewPr snapToGrid="0" showGuides="1">
      <p:cViewPr varScale="1">
        <p:scale>
          <a:sx n="87" d="100"/>
          <a:sy n="87" d="100"/>
        </p:scale>
        <p:origin x="200" y="312"/>
      </p:cViewPr>
      <p:guideLst>
        <p:guide pos="3908"/>
        <p:guide orient="horz" pos="2160"/>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152" d="100"/>
          <a:sy n="152" d="100"/>
        </p:scale>
        <p:origin x="5648" y="184"/>
      </p:cViewPr>
      <p:guideLst/>
    </p:cSldViewPr>
  </p:notes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31390C-4018-594E-9F6E-AE023EC5A3A1}"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zh-CN" altLang="en-US"/>
        </a:p>
      </dgm:t>
    </dgm:pt>
    <dgm:pt modelId="{1BA82018-58F5-3949-B8EC-217B3CBC910D}">
      <dgm:prSet phldrT="[文本]"/>
      <dgm:spPr>
        <a:solidFill>
          <a:srgbClr val="7154DB"/>
        </a:solidFill>
      </dgm:spPr>
      <dgm:t>
        <a:bodyPr/>
        <a:lstStyle/>
        <a:p>
          <a:r>
            <a:rPr lang="en-US" altLang="zh-CN" dirty="0"/>
            <a:t>1.JavaScript</a:t>
          </a:r>
          <a:r>
            <a:rPr lang="zh-CN" altLang="en-US" dirty="0"/>
            <a:t>引擎</a:t>
          </a:r>
        </a:p>
      </dgm:t>
    </dgm:pt>
    <dgm:pt modelId="{832AF051-95AA-A044-A5F6-B3BEC0089F28}" type="parTrans" cxnId="{3D7A6EC5-1541-FF48-9638-22D567E1BE36}">
      <dgm:prSet/>
      <dgm:spPr/>
      <dgm:t>
        <a:bodyPr/>
        <a:lstStyle/>
        <a:p>
          <a:endParaRPr lang="zh-CN" altLang="en-US"/>
        </a:p>
      </dgm:t>
    </dgm:pt>
    <dgm:pt modelId="{8C446D7A-5CCD-D244-A810-80464C065A1F}" type="sibTrans" cxnId="{3D7A6EC5-1541-FF48-9638-22D567E1BE36}">
      <dgm:prSet/>
      <dgm:spPr/>
      <dgm:t>
        <a:bodyPr/>
        <a:lstStyle/>
        <a:p>
          <a:endParaRPr lang="zh-CN" altLang="en-US"/>
        </a:p>
      </dgm:t>
    </dgm:pt>
    <dgm:pt modelId="{B16B6A17-DCD3-9E40-A29B-6F06E51D1BE2}">
      <dgm:prSet phldrT="[文本]"/>
      <dgm:spPr>
        <a:solidFill>
          <a:srgbClr val="7154DB"/>
        </a:solidFill>
      </dgm:spPr>
      <dgm:t>
        <a:bodyPr/>
        <a:lstStyle/>
        <a:p>
          <a:r>
            <a:rPr lang="en-US" altLang="zh-CN" dirty="0"/>
            <a:t>2.</a:t>
          </a:r>
          <a:r>
            <a:rPr lang="zh-CN" altLang="en-US" dirty="0"/>
            <a:t>执行上下文和执行栈</a:t>
          </a:r>
        </a:p>
      </dgm:t>
    </dgm:pt>
    <dgm:pt modelId="{31C256BE-C5C8-4241-815E-9F2526C4089E}" type="parTrans" cxnId="{BC4F2CCC-A1B2-6142-BB67-D83719932322}">
      <dgm:prSet/>
      <dgm:spPr/>
      <dgm:t>
        <a:bodyPr/>
        <a:lstStyle/>
        <a:p>
          <a:endParaRPr lang="zh-CN" altLang="en-US"/>
        </a:p>
      </dgm:t>
    </dgm:pt>
    <dgm:pt modelId="{C7624D4F-75F4-F143-B9A5-3A3776DC8E95}" type="sibTrans" cxnId="{BC4F2CCC-A1B2-6142-BB67-D83719932322}">
      <dgm:prSet/>
      <dgm:spPr/>
      <dgm:t>
        <a:bodyPr/>
        <a:lstStyle/>
        <a:p>
          <a:endParaRPr lang="zh-CN" altLang="en-US"/>
        </a:p>
      </dgm:t>
    </dgm:pt>
    <dgm:pt modelId="{DA050901-A569-F648-A100-1B465F7ACBCA}">
      <dgm:prSet phldrT="[文本]"/>
      <dgm:spPr>
        <a:solidFill>
          <a:srgbClr val="7356DD"/>
        </a:solidFill>
      </dgm:spPr>
      <dgm:t>
        <a:bodyPr/>
        <a:lstStyle/>
        <a:p>
          <a:r>
            <a:rPr lang="en-US" altLang="zh-CN" dirty="0"/>
            <a:t>4.</a:t>
          </a:r>
          <a:r>
            <a:rPr lang="zh-CN" altLang="en-US" dirty="0"/>
            <a:t> 作用域与作用域链</a:t>
          </a:r>
        </a:p>
      </dgm:t>
    </dgm:pt>
    <dgm:pt modelId="{C34DF622-E1A2-5743-A71E-08B8EF2A4F01}" type="parTrans" cxnId="{F8EC568E-BD2C-3A47-B719-2E10A5528851}">
      <dgm:prSet/>
      <dgm:spPr/>
      <dgm:t>
        <a:bodyPr/>
        <a:lstStyle/>
        <a:p>
          <a:endParaRPr lang="zh-CN" altLang="en-US"/>
        </a:p>
      </dgm:t>
    </dgm:pt>
    <dgm:pt modelId="{E096A970-CE6F-6043-BCF6-F9DB411A8D47}" type="sibTrans" cxnId="{F8EC568E-BD2C-3A47-B719-2E10A5528851}">
      <dgm:prSet/>
      <dgm:spPr/>
      <dgm:t>
        <a:bodyPr/>
        <a:lstStyle/>
        <a:p>
          <a:endParaRPr lang="zh-CN" altLang="en-US"/>
        </a:p>
      </dgm:t>
    </dgm:pt>
    <dgm:pt modelId="{3905938C-476B-7346-BA14-977529632385}">
      <dgm:prSet/>
      <dgm:spPr>
        <a:solidFill>
          <a:srgbClr val="7356DD"/>
        </a:solidFill>
      </dgm:spPr>
      <dgm:t>
        <a:bodyPr/>
        <a:lstStyle/>
        <a:p>
          <a:r>
            <a:rPr lang="en-US" altLang="zh-CN" dirty="0"/>
            <a:t>3.</a:t>
          </a:r>
          <a:r>
            <a:rPr lang="zh-CN" altLang="en-US" dirty="0"/>
            <a:t>提升</a:t>
          </a:r>
        </a:p>
      </dgm:t>
    </dgm:pt>
    <dgm:pt modelId="{58924D57-A9D4-7641-A444-8898209CB7A9}" type="parTrans" cxnId="{803313AD-884E-E44E-A906-A7E065D181F6}">
      <dgm:prSet/>
      <dgm:spPr/>
      <dgm:t>
        <a:bodyPr/>
        <a:lstStyle/>
        <a:p>
          <a:endParaRPr lang="zh-CN" altLang="en-US"/>
        </a:p>
      </dgm:t>
    </dgm:pt>
    <dgm:pt modelId="{69B8EFC2-A3A8-E541-88CD-F8B6745C6E40}" type="sibTrans" cxnId="{803313AD-884E-E44E-A906-A7E065D181F6}">
      <dgm:prSet/>
      <dgm:spPr/>
      <dgm:t>
        <a:bodyPr/>
        <a:lstStyle/>
        <a:p>
          <a:endParaRPr lang="zh-CN" altLang="en-US"/>
        </a:p>
      </dgm:t>
    </dgm:pt>
    <dgm:pt modelId="{4209B3B9-7648-A64D-A767-E534426CF2CE}" type="pres">
      <dgm:prSet presAssocID="{2631390C-4018-594E-9F6E-AE023EC5A3A1}" presName="Name0" presStyleCnt="0">
        <dgm:presLayoutVars>
          <dgm:dir/>
          <dgm:animLvl val="lvl"/>
          <dgm:resizeHandles val="exact"/>
        </dgm:presLayoutVars>
      </dgm:prSet>
      <dgm:spPr/>
    </dgm:pt>
    <dgm:pt modelId="{EA798A36-0052-FB4C-9E92-3B01D1D1367D}" type="pres">
      <dgm:prSet presAssocID="{1BA82018-58F5-3949-B8EC-217B3CBC910D}" presName="composite" presStyleCnt="0"/>
      <dgm:spPr/>
    </dgm:pt>
    <dgm:pt modelId="{DEB8B1F2-9248-1D4E-B8C9-654F91A3D904}" type="pres">
      <dgm:prSet presAssocID="{1BA82018-58F5-3949-B8EC-217B3CBC910D}" presName="parTx" presStyleLbl="alignNode1" presStyleIdx="0" presStyleCnt="4">
        <dgm:presLayoutVars>
          <dgm:chMax val="0"/>
          <dgm:chPref val="0"/>
          <dgm:bulletEnabled val="1"/>
        </dgm:presLayoutVars>
      </dgm:prSet>
      <dgm:spPr/>
    </dgm:pt>
    <dgm:pt modelId="{C8F33F06-14AD-AC4F-AE61-7A687D58B078}" type="pres">
      <dgm:prSet presAssocID="{1BA82018-58F5-3949-B8EC-217B3CBC910D}" presName="desTx" presStyleLbl="alignAccFollowNode1" presStyleIdx="0" presStyleCnt="4">
        <dgm:presLayoutVars>
          <dgm:bulletEnabled val="1"/>
        </dgm:presLayoutVars>
      </dgm:prSet>
      <dgm:spPr/>
    </dgm:pt>
    <dgm:pt modelId="{963576C8-8733-3F46-9A4C-B789CF545DBB}" type="pres">
      <dgm:prSet presAssocID="{8C446D7A-5CCD-D244-A810-80464C065A1F}" presName="space" presStyleCnt="0"/>
      <dgm:spPr/>
    </dgm:pt>
    <dgm:pt modelId="{F6988B25-914F-0340-974A-79B11456EF35}" type="pres">
      <dgm:prSet presAssocID="{B16B6A17-DCD3-9E40-A29B-6F06E51D1BE2}" presName="composite" presStyleCnt="0"/>
      <dgm:spPr/>
    </dgm:pt>
    <dgm:pt modelId="{CCC40D40-9E39-8742-8DD8-1E8D9F1747AE}" type="pres">
      <dgm:prSet presAssocID="{B16B6A17-DCD3-9E40-A29B-6F06E51D1BE2}" presName="parTx" presStyleLbl="alignNode1" presStyleIdx="1" presStyleCnt="4">
        <dgm:presLayoutVars>
          <dgm:chMax val="0"/>
          <dgm:chPref val="0"/>
          <dgm:bulletEnabled val="1"/>
        </dgm:presLayoutVars>
      </dgm:prSet>
      <dgm:spPr/>
    </dgm:pt>
    <dgm:pt modelId="{D7C3A7B8-8CED-8546-93DA-F5F2DA5B620E}" type="pres">
      <dgm:prSet presAssocID="{B16B6A17-DCD3-9E40-A29B-6F06E51D1BE2}" presName="desTx" presStyleLbl="alignAccFollowNode1" presStyleIdx="1" presStyleCnt="4">
        <dgm:presLayoutVars>
          <dgm:bulletEnabled val="1"/>
        </dgm:presLayoutVars>
      </dgm:prSet>
      <dgm:spPr/>
    </dgm:pt>
    <dgm:pt modelId="{B9454BB8-1E03-3743-9D94-BD507F12BEC8}" type="pres">
      <dgm:prSet presAssocID="{C7624D4F-75F4-F143-B9A5-3A3776DC8E95}" presName="space" presStyleCnt="0"/>
      <dgm:spPr/>
    </dgm:pt>
    <dgm:pt modelId="{0A747AAF-8C7F-F148-A25F-467F15A18AF3}" type="pres">
      <dgm:prSet presAssocID="{3905938C-476B-7346-BA14-977529632385}" presName="composite" presStyleCnt="0"/>
      <dgm:spPr/>
    </dgm:pt>
    <dgm:pt modelId="{D730D6E5-0F62-A142-BC3C-71DFF4F70CA0}" type="pres">
      <dgm:prSet presAssocID="{3905938C-476B-7346-BA14-977529632385}" presName="parTx" presStyleLbl="alignNode1" presStyleIdx="2" presStyleCnt="4">
        <dgm:presLayoutVars>
          <dgm:chMax val="0"/>
          <dgm:chPref val="0"/>
          <dgm:bulletEnabled val="1"/>
        </dgm:presLayoutVars>
      </dgm:prSet>
      <dgm:spPr/>
    </dgm:pt>
    <dgm:pt modelId="{D586F78B-AF17-DB42-96E7-202F364BB873}" type="pres">
      <dgm:prSet presAssocID="{3905938C-476B-7346-BA14-977529632385}" presName="desTx" presStyleLbl="alignAccFollowNode1" presStyleIdx="2" presStyleCnt="4">
        <dgm:presLayoutVars>
          <dgm:bulletEnabled val="1"/>
        </dgm:presLayoutVars>
      </dgm:prSet>
      <dgm:spPr/>
    </dgm:pt>
    <dgm:pt modelId="{F69C48CC-D3D7-9A46-A0EC-1FC5AD7B96A5}" type="pres">
      <dgm:prSet presAssocID="{69B8EFC2-A3A8-E541-88CD-F8B6745C6E40}" presName="space" presStyleCnt="0"/>
      <dgm:spPr/>
    </dgm:pt>
    <dgm:pt modelId="{193BC98F-7F4D-1F4D-AD69-3921BC6B6C40}" type="pres">
      <dgm:prSet presAssocID="{DA050901-A569-F648-A100-1B465F7ACBCA}" presName="composite" presStyleCnt="0"/>
      <dgm:spPr/>
    </dgm:pt>
    <dgm:pt modelId="{2A2FBFC8-AC1D-C84A-8BBD-2E7A8BEFED0C}" type="pres">
      <dgm:prSet presAssocID="{DA050901-A569-F648-A100-1B465F7ACBCA}" presName="parTx" presStyleLbl="alignNode1" presStyleIdx="3" presStyleCnt="4">
        <dgm:presLayoutVars>
          <dgm:chMax val="0"/>
          <dgm:chPref val="0"/>
          <dgm:bulletEnabled val="1"/>
        </dgm:presLayoutVars>
      </dgm:prSet>
      <dgm:spPr/>
    </dgm:pt>
    <dgm:pt modelId="{9BF534F9-691B-7A4C-A935-0D305BF690DC}" type="pres">
      <dgm:prSet presAssocID="{DA050901-A569-F648-A100-1B465F7ACBCA}" presName="desTx" presStyleLbl="alignAccFollowNode1" presStyleIdx="3" presStyleCnt="4">
        <dgm:presLayoutVars>
          <dgm:bulletEnabled val="1"/>
        </dgm:presLayoutVars>
      </dgm:prSet>
      <dgm:spPr/>
    </dgm:pt>
  </dgm:ptLst>
  <dgm:cxnLst>
    <dgm:cxn modelId="{5262BC01-5BC9-8844-A77D-DD66384D9955}" type="presOf" srcId="{2631390C-4018-594E-9F6E-AE023EC5A3A1}" destId="{4209B3B9-7648-A64D-A767-E534426CF2CE}" srcOrd="0" destOrd="0" presId="urn:microsoft.com/office/officeart/2005/8/layout/hList1"/>
    <dgm:cxn modelId="{C53D4C3A-1D74-4E4A-B10D-559A83E31A6A}" type="presOf" srcId="{DA050901-A569-F648-A100-1B465F7ACBCA}" destId="{2A2FBFC8-AC1D-C84A-8BBD-2E7A8BEFED0C}" srcOrd="0" destOrd="0" presId="urn:microsoft.com/office/officeart/2005/8/layout/hList1"/>
    <dgm:cxn modelId="{415EEA4E-B55A-3B47-9C31-88BD3BE4A647}" type="presOf" srcId="{B16B6A17-DCD3-9E40-A29B-6F06E51D1BE2}" destId="{CCC40D40-9E39-8742-8DD8-1E8D9F1747AE}" srcOrd="0" destOrd="0" presId="urn:microsoft.com/office/officeart/2005/8/layout/hList1"/>
    <dgm:cxn modelId="{5733325C-37C1-044E-A8AA-2CAFBA9D3614}" type="presOf" srcId="{3905938C-476B-7346-BA14-977529632385}" destId="{D730D6E5-0F62-A142-BC3C-71DFF4F70CA0}" srcOrd="0" destOrd="0" presId="urn:microsoft.com/office/officeart/2005/8/layout/hList1"/>
    <dgm:cxn modelId="{F8EC568E-BD2C-3A47-B719-2E10A5528851}" srcId="{2631390C-4018-594E-9F6E-AE023EC5A3A1}" destId="{DA050901-A569-F648-A100-1B465F7ACBCA}" srcOrd="3" destOrd="0" parTransId="{C34DF622-E1A2-5743-A71E-08B8EF2A4F01}" sibTransId="{E096A970-CE6F-6043-BCF6-F9DB411A8D47}"/>
    <dgm:cxn modelId="{803313AD-884E-E44E-A906-A7E065D181F6}" srcId="{2631390C-4018-594E-9F6E-AE023EC5A3A1}" destId="{3905938C-476B-7346-BA14-977529632385}" srcOrd="2" destOrd="0" parTransId="{58924D57-A9D4-7641-A444-8898209CB7A9}" sibTransId="{69B8EFC2-A3A8-E541-88CD-F8B6745C6E40}"/>
    <dgm:cxn modelId="{228A83B5-0F77-1F43-8237-025692B3768A}" type="presOf" srcId="{1BA82018-58F5-3949-B8EC-217B3CBC910D}" destId="{DEB8B1F2-9248-1D4E-B8C9-654F91A3D904}" srcOrd="0" destOrd="0" presId="urn:microsoft.com/office/officeart/2005/8/layout/hList1"/>
    <dgm:cxn modelId="{3D7A6EC5-1541-FF48-9638-22D567E1BE36}" srcId="{2631390C-4018-594E-9F6E-AE023EC5A3A1}" destId="{1BA82018-58F5-3949-B8EC-217B3CBC910D}" srcOrd="0" destOrd="0" parTransId="{832AF051-95AA-A044-A5F6-B3BEC0089F28}" sibTransId="{8C446D7A-5CCD-D244-A810-80464C065A1F}"/>
    <dgm:cxn modelId="{BC4F2CCC-A1B2-6142-BB67-D83719932322}" srcId="{2631390C-4018-594E-9F6E-AE023EC5A3A1}" destId="{B16B6A17-DCD3-9E40-A29B-6F06E51D1BE2}" srcOrd="1" destOrd="0" parTransId="{31C256BE-C5C8-4241-815E-9F2526C4089E}" sibTransId="{C7624D4F-75F4-F143-B9A5-3A3776DC8E95}"/>
    <dgm:cxn modelId="{8C15B130-A744-BC49-B588-93F4E768289E}" type="presParOf" srcId="{4209B3B9-7648-A64D-A767-E534426CF2CE}" destId="{EA798A36-0052-FB4C-9E92-3B01D1D1367D}" srcOrd="0" destOrd="0" presId="urn:microsoft.com/office/officeart/2005/8/layout/hList1"/>
    <dgm:cxn modelId="{8FAEF8F1-564B-EA4D-8D0B-6193F75E7FEA}" type="presParOf" srcId="{EA798A36-0052-FB4C-9E92-3B01D1D1367D}" destId="{DEB8B1F2-9248-1D4E-B8C9-654F91A3D904}" srcOrd="0" destOrd="0" presId="urn:microsoft.com/office/officeart/2005/8/layout/hList1"/>
    <dgm:cxn modelId="{AD2B1700-4E94-BE4A-9D69-D7858679B5CF}" type="presParOf" srcId="{EA798A36-0052-FB4C-9E92-3B01D1D1367D}" destId="{C8F33F06-14AD-AC4F-AE61-7A687D58B078}" srcOrd="1" destOrd="0" presId="urn:microsoft.com/office/officeart/2005/8/layout/hList1"/>
    <dgm:cxn modelId="{C2CBBE8D-4A7F-EA4C-ADA8-351B333238AE}" type="presParOf" srcId="{4209B3B9-7648-A64D-A767-E534426CF2CE}" destId="{963576C8-8733-3F46-9A4C-B789CF545DBB}" srcOrd="1" destOrd="0" presId="urn:microsoft.com/office/officeart/2005/8/layout/hList1"/>
    <dgm:cxn modelId="{0EF8094E-524E-9346-8599-F37D299D2F06}" type="presParOf" srcId="{4209B3B9-7648-A64D-A767-E534426CF2CE}" destId="{F6988B25-914F-0340-974A-79B11456EF35}" srcOrd="2" destOrd="0" presId="urn:microsoft.com/office/officeart/2005/8/layout/hList1"/>
    <dgm:cxn modelId="{8625D815-E0AF-DF49-A859-866E712DB6CA}" type="presParOf" srcId="{F6988B25-914F-0340-974A-79B11456EF35}" destId="{CCC40D40-9E39-8742-8DD8-1E8D9F1747AE}" srcOrd="0" destOrd="0" presId="urn:microsoft.com/office/officeart/2005/8/layout/hList1"/>
    <dgm:cxn modelId="{5025EA2F-0BB1-0541-97B9-130CE6A57C70}" type="presParOf" srcId="{F6988B25-914F-0340-974A-79B11456EF35}" destId="{D7C3A7B8-8CED-8546-93DA-F5F2DA5B620E}" srcOrd="1" destOrd="0" presId="urn:microsoft.com/office/officeart/2005/8/layout/hList1"/>
    <dgm:cxn modelId="{FC045B35-4843-0A45-9E78-5EED02397F47}" type="presParOf" srcId="{4209B3B9-7648-A64D-A767-E534426CF2CE}" destId="{B9454BB8-1E03-3743-9D94-BD507F12BEC8}" srcOrd="3" destOrd="0" presId="urn:microsoft.com/office/officeart/2005/8/layout/hList1"/>
    <dgm:cxn modelId="{2BF56AC2-AD94-914E-9A4E-7E4D8B0050E1}" type="presParOf" srcId="{4209B3B9-7648-A64D-A767-E534426CF2CE}" destId="{0A747AAF-8C7F-F148-A25F-467F15A18AF3}" srcOrd="4" destOrd="0" presId="urn:microsoft.com/office/officeart/2005/8/layout/hList1"/>
    <dgm:cxn modelId="{74A761BE-714D-5F47-9D28-8A6C25C7C093}" type="presParOf" srcId="{0A747AAF-8C7F-F148-A25F-467F15A18AF3}" destId="{D730D6E5-0F62-A142-BC3C-71DFF4F70CA0}" srcOrd="0" destOrd="0" presId="urn:microsoft.com/office/officeart/2005/8/layout/hList1"/>
    <dgm:cxn modelId="{EEE98913-1F40-5C4B-88C0-EE02658D4638}" type="presParOf" srcId="{0A747AAF-8C7F-F148-A25F-467F15A18AF3}" destId="{D586F78B-AF17-DB42-96E7-202F364BB873}" srcOrd="1" destOrd="0" presId="urn:microsoft.com/office/officeart/2005/8/layout/hList1"/>
    <dgm:cxn modelId="{B150D842-EC4E-234D-A991-28D0172ABB71}" type="presParOf" srcId="{4209B3B9-7648-A64D-A767-E534426CF2CE}" destId="{F69C48CC-D3D7-9A46-A0EC-1FC5AD7B96A5}" srcOrd="5" destOrd="0" presId="urn:microsoft.com/office/officeart/2005/8/layout/hList1"/>
    <dgm:cxn modelId="{32693A69-99C2-8346-A5AA-CBBCCCC80B4F}" type="presParOf" srcId="{4209B3B9-7648-A64D-A767-E534426CF2CE}" destId="{193BC98F-7F4D-1F4D-AD69-3921BC6B6C40}" srcOrd="6" destOrd="0" presId="urn:microsoft.com/office/officeart/2005/8/layout/hList1"/>
    <dgm:cxn modelId="{F8273AAA-F01C-3F4D-948D-5C16E429F751}" type="presParOf" srcId="{193BC98F-7F4D-1F4D-AD69-3921BC6B6C40}" destId="{2A2FBFC8-AC1D-C84A-8BBD-2E7A8BEFED0C}" srcOrd="0" destOrd="0" presId="urn:microsoft.com/office/officeart/2005/8/layout/hList1"/>
    <dgm:cxn modelId="{59EC2186-70CC-C64B-9B1F-11C455662CAD}" type="presParOf" srcId="{193BC98F-7F4D-1F4D-AD69-3921BC6B6C40}" destId="{9BF534F9-691B-7A4C-A935-0D305BF690DC}"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B8B1F2-9248-1D4E-B8C9-654F91A3D904}">
      <dsp:nvSpPr>
        <dsp:cNvPr id="0" name=""/>
        <dsp:cNvSpPr/>
      </dsp:nvSpPr>
      <dsp:spPr>
        <a:xfrm>
          <a:off x="3992" y="228906"/>
          <a:ext cx="2400645" cy="960258"/>
        </a:xfrm>
        <a:prstGeom prst="rect">
          <a:avLst/>
        </a:prstGeom>
        <a:solidFill>
          <a:srgbClr val="7154DB"/>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1.JavaScript</a:t>
          </a:r>
          <a:r>
            <a:rPr lang="zh-CN" altLang="en-US" sz="2000" kern="1200" dirty="0"/>
            <a:t>引擎</a:t>
          </a:r>
        </a:p>
      </dsp:txBody>
      <dsp:txXfrm>
        <a:off x="3992" y="228906"/>
        <a:ext cx="2400645" cy="960258"/>
      </dsp:txXfrm>
    </dsp:sp>
    <dsp:sp modelId="{C8F33F06-14AD-AC4F-AE61-7A687D58B078}">
      <dsp:nvSpPr>
        <dsp:cNvPr id="0" name=""/>
        <dsp:cNvSpPr/>
      </dsp:nvSpPr>
      <dsp:spPr>
        <a:xfrm>
          <a:off x="3992" y="1189165"/>
          <a:ext cx="2400645" cy="8784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C40D40-9E39-8742-8DD8-1E8D9F1747AE}">
      <dsp:nvSpPr>
        <dsp:cNvPr id="0" name=""/>
        <dsp:cNvSpPr/>
      </dsp:nvSpPr>
      <dsp:spPr>
        <a:xfrm>
          <a:off x="2740728" y="228906"/>
          <a:ext cx="2400645" cy="960258"/>
        </a:xfrm>
        <a:prstGeom prst="rect">
          <a:avLst/>
        </a:prstGeom>
        <a:solidFill>
          <a:srgbClr val="7154DB"/>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2.</a:t>
          </a:r>
          <a:r>
            <a:rPr lang="zh-CN" altLang="en-US" sz="2000" kern="1200" dirty="0"/>
            <a:t>执行上下文和执行栈</a:t>
          </a:r>
        </a:p>
      </dsp:txBody>
      <dsp:txXfrm>
        <a:off x="2740728" y="228906"/>
        <a:ext cx="2400645" cy="960258"/>
      </dsp:txXfrm>
    </dsp:sp>
    <dsp:sp modelId="{D7C3A7B8-8CED-8546-93DA-F5F2DA5B620E}">
      <dsp:nvSpPr>
        <dsp:cNvPr id="0" name=""/>
        <dsp:cNvSpPr/>
      </dsp:nvSpPr>
      <dsp:spPr>
        <a:xfrm>
          <a:off x="2740728" y="1189165"/>
          <a:ext cx="2400645" cy="8784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30D6E5-0F62-A142-BC3C-71DFF4F70CA0}">
      <dsp:nvSpPr>
        <dsp:cNvPr id="0" name=""/>
        <dsp:cNvSpPr/>
      </dsp:nvSpPr>
      <dsp:spPr>
        <a:xfrm>
          <a:off x="5477463" y="228906"/>
          <a:ext cx="2400645" cy="960258"/>
        </a:xfrm>
        <a:prstGeom prst="rect">
          <a:avLst/>
        </a:prstGeom>
        <a:solidFill>
          <a:srgbClr val="7356DD"/>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3.</a:t>
          </a:r>
          <a:r>
            <a:rPr lang="zh-CN" altLang="en-US" sz="2000" kern="1200" dirty="0"/>
            <a:t>提升</a:t>
          </a:r>
        </a:p>
      </dsp:txBody>
      <dsp:txXfrm>
        <a:off x="5477463" y="228906"/>
        <a:ext cx="2400645" cy="960258"/>
      </dsp:txXfrm>
    </dsp:sp>
    <dsp:sp modelId="{D586F78B-AF17-DB42-96E7-202F364BB873}">
      <dsp:nvSpPr>
        <dsp:cNvPr id="0" name=""/>
        <dsp:cNvSpPr/>
      </dsp:nvSpPr>
      <dsp:spPr>
        <a:xfrm>
          <a:off x="5477463" y="1189165"/>
          <a:ext cx="2400645" cy="8784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2FBFC8-AC1D-C84A-8BBD-2E7A8BEFED0C}">
      <dsp:nvSpPr>
        <dsp:cNvPr id="0" name=""/>
        <dsp:cNvSpPr/>
      </dsp:nvSpPr>
      <dsp:spPr>
        <a:xfrm>
          <a:off x="8214199" y="228906"/>
          <a:ext cx="2400645" cy="960258"/>
        </a:xfrm>
        <a:prstGeom prst="rect">
          <a:avLst/>
        </a:prstGeom>
        <a:solidFill>
          <a:srgbClr val="7356DD"/>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4.</a:t>
          </a:r>
          <a:r>
            <a:rPr lang="zh-CN" altLang="en-US" sz="2000" kern="1200" dirty="0"/>
            <a:t> 作用域与作用域链</a:t>
          </a:r>
        </a:p>
      </dsp:txBody>
      <dsp:txXfrm>
        <a:off x="8214199" y="228906"/>
        <a:ext cx="2400645" cy="960258"/>
      </dsp:txXfrm>
    </dsp:sp>
    <dsp:sp modelId="{9BF534F9-691B-7A4C-A935-0D305BF690DC}">
      <dsp:nvSpPr>
        <dsp:cNvPr id="0" name=""/>
        <dsp:cNvSpPr/>
      </dsp:nvSpPr>
      <dsp:spPr>
        <a:xfrm>
          <a:off x="8214199" y="1189165"/>
          <a:ext cx="2400645" cy="8784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3"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2020/10/22</a:t>
            </a:fld>
            <a:endParaRPr lang="zh-CN" altLang="en-US"/>
          </a:p>
        </p:txBody>
      </p:sp>
      <p:sp>
        <p:nvSpPr>
          <p:cNvPr id="4" name="页脚占位符 3"/>
          <p:cNvSpPr>
            <a:spLocks noGrp="1"/>
          </p:cNvSpPr>
          <p:nvPr>
            <p:ph type="ftr" sz="quarter" idx="2"/>
          </p:nvPr>
        </p:nvSpPr>
        <p:spPr>
          <a:xfrm>
            <a:off x="0" y="9720806"/>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3" y="9720806"/>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备注占位符 4"/>
          <p:cNvSpPr>
            <a:spLocks noGrp="1"/>
          </p:cNvSpPr>
          <p:nvPr>
            <p:ph type="body" sz="quarter" idx="3"/>
          </p:nvPr>
        </p:nvSpPr>
        <p:spPr>
          <a:xfrm>
            <a:off x="711200" y="4926014"/>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幻灯片图像占位符 7">
            <a:extLst>
              <a:ext uri="{FF2B5EF4-FFF2-40B4-BE49-F238E27FC236}">
                <a16:creationId xmlns:a16="http://schemas.microsoft.com/office/drawing/2014/main" id="{8D69924C-1317-B84D-ABC7-771CF4B6A062}"/>
              </a:ext>
            </a:extLst>
          </p:cNvPr>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icrosoft YaHei" panose="020B0503020204020204" pitchFamily="34" charset="-122"/>
        <a:ea typeface="Microsoft YaHei" panose="020B0503020204020204" pitchFamily="34" charset="-122"/>
        <a:cs typeface="+mn-cs"/>
      </a:defRPr>
    </a:lvl1pPr>
    <a:lvl2pPr marL="457200" algn="l" defTabSz="914400" rtl="0" eaLnBrk="1" latinLnBrk="0" hangingPunct="1">
      <a:defRPr sz="1200" b="0" i="0" kern="1200">
        <a:solidFill>
          <a:schemeClr val="tx1"/>
        </a:solidFill>
        <a:latin typeface="Microsoft YaHei" panose="020B0503020204020204" pitchFamily="34" charset="-122"/>
        <a:ea typeface="Microsoft YaHei" panose="020B0503020204020204" pitchFamily="34" charset="-122"/>
        <a:cs typeface="+mn-cs"/>
      </a:defRPr>
    </a:lvl2pPr>
    <a:lvl3pPr marL="914400" algn="l" defTabSz="914400" rtl="0" eaLnBrk="1" latinLnBrk="0" hangingPunct="1">
      <a:defRPr sz="1200" b="0" i="0" kern="1200">
        <a:solidFill>
          <a:schemeClr val="tx1"/>
        </a:solidFill>
        <a:latin typeface="Microsoft YaHei" panose="020B0503020204020204" pitchFamily="34" charset="-122"/>
        <a:ea typeface="Microsoft YaHei" panose="020B0503020204020204" pitchFamily="34" charset="-122"/>
        <a:cs typeface="+mn-cs"/>
      </a:defRPr>
    </a:lvl3pPr>
    <a:lvl4pPr marL="1371600" algn="l" defTabSz="914400" rtl="0" eaLnBrk="1" latinLnBrk="0" hangingPunct="1">
      <a:defRPr sz="1200" b="0" i="0" kern="1200">
        <a:solidFill>
          <a:schemeClr val="tx1"/>
        </a:solidFill>
        <a:latin typeface="Microsoft YaHei" panose="020B0503020204020204" pitchFamily="34" charset="-122"/>
        <a:ea typeface="Microsoft YaHei" panose="020B0503020204020204" pitchFamily="34" charset="-122"/>
        <a:cs typeface="+mn-cs"/>
      </a:defRPr>
    </a:lvl4pPr>
    <a:lvl5pPr marL="1828800" algn="l" defTabSz="914400" rtl="0" eaLnBrk="1" latinLnBrk="0" hangingPunct="1">
      <a:defRPr sz="1200" b="0" i="0" kern="1200">
        <a:solidFill>
          <a:schemeClr val="tx1"/>
        </a:solidFill>
        <a:latin typeface="Microsoft YaHei" panose="020B0503020204020204" pitchFamily="34" charset="-122"/>
        <a:ea typeface="Microsoft YaHe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zh-CN" altLang="en-US" dirty="0"/>
              <a:t>大家好，欢迎进入</a:t>
            </a:r>
            <a:r>
              <a:rPr lang="en-US" altLang="zh-CN" dirty="0"/>
              <a:t>Web</a:t>
            </a:r>
            <a:r>
              <a:rPr lang="zh-CN" altLang="en-US" dirty="0"/>
              <a:t>前端的学习。</a:t>
            </a:r>
            <a:endParaRPr lang="en-US" altLang="zh-CN" dirty="0"/>
          </a:p>
        </p:txBody>
      </p:sp>
      <p:sp>
        <p:nvSpPr>
          <p:cNvPr id="4" name="灯片编号占位符 3"/>
          <p:cNvSpPr>
            <a:spLocks noGrp="1"/>
          </p:cNvSpPr>
          <p:nvPr>
            <p:ph type="sldNum" sz="quarter" idx="10"/>
          </p:nvPr>
        </p:nvSpPr>
        <p:spPr>
          <a:xfrm>
            <a:off x="4024313" y="9721850"/>
            <a:ext cx="3078162" cy="512763"/>
          </a:xfrm>
          <a:prstGeom prst="rect">
            <a:avLst/>
          </a:prstGeom>
        </p:spPr>
        <p:txBody>
          <a:bodyPr/>
          <a:lstStyle/>
          <a:p>
            <a:fld id="{85D0DACE-38E0-42D2-9336-2B707D34BC6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1.</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 从网络、浏览器缓存或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service worker </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加载脚本</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为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UTF-16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编码的字节流</a:t>
            </a: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2.</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将字节流解析成 </a:t>
            </a:r>
            <a:r>
              <a:rPr lang="en-US" altLang="zh-CN" sz="1200" b="1" i="0" kern="1200">
                <a:solidFill>
                  <a:schemeClr val="tx1"/>
                </a:solidFill>
                <a:effectLst/>
                <a:latin typeface="Microsoft YaHei" panose="020B0503020204020204" pitchFamily="34" charset="-122"/>
                <a:ea typeface="Microsoft YaHei" panose="020B0503020204020204" pitchFamily="34" charset="-122"/>
                <a:cs typeface="+mn-cs"/>
              </a:rPr>
              <a:t>token</a:t>
            </a: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3.</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将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token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解析成</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抽象语法树（</a:t>
            </a:r>
            <a:r>
              <a:rPr lang="en-US" altLang="zh-CN" sz="1200" b="1" i="0" kern="1200">
                <a:solidFill>
                  <a:schemeClr val="tx1"/>
                </a:solidFill>
                <a:effectLst/>
                <a:latin typeface="Microsoft YaHei" panose="020B0503020204020204" pitchFamily="34" charset="-122"/>
                <a:ea typeface="Microsoft YaHei" panose="020B0503020204020204" pitchFamily="34" charset="-122"/>
                <a:cs typeface="+mn-cs"/>
              </a:rPr>
              <a:t>abstract syntax tree</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a:t>
            </a:r>
            <a:r>
              <a:rPr lang="en-US" altLang="zh-CN" sz="1200" b="1" i="0" kern="1200">
                <a:solidFill>
                  <a:schemeClr val="tx1"/>
                </a:solidFill>
                <a:effectLst/>
                <a:latin typeface="Microsoft YaHei" panose="020B0503020204020204" pitchFamily="34" charset="-122"/>
                <a:ea typeface="Microsoft YaHei" panose="020B0503020204020204" pitchFamily="34" charset="-122"/>
                <a:cs typeface="+mn-cs"/>
              </a:rPr>
              <a:t>AST</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a:t>
            </a: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4.</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将抽象语法树</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解释</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成</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字节码</a:t>
            </a: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5.</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（可能）将字节码与类型反馈</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编译</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成</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高度优化过的机器码</a:t>
            </a: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10</a:t>
            </a:fld>
            <a:endParaRPr lang="zh-CN" altLang="en-US"/>
          </a:p>
        </p:txBody>
      </p:sp>
    </p:spTree>
    <p:extLst>
      <p:ext uri="{BB962C8B-B14F-4D97-AF65-F5344CB8AC3E}">
        <p14:creationId xmlns:p14="http://schemas.microsoft.com/office/powerpoint/2010/main" val="4198792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1.</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 从网络、浏览器缓存或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service worker </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加载脚本</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为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UTF-16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编码的字节流</a:t>
            </a: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2.</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将字节流解析成 </a:t>
            </a:r>
            <a:r>
              <a:rPr lang="en-US" altLang="zh-CN" sz="1200" b="1" i="0" kern="1200">
                <a:solidFill>
                  <a:schemeClr val="tx1"/>
                </a:solidFill>
                <a:effectLst/>
                <a:latin typeface="Microsoft YaHei" panose="020B0503020204020204" pitchFamily="34" charset="-122"/>
                <a:ea typeface="Microsoft YaHei" panose="020B0503020204020204" pitchFamily="34" charset="-122"/>
                <a:cs typeface="+mn-cs"/>
              </a:rPr>
              <a:t>token</a:t>
            </a: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3.</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将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token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解析成</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抽象语法树（</a:t>
            </a:r>
            <a:r>
              <a:rPr lang="en-US" altLang="zh-CN" sz="1200" b="1" i="0" kern="1200">
                <a:solidFill>
                  <a:schemeClr val="tx1"/>
                </a:solidFill>
                <a:effectLst/>
                <a:latin typeface="Microsoft YaHei" panose="020B0503020204020204" pitchFamily="34" charset="-122"/>
                <a:ea typeface="Microsoft YaHei" panose="020B0503020204020204" pitchFamily="34" charset="-122"/>
                <a:cs typeface="+mn-cs"/>
              </a:rPr>
              <a:t>abstract syntax tree</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a:t>
            </a:r>
            <a:r>
              <a:rPr lang="en-US" altLang="zh-CN" sz="1200" b="1" i="0" kern="1200">
                <a:solidFill>
                  <a:schemeClr val="tx1"/>
                </a:solidFill>
                <a:effectLst/>
                <a:latin typeface="Microsoft YaHei" panose="020B0503020204020204" pitchFamily="34" charset="-122"/>
                <a:ea typeface="Microsoft YaHei" panose="020B0503020204020204" pitchFamily="34" charset="-122"/>
                <a:cs typeface="+mn-cs"/>
              </a:rPr>
              <a:t>AST</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a:t>
            </a: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4.</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将抽象语法树</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解释</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成</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字节码</a:t>
            </a: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5.</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（可能）将字节码与类型反馈</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编译</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成</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高度优化过的机器码</a:t>
            </a: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11</a:t>
            </a:fld>
            <a:endParaRPr lang="zh-CN" altLang="en-US"/>
          </a:p>
        </p:txBody>
      </p:sp>
    </p:spTree>
    <p:extLst>
      <p:ext uri="{BB962C8B-B14F-4D97-AF65-F5344CB8AC3E}">
        <p14:creationId xmlns:p14="http://schemas.microsoft.com/office/powerpoint/2010/main" val="2147870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kumimoji="1" lang="en-US" altLang="zh-CN" dirty="0"/>
              <a:t>JavaScript</a:t>
            </a:r>
            <a:r>
              <a:rPr kumimoji="1" lang="zh-CN" altLang="en-US" dirty="0"/>
              <a:t>代码被引擎转成字节码或者机器码后，就可以执行了。引擎执行 </a:t>
            </a:r>
            <a:r>
              <a:rPr kumimoji="1" lang="en-US" altLang="zh-CN" dirty="0"/>
              <a:t>JS</a:t>
            </a:r>
            <a:r>
              <a:rPr kumimoji="1" lang="zh-CN" altLang="en-US" dirty="0"/>
              <a:t> 代码时候，会遵循一定的规则，这就是这一部分我们要讲的内容。</a:t>
            </a:r>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12</a:t>
            </a:fld>
            <a:endParaRPr lang="zh-CN" altLang="en-US"/>
          </a:p>
        </p:txBody>
      </p:sp>
    </p:spTree>
    <p:extLst>
      <p:ext uri="{BB962C8B-B14F-4D97-AF65-F5344CB8AC3E}">
        <p14:creationId xmlns:p14="http://schemas.microsoft.com/office/powerpoint/2010/main" val="2497977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u="none" strike="noStrike" kern="1200">
                <a:solidFill>
                  <a:schemeClr val="tx1"/>
                </a:solidFill>
                <a:effectLst/>
                <a:latin typeface="Microsoft YaHei" panose="020B0503020204020204" pitchFamily="34" charset="-122"/>
                <a:ea typeface="Microsoft YaHei" panose="020B0503020204020204" pitchFamily="34" charset="-122"/>
                <a:cs typeface="+mn-cs"/>
              </a:rPr>
              <a:t>ECMAScript</a:t>
            </a:r>
            <a:r>
              <a:rPr lang="zh-CN" altLang="en-US" sz="1200" b="1" i="0" u="none" strike="noStrike" kern="1200">
                <a:solidFill>
                  <a:schemeClr val="tx1"/>
                </a:solidFill>
                <a:effectLst/>
                <a:latin typeface="Microsoft YaHei" panose="020B0503020204020204" pitchFamily="34" charset="-122"/>
                <a:ea typeface="Microsoft YaHei" panose="020B0503020204020204" pitchFamily="34" charset="-122"/>
                <a:cs typeface="+mn-cs"/>
              </a:rPr>
              <a:t>代码有四种类型：全局代码、函数代码、</a:t>
            </a:r>
            <a:r>
              <a:rPr lang="en-US" altLang="zh-CN" sz="1200" b="1" i="0" u="none" strike="noStrike" kern="1200">
                <a:solidFill>
                  <a:schemeClr val="tx1"/>
                </a:solidFill>
                <a:effectLst/>
                <a:latin typeface="Microsoft YaHei" panose="020B0503020204020204" pitchFamily="34" charset="-122"/>
                <a:ea typeface="Microsoft YaHei" panose="020B0503020204020204" pitchFamily="34" charset="-122"/>
                <a:cs typeface="+mn-cs"/>
              </a:rPr>
              <a:t>eval</a:t>
            </a:r>
            <a:r>
              <a:rPr lang="zh-CN" altLang="en-US" sz="1200" b="1" i="0" u="none" strike="noStrike" kern="1200">
                <a:solidFill>
                  <a:schemeClr val="tx1"/>
                </a:solidFill>
                <a:effectLst/>
                <a:latin typeface="Microsoft YaHei" panose="020B0503020204020204" pitchFamily="34" charset="-122"/>
                <a:ea typeface="Microsoft YaHei" panose="020B0503020204020204" pitchFamily="34" charset="-122"/>
                <a:cs typeface="+mn-cs"/>
              </a:rPr>
              <a:t>代码、模块代码。</a:t>
            </a:r>
            <a:endParaRPr lang="en-US" altLang="zh-CN" sz="1200" b="1"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为执行</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JS</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代码，并跟踪其运行时求值，</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ECMAScript</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 规范定义了执行上下文的概念。</a:t>
            </a:r>
            <a:endPar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13</a:t>
            </a:fld>
            <a:endParaRPr lang="zh-CN" altLang="en-US"/>
          </a:p>
        </p:txBody>
      </p:sp>
    </p:spTree>
    <p:extLst>
      <p:ext uri="{BB962C8B-B14F-4D97-AF65-F5344CB8AC3E}">
        <p14:creationId xmlns:p14="http://schemas.microsoft.com/office/powerpoint/2010/main" val="2270403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执行上下文（</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Execution Context</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）是一个抽象的概念，代表 </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JavaScript</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 代码的执行环境，</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JavaScript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代码就是在此环境中被求值和执行。</a:t>
            </a:r>
            <a:endPar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在</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JavaScript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中，只要代码被执行，那么它就是在一个执行上下文中运行的。</a:t>
            </a:r>
            <a:endPar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14</a:t>
            </a:fld>
            <a:endParaRPr lang="zh-CN" altLang="en-US"/>
          </a:p>
        </p:txBody>
      </p:sp>
    </p:spTree>
    <p:extLst>
      <p:ext uri="{BB962C8B-B14F-4D97-AF65-F5344CB8AC3E}">
        <p14:creationId xmlns:p14="http://schemas.microsoft.com/office/powerpoint/2010/main" val="4241229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u="none" strike="noStrike" kern="1200">
                <a:solidFill>
                  <a:schemeClr val="tx1"/>
                </a:solidFill>
                <a:effectLst/>
                <a:latin typeface="Microsoft YaHei" panose="020B0503020204020204" pitchFamily="34" charset="-122"/>
                <a:ea typeface="Microsoft YaHei" panose="020B0503020204020204" pitchFamily="34" charset="-122"/>
                <a:cs typeface="+mn-cs"/>
              </a:rPr>
              <a:t>四类</a:t>
            </a:r>
            <a:r>
              <a:rPr lang="en-US" altLang="zh-CN" sz="1200" b="1" i="0" u="none" strike="noStrike" kern="1200">
                <a:solidFill>
                  <a:schemeClr val="tx1"/>
                </a:solidFill>
                <a:effectLst/>
                <a:latin typeface="Microsoft YaHei" panose="020B0503020204020204" pitchFamily="34" charset="-122"/>
                <a:ea typeface="Microsoft YaHei" panose="020B0503020204020204" pitchFamily="34" charset="-122"/>
                <a:cs typeface="+mn-cs"/>
              </a:rPr>
              <a:t>JavaScript</a:t>
            </a:r>
            <a:r>
              <a:rPr lang="zh-CN" altLang="en-US" sz="1200" b="1" i="0" u="none" strike="noStrike" kern="1200">
                <a:solidFill>
                  <a:schemeClr val="tx1"/>
                </a:solidFill>
                <a:effectLst/>
                <a:latin typeface="Microsoft YaHei" panose="020B0503020204020204" pitchFamily="34" charset="-122"/>
                <a:ea typeface="Microsoft YaHei" panose="020B0503020204020204" pitchFamily="34" charset="-122"/>
                <a:cs typeface="+mn-cs"/>
              </a:rPr>
              <a:t>代码，每一种代码都在其执行上下文中求值，对应起来就有四种不同的执行上下文类型：</a:t>
            </a:r>
            <a:endParaRPr lang="en-US" altLang="zh-CN" sz="1200" b="1"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a:p>
            <a:endParaRPr lang="en-US" altLang="zh-CN" sz="1200" b="1"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a:p>
            <a:pPr marL="171450" indent="-171450">
              <a:buFont typeface="Arial" panose="020B0604020202020204" pitchFamily="34" charset="0"/>
              <a:buChar char="•"/>
            </a:pPr>
            <a:r>
              <a:rPr lang="zh-CN" altLang="en-US" sz="1200" b="1" i="0" u="none" strike="noStrike" kern="1200">
                <a:solidFill>
                  <a:schemeClr val="tx1"/>
                </a:solidFill>
                <a:effectLst/>
                <a:latin typeface="Microsoft YaHei" panose="020B0503020204020204" pitchFamily="34" charset="-122"/>
                <a:ea typeface="Microsoft YaHei" panose="020B0503020204020204" pitchFamily="34" charset="-122"/>
                <a:cs typeface="+mn-cs"/>
              </a:rPr>
              <a:t>全局执行上下文</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 ：这是默认的或者基础的执行上下文。只要代码不在函数内，那么它就是在全局执行上下文中。全局执行上下文执行两件事情：创建一个全局对象（在浏览器中是 </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window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对象），并设置 </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this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的值等于这个全局对象。在一个程序中只能有一个全局执行上下文。</a:t>
            </a:r>
          </a:p>
          <a:p>
            <a:pPr marL="171450" indent="-171450">
              <a:buFont typeface="Arial" panose="020B0604020202020204" pitchFamily="34" charset="0"/>
              <a:buChar char="•"/>
            </a:pPr>
            <a:r>
              <a:rPr lang="zh-CN" altLang="en-US" sz="1200" b="1" i="0" u="none" strike="noStrike" kern="1200">
                <a:solidFill>
                  <a:schemeClr val="tx1"/>
                </a:solidFill>
                <a:effectLst/>
                <a:latin typeface="Microsoft YaHei" panose="020B0503020204020204" pitchFamily="34" charset="-122"/>
                <a:ea typeface="Microsoft YaHei" panose="020B0503020204020204" pitchFamily="34" charset="-122"/>
                <a:cs typeface="+mn-cs"/>
              </a:rPr>
              <a:t>函数执行上下文</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 ：每次一个函数被调用时，就会为该函数创建一个全新的执行上下文。每个函数有它自己的执行上下文，不过它是在函数被调用时才创建的。可以任意数量的函数执行上下文。每当创建一个新的执行上下文时，它就会按照定义的顺序执行一系列步骤，我会在本文后面讨论。</a:t>
            </a:r>
          </a:p>
          <a:p>
            <a:pPr marL="171450" indent="-171450">
              <a:buFont typeface="Arial" panose="020B0604020202020204" pitchFamily="34" charset="0"/>
              <a:buChar char="•"/>
            </a:pPr>
            <a:r>
              <a:rPr lang="en-US" altLang="zh-CN" sz="1200" b="1" i="0" u="none" strike="noStrike" kern="1200">
                <a:solidFill>
                  <a:schemeClr val="tx1"/>
                </a:solidFill>
                <a:effectLst/>
                <a:latin typeface="Microsoft YaHei" panose="020B0503020204020204" pitchFamily="34" charset="-122"/>
                <a:ea typeface="Microsoft YaHei" panose="020B0503020204020204" pitchFamily="34" charset="-122"/>
                <a:cs typeface="+mn-cs"/>
              </a:rPr>
              <a:t>Eval </a:t>
            </a:r>
            <a:r>
              <a:rPr lang="zh-CN" altLang="en-US" sz="1200" b="1" i="0" u="none" strike="noStrike" kern="1200">
                <a:solidFill>
                  <a:schemeClr val="tx1"/>
                </a:solidFill>
                <a:effectLst/>
                <a:latin typeface="Microsoft YaHei" panose="020B0503020204020204" pitchFamily="34" charset="-122"/>
                <a:ea typeface="Microsoft YaHei" panose="020B0503020204020204" pitchFamily="34" charset="-122"/>
                <a:cs typeface="+mn-cs"/>
              </a:rPr>
              <a:t>函数执行上下文</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 ：在 </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eval()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函数内执行的代码还会得到它自己的执行上下文，不过因为 </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JavaScript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开发者不经常用 </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eval()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，所以这里我就不讨论了。</a:t>
            </a:r>
            <a:endPar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a:p>
            <a:pPr marL="171450" indent="-171450">
              <a:buFont typeface="Arial" panose="020B0604020202020204" pitchFamily="34" charset="0"/>
              <a:buChar char="•"/>
            </a:pP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模块执行上下文：讲模块化编程时候再讨论。</a:t>
            </a: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15</a:t>
            </a:fld>
            <a:endParaRPr lang="zh-CN" altLang="en-US"/>
          </a:p>
        </p:txBody>
      </p:sp>
    </p:spTree>
    <p:extLst>
      <p:ext uri="{BB962C8B-B14F-4D97-AF65-F5344CB8AC3E}">
        <p14:creationId xmlns:p14="http://schemas.microsoft.com/office/powerpoint/2010/main" val="2265150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一个</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JavaScript</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程序中，可能会产生多个不同的执行上下文，这时候就需要一种管理机制。</a:t>
            </a:r>
            <a:endPar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a:p>
            <a:endPar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执行栈（</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Execution Stack</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），在其他编程语言中也称为调用栈（</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Call Stack</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），是一种 </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LIFO</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（后进先出）的栈结构，被用于存储在代码执行期间创建的所有执行上下文，维护控制流程和执行顺序。</a:t>
            </a:r>
            <a:endPar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a:p>
            <a:endPar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dirty="0"/>
              <a:t>调用其它上下文的上下文称为调用者（</a:t>
            </a:r>
            <a:r>
              <a:rPr lang="en-US" altLang="zh-CN" dirty="0"/>
              <a:t>Caller</a:t>
            </a:r>
            <a:r>
              <a:rPr lang="zh-CN" altLang="en-US" dirty="0"/>
              <a:t>）。被调用的上下文称为被调用者（</a:t>
            </a:r>
            <a:r>
              <a:rPr lang="en-US" altLang="zh-CN" dirty="0"/>
              <a:t>Callee</a:t>
            </a:r>
            <a:r>
              <a:rPr lang="zh-CN" altLang="en-US" dirty="0"/>
              <a:t>）。</a:t>
            </a:r>
            <a:endParaRPr lang="en-US" altLang="zh-CN" dirty="0"/>
          </a:p>
          <a:p>
            <a:endPar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当 </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JavaScript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引擎遇到你的脚本时，它就创建一个全局上下文，并把它压到当前执行栈。每当引擎发现一个函数调用时，它就为该函数创建一个新的执行上下文，并把它压到栈的顶部。</a:t>
            </a:r>
            <a:endPar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a:p>
            <a:endPar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引擎执行执行上下文在栈顶的函数。当该函数执行完成时，它的执行栈就从栈中弹出，控制就转到当前栈中它下面的上下文。</a:t>
            </a:r>
          </a:p>
          <a:p>
            <a:br>
              <a:rPr lang="zh-CN" altLang="en-US"/>
            </a:br>
            <a:r>
              <a:rPr lang="zh-CN" altLang="en-US"/>
              <a:t>全局执行上下文总是在执行栈的底部，它在所有其它上下文的执行之前创建。</a:t>
            </a:r>
            <a:endPar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16</a:t>
            </a:fld>
            <a:endParaRPr lang="zh-CN" altLang="en-US"/>
          </a:p>
        </p:txBody>
      </p:sp>
    </p:spTree>
    <p:extLst>
      <p:ext uri="{BB962C8B-B14F-4D97-AF65-F5344CB8AC3E}">
        <p14:creationId xmlns:p14="http://schemas.microsoft.com/office/powerpoint/2010/main" val="170473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当上述代码在浏览器中加载时，</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JavaScript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引擎会创建一个全局执行上下文，并把它压到当前执行栈。当遇到一个对 </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first()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的调用时，</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JavaScript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引擎就为该函数创建一个新的执行上下文，并把它压到当前执行栈的顶部。</a:t>
            </a:r>
          </a:p>
          <a:p>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当 </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second()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函数被从 </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first()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函数内调用时，</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JavaScript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引擎就为该函数创建一个新的执行上下文，并把它压到当前执行栈的顶部。当 </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second()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函数执行完成时，它的执行上下文就从当前栈中弹出，控制就返回到它下面的执行栈，即 </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first()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函数执行栈。</a:t>
            </a:r>
          </a:p>
          <a:p>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当 </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first()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执行完后，它的执行栈就从栈中移除，控制就返回到全局执行上下文。一旦所有代码都执行完了，</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JavaScript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引擎就从当前栈中删除全局执行栈。</a:t>
            </a:r>
          </a:p>
          <a:p>
            <a:br>
              <a:rPr lang="zh-CN" altLang="en-US"/>
            </a:br>
            <a:br>
              <a:rPr lang="zh-CN" altLang="en-US"/>
            </a:br>
            <a:endPar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17</a:t>
            </a:fld>
            <a:endParaRPr lang="zh-CN" altLang="en-US"/>
          </a:p>
        </p:txBody>
      </p:sp>
    </p:spTree>
    <p:extLst>
      <p:ext uri="{BB962C8B-B14F-4D97-AF65-F5344CB8AC3E}">
        <p14:creationId xmlns:p14="http://schemas.microsoft.com/office/powerpoint/2010/main" val="1356980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现在我们已经看到了 </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JavaScript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引擎如何管理执行上下文。那么执行上下文又是如何创建的呢？现在，我们来了解一下 </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JavaScript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引擎如何创建执行上下文。</a:t>
            </a:r>
            <a:endPar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a:p>
            <a:endPar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执行上下文的创建</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分为两个阶段：</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1</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a:t>
            </a:r>
            <a:r>
              <a:rPr lang="zh-CN" altLang="en-US" sz="1200" b="1" i="0" u="none" strike="noStrike" kern="1200">
                <a:solidFill>
                  <a:schemeClr val="tx1"/>
                </a:solidFill>
                <a:effectLst/>
                <a:latin typeface="Microsoft YaHei" panose="020B0503020204020204" pitchFamily="34" charset="-122"/>
                <a:ea typeface="Microsoft YaHei" panose="020B0503020204020204" pitchFamily="34" charset="-122"/>
                <a:cs typeface="+mn-cs"/>
              </a:rPr>
              <a:t>创建阶段</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2</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a:t>
            </a:r>
            <a:r>
              <a:rPr lang="zh-CN" altLang="en-US" sz="1200" b="1" i="0" u="none" strike="noStrike" kern="1200">
                <a:solidFill>
                  <a:schemeClr val="tx1"/>
                </a:solidFill>
                <a:effectLst/>
                <a:latin typeface="Microsoft YaHei" panose="020B0503020204020204" pitchFamily="34" charset="-122"/>
                <a:ea typeface="Microsoft YaHei" panose="020B0503020204020204" pitchFamily="34" charset="-122"/>
                <a:cs typeface="+mn-cs"/>
              </a:rPr>
              <a:t>执行阶段</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a:t>
            </a:r>
          </a:p>
          <a:p>
            <a:br>
              <a:rPr lang="zh-CN" altLang="en-US"/>
            </a:br>
            <a:endPar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18</a:t>
            </a:fld>
            <a:endParaRPr lang="zh-CN" altLang="en-US"/>
          </a:p>
        </p:txBody>
      </p:sp>
    </p:spTree>
    <p:extLst>
      <p:ext uri="{BB962C8B-B14F-4D97-AF65-F5344CB8AC3E}">
        <p14:creationId xmlns:p14="http://schemas.microsoft.com/office/powerpoint/2010/main" val="36566614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执行上下文是在创建阶段创建的。在创建阶段发生了如下事情：</a:t>
            </a:r>
          </a:p>
          <a:p>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创建一个</a:t>
            </a:r>
            <a:r>
              <a:rPr lang="zh-CN" altLang="en-US" sz="1200" b="1" i="0" u="none" strike="noStrike" kern="1200">
                <a:solidFill>
                  <a:schemeClr val="tx1"/>
                </a:solidFill>
                <a:effectLst/>
                <a:latin typeface="Microsoft YaHei" panose="020B0503020204020204" pitchFamily="34" charset="-122"/>
                <a:ea typeface="Microsoft YaHei" panose="020B0503020204020204" pitchFamily="34" charset="-122"/>
                <a:cs typeface="+mn-cs"/>
              </a:rPr>
              <a:t>词法环境（</a:t>
            </a:r>
            <a:r>
              <a:rPr lang="en-US" altLang="zh-CN" sz="1200" b="1" i="0" u="none" strike="noStrike" kern="1200">
                <a:solidFill>
                  <a:schemeClr val="tx1"/>
                </a:solidFill>
                <a:effectLst/>
                <a:latin typeface="Microsoft YaHei" panose="020B0503020204020204" pitchFamily="34" charset="-122"/>
                <a:ea typeface="Microsoft YaHei" panose="020B0503020204020204" pitchFamily="34" charset="-122"/>
                <a:cs typeface="+mn-cs"/>
              </a:rPr>
              <a:t>LexicalEnvironment</a:t>
            </a:r>
            <a:r>
              <a:rPr lang="zh-CN" altLang="en-US" sz="1200" b="1" i="0" u="none" strike="noStrike" kern="1200">
                <a:solidFill>
                  <a:schemeClr val="tx1"/>
                </a:solidFill>
                <a:effectLst/>
                <a:latin typeface="Microsoft YaHei" panose="020B0503020204020204" pitchFamily="34" charset="-122"/>
                <a:ea typeface="Microsoft YaHei" panose="020B0503020204020204" pitchFamily="34" charset="-122"/>
                <a:cs typeface="+mn-cs"/>
              </a:rPr>
              <a:t>）</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组件。</a:t>
            </a:r>
          </a:p>
          <a:p>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创建一个</a:t>
            </a:r>
            <a:r>
              <a:rPr lang="zh-CN" altLang="en-US" sz="1200" b="1" i="0" u="none" strike="noStrike" kern="1200">
                <a:solidFill>
                  <a:schemeClr val="tx1"/>
                </a:solidFill>
                <a:effectLst/>
                <a:latin typeface="Microsoft YaHei" panose="020B0503020204020204" pitchFamily="34" charset="-122"/>
                <a:ea typeface="Microsoft YaHei" panose="020B0503020204020204" pitchFamily="34" charset="-122"/>
                <a:cs typeface="+mn-cs"/>
              </a:rPr>
              <a:t>变量环境（</a:t>
            </a:r>
            <a:r>
              <a:rPr lang="en-US" altLang="zh-CN" sz="1200" b="1" i="0" u="none" strike="noStrike" kern="1200">
                <a:solidFill>
                  <a:schemeClr val="tx1"/>
                </a:solidFill>
                <a:effectLst/>
                <a:latin typeface="Microsoft YaHei" panose="020B0503020204020204" pitchFamily="34" charset="-122"/>
                <a:ea typeface="Microsoft YaHei" panose="020B0503020204020204" pitchFamily="34" charset="-122"/>
                <a:cs typeface="+mn-cs"/>
              </a:rPr>
              <a:t>VariableEnvironment</a:t>
            </a:r>
            <a:r>
              <a:rPr lang="zh-CN" altLang="en-US" sz="1200" b="1" i="0" u="none" strike="noStrike" kern="1200">
                <a:solidFill>
                  <a:schemeClr val="tx1"/>
                </a:solidFill>
                <a:effectLst/>
                <a:latin typeface="Microsoft YaHei" panose="020B0503020204020204" pitchFamily="34" charset="-122"/>
                <a:ea typeface="Microsoft YaHei" panose="020B0503020204020204" pitchFamily="34" charset="-122"/>
                <a:cs typeface="+mn-cs"/>
              </a:rPr>
              <a:t>）</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组件。</a:t>
            </a:r>
            <a:endPar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a:p>
            <a:endPar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变量环境也是一种词法环境，其结构与词法环境类似。</a:t>
            </a:r>
            <a:endPar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a:p>
            <a:endPar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所以执行上下文在概念上可以表示如下：</a:t>
            </a:r>
          </a:p>
          <a:p>
            <a:r>
              <a:rPr lang="zh-CN" altLang="en-US"/>
              <a:t>执行上下文 </a:t>
            </a:r>
            <a:r>
              <a:rPr lang="en-US" altLang="zh-CN"/>
              <a:t>= { </a:t>
            </a:r>
          </a:p>
          <a:p>
            <a:r>
              <a:rPr lang="zh-CN" altLang="en-US"/>
              <a:t> 词法环境 </a:t>
            </a:r>
            <a:r>
              <a:rPr lang="en-US" altLang="zh-CN"/>
              <a:t>= &lt;</a:t>
            </a:r>
            <a:r>
              <a:rPr lang="zh-CN" altLang="en-US"/>
              <a:t>对内存中的词法环境的引用</a:t>
            </a:r>
            <a:r>
              <a:rPr lang="en-US" altLang="zh-CN"/>
              <a:t>&gt;, </a:t>
            </a:r>
          </a:p>
          <a:p>
            <a:r>
              <a:rPr lang="zh-CN" altLang="en-US"/>
              <a:t> 变量环境 </a:t>
            </a:r>
            <a:r>
              <a:rPr lang="en-US" altLang="zh-CN"/>
              <a:t>= &lt;</a:t>
            </a:r>
            <a:r>
              <a:rPr lang="zh-CN" altLang="en-US"/>
              <a:t>对内存中的变量环境的引用</a:t>
            </a:r>
            <a:r>
              <a:rPr lang="en-US" altLang="zh-CN"/>
              <a:t>&gt;, </a:t>
            </a:r>
          </a:p>
          <a:p>
            <a:r>
              <a:rPr lang="en-US" altLang="zh-CN"/>
              <a:t>}</a:t>
            </a:r>
            <a:br>
              <a:rPr lang="zh-CN" altLang="en-US"/>
            </a:br>
            <a:endPar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19</a:t>
            </a:fld>
            <a:endParaRPr lang="zh-CN" altLang="en-US"/>
          </a:p>
        </p:txBody>
      </p:sp>
    </p:spTree>
    <p:extLst>
      <p:ext uri="{BB962C8B-B14F-4D97-AF65-F5344CB8AC3E}">
        <p14:creationId xmlns:p14="http://schemas.microsoft.com/office/powerpoint/2010/main" val="11819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kumimoji="1" lang="zh-CN" altLang="en-US" dirty="0"/>
              <a:t>今天是第一节课，主要讲解几个内容。</a:t>
            </a:r>
            <a:endParaRPr kumimoji="1" lang="en-US" altLang="zh-CN" dirty="0"/>
          </a:p>
          <a:p>
            <a:endParaRPr kumimoji="1" lang="en-US" altLang="zh-CN" dirty="0"/>
          </a:p>
          <a:p>
            <a:endParaRPr kumimoji="1" lang="zh-CN" altLang="en-US"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a:t>
            </a:fld>
            <a:endParaRPr lang="zh-CN" altLang="en-US"/>
          </a:p>
        </p:txBody>
      </p:sp>
    </p:spTree>
    <p:extLst>
      <p:ext uri="{BB962C8B-B14F-4D97-AF65-F5344CB8AC3E}">
        <p14:creationId xmlns:p14="http://schemas.microsoft.com/office/powerpoint/2010/main" val="1437356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每个执行上下文都有一个相关联的词法环境。</a:t>
            </a:r>
            <a:endPar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词法环境的定义：用于定义出现在上下文中的标识符与其值之间的关联的结构。从技术上讲，环境是由环境记录（</a:t>
            </a:r>
            <a:r>
              <a:rPr lang="en-US" altLang="zh-CN" dirty="0"/>
              <a:t>Enviroment</a:t>
            </a:r>
            <a:r>
              <a:rPr lang="zh-CN" altLang="en-US" dirty="0"/>
              <a:t> </a:t>
            </a:r>
            <a:r>
              <a:rPr lang="en-US" altLang="zh-CN" dirty="0"/>
              <a:t>Record</a:t>
            </a:r>
            <a:r>
              <a:rPr lang="zh-CN" altLang="en-US" dirty="0"/>
              <a:t>）（一个将标识符映射到值的实际存储表）以及对父环境的引用（可能为 </a:t>
            </a:r>
            <a:r>
              <a:rPr lang="en-US" altLang="zh-CN" dirty="0"/>
              <a:t>null</a:t>
            </a:r>
            <a:r>
              <a:rPr lang="zh-CN" altLang="en-US" dirty="0"/>
              <a:t>）组成的。</a:t>
            </a: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endPar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dirty="0"/>
              <a:t>简而言之：</a:t>
            </a:r>
            <a:r>
              <a:rPr lang="zh-CN" altLang="en-US"/>
              <a:t>环境是一种存储标识符到变量映射的结构。（这里，标识符指变量或者函数的名称，变量是对实际对象（包括函数对象和数组对象）的引用或者基础类型值）。</a:t>
            </a:r>
            <a:endParaRPr lang="en-US" altLang="zh-CN"/>
          </a:p>
          <a:p>
            <a:endParaRPr lang="en-US" altLang="zh-CN"/>
          </a:p>
          <a:p>
            <a:r>
              <a:rPr lang="zh-CN" altLang="en-US"/>
              <a:t>注意：词法环境私活一种规范类型，我们 </a:t>
            </a:r>
            <a:r>
              <a:rPr lang="en-US" altLang="zh-CN"/>
              <a:t>JavaScript</a:t>
            </a:r>
            <a:r>
              <a:rPr lang="zh-CN" altLang="en-US"/>
              <a:t> 程序员是没法在程序中引用它的。</a:t>
            </a:r>
            <a:endParaRPr lang="en-US" altLang="zh-CN"/>
          </a:p>
          <a:p>
            <a:endParaRPr lang="en-US" altLang="zh-CN" dirty="0"/>
          </a:p>
          <a:p>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br>
              <a:rPr lang="zh-CN" altLang="en-US"/>
            </a:br>
            <a:endPar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20</a:t>
            </a:fld>
            <a:endParaRPr lang="zh-CN" altLang="en-US"/>
          </a:p>
        </p:txBody>
      </p:sp>
    </p:spTree>
    <p:extLst>
      <p:ext uri="{BB962C8B-B14F-4D97-AF65-F5344CB8AC3E}">
        <p14:creationId xmlns:p14="http://schemas.microsoft.com/office/powerpoint/2010/main" val="41319697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zh-CN" altLang="en-US" dirty="0"/>
              <a:t>每个词法环境有三个组件：</a:t>
            </a:r>
            <a:endParaRPr lang="en-US" altLang="zh-CN" dirty="0"/>
          </a:p>
          <a:p>
            <a:pPr marL="628650" lvl="1" indent="-171450">
              <a:buFont typeface="Arial" panose="020B0604020202020204" pitchFamily="34" charset="0"/>
              <a:buChar char="•"/>
            </a:pPr>
            <a:r>
              <a:rPr lang="zh-CN" altLang="en-US" dirty="0"/>
              <a:t> 环境记录（</a:t>
            </a:r>
            <a:r>
              <a:rPr lang="en-US" altLang="zh-CN" dirty="0"/>
              <a:t>Environment</a:t>
            </a:r>
            <a:r>
              <a:rPr lang="zh-CN" altLang="en-US" dirty="0"/>
              <a:t> </a:t>
            </a:r>
            <a:r>
              <a:rPr lang="en-US" altLang="zh-CN" dirty="0"/>
              <a:t>Record</a:t>
            </a:r>
            <a:r>
              <a:rPr lang="zh-CN" altLang="en-US" dirty="0"/>
              <a:t>）</a:t>
            </a:r>
            <a:endParaRPr lang="en-US" altLang="zh-CN" dirty="0"/>
          </a:p>
          <a:p>
            <a:pPr marL="628650" lvl="1" indent="-171450">
              <a:buFont typeface="Arial" panose="020B0604020202020204" pitchFamily="34" charset="0"/>
              <a:buChar char="•"/>
            </a:pPr>
            <a:r>
              <a:rPr lang="zh-CN" altLang="en-US" dirty="0"/>
              <a:t> 对外层环境的引用</a:t>
            </a:r>
            <a:endParaRPr lang="en-US" altLang="zh-CN" dirty="0"/>
          </a:p>
          <a:p>
            <a:pPr marL="628650" lvl="1" indent="-171450">
              <a:buFont typeface="Arial" panose="020B0604020202020204" pitchFamily="34" charset="0"/>
              <a:buChar char="•"/>
            </a:pPr>
            <a:r>
              <a:rPr lang="zh-CN" altLang="en-US" dirty="0"/>
              <a:t> </a:t>
            </a:r>
            <a:r>
              <a:rPr lang="en-US" altLang="zh-CN" dirty="0"/>
              <a:t>this</a:t>
            </a:r>
            <a:r>
              <a:rPr lang="zh-CN" altLang="en-US" dirty="0"/>
              <a:t> 绑定</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21</a:t>
            </a:fld>
            <a:endParaRPr lang="zh-CN" altLang="en-US"/>
          </a:p>
        </p:txBody>
      </p:sp>
    </p:spTree>
    <p:extLst>
      <p:ext uri="{BB962C8B-B14F-4D97-AF65-F5344CB8AC3E}">
        <p14:creationId xmlns:p14="http://schemas.microsoft.com/office/powerpoint/2010/main" val="24914607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环境记录（</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Environment Record</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）是变量和函数声明存储在词法环境中的地方。</a:t>
            </a:r>
          </a:p>
          <a:p>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环境记录也有两种类型：</a:t>
            </a:r>
          </a:p>
          <a:p>
            <a:r>
              <a:rPr lang="zh-CN" altLang="en-US" sz="1200" b="1" i="0" u="none" strike="noStrike" kern="1200">
                <a:solidFill>
                  <a:schemeClr val="tx1"/>
                </a:solidFill>
                <a:effectLst/>
                <a:latin typeface="Microsoft YaHei" panose="020B0503020204020204" pitchFamily="34" charset="-122"/>
                <a:ea typeface="Microsoft YaHei" panose="020B0503020204020204" pitchFamily="34" charset="-122"/>
                <a:cs typeface="+mn-cs"/>
              </a:rPr>
              <a:t>声明式环境记录</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：顾名思义，它是存储变量和函数声明的。函数代码的词法环境包含一个声明式环境记录。</a:t>
            </a:r>
          </a:p>
          <a:p>
            <a:r>
              <a:rPr lang="zh-CN" altLang="en-US" sz="1200" b="1" i="0" u="none" strike="noStrike" kern="1200">
                <a:solidFill>
                  <a:schemeClr val="tx1"/>
                </a:solidFill>
                <a:effectLst/>
                <a:latin typeface="Microsoft YaHei" panose="020B0503020204020204" pitchFamily="34" charset="-122"/>
                <a:ea typeface="Microsoft YaHei" panose="020B0503020204020204" pitchFamily="34" charset="-122"/>
                <a:cs typeface="+mn-cs"/>
              </a:rPr>
              <a:t>对象环境记录</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：全局代码的词法环境包含一个对象式环境记录。除了变量和函数声明外，对象环境记录还存储一个全局绑定对象（在浏览器中是 </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window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对象）。因此，对于绑定对象的每个属性（在浏览器情况下，它包含浏览器提供给 </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window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对象的属性和方法），会在记录中创建一个新的条目。</a:t>
            </a:r>
          </a:p>
          <a:p>
            <a:r>
              <a:rPr lang="zh-CN" altLang="en-US" sz="1200" b="1" i="0" u="none" strike="noStrike" kern="1200">
                <a:solidFill>
                  <a:schemeClr val="tx1"/>
                </a:solidFill>
                <a:effectLst/>
                <a:latin typeface="Microsoft YaHei" panose="020B0503020204020204" pitchFamily="34" charset="-122"/>
                <a:ea typeface="Microsoft YaHei" panose="020B0503020204020204" pitchFamily="34" charset="-122"/>
                <a:cs typeface="+mn-cs"/>
              </a:rPr>
              <a:t>注意</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：对于</a:t>
            </a:r>
            <a:r>
              <a:rPr lang="zh-CN" altLang="en-US" sz="1200" b="1" i="0" u="none" strike="noStrike" kern="1200">
                <a:solidFill>
                  <a:schemeClr val="tx1"/>
                </a:solidFill>
                <a:effectLst/>
                <a:latin typeface="Microsoft YaHei" panose="020B0503020204020204" pitchFamily="34" charset="-122"/>
                <a:ea typeface="Microsoft YaHei" panose="020B0503020204020204" pitchFamily="34" charset="-122"/>
                <a:cs typeface="+mn-cs"/>
              </a:rPr>
              <a:t>函数代码</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，环境记录还包含一个 </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arguments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对象，这个对象包含传递给函数的索引和实参之间的映射，以及传递给该函数的实参的长度（个数）。比如，如下函数的 </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arguments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对象如下所示：</a:t>
            </a:r>
          </a:p>
          <a:p>
            <a:r>
              <a:rPr lang="en-US" altLang="zh-CN"/>
              <a:t>function foo(a, b) { var c = a + b; } foo(2, 3); // arguments </a:t>
            </a:r>
            <a:r>
              <a:rPr lang="zh-CN" altLang="en-US"/>
              <a:t>对象 </a:t>
            </a:r>
            <a:r>
              <a:rPr lang="en-US" altLang="zh-CN"/>
              <a:t>Arguments: {0: 2, 1: 3, length: 2},</a:t>
            </a:r>
            <a:endPar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22</a:t>
            </a:fld>
            <a:endParaRPr lang="zh-CN" altLang="en-US"/>
          </a:p>
        </p:txBody>
      </p:sp>
    </p:spTree>
    <p:extLst>
      <p:ext uri="{BB962C8B-B14F-4D97-AF65-F5344CB8AC3E}">
        <p14:creationId xmlns:p14="http://schemas.microsoft.com/office/powerpoint/2010/main" val="33591182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zh-CN" altLang="en-US" sz="1200" b="1" i="0" u="none" strike="noStrike" kern="1200">
                <a:solidFill>
                  <a:schemeClr val="tx1"/>
                </a:solidFill>
                <a:effectLst/>
                <a:latin typeface="Microsoft YaHei" panose="020B0503020204020204" pitchFamily="34" charset="-122"/>
                <a:ea typeface="Microsoft YaHei" panose="020B0503020204020204" pitchFamily="34" charset="-122"/>
                <a:cs typeface="+mn-cs"/>
              </a:rPr>
              <a:t>对外层环境的引用</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意味着它可以访问其外层词法环境。这意味着，如果在当前词法环境中找不到变量，那么 </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JavaScript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引擎就可以到外层环境中查找。这就是后面我们要讲到的作用域链。</a:t>
            </a:r>
          </a:p>
          <a:p>
            <a:br>
              <a:rPr lang="zh-CN" altLang="en-US"/>
            </a:br>
            <a:endPar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23</a:t>
            </a:fld>
            <a:endParaRPr lang="zh-CN" altLang="en-US"/>
          </a:p>
        </p:txBody>
      </p:sp>
    </p:spTree>
    <p:extLst>
      <p:ext uri="{BB962C8B-B14F-4D97-AF65-F5344CB8AC3E}">
        <p14:creationId xmlns:p14="http://schemas.microsoft.com/office/powerpoint/2010/main" val="34545744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在这个组件中，</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this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的值被确定或者设置。</a:t>
            </a:r>
          </a:p>
          <a:p>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在全局执行上下文中，</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this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的值指全局对象。（在浏览器中，</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this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指 </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window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对象）。</a:t>
            </a:r>
          </a:p>
          <a:p>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在函数执行上下文中，</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this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的取决于函数的调用方式。如果函数是通过一个对象引用来调用的，那么 </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this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的值就是被设置为那个对象，否则，</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this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的值就被设置为全局对象或者 </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undefined</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（在严格模式下）。</a:t>
            </a:r>
          </a:p>
          <a:p>
            <a:br>
              <a:rPr lang="zh-CN" altLang="en-US"/>
            </a:br>
            <a:endPar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24</a:t>
            </a:fld>
            <a:endParaRPr lang="zh-CN" altLang="en-US"/>
          </a:p>
        </p:txBody>
      </p:sp>
    </p:spTree>
    <p:extLst>
      <p:ext uri="{BB962C8B-B14F-4D97-AF65-F5344CB8AC3E}">
        <p14:creationId xmlns:p14="http://schemas.microsoft.com/office/powerpoint/2010/main" val="33984523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在这个组件中，</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this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的值被确定或者设置。</a:t>
            </a:r>
          </a:p>
          <a:p>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在全局执行上下文中，</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this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的值指全局对象。（在浏览器中，</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this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指 </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window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对象）。</a:t>
            </a:r>
          </a:p>
          <a:p>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在函数执行上下文中，</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this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的取决于函数的调用方式。如果函数是通过一个对象引用来调用的，那么 </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this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的值就是被设置为那个对象，否则，</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this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的值就被设置为全局对象或者 </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undefined</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（在严格模式下）。</a:t>
            </a:r>
          </a:p>
          <a:p>
            <a:br>
              <a:rPr lang="zh-CN" altLang="en-US"/>
            </a:br>
            <a:endPar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25</a:t>
            </a:fld>
            <a:endParaRPr lang="zh-CN" altLang="en-US"/>
          </a:p>
        </p:txBody>
      </p:sp>
    </p:spTree>
    <p:extLst>
      <p:ext uri="{BB962C8B-B14F-4D97-AF65-F5344CB8AC3E}">
        <p14:creationId xmlns:p14="http://schemas.microsoft.com/office/powerpoint/2010/main" val="32276460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变量环境也是一种词法环境，其环境记录保存该执行上下文内由 </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VariableStatements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创建的绑定。</a:t>
            </a:r>
          </a:p>
          <a:p>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如上所述，变量环境也是词法环境，因此它有上述定义的词法环境的所有属性和组件。</a:t>
            </a:r>
          </a:p>
          <a:p>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在 </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ES6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中，词法环境（词法环境）组件与变量环境（变量环境）组件之间的一个区别是：前者用于存储函数声明以及用 </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let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和 </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const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声明的变量绑定，而后者只用于存储用 </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var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声明的变量绑定。</a:t>
            </a:r>
          </a:p>
          <a:p>
            <a:br>
              <a:rPr lang="zh-CN" altLang="en-US"/>
            </a:br>
            <a:endPar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26</a:t>
            </a:fld>
            <a:endParaRPr lang="zh-CN" altLang="en-US"/>
          </a:p>
        </p:txBody>
      </p:sp>
    </p:spTree>
    <p:extLst>
      <p:ext uri="{BB962C8B-B14F-4D97-AF65-F5344CB8AC3E}">
        <p14:creationId xmlns:p14="http://schemas.microsoft.com/office/powerpoint/2010/main" val="34305245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zh-CN" altLang="en-US"/>
              <a:t>执行上下文的第二个阶段就是执行阶段。在这个阶段，会完成所有变量赋值，并最终执行代码。</a:t>
            </a:r>
          </a:p>
          <a:p>
            <a:br>
              <a:rPr lang="zh-CN" altLang="en-US"/>
            </a:br>
            <a:endPar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27</a:t>
            </a:fld>
            <a:endParaRPr lang="zh-CN" altLang="en-US"/>
          </a:p>
        </p:txBody>
      </p:sp>
    </p:spTree>
    <p:extLst>
      <p:ext uri="{BB962C8B-B14F-4D97-AF65-F5344CB8AC3E}">
        <p14:creationId xmlns:p14="http://schemas.microsoft.com/office/powerpoint/2010/main" val="26450127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比如，如下代码：</a:t>
            </a:r>
            <a:endPar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a:p>
            <a:endPar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let x = 10;</a:t>
            </a: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let y = 20;</a:t>
            </a:r>
          </a:p>
          <a:p>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function foo(z) {</a:t>
            </a: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let x = 100;</a:t>
            </a: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return x + y + z;</a:t>
            </a: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a:t>
            </a:r>
          </a:p>
          <a:p>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foo(30); // 150</a:t>
            </a:r>
          </a:p>
          <a:p>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这里面有一个全局上下文，以及一个</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 foo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函数上下文。其环境结构看起来就会如上图所示。</a:t>
            </a: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我们可以看到，这种环境形成了一个链条，这就是我们以后要讨论的作用域链。</a:t>
            </a: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endPar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28</a:t>
            </a:fld>
            <a:endParaRPr lang="zh-CN" altLang="en-US"/>
          </a:p>
        </p:txBody>
      </p:sp>
    </p:spTree>
    <p:extLst>
      <p:ext uri="{BB962C8B-B14F-4D97-AF65-F5344CB8AC3E}">
        <p14:creationId xmlns:p14="http://schemas.microsoft.com/office/powerpoint/2010/main" val="36595976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br>
              <a:rPr lang="zh-CN" altLang="en-US"/>
            </a:br>
            <a:endPar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29</a:t>
            </a:fld>
            <a:endParaRPr lang="zh-CN" altLang="en-US"/>
          </a:p>
        </p:txBody>
      </p:sp>
    </p:spTree>
    <p:extLst>
      <p:ext uri="{BB962C8B-B14F-4D97-AF65-F5344CB8AC3E}">
        <p14:creationId xmlns:p14="http://schemas.microsoft.com/office/powerpoint/2010/main" val="375800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a:t>
            </a:fld>
            <a:endParaRPr lang="zh-CN" altLang="en-US"/>
          </a:p>
        </p:txBody>
      </p:sp>
    </p:spTree>
    <p:extLst>
      <p:ext uri="{BB962C8B-B14F-4D97-AF65-F5344CB8AC3E}">
        <p14:creationId xmlns:p14="http://schemas.microsoft.com/office/powerpoint/2010/main" val="4711919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在创建阶段期间，</a:t>
            </a:r>
            <a:r>
              <a:rPr lang="en-US" altLang="zh-CN"/>
              <a:t>let</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和 </a:t>
            </a:r>
            <a:r>
              <a:rPr lang="en-US" altLang="zh-CN"/>
              <a:t>const</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定义的变量没有任何关联的值，而 </a:t>
            </a:r>
            <a:r>
              <a:rPr lang="en-US" altLang="zh-CN"/>
              <a:t>var</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定义的变量的值被设置为 </a:t>
            </a:r>
            <a:r>
              <a:rPr lang="en-US" altLang="zh-CN"/>
              <a:t>undefined</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a:t>
            </a:r>
            <a:endPar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a:p>
            <a:endPar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这是因为，在创建阶段期间，会扫描代码中的变量和函数声明，函数声明会被完整存储在环境中，用 </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var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声明的变量会被初始设置为 </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undefined</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，用 </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let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和 </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const</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声明的变量会保持未初始化状态。</a:t>
            </a:r>
          </a:p>
          <a:p>
            <a:br>
              <a:rPr lang="zh-CN" altLang="en-US"/>
            </a:b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这就是为什么对于用 </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var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定义的变量，我们可以在其声明之前访问（不过是 </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undefined</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），而用 </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let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和 </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const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定义的变量，在其声明之前访问会得到一个引用错误的原因。</a:t>
            </a:r>
          </a:p>
          <a:p>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这就是我们所说的提升（</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hoisting</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a:t>
            </a:r>
          </a:p>
          <a:p>
            <a:br>
              <a:rPr lang="zh-CN" altLang="en-US"/>
            </a:br>
            <a:endPar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30</a:t>
            </a:fld>
            <a:endParaRPr lang="zh-CN" altLang="en-US"/>
          </a:p>
        </p:txBody>
      </p:sp>
    </p:spTree>
    <p:extLst>
      <p:ext uri="{BB962C8B-B14F-4D97-AF65-F5344CB8AC3E}">
        <p14:creationId xmlns:p14="http://schemas.microsoft.com/office/powerpoint/2010/main" val="16832493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注意：在执行阶段期间，对于用 </a:t>
            </a:r>
            <a:r>
              <a:rPr lang="en-US" altLang="zh-CN"/>
              <a:t>let</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定义的变量，如果 </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JavaScript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引擎在源代码中它被声明的实际位置找不到变量的值，那么它就会被赋值为 </a:t>
            </a:r>
            <a:r>
              <a:rPr lang="en-US" altLang="zh-CN"/>
              <a:t>undefined</a:t>
            </a:r>
            <a:br>
              <a:rPr lang="zh-CN" altLang="en-US"/>
            </a:br>
            <a:endPar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31</a:t>
            </a:fld>
            <a:endParaRPr lang="zh-CN" altLang="en-US"/>
          </a:p>
        </p:txBody>
      </p:sp>
    </p:spTree>
    <p:extLst>
      <p:ext uri="{BB962C8B-B14F-4D97-AF65-F5344CB8AC3E}">
        <p14:creationId xmlns:p14="http://schemas.microsoft.com/office/powerpoint/2010/main" val="21732923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当遇到调用函数 </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multiply(20, 30)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时，就创建一个新的函数执行上下文来执行该函数代码。于是，在创建阶段期间，该函数执行上下文就是这样的：</a:t>
            </a:r>
          </a:p>
          <a:p>
            <a:br>
              <a:rPr lang="zh-CN" altLang="en-US"/>
            </a:br>
            <a:endPar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32</a:t>
            </a:fld>
            <a:endParaRPr lang="zh-CN" altLang="en-US"/>
          </a:p>
        </p:txBody>
      </p:sp>
    </p:spTree>
    <p:extLst>
      <p:ext uri="{BB962C8B-B14F-4D97-AF65-F5344CB8AC3E}">
        <p14:creationId xmlns:p14="http://schemas.microsoft.com/office/powerpoint/2010/main" val="38817142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当遇到调用函数 </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multiply(20, 30) </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时，就创建一个新的函数执行上下文来执行该函数代码。于是，在创建阶段期间，该函数执行上下文就是这样的：</a:t>
            </a:r>
          </a:p>
          <a:p>
            <a:br>
              <a:rPr lang="zh-CN" altLang="en-US"/>
            </a:br>
            <a:endPar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33</a:t>
            </a:fld>
            <a:endParaRPr lang="zh-CN" altLang="en-US"/>
          </a:p>
        </p:txBody>
      </p:sp>
    </p:spTree>
    <p:extLst>
      <p:ext uri="{BB962C8B-B14F-4D97-AF65-F5344CB8AC3E}">
        <p14:creationId xmlns:p14="http://schemas.microsoft.com/office/powerpoint/2010/main" val="24175995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br>
              <a:rPr lang="zh-CN" altLang="en-US"/>
            </a:br>
            <a:endPar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34</a:t>
            </a:fld>
            <a:endParaRPr lang="zh-CN" altLang="en-US"/>
          </a:p>
        </p:txBody>
      </p:sp>
    </p:spTree>
    <p:extLst>
      <p:ext uri="{BB962C8B-B14F-4D97-AF65-F5344CB8AC3E}">
        <p14:creationId xmlns:p14="http://schemas.microsoft.com/office/powerpoint/2010/main" val="37965488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35</a:t>
            </a:fld>
            <a:endParaRPr lang="zh-CN" altLang="en-US"/>
          </a:p>
        </p:txBody>
      </p:sp>
    </p:spTree>
    <p:extLst>
      <p:ext uri="{BB962C8B-B14F-4D97-AF65-F5344CB8AC3E}">
        <p14:creationId xmlns:p14="http://schemas.microsoft.com/office/powerpoint/2010/main" val="38489935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36</a:t>
            </a:fld>
            <a:endParaRPr lang="zh-CN" altLang="en-US"/>
          </a:p>
        </p:txBody>
      </p:sp>
    </p:spTree>
    <p:extLst>
      <p:ext uri="{BB962C8B-B14F-4D97-AF65-F5344CB8AC3E}">
        <p14:creationId xmlns:p14="http://schemas.microsoft.com/office/powerpoint/2010/main" val="26245010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使用函数声明定义的函数被自动提升，也就是说它们可以在它们被定义的位置之前被调用。例如，在如下的代码中，函数</a:t>
            </a:r>
            <a:r>
              <a:rPr lang="en-US" altLang="zh-CN"/>
              <a:t>hoist()</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可以在实际定义它的位置之前调用：</a:t>
            </a: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37</a:t>
            </a:fld>
            <a:endParaRPr lang="zh-CN" altLang="en-US"/>
          </a:p>
        </p:txBody>
      </p:sp>
    </p:spTree>
    <p:extLst>
      <p:ext uri="{BB962C8B-B14F-4D97-AF65-F5344CB8AC3E}">
        <p14:creationId xmlns:p14="http://schemas.microsoft.com/office/powerpoint/2010/main" val="36430376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使用</a:t>
            </a:r>
            <a:r>
              <a:rPr lang="en-US" altLang="zh-CN"/>
              <a:t>var</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关键字的变量声明自动移到当前作用域的顶部。不过，变量赋值不提升。这意味着如果一个变量是在函数末尾赋值的，那么在赋值之前，该变量的值都是</a:t>
            </a:r>
            <a:r>
              <a:rPr lang="en-US" altLang="zh-CN"/>
              <a:t>undefined</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a:t>
            </a: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38</a:t>
            </a:fld>
            <a:endParaRPr lang="zh-CN" altLang="en-US"/>
          </a:p>
        </p:txBody>
      </p:sp>
    </p:spTree>
    <p:extLst>
      <p:ext uri="{BB962C8B-B14F-4D97-AF65-F5344CB8AC3E}">
        <p14:creationId xmlns:p14="http://schemas.microsoft.com/office/powerpoint/2010/main" val="2182882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使用</a:t>
            </a:r>
            <a:r>
              <a:rPr lang="en-US" altLang="zh-CN"/>
              <a:t>var</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关键字的变量声明自动移到当前作用域的顶部。不过，变量赋值不提升。这意味着如果一个变量是在函数末尾赋值的，那么在赋值之前，该变量的值都是</a:t>
            </a:r>
            <a:r>
              <a:rPr lang="en-US" altLang="zh-CN"/>
              <a:t>undefined</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a:t>
            </a: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39</a:t>
            </a:fld>
            <a:endParaRPr lang="zh-CN" altLang="en-US"/>
          </a:p>
        </p:txBody>
      </p:sp>
    </p:spTree>
    <p:extLst>
      <p:ext uri="{BB962C8B-B14F-4D97-AF65-F5344CB8AC3E}">
        <p14:creationId xmlns:p14="http://schemas.microsoft.com/office/powerpoint/2010/main" val="23433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kumimoji="1" lang="zh-CN" altLang="en-US" dirty="0"/>
              <a:t>源代码是自然语言，计算机是如何理解我们所编写的代码呢？</a:t>
            </a:r>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4</a:t>
            </a:fld>
            <a:endParaRPr lang="zh-CN" altLang="en-US"/>
          </a:p>
        </p:txBody>
      </p:sp>
    </p:spTree>
    <p:extLst>
      <p:ext uri="{BB962C8B-B14F-4D97-AF65-F5344CB8AC3E}">
        <p14:creationId xmlns:p14="http://schemas.microsoft.com/office/powerpoint/2010/main" val="337232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变量提升可能导致相当多的混乱，而且变量提升只适用于用</a:t>
            </a:r>
            <a:r>
              <a:rPr lang="en-US" altLang="zh-CN"/>
              <a:t>var</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来声明变量。如果是用</a:t>
            </a:r>
            <a:r>
              <a:rPr lang="en-US" altLang="zh-CN"/>
              <a:t>const</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和</a:t>
            </a:r>
            <a:r>
              <a:rPr lang="en-US" altLang="zh-CN"/>
              <a:t>let</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声明变量，那么如果在声明之前试图引用变量的话，会抛出一个错误。更好的做法是使用</a:t>
            </a:r>
            <a:r>
              <a:rPr lang="en-US" altLang="zh-CN"/>
              <a:t>const</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和</a:t>
            </a:r>
            <a:r>
              <a:rPr lang="en-US" altLang="zh-CN"/>
              <a:t>let</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在一个块的开头声明所有变量，这样变量声明就不会提升。</a:t>
            </a: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40</a:t>
            </a:fld>
            <a:endParaRPr lang="zh-CN" altLang="en-US"/>
          </a:p>
        </p:txBody>
      </p:sp>
    </p:spTree>
    <p:extLst>
      <p:ext uri="{BB962C8B-B14F-4D97-AF65-F5344CB8AC3E}">
        <p14:creationId xmlns:p14="http://schemas.microsoft.com/office/powerpoint/2010/main" val="7709386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函数表达式（即匿名函数被赋值给一个变量）与变量提升的方式相似。所以如果函数表达式是用</a:t>
            </a:r>
            <a:r>
              <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var</a:t>
            </a:r>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声明的，那么这个声明会被提升，不过实际的函数不会提升。这意味着在函数出现在代码中之前，函数不会被调用。例如：</a:t>
            </a:r>
            <a:endPar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a:p>
            <a:endPar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a:p>
            <a:endPar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这是定义函数字面量的两种方式之间最主要的区别，这可能会影响到底使用哪一个方法的决策。有些人喜欢使用函数表达式，就意味着必须在使用它们之前定义所有函数，并将其赋值给变量。</a:t>
            </a:r>
          </a:p>
          <a:p>
            <a:br>
              <a:rPr lang="zh-CN" altLang="en-US"/>
            </a:br>
            <a:endPar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a:p>
            <a:br>
              <a:rPr lang="zh-CN" altLang="en-US"/>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41</a:t>
            </a:fld>
            <a:endParaRPr lang="zh-CN" altLang="en-US"/>
          </a:p>
        </p:txBody>
      </p:sp>
    </p:spTree>
    <p:extLst>
      <p:ext uri="{BB962C8B-B14F-4D97-AF65-F5344CB8AC3E}">
        <p14:creationId xmlns:p14="http://schemas.microsoft.com/office/powerpoint/2010/main" val="10280924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42</a:t>
            </a:fld>
            <a:endParaRPr lang="zh-CN" altLang="en-US"/>
          </a:p>
        </p:txBody>
      </p:sp>
    </p:spTree>
    <p:extLst>
      <p:ext uri="{BB962C8B-B14F-4D97-AF65-F5344CB8AC3E}">
        <p14:creationId xmlns:p14="http://schemas.microsoft.com/office/powerpoint/2010/main" val="32689296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当</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JS</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引擎获取我们的脚本时，它要做的第一件事情就是为我们代码中的数据</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设置内存</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。这时候没有执行任何代码，仅仅是在为执行准备好一切。函数声明和变量的存储方式是不同的。函数存储的是</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对整个函数的一个引用</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43</a:t>
            </a:fld>
            <a:endParaRPr lang="zh-CN" altLang="en-US"/>
          </a:p>
        </p:txBody>
      </p:sp>
    </p:spTree>
    <p:extLst>
      <p:ext uri="{BB962C8B-B14F-4D97-AF65-F5344CB8AC3E}">
        <p14:creationId xmlns:p14="http://schemas.microsoft.com/office/powerpoint/2010/main" val="21495650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对变量来说，就有所不同了。</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ES6</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引入了两个新关键字来声明变量：</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let</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和</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const</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。用</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let</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或者</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const</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关键字声明的变量被存储的时候是</a:t>
            </a:r>
            <a:r>
              <a:rPr lang="zh-CN" altLang="en-US" sz="1200" b="0" i="1" kern="1200">
                <a:solidFill>
                  <a:schemeClr val="tx1"/>
                </a:solidFill>
                <a:effectLst/>
                <a:latin typeface="Microsoft YaHei" panose="020B0503020204020204" pitchFamily="34" charset="-122"/>
                <a:ea typeface="Microsoft YaHei" panose="020B0503020204020204" pitchFamily="34" charset="-122"/>
                <a:cs typeface="+mn-cs"/>
              </a:rPr>
              <a:t>未被初始化的</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44</a:t>
            </a:fld>
            <a:endParaRPr lang="zh-CN" altLang="en-US"/>
          </a:p>
        </p:txBody>
      </p:sp>
    </p:spTree>
    <p:extLst>
      <p:ext uri="{BB962C8B-B14F-4D97-AF65-F5344CB8AC3E}">
        <p14:creationId xmlns:p14="http://schemas.microsoft.com/office/powerpoint/2010/main" val="15683715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用</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var</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关键字声明的变量以默认值</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undefined</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存储。</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45</a:t>
            </a:fld>
            <a:endParaRPr lang="zh-CN" altLang="en-US"/>
          </a:p>
        </p:txBody>
      </p:sp>
    </p:spTree>
    <p:extLst>
      <p:ext uri="{BB962C8B-B14F-4D97-AF65-F5344CB8AC3E}">
        <p14:creationId xmlns:p14="http://schemas.microsoft.com/office/powerpoint/2010/main" val="17519283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现在创建阶段已经完成，我们可以实际执行代码。下面我们来看看，如果在文件头部声明函数或者任何变量之前，有三条</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console.log</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语句的时候，会发生什么。</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既然函数存储的是对整个函数代码的一个引用，那么我们甚至可以在创建他们的代码行之前调用他们！ </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46</a:t>
            </a:fld>
            <a:endParaRPr lang="zh-CN" altLang="en-US"/>
          </a:p>
        </p:txBody>
      </p:sp>
    </p:spTree>
    <p:extLst>
      <p:ext uri="{BB962C8B-B14F-4D97-AF65-F5344CB8AC3E}">
        <p14:creationId xmlns:p14="http://schemas.microsoft.com/office/powerpoint/2010/main" val="7615767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当我们在一个用</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var</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关键字声明的变量的变量声明之前引用该变量时，它只会返回存储的默认值</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undefined</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！不过，这样做有时候会导致不可预期的行为。大多数情况下，这意味着你无意中引用了它（你可能并不想它的值为</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undefined</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47</a:t>
            </a:fld>
            <a:endParaRPr lang="zh-CN" altLang="en-US"/>
          </a:p>
        </p:txBody>
      </p:sp>
    </p:spTree>
    <p:extLst>
      <p:ext uri="{BB962C8B-B14F-4D97-AF65-F5344CB8AC3E}">
        <p14:creationId xmlns:p14="http://schemas.microsoft.com/office/powerpoint/2010/main" val="16511982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为了防止我们像在用</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var</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关键字声明变量时那样一不小心就引用了一个</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undefined</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变量，只要我们试图访问</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未被初始化</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的变量时，就都会抛出一个</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ReferenceError</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错误。变量实际声明之前的“区域”称为</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暂时性死区</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：就不让我们在变量初始化之前引用该变量（这也包括</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ES6</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类！）。</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48</a:t>
            </a:fld>
            <a:endParaRPr lang="zh-CN" altLang="en-US"/>
          </a:p>
        </p:txBody>
      </p:sp>
    </p:spTree>
    <p:extLst>
      <p:ext uri="{BB962C8B-B14F-4D97-AF65-F5344CB8AC3E}">
        <p14:creationId xmlns:p14="http://schemas.microsoft.com/office/powerpoint/2010/main" val="33405044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当引擎通过我们实际声明变量的行时，内存中的值就被我们实际声明它们的值覆盖。</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49</a:t>
            </a:fld>
            <a:endParaRPr lang="zh-CN" altLang="en-US"/>
          </a:p>
        </p:txBody>
      </p:sp>
    </p:spTree>
    <p:extLst>
      <p:ext uri="{BB962C8B-B14F-4D97-AF65-F5344CB8AC3E}">
        <p14:creationId xmlns:p14="http://schemas.microsoft.com/office/powerpoint/2010/main" val="2135402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HTML</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解析器遇到</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script</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标记，代码从</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网络</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缓存</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或已装好的</a:t>
            </a:r>
            <a:r>
              <a:rPr lang="en-US" altLang="zh-CN" sz="1200" b="1" i="0" kern="1200">
                <a:solidFill>
                  <a:schemeClr val="tx1"/>
                </a:solidFill>
                <a:effectLst/>
                <a:latin typeface="Microsoft YaHei" panose="020B0503020204020204" pitchFamily="34" charset="-122"/>
                <a:ea typeface="Microsoft YaHei" panose="020B0503020204020204" pitchFamily="34" charset="-122"/>
                <a:cs typeface="+mn-cs"/>
              </a:rPr>
              <a:t>service worker</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加载。响应是把请求的脚本作为</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字节流</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，由字节流解码器负责！</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字节流解码器</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在下载字节流时对其进行解码。</a:t>
            </a: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脚本被从网络、缓存、或者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Service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Worker</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，加载为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UTF-16</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 字节流，然后被传到字节流解码器。</a:t>
            </a:r>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5</a:t>
            </a:fld>
            <a:endParaRPr lang="zh-CN" altLang="en-US"/>
          </a:p>
        </p:txBody>
      </p:sp>
    </p:spTree>
    <p:extLst>
      <p:ext uri="{BB962C8B-B14F-4D97-AF65-F5344CB8AC3E}">
        <p14:creationId xmlns:p14="http://schemas.microsoft.com/office/powerpoint/2010/main" val="38032284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50</a:t>
            </a:fld>
            <a:endParaRPr lang="zh-CN" altLang="en-US"/>
          </a:p>
        </p:txBody>
      </p:sp>
    </p:spTree>
    <p:extLst>
      <p:ext uri="{BB962C8B-B14F-4D97-AF65-F5344CB8AC3E}">
        <p14:creationId xmlns:p14="http://schemas.microsoft.com/office/powerpoint/2010/main" val="29836410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51</a:t>
            </a:fld>
            <a:endParaRPr lang="zh-CN" altLang="en-US"/>
          </a:p>
        </p:txBody>
      </p:sp>
    </p:spTree>
    <p:extLst>
      <p:ext uri="{BB962C8B-B14F-4D97-AF65-F5344CB8AC3E}">
        <p14:creationId xmlns:p14="http://schemas.microsoft.com/office/powerpoint/2010/main" val="29772501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https://2ality.com/2019/07/global-scope.html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https://exploringjs.com/deep-js/ch_global-scope.html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52</a:t>
            </a:fld>
            <a:endParaRPr lang="zh-CN" altLang="en-US"/>
          </a:p>
        </p:txBody>
      </p:sp>
    </p:spTree>
    <p:extLst>
      <p:ext uri="{BB962C8B-B14F-4D97-AF65-F5344CB8AC3E}">
        <p14:creationId xmlns:p14="http://schemas.microsoft.com/office/powerpoint/2010/main" val="27213307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https://2ality.com/2019/07/global-scope.html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https://exploringjs.com/deep-js/ch_global-scope.html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53</a:t>
            </a:fld>
            <a:endParaRPr lang="zh-CN" altLang="en-US"/>
          </a:p>
        </p:txBody>
      </p:sp>
    </p:spTree>
    <p:extLst>
      <p:ext uri="{BB962C8B-B14F-4D97-AF65-F5344CB8AC3E}">
        <p14:creationId xmlns:p14="http://schemas.microsoft.com/office/powerpoint/2010/main" val="25957106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我们在调用</a:t>
            </a:r>
            <a:r>
              <a:rPr lang="en-US" altLang="zh-CN"/>
              <a:t>getPersonInfo()</a:t>
            </a:r>
            <a:r>
              <a:rPr lang="zh-CN" altLang="en-US"/>
              <a:t>函数，该函数返回一个字符串，其中包含</a:t>
            </a:r>
            <a:r>
              <a:rPr lang="en-US" altLang="zh-CN"/>
              <a:t>name</a:t>
            </a:r>
            <a:r>
              <a:rPr lang="zh-CN" altLang="en-US"/>
              <a:t>、</a:t>
            </a:r>
            <a:r>
              <a:rPr lang="en-US" altLang="zh-CN"/>
              <a:t>age</a:t>
            </a:r>
            <a:r>
              <a:rPr lang="zh-CN" altLang="en-US"/>
              <a:t>和</a:t>
            </a:r>
            <a:r>
              <a:rPr lang="en-US" altLang="zh-CN"/>
              <a:t>city</a:t>
            </a:r>
            <a:r>
              <a:rPr lang="zh-CN" altLang="en-US"/>
              <a:t>变量的值：</a:t>
            </a:r>
            <a:r>
              <a:rPr lang="en-US" altLang="zh-CN"/>
              <a:t>Sarah is 22 and lives in San Francisco</a:t>
            </a:r>
            <a:r>
              <a:rPr lang="zh-CN" altLang="en-US"/>
              <a:t>。不过，</a:t>
            </a:r>
            <a:r>
              <a:rPr lang="en-US" altLang="zh-CN"/>
              <a:t>getPersonInfo()</a:t>
            </a:r>
            <a:r>
              <a:rPr lang="zh-CN" altLang="en-US"/>
              <a:t>函数并没有包含名为</a:t>
            </a:r>
            <a:r>
              <a:rPr lang="en-US" altLang="zh-CN"/>
              <a:t>city</a:t>
            </a:r>
            <a:r>
              <a:rPr lang="zh-CN" altLang="en-US"/>
              <a:t>的变量，它是如何知道</a:t>
            </a:r>
            <a:r>
              <a:rPr lang="en-US" altLang="zh-CN"/>
              <a:t>city</a:t>
            </a:r>
            <a:r>
              <a:rPr lang="zh-CN" altLang="en-US"/>
              <a:t>的值的呢？</a:t>
            </a: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54</a:t>
            </a:fld>
            <a:endParaRPr lang="zh-CN" altLang="en-US"/>
          </a:p>
        </p:txBody>
      </p:sp>
    </p:spTree>
    <p:extLst>
      <p:ext uri="{BB962C8B-B14F-4D97-AF65-F5344CB8AC3E}">
        <p14:creationId xmlns:p14="http://schemas.microsoft.com/office/powerpoint/2010/main" val="39702390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首先，内存空间是为不同的上下文设置的。我们有默认的</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全局上下文（</a:t>
            </a:r>
            <a:r>
              <a:rPr lang="en-US" altLang="zh-CN" sz="1200" b="1" i="0" kern="1200">
                <a:solidFill>
                  <a:schemeClr val="tx1"/>
                </a:solidFill>
                <a:effectLst/>
                <a:latin typeface="Microsoft YaHei" panose="020B0503020204020204" pitchFamily="34" charset="-122"/>
                <a:ea typeface="Microsoft YaHei" panose="020B0503020204020204" pitchFamily="34" charset="-122"/>
                <a:cs typeface="+mn-cs"/>
              </a:rPr>
              <a:t>global context</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（在浏览器中是</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window</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，在</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Node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中是</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global</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），以及针对已被调用的</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getPersonInfo()</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函数的</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本地上下文（</a:t>
            </a:r>
            <a:r>
              <a:rPr lang="en-US" altLang="zh-CN" sz="1200" b="1" i="0" kern="1200">
                <a:solidFill>
                  <a:schemeClr val="tx1"/>
                </a:solidFill>
                <a:effectLst/>
                <a:latin typeface="Microsoft YaHei" panose="020B0503020204020204" pitchFamily="34" charset="-122"/>
                <a:ea typeface="Microsoft YaHei" panose="020B0503020204020204" pitchFamily="34" charset="-122"/>
                <a:cs typeface="+mn-cs"/>
              </a:rPr>
              <a:t>local context</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。每个上下文还有一个</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作用域链（</a:t>
            </a:r>
            <a:r>
              <a:rPr lang="en-US" altLang="zh-CN" sz="1200" b="1" i="0" kern="1200">
                <a:solidFill>
                  <a:schemeClr val="tx1"/>
                </a:solidFill>
                <a:effectLst/>
                <a:latin typeface="Microsoft YaHei" panose="020B0503020204020204" pitchFamily="34" charset="-122"/>
                <a:ea typeface="Microsoft YaHei" panose="020B0503020204020204" pitchFamily="34" charset="-122"/>
                <a:cs typeface="+mn-cs"/>
              </a:rPr>
              <a:t>scope chain</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对于</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getPersonInfo()</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函数，作用域链看起来像这样（不要担心，现在还不需要完全搞清楚）：</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55</a:t>
            </a:fld>
            <a:endParaRPr lang="zh-CN" altLang="en-US"/>
          </a:p>
        </p:txBody>
      </p:sp>
    </p:spTree>
    <p:extLst>
      <p:ext uri="{BB962C8B-B14F-4D97-AF65-F5344CB8AC3E}">
        <p14:creationId xmlns:p14="http://schemas.microsoft.com/office/powerpoint/2010/main" val="37489922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作用域链基本上是对对象的“引用链”，这些对象包含对在该执行上下文中可引用的值（和其他作用域）的引用。（⛓：“嘿，这些都是你可以在此执行上下文中引用的所有值”）。作用域链是在创建执行上下文时创建的，这意味着它是在运行时创建的！</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但是，在本文中，我一般不会讨论活动对象（</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Activation Object</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）或执行上下文（</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execution context</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），我们只关注作用域！在如下的示例中，执行上下文中的键</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值对表示作用域链中含有的对变量的引用。</a:t>
            </a: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全局执行上下文的作用域链有对</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3</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个变量的引用：值为</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Lydia</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的</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name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，值为</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21</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的</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age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，以及值为</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San Francisco</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的</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city</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。在本地执行上下文中，有对</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2</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个变量的引用：值为</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Sarah</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的</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name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，以及值为</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22</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的</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age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a:t>
            </a:r>
          </a:p>
          <a:p>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56</a:t>
            </a:fld>
            <a:endParaRPr lang="zh-CN" altLang="en-US"/>
          </a:p>
        </p:txBody>
      </p:sp>
    </p:spTree>
    <p:extLst>
      <p:ext uri="{BB962C8B-B14F-4D97-AF65-F5344CB8AC3E}">
        <p14:creationId xmlns:p14="http://schemas.microsoft.com/office/powerpoint/2010/main" val="1120209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当我们试图访问</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getPersonInfo()</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函数中的变量时，引擎会首先检查本地作用域链。</a:t>
            </a: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本地作用域链中有对</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name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和</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age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的引用！</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name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的值为</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Sarah</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age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的值为</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22</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。但是现在，试图访问</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city</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时候会发生什么？</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57</a:t>
            </a:fld>
            <a:endParaRPr lang="zh-CN" altLang="en-US"/>
          </a:p>
        </p:txBody>
      </p:sp>
    </p:spTree>
    <p:extLst>
      <p:ext uri="{BB962C8B-B14F-4D97-AF65-F5344CB8AC3E}">
        <p14:creationId xmlns:p14="http://schemas.microsoft.com/office/powerpoint/2010/main" val="5889356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在全局执行上下文中，我们声明了变量</a:t>
            </a:r>
            <a:r>
              <a:rPr lang="en-US" altLang="zh-CN"/>
              <a:t>city</a:t>
            </a:r>
            <a:r>
              <a:rPr lang="zh-CN" altLang="en-US"/>
              <a:t>，其值为</a:t>
            </a:r>
            <a:r>
              <a:rPr lang="en-US" altLang="zh-CN"/>
              <a:t>San Francisco</a:t>
            </a:r>
            <a:r>
              <a:rPr lang="zh-CN" altLang="en-US"/>
              <a:t>，因此全局执行上下文中有一个对变量</a:t>
            </a:r>
            <a:r>
              <a:rPr lang="en-US" altLang="zh-CN"/>
              <a:t>city</a:t>
            </a:r>
            <a:r>
              <a:rPr lang="zh-CN" altLang="en-US"/>
              <a:t>的引用。现在我们有了该变量的值，函数</a:t>
            </a:r>
            <a:r>
              <a:rPr lang="en-US" altLang="zh-CN"/>
              <a:t>getPersonInfo()</a:t>
            </a:r>
            <a:r>
              <a:rPr lang="zh-CN" altLang="en-US"/>
              <a:t>就可以返回字符串</a:t>
            </a:r>
            <a:r>
              <a:rPr lang="en-US" altLang="zh-CN"/>
              <a:t>Sarah is 22 and lives in San Francisco </a:t>
            </a: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58</a:t>
            </a:fld>
            <a:endParaRPr lang="zh-CN" altLang="en-US"/>
          </a:p>
        </p:txBody>
      </p:sp>
    </p:spTree>
    <p:extLst>
      <p:ext uri="{BB962C8B-B14F-4D97-AF65-F5344CB8AC3E}">
        <p14:creationId xmlns:p14="http://schemas.microsoft.com/office/powerpoint/2010/main" val="56413285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我们可以沿着作用域链向</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下</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找，但是不能沿着作用域链向</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上</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找。好吧，这可能会令人困惑，因为有人说的是向</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上</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而不是向</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下</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，所以我要重新表述一下：向</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外层</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作用域方向找，而不是向更内层作用域方向找。我喜欢将这用图形表示为一种瀑布：</a:t>
            </a:r>
          </a:p>
          <a:p>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59</a:t>
            </a:fld>
            <a:endParaRPr lang="zh-CN" altLang="en-US"/>
          </a:p>
        </p:txBody>
      </p:sp>
    </p:spTree>
    <p:extLst>
      <p:ext uri="{BB962C8B-B14F-4D97-AF65-F5344CB8AC3E}">
        <p14:creationId xmlns:p14="http://schemas.microsoft.com/office/powerpoint/2010/main" val="2349264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zh-CN" altLang="en-US">
                <a:effectLst/>
              </a:rPr>
              <a:t>字节流解码器从被解码的字节流中创建</a:t>
            </a:r>
            <a:r>
              <a:rPr lang="zh-CN" altLang="en-US" b="1">
                <a:effectLst/>
              </a:rPr>
              <a:t>词元（</a:t>
            </a:r>
            <a:r>
              <a:rPr lang="en-US" altLang="zh-CN" b="1">
                <a:effectLst/>
              </a:rPr>
              <a:t>token</a:t>
            </a:r>
            <a:r>
              <a:rPr lang="zh-CN" altLang="en-US" b="1">
                <a:effectLst/>
              </a:rPr>
              <a:t>）</a:t>
            </a:r>
            <a:r>
              <a:rPr lang="zh-CN" altLang="en-US">
                <a:effectLst/>
              </a:rPr>
              <a:t>。比如，</a:t>
            </a:r>
            <a:r>
              <a:rPr lang="en-US" altLang="zh-CN">
                <a:effectLst/>
              </a:rPr>
              <a:t>0066</a:t>
            </a:r>
            <a:r>
              <a:rPr lang="zh-CN" altLang="en-US">
                <a:effectLst/>
              </a:rPr>
              <a:t>解码为</a:t>
            </a:r>
            <a:r>
              <a:rPr lang="en-US" altLang="zh-CN">
                <a:effectLst/>
              </a:rPr>
              <a:t>f</a:t>
            </a:r>
            <a:r>
              <a:rPr lang="zh-CN" altLang="en-US">
                <a:effectLst/>
              </a:rPr>
              <a:t>，</a:t>
            </a:r>
            <a:r>
              <a:rPr lang="en-US" altLang="zh-CN">
                <a:effectLst/>
              </a:rPr>
              <a:t>0075</a:t>
            </a:r>
            <a:r>
              <a:rPr lang="zh-CN" altLang="en-US">
                <a:effectLst/>
              </a:rPr>
              <a:t>解码为</a:t>
            </a:r>
            <a:r>
              <a:rPr lang="en-US" altLang="zh-CN">
                <a:effectLst/>
              </a:rPr>
              <a:t>u</a:t>
            </a:r>
            <a:r>
              <a:rPr lang="zh-CN" altLang="en-US">
                <a:effectLst/>
              </a:rPr>
              <a:t>，</a:t>
            </a:r>
            <a:r>
              <a:rPr lang="en-US" altLang="zh-CN">
                <a:effectLst/>
              </a:rPr>
              <a:t>006e</a:t>
            </a:r>
            <a:r>
              <a:rPr lang="zh-CN" altLang="en-US">
                <a:effectLst/>
              </a:rPr>
              <a:t>解码为</a:t>
            </a:r>
            <a:r>
              <a:rPr lang="en-US" altLang="zh-CN">
                <a:effectLst/>
              </a:rPr>
              <a:t>n</a:t>
            </a:r>
            <a:r>
              <a:rPr lang="zh-CN" altLang="en-US">
                <a:effectLst/>
              </a:rPr>
              <a:t>，</a:t>
            </a:r>
            <a:r>
              <a:rPr lang="en-US" altLang="zh-CN">
                <a:effectLst/>
              </a:rPr>
              <a:t>0063</a:t>
            </a:r>
            <a:r>
              <a:rPr lang="zh-CN" altLang="en-US">
                <a:effectLst/>
              </a:rPr>
              <a:t>解码为</a:t>
            </a:r>
            <a:r>
              <a:rPr lang="en-US" altLang="zh-CN">
                <a:effectLst/>
              </a:rPr>
              <a:t>c</a:t>
            </a:r>
            <a:r>
              <a:rPr lang="zh-CN" altLang="en-US">
                <a:effectLst/>
              </a:rPr>
              <a:t>，</a:t>
            </a:r>
            <a:r>
              <a:rPr lang="en-US" altLang="zh-CN">
                <a:effectLst/>
              </a:rPr>
              <a:t>0074</a:t>
            </a:r>
            <a:r>
              <a:rPr lang="zh-CN" altLang="en-US">
                <a:effectLst/>
              </a:rPr>
              <a:t>解码为</a:t>
            </a:r>
            <a:r>
              <a:rPr lang="en-US" altLang="zh-CN">
                <a:effectLst/>
              </a:rPr>
              <a:t>t</a:t>
            </a:r>
            <a:r>
              <a:rPr lang="zh-CN" altLang="en-US">
                <a:effectLst/>
              </a:rPr>
              <a:t>，</a:t>
            </a:r>
            <a:r>
              <a:rPr lang="en-US" altLang="zh-CN">
                <a:effectLst/>
              </a:rPr>
              <a:t>0069</a:t>
            </a:r>
            <a:r>
              <a:rPr lang="zh-CN" altLang="en-US">
                <a:effectLst/>
              </a:rPr>
              <a:t>解码为</a:t>
            </a:r>
            <a:r>
              <a:rPr lang="en-US" altLang="zh-CN">
                <a:effectLst/>
              </a:rPr>
              <a:t>i</a:t>
            </a:r>
            <a:r>
              <a:rPr lang="zh-CN" altLang="en-US">
                <a:effectLst/>
              </a:rPr>
              <a:t>，</a:t>
            </a:r>
            <a:r>
              <a:rPr lang="en-US" altLang="zh-CN">
                <a:effectLst/>
              </a:rPr>
              <a:t>006f</a:t>
            </a:r>
            <a:r>
              <a:rPr lang="zh-CN" altLang="en-US">
                <a:effectLst/>
              </a:rPr>
              <a:t>解码为</a:t>
            </a:r>
            <a:r>
              <a:rPr lang="en-US" altLang="zh-CN">
                <a:effectLst/>
              </a:rPr>
              <a:t>o</a:t>
            </a:r>
            <a:r>
              <a:rPr lang="zh-CN" altLang="en-US">
                <a:effectLst/>
              </a:rPr>
              <a:t>，</a:t>
            </a:r>
            <a:r>
              <a:rPr lang="en-US" altLang="zh-CN">
                <a:effectLst/>
              </a:rPr>
              <a:t>006e</a:t>
            </a:r>
            <a:r>
              <a:rPr lang="zh-CN" altLang="en-US">
                <a:effectLst/>
              </a:rPr>
              <a:t>解码为</a:t>
            </a:r>
            <a:r>
              <a:rPr lang="en-US" altLang="zh-CN">
                <a:effectLst/>
              </a:rPr>
              <a:t>n</a:t>
            </a:r>
            <a:r>
              <a:rPr lang="zh-CN" altLang="en-US">
                <a:effectLst/>
              </a:rPr>
              <a:t>，后面跟一个空格。这不就是我们代码中写的</a:t>
            </a:r>
            <a:r>
              <a:rPr lang="en-US" altLang="zh-CN">
                <a:effectLst/>
              </a:rPr>
              <a:t>function</a:t>
            </a:r>
            <a:r>
              <a:rPr lang="zh-CN" altLang="en-US">
                <a:effectLst/>
              </a:rPr>
              <a:t>么！这是</a:t>
            </a:r>
            <a:r>
              <a:rPr lang="en-US" altLang="zh-CN">
                <a:effectLst/>
              </a:rPr>
              <a:t>JavaScript</a:t>
            </a:r>
            <a:r>
              <a:rPr lang="zh-CN" altLang="en-US">
                <a:effectLst/>
              </a:rPr>
              <a:t>中的一个保留关键字，会创建一个标记，并发送给解析器（和</a:t>
            </a:r>
            <a:r>
              <a:rPr lang="zh-CN" altLang="en-US" i="1">
                <a:effectLst/>
              </a:rPr>
              <a:t>预解析器</a:t>
            </a:r>
            <a:r>
              <a:rPr lang="zh-CN" altLang="en-US">
                <a:effectLst/>
              </a:rPr>
              <a:t>）。字节流的其余部分也是这样的。</a:t>
            </a:r>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6</a:t>
            </a:fld>
            <a:endParaRPr lang="zh-CN" altLang="en-US"/>
          </a:p>
        </p:txBody>
      </p:sp>
    </p:spTree>
    <p:extLst>
      <p:ext uri="{BB962C8B-B14F-4D97-AF65-F5344CB8AC3E}">
        <p14:creationId xmlns:p14="http://schemas.microsoft.com/office/powerpoint/2010/main" val="309832974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甚至更深：</a:t>
            </a:r>
          </a:p>
          <a:p>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60</a:t>
            </a:fld>
            <a:endParaRPr lang="zh-CN" altLang="en-US"/>
          </a:p>
        </p:txBody>
      </p:sp>
    </p:spTree>
    <p:extLst>
      <p:ext uri="{BB962C8B-B14F-4D97-AF65-F5344CB8AC3E}">
        <p14:creationId xmlns:p14="http://schemas.microsoft.com/office/powerpoint/2010/main" val="358710170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代码几乎是一样的，不过有一个很大的不同点：现在我们只在</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getPersonInfo()</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函数中声明了</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city</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变量，但在全局作用域中没有声明。我们没有调用</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getPersonInfo()</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函数，因此也没有创建本地执行上下文。但是，我们试图在全局执行上下文中访问</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name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age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和</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city</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的值。</a:t>
            </a:r>
          </a:p>
          <a:p>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61</a:t>
            </a:fld>
            <a:endParaRPr lang="zh-CN" altLang="en-US"/>
          </a:p>
        </p:txBody>
      </p:sp>
    </p:spTree>
    <p:extLst>
      <p:ext uri="{BB962C8B-B14F-4D97-AF65-F5344CB8AC3E}">
        <p14:creationId xmlns:p14="http://schemas.microsoft.com/office/powerpoint/2010/main" val="428370168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然后它就抛出了一个</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ReferenceError</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错误！在全局作用域中找不到一个对变量</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city</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的引用，也没有可以查找的外层作用域，并且它</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不能</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沿着作用域向</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上</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查找。</a:t>
            </a:r>
          </a:p>
          <a:p>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这样，我们就可以把作用域作为保护变量并重用变量名的一种方法。</a:t>
            </a:r>
          </a:p>
          <a:p>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62</a:t>
            </a:fld>
            <a:endParaRPr lang="zh-CN" altLang="en-US"/>
          </a:p>
        </p:txBody>
      </p:sp>
    </p:spTree>
    <p:extLst>
      <p:ext uri="{BB962C8B-B14F-4D97-AF65-F5344CB8AC3E}">
        <p14:creationId xmlns:p14="http://schemas.microsoft.com/office/powerpoint/2010/main" val="165958620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除了全局和本地作用域，还有一个</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块作用域</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。用</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let</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或者</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const</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关键字声明的变量的作用域为最接近的大括号（</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a:t>
            </a:r>
          </a:p>
          <a:p>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63</a:t>
            </a:fld>
            <a:endParaRPr lang="zh-CN" altLang="en-US"/>
          </a:p>
        </p:txBody>
      </p:sp>
    </p:spTree>
    <p:extLst>
      <p:ext uri="{BB962C8B-B14F-4D97-AF65-F5344CB8AC3E}">
        <p14:creationId xmlns:p14="http://schemas.microsoft.com/office/powerpoint/2010/main" val="252666892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这里我们有一个全局作用域，一个函数作用域和两个块作用域。我们能两次声明变量</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message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，因为该变量的作用域范围是大括号内。</a:t>
            </a:r>
          </a:p>
          <a:p>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64</a:t>
            </a:fld>
            <a:endParaRPr lang="zh-CN" altLang="en-US"/>
          </a:p>
        </p:txBody>
      </p:sp>
    </p:spTree>
    <p:extLst>
      <p:ext uri="{BB962C8B-B14F-4D97-AF65-F5344CB8AC3E}">
        <p14:creationId xmlns:p14="http://schemas.microsoft.com/office/powerpoint/2010/main" val="42218842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65</a:t>
            </a:fld>
            <a:endParaRPr lang="zh-CN" altLang="en-US"/>
          </a:p>
        </p:txBody>
      </p:sp>
    </p:spTree>
    <p:extLst>
      <p:ext uri="{BB962C8B-B14F-4D97-AF65-F5344CB8AC3E}">
        <p14:creationId xmlns:p14="http://schemas.microsoft.com/office/powerpoint/2010/main" val="31991815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66</a:t>
            </a:fld>
            <a:endParaRPr lang="zh-CN" altLang="en-US"/>
          </a:p>
        </p:txBody>
      </p:sp>
    </p:spTree>
    <p:extLst>
      <p:ext uri="{BB962C8B-B14F-4D97-AF65-F5344CB8AC3E}">
        <p14:creationId xmlns:p14="http://schemas.microsoft.com/office/powerpoint/2010/main" val="811473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67</a:t>
            </a:fld>
            <a:endParaRPr lang="zh-CN" altLang="en-US"/>
          </a:p>
        </p:txBody>
      </p:sp>
    </p:spTree>
    <p:extLst>
      <p:ext uri="{BB962C8B-B14F-4D97-AF65-F5344CB8AC3E}">
        <p14:creationId xmlns:p14="http://schemas.microsoft.com/office/powerpoint/2010/main" val="351021706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68</a:t>
            </a:fld>
            <a:endParaRPr lang="zh-CN" altLang="en-US"/>
          </a:p>
        </p:txBody>
      </p:sp>
    </p:spTree>
    <p:extLst>
      <p:ext uri="{BB962C8B-B14F-4D97-AF65-F5344CB8AC3E}">
        <p14:creationId xmlns:p14="http://schemas.microsoft.com/office/powerpoint/2010/main" val="6884929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a:xfrm>
            <a:off x="4024313" y="9721850"/>
            <a:ext cx="3078162" cy="512763"/>
          </a:xfrm>
          <a:prstGeom prst="rect">
            <a:avLst/>
          </a:prstGeom>
        </p:spPr>
        <p:txBody>
          <a:bodyPr/>
          <a:lstStyle/>
          <a:p>
            <a:fld id="{85D0DACE-38E0-42D2-9336-2B707D34BC6D}" type="slidenum">
              <a:rPr lang="zh-CN" altLang="en-US" smtClean="0"/>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引擎使用两个解析器：</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预解析器（</a:t>
            </a:r>
            <a:r>
              <a:rPr lang="en-US" altLang="zh-CN" sz="1200" b="1" i="0" kern="1200">
                <a:solidFill>
                  <a:schemeClr val="tx1"/>
                </a:solidFill>
                <a:effectLst/>
                <a:latin typeface="Microsoft YaHei" panose="020B0503020204020204" pitchFamily="34" charset="-122"/>
                <a:ea typeface="Microsoft YaHei" panose="020B0503020204020204" pitchFamily="34" charset="-122"/>
                <a:cs typeface="+mn-cs"/>
              </a:rPr>
              <a:t>Pre-Parser</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和</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解析器（</a:t>
            </a:r>
            <a:r>
              <a:rPr lang="en-US" altLang="zh-CN" sz="1200" b="1" i="0" kern="1200">
                <a:solidFill>
                  <a:schemeClr val="tx1"/>
                </a:solidFill>
                <a:effectLst/>
                <a:latin typeface="Microsoft YaHei" panose="020B0503020204020204" pitchFamily="34" charset="-122"/>
                <a:ea typeface="Microsoft YaHei" panose="020B0503020204020204" pitchFamily="34" charset="-122"/>
                <a:cs typeface="+mn-cs"/>
              </a:rPr>
              <a:t>Parser</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为了减少加载网站所需的时间，引擎尝试避免解析不需要立即执行的代码。预处理器处理稍后可能使用的代码，而解析器处理立即需要的代码！如果某个函数只在用户单击按钮后才被调用，那么就没有必要立即编译这段代码来加载到网站。如果用户最终单击按钮并需要这段代码，它才被发送到解析器。</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解析器根据从字节流解码器接收的标记创建节点，并用这些节点创建一个抽象语法树或</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AST</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Abstract Syntax Tree</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a:t>
            </a:r>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7</a:t>
            </a:fld>
            <a:endParaRPr lang="zh-CN" altLang="en-US"/>
          </a:p>
        </p:txBody>
      </p:sp>
    </p:spTree>
    <p:extLst>
      <p:ext uri="{BB962C8B-B14F-4D97-AF65-F5344CB8AC3E}">
        <p14:creationId xmlns:p14="http://schemas.microsoft.com/office/powerpoint/2010/main" val="2487959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接下来，该</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解释器（</a:t>
            </a:r>
            <a:r>
              <a:rPr lang="en-US" altLang="zh-CN" sz="1200" b="1" i="0" kern="1200">
                <a:solidFill>
                  <a:schemeClr val="tx1"/>
                </a:solidFill>
                <a:effectLst/>
                <a:latin typeface="Microsoft YaHei" panose="020B0503020204020204" pitchFamily="34" charset="-122"/>
                <a:ea typeface="Microsoft YaHei" panose="020B0503020204020204" pitchFamily="34" charset="-122"/>
                <a:cs typeface="+mn-cs"/>
              </a:rPr>
              <a:t>Interpreter</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出场了！ 解释器遍历</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AST</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，并根据</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AST</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所包含的信息生成</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字节码</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。字节码生成完毕后，会删除</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AST</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，以清除内存空间。最后，我们就有了一些机器可以处理的东西了！</a:t>
            </a: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8</a:t>
            </a:fld>
            <a:endParaRPr lang="zh-CN" altLang="en-US"/>
          </a:p>
        </p:txBody>
      </p:sp>
    </p:spTree>
    <p:extLst>
      <p:ext uri="{BB962C8B-B14F-4D97-AF65-F5344CB8AC3E}">
        <p14:creationId xmlns:p14="http://schemas.microsoft.com/office/powerpoint/2010/main" val="2741870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尽管字节码很快，但是它还可以更快点。随着此字节码运行，会生成一些信息。它可以检测某些行为是否经常发生，以及所使用的数据类型。可能我们已经调用了某个函数几十次数：该对它进行优化，让它运行得更快了！🏃🏽‍♀️</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字节码与生成的类型反馈一起，被发送到</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优化编译器</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。优化编译器获取字节码和类型反馈，并从中生成高度优化过的机器码。</a:t>
            </a: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JavaScript</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是一种动态类型的语言，这意味着数据的类型可以不断变化。如果</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JavaScript</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引擎每次都得检查某个值是哪种数据类型，那就会非常慢。</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为了减少解释代码所需的时间，优化过的机器码仅处理在执行字节码时引擎已经见过的情况。如果我们反复使用某段反复返回</a:t>
            </a:r>
            <a:r>
              <a:rPr lang="zh-CN" altLang="en-US" sz="1200" b="1" i="0" kern="1200">
                <a:solidFill>
                  <a:schemeClr val="tx1"/>
                </a:solidFill>
                <a:effectLst/>
                <a:latin typeface="Microsoft YaHei" panose="020B0503020204020204" pitchFamily="34" charset="-122"/>
                <a:ea typeface="Microsoft YaHei" panose="020B0503020204020204" pitchFamily="34" charset="-122"/>
                <a:cs typeface="+mn-cs"/>
              </a:rPr>
              <a:t>相同</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数据类型代码，那么就可以简单地重新使用经过优化的机器码以加快处理速度。不过，由于</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JavaScript</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是动态类型的，所以可能会发生同样的代码突然返回不同类型的数据的情况。如果发生这种情况，引擎就会对机器码进行非最佳化，并且会退回到解释生成的字节码。</a:t>
            </a: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假如某个函数被调用了</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100</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次，并且到目前为止一直返回相同的值，引擎就会假设在第</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101</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次调用它时还将返回该值。</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假设我们有如下函数</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sum</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，（到目前为止）每次都使用数值作为参数来调用它：</a:t>
            </a: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function sum(a, b) {</a:t>
            </a: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  return a + b</a:t>
            </a: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a:t>
            </a:r>
          </a:p>
          <a:p>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sum(1, 2)</a:t>
            </a:r>
          </a:p>
          <a:p>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这段代码会返回数字</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3</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 下次调用它时，引擎就会假定我们再次使用两个数值对其进行调用。</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如果是这样，就无需进行动态查找，而只需重用优化过的机器码就可以了。否则，如果假设不正确，它将恢复为原始字节码，而不是优化过的机器码。</a:t>
            </a:r>
          </a:p>
          <a:p>
            <a:b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b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比如，下一次调用它时，我们传递的是字符串而不是数字。由于</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JavaScript</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是动态类型的，所以我们可以做到这一点而没有任何错误！</a:t>
            </a:r>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sum('1',2)</a:t>
            </a:r>
          </a:p>
          <a:p>
            <a:endPar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a:effectLst/>
              </a:rPr>
              <a:t>这意味着数字</a:t>
            </a:r>
            <a:r>
              <a:rPr lang="en-US" altLang="zh-CN">
                <a:effectLst/>
              </a:rPr>
              <a:t>2</a:t>
            </a:r>
            <a:r>
              <a:rPr lang="zh-CN" altLang="en-US">
                <a:effectLst/>
              </a:rPr>
              <a:t>会被强制转换为字符串，并且函数将返回字符串</a:t>
            </a:r>
            <a:r>
              <a:rPr lang="en-US" altLang="zh-CN">
                <a:effectLst/>
              </a:rPr>
              <a:t>12</a:t>
            </a:r>
            <a:r>
              <a:rPr lang="zh-CN" altLang="en-US">
                <a:effectLst/>
              </a:rPr>
              <a:t>。引擎会回过来执行解释过的字节码，并更新类型反馈。</a:t>
            </a: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endParaRP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9</a:t>
            </a:fld>
            <a:endParaRPr lang="zh-CN" altLang="en-US"/>
          </a:p>
        </p:txBody>
      </p:sp>
    </p:spTree>
    <p:extLst>
      <p:ext uri="{BB962C8B-B14F-4D97-AF65-F5344CB8AC3E}">
        <p14:creationId xmlns:p14="http://schemas.microsoft.com/office/powerpoint/2010/main" val="30973849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b="1">
                <a:solidFill>
                  <a:schemeClr val="bg1"/>
                </a:solidFill>
                <a:effectLst/>
              </a:defRPr>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bg1"/>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8" name="矩形 7">
            <a:extLst>
              <a:ext uri="{FF2B5EF4-FFF2-40B4-BE49-F238E27FC236}">
                <a16:creationId xmlns:a16="http://schemas.microsoft.com/office/drawing/2014/main" id="{1C256809-D776-1949-834D-47FD43F13F1F}"/>
              </a:ext>
            </a:extLst>
          </p:cNvPr>
          <p:cNvSpPr/>
          <p:nvPr userDrawn="1"/>
        </p:nvSpPr>
        <p:spPr>
          <a:xfrm flipV="1">
            <a:off x="2703681" y="3519860"/>
            <a:ext cx="7535536" cy="72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B848BFE9-47D3-2B4D-B882-BA13F352D101}"/>
              </a:ext>
            </a:extLst>
          </p:cNvPr>
          <p:cNvSpPr>
            <a:spLocks noGrp="1"/>
          </p:cNvSpPr>
          <p:nvPr>
            <p:ph type="body" sz="quarter" idx="10" hasCustomPrompt="1"/>
          </p:nvPr>
        </p:nvSpPr>
        <p:spPr>
          <a:xfrm>
            <a:off x="2757488" y="495300"/>
            <a:ext cx="6491287" cy="809625"/>
          </a:xfrm>
        </p:spPr>
        <p:txBody>
          <a:bodyPr anchor="ctr">
            <a:noAutofit/>
          </a:bodyPr>
          <a:lstStyle>
            <a:lvl1pPr marL="0" indent="0" algn="ctr">
              <a:buNone/>
              <a:defRPr sz="4000">
                <a:solidFill>
                  <a:schemeClr val="bg1"/>
                </a:solidFill>
              </a:defRPr>
            </a:lvl1pPr>
            <a:lvl2pPr>
              <a:defRPr sz="4000">
                <a:solidFill>
                  <a:schemeClr val="bg1"/>
                </a:solidFill>
              </a:defRPr>
            </a:lvl2pPr>
            <a:lvl3pPr>
              <a:defRPr sz="4000">
                <a:solidFill>
                  <a:schemeClr val="bg1"/>
                </a:solidFill>
              </a:defRPr>
            </a:lvl3pPr>
            <a:lvl4pPr>
              <a:defRPr sz="4000">
                <a:solidFill>
                  <a:schemeClr val="bg1"/>
                </a:solidFill>
              </a:defRPr>
            </a:lvl4pPr>
            <a:lvl5pPr>
              <a:defRPr sz="4000">
                <a:solidFill>
                  <a:schemeClr val="bg1"/>
                </a:solidFill>
              </a:defRPr>
            </a:lvl5pPr>
          </a:lstStyle>
          <a:p>
            <a:pPr lvl="0"/>
            <a:r>
              <a:rPr kumimoji="1" lang="zh-CN" altLang="en-US" dirty="0"/>
              <a:t>目录</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148885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F920A8AA-6BC1-814F-8DB1-802490A49D70}"/>
              </a:ext>
            </a:extLst>
          </p:cNvPr>
          <p:cNvSpPr>
            <a:spLocks noGrp="1"/>
          </p:cNvSpPr>
          <p:nvPr>
            <p:ph type="ctrTitle" hasCustomPrompt="1"/>
          </p:nvPr>
        </p:nvSpPr>
        <p:spPr>
          <a:xfrm>
            <a:off x="9268236" y="444916"/>
            <a:ext cx="2923763" cy="385445"/>
          </a:xfrm>
        </p:spPr>
        <p:txBody>
          <a:bodyPr anchor="b">
            <a:normAutofit/>
          </a:bodyPr>
          <a:lstStyle>
            <a:lvl1pPr algn="l">
              <a:defRPr sz="1800">
                <a:solidFill>
                  <a:schemeClr val="bg1"/>
                </a:solidFill>
                <a:effectLst>
                  <a:outerShdw blurRad="38100" dist="38100" dir="2700000" algn="tl">
                    <a:srgbClr val="000000">
                      <a:alpha val="43137"/>
                    </a:srgbClr>
                  </a:outerShdw>
                </a:effectLst>
              </a:defRPr>
            </a:lvl1pPr>
          </a:lstStyle>
          <a:p>
            <a:r>
              <a:rPr lang="zh-CN" altLang="en-US" dirty="0"/>
              <a:t>填入课程名称</a:t>
            </a:r>
          </a:p>
        </p:txBody>
      </p:sp>
      <p:sp>
        <p:nvSpPr>
          <p:cNvPr id="6" name="内容占位符 2">
            <a:extLst>
              <a:ext uri="{FF2B5EF4-FFF2-40B4-BE49-F238E27FC236}">
                <a16:creationId xmlns:a16="http://schemas.microsoft.com/office/drawing/2014/main" id="{A759BC68-2323-CA4B-8838-DBC0038F0466}"/>
              </a:ext>
            </a:extLst>
          </p:cNvPr>
          <p:cNvSpPr>
            <a:spLocks noGrp="1"/>
          </p:cNvSpPr>
          <p:nvPr>
            <p:ph sz="half" idx="1"/>
          </p:nvPr>
        </p:nvSpPr>
        <p:spPr>
          <a:xfrm>
            <a:off x="937986" y="1811111"/>
            <a:ext cx="5181600" cy="4351338"/>
          </a:xfrm>
        </p:spPr>
        <p:txBody>
          <a:bodyPr>
            <a:normAutofit/>
          </a:bodyPr>
          <a:lstStyle>
            <a:lvl1pPr marL="228600" indent="-228600">
              <a:lnSpc>
                <a:spcPct val="150000"/>
              </a:lnSpc>
              <a:buClr>
                <a:srgbClr val="88A85B"/>
              </a:buClr>
              <a:buSzPct val="130000"/>
              <a:buFont typeface="Apple Symbols" panose="02000000000000000000" pitchFamily="2" charset="-79"/>
              <a:buChar char="⦿"/>
              <a:defRPr sz="2000">
                <a:solidFill>
                  <a:srgbClr val="477DEB"/>
                </a:solidFill>
              </a:defRPr>
            </a:lvl1pPr>
            <a:lvl2pPr marL="685800" indent="-228600">
              <a:lnSpc>
                <a:spcPct val="150000"/>
              </a:lnSpc>
              <a:buClr>
                <a:srgbClr val="88A85B"/>
              </a:buClr>
              <a:buSzPct val="130000"/>
              <a:buFont typeface="Apple Symbols" panose="02000000000000000000" pitchFamily="2" charset="-79"/>
              <a:buChar char="⦿"/>
              <a:defRPr sz="1800">
                <a:solidFill>
                  <a:srgbClr val="477DEB"/>
                </a:solidFill>
              </a:defRPr>
            </a:lvl2pPr>
            <a:lvl3pPr marL="1143000" indent="-228600">
              <a:lnSpc>
                <a:spcPct val="150000"/>
              </a:lnSpc>
              <a:buClr>
                <a:srgbClr val="88A85B"/>
              </a:buClr>
              <a:buSzPct val="130000"/>
              <a:buFont typeface="Apple Symbols" panose="02000000000000000000" pitchFamily="2" charset="-79"/>
              <a:buChar char="⦿"/>
              <a:defRPr sz="1600">
                <a:solidFill>
                  <a:srgbClr val="477DEB"/>
                </a:solidFill>
              </a:defRPr>
            </a:lvl3pPr>
            <a:lvl4pPr marL="1600200" indent="-228600">
              <a:lnSpc>
                <a:spcPct val="150000"/>
              </a:lnSpc>
              <a:buClr>
                <a:srgbClr val="88A85B"/>
              </a:buClr>
              <a:buSzPct val="130000"/>
              <a:buFont typeface="Apple Symbols" panose="02000000000000000000" pitchFamily="2" charset="-79"/>
              <a:buChar char="⦿"/>
              <a:defRPr sz="1600">
                <a:solidFill>
                  <a:srgbClr val="477DEB"/>
                </a:solidFill>
              </a:defRPr>
            </a:lvl4pPr>
            <a:lvl5pPr marL="2057400" indent="-228600">
              <a:lnSpc>
                <a:spcPct val="150000"/>
              </a:lnSpc>
              <a:buClr>
                <a:srgbClr val="88A85B"/>
              </a:buClr>
              <a:buSzPct val="130000"/>
              <a:buFont typeface="Apple Symbols" panose="02000000000000000000" pitchFamily="2" charset="-79"/>
              <a:buChar char="⦿"/>
              <a:defRPr sz="1600">
                <a:solidFill>
                  <a:srgbClr val="477DEB"/>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内容占位符 3">
            <a:extLst>
              <a:ext uri="{FF2B5EF4-FFF2-40B4-BE49-F238E27FC236}">
                <a16:creationId xmlns:a16="http://schemas.microsoft.com/office/drawing/2014/main" id="{33086BB6-8FD6-F145-AB33-427A11C0C68C}"/>
              </a:ext>
            </a:extLst>
          </p:cNvPr>
          <p:cNvSpPr>
            <a:spLocks noGrp="1"/>
          </p:cNvSpPr>
          <p:nvPr>
            <p:ph sz="half" idx="2"/>
          </p:nvPr>
        </p:nvSpPr>
        <p:spPr>
          <a:xfrm>
            <a:off x="6271986" y="1811111"/>
            <a:ext cx="5181600" cy="4351338"/>
          </a:xfrm>
        </p:spPr>
        <p:txBody>
          <a:bodyPr>
            <a:normAutofit/>
          </a:bodyPr>
          <a:lstStyle>
            <a:lvl1pPr marL="228600" indent="-228600" algn="l" defTabSz="914400" rtl="0" eaLnBrk="1" latinLnBrk="0" hangingPunct="1">
              <a:lnSpc>
                <a:spcPct val="150000"/>
              </a:lnSpc>
              <a:buClr>
                <a:srgbClr val="88A85B"/>
              </a:buClr>
              <a:buSzPct val="130000"/>
              <a:buFont typeface="Apple Symbols" panose="02000000000000000000" pitchFamily="2" charset="-79"/>
              <a:buChar char="⦿"/>
              <a:defRPr lang="zh-CN" altLang="en-US" sz="2000" kern="1200" dirty="0">
                <a:solidFill>
                  <a:srgbClr val="477DEB"/>
                </a:solidFill>
                <a:latin typeface="+mn-lt"/>
                <a:ea typeface="+mn-ea"/>
                <a:cs typeface="+mn-cs"/>
              </a:defRPr>
            </a:lvl1pPr>
            <a:lvl2pPr marL="685800" indent="-228600" algn="l" defTabSz="914400" rtl="0" eaLnBrk="1" latinLnBrk="0" hangingPunct="1">
              <a:lnSpc>
                <a:spcPct val="150000"/>
              </a:lnSpc>
              <a:buClr>
                <a:srgbClr val="88A85B"/>
              </a:buClr>
              <a:buSzPct val="130000"/>
              <a:buFont typeface="Apple Symbols" panose="02000000000000000000" pitchFamily="2" charset="-79"/>
              <a:buChar char="⦿"/>
              <a:defRPr lang="zh-CN" altLang="en-US" sz="2000" kern="1200" dirty="0">
                <a:solidFill>
                  <a:srgbClr val="477DEB"/>
                </a:solidFill>
                <a:latin typeface="+mn-lt"/>
                <a:ea typeface="+mn-ea"/>
                <a:cs typeface="+mn-cs"/>
              </a:defRPr>
            </a:lvl2pPr>
            <a:lvl3pPr marL="1143000" indent="-228600" algn="l" defTabSz="914400" rtl="0" eaLnBrk="1" latinLnBrk="0" hangingPunct="1">
              <a:lnSpc>
                <a:spcPct val="150000"/>
              </a:lnSpc>
              <a:buClr>
                <a:srgbClr val="88A85B"/>
              </a:buClr>
              <a:buSzPct val="130000"/>
              <a:buFont typeface="Apple Symbols" panose="02000000000000000000" pitchFamily="2" charset="-79"/>
              <a:buChar char="⦿"/>
              <a:defRPr lang="zh-CN" altLang="en-US" sz="2000" kern="1200" dirty="0">
                <a:solidFill>
                  <a:srgbClr val="477DEB"/>
                </a:solidFill>
                <a:latin typeface="+mn-lt"/>
                <a:ea typeface="+mn-ea"/>
                <a:cs typeface="+mn-cs"/>
              </a:defRPr>
            </a:lvl3pPr>
            <a:lvl4pPr marL="1600200" indent="-228600" algn="l" defTabSz="914400" rtl="0" eaLnBrk="1" latinLnBrk="0" hangingPunct="1">
              <a:lnSpc>
                <a:spcPct val="150000"/>
              </a:lnSpc>
              <a:buClr>
                <a:srgbClr val="88A85B"/>
              </a:buClr>
              <a:buSzPct val="130000"/>
              <a:buFont typeface="Apple Symbols" panose="02000000000000000000" pitchFamily="2" charset="-79"/>
              <a:buChar char="⦿"/>
              <a:defRPr lang="zh-CN" altLang="en-US" sz="2000" kern="1200" dirty="0">
                <a:solidFill>
                  <a:srgbClr val="477DEB"/>
                </a:solidFill>
                <a:latin typeface="+mn-lt"/>
                <a:ea typeface="+mn-ea"/>
                <a:cs typeface="+mn-cs"/>
              </a:defRPr>
            </a:lvl4pPr>
            <a:lvl5pPr marL="2057400" indent="-228600" algn="l" defTabSz="914400" rtl="0" eaLnBrk="1" latinLnBrk="0" hangingPunct="1">
              <a:lnSpc>
                <a:spcPct val="150000"/>
              </a:lnSpc>
              <a:buClr>
                <a:srgbClr val="88A85B"/>
              </a:buClr>
              <a:buSzPct val="130000"/>
              <a:buFont typeface="Apple Symbols" panose="02000000000000000000" pitchFamily="2" charset="-79"/>
              <a:buChar char="⦿"/>
              <a:defRPr lang="zh-CN" altLang="en-US" sz="2000" kern="1200" dirty="0">
                <a:solidFill>
                  <a:srgbClr val="477DEB"/>
                </a:solidFill>
                <a:latin typeface="+mn-lt"/>
                <a:ea typeface="+mn-ea"/>
                <a:cs typeface="+mn-cs"/>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椭圆 8">
            <a:extLst>
              <a:ext uri="{FF2B5EF4-FFF2-40B4-BE49-F238E27FC236}">
                <a16:creationId xmlns:a16="http://schemas.microsoft.com/office/drawing/2014/main" id="{9CB94B47-A234-6145-812D-2BC276D6B8D5}"/>
              </a:ext>
            </a:extLst>
          </p:cNvPr>
          <p:cNvSpPr/>
          <p:nvPr userDrawn="1"/>
        </p:nvSpPr>
        <p:spPr>
          <a:xfrm>
            <a:off x="625475" y="381635"/>
            <a:ext cx="371475" cy="371475"/>
          </a:xfrm>
          <a:prstGeom prst="ellipse">
            <a:avLst/>
          </a:prstGeom>
          <a:solidFill>
            <a:srgbClr val="6A5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F5830E55-9809-5F4A-89A9-7DC900F46B05}"/>
              </a:ext>
            </a:extLst>
          </p:cNvPr>
          <p:cNvSpPr/>
          <p:nvPr userDrawn="1"/>
        </p:nvSpPr>
        <p:spPr>
          <a:xfrm flipV="1">
            <a:off x="655954" y="794386"/>
            <a:ext cx="2340003" cy="45719"/>
          </a:xfrm>
          <a:prstGeom prst="rect">
            <a:avLst/>
          </a:prstGeom>
          <a:solidFill>
            <a:srgbClr val="6A5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占位符 24">
            <a:extLst>
              <a:ext uri="{FF2B5EF4-FFF2-40B4-BE49-F238E27FC236}">
                <a16:creationId xmlns:a16="http://schemas.microsoft.com/office/drawing/2014/main" id="{E75AA03C-F057-7340-83E6-D54C45DB9FE0}"/>
              </a:ext>
            </a:extLst>
          </p:cNvPr>
          <p:cNvSpPr>
            <a:spLocks noGrp="1"/>
          </p:cNvSpPr>
          <p:nvPr>
            <p:ph type="body" sz="quarter" idx="10" hasCustomPrompt="1"/>
          </p:nvPr>
        </p:nvSpPr>
        <p:spPr>
          <a:xfrm>
            <a:off x="996315" y="405448"/>
            <a:ext cx="3843241" cy="368300"/>
          </a:xfrm>
        </p:spPr>
        <p:txBody>
          <a:bodyPr>
            <a:normAutofit/>
          </a:bodyPr>
          <a:lstStyle>
            <a:lvl1pPr marL="0" indent="0">
              <a:buNone/>
              <a:defRPr sz="1800"/>
            </a:lvl1pPr>
          </a:lstStyle>
          <a:p>
            <a:pPr lvl="0"/>
            <a:r>
              <a:rPr kumimoji="1" lang="zh-CN" altLang="en-US" dirty="0"/>
              <a:t>填入</a:t>
            </a:r>
            <a:r>
              <a:rPr kumimoji="1" lang="en-US" altLang="zh-CN" dirty="0"/>
              <a:t>Part</a:t>
            </a:r>
            <a:r>
              <a:rPr kumimoji="1" lang="zh-CN" altLang="en-US" dirty="0"/>
              <a:t>名</a:t>
            </a:r>
          </a:p>
        </p:txBody>
      </p:sp>
      <p:sp>
        <p:nvSpPr>
          <p:cNvPr id="31" name="文本占位符 30">
            <a:extLst>
              <a:ext uri="{FF2B5EF4-FFF2-40B4-BE49-F238E27FC236}">
                <a16:creationId xmlns:a16="http://schemas.microsoft.com/office/drawing/2014/main" id="{19219435-C863-904B-BD36-739A0AF08478}"/>
              </a:ext>
            </a:extLst>
          </p:cNvPr>
          <p:cNvSpPr>
            <a:spLocks noGrp="1"/>
          </p:cNvSpPr>
          <p:nvPr>
            <p:ph type="body" sz="quarter" idx="11" hasCustomPrompt="1"/>
          </p:nvPr>
        </p:nvSpPr>
        <p:spPr>
          <a:xfrm>
            <a:off x="655638" y="904875"/>
            <a:ext cx="6434710" cy="538163"/>
          </a:xfrm>
        </p:spPr>
        <p:txBody>
          <a:bodyPr>
            <a:noAutofit/>
          </a:bodyPr>
          <a:lstStyle>
            <a:lvl1pPr marL="0" indent="0">
              <a:buNone/>
              <a:defRPr sz="3600">
                <a:solidFill>
                  <a:srgbClr val="7356DD"/>
                </a:solidFill>
              </a:defRPr>
            </a:lvl1pPr>
            <a:lvl2pPr marL="457200" indent="0">
              <a:buNone/>
              <a:defRPr sz="3600">
                <a:solidFill>
                  <a:srgbClr val="7356DD"/>
                </a:solidFill>
              </a:defRPr>
            </a:lvl2pPr>
            <a:lvl3pPr marL="914400" indent="0">
              <a:buNone/>
              <a:defRPr sz="3600">
                <a:solidFill>
                  <a:srgbClr val="7356DD"/>
                </a:solidFill>
              </a:defRPr>
            </a:lvl3pPr>
            <a:lvl4pPr marL="1371600" indent="0">
              <a:buNone/>
              <a:defRPr sz="3600">
                <a:solidFill>
                  <a:srgbClr val="7356DD"/>
                </a:solidFill>
              </a:defRPr>
            </a:lvl4pPr>
            <a:lvl5pPr marL="1828800" indent="0">
              <a:buNone/>
              <a:defRPr sz="3600">
                <a:solidFill>
                  <a:srgbClr val="7356DD"/>
                </a:solidFill>
              </a:defRPr>
            </a:lvl5pPr>
          </a:lstStyle>
          <a:p>
            <a:pPr lvl="0"/>
            <a:r>
              <a:rPr kumimoji="1" lang="zh-CN" altLang="en-US" dirty="0"/>
              <a:t>单击此处编辑小节名</a:t>
            </a:r>
          </a:p>
        </p:txBody>
      </p:sp>
      <p:sp>
        <p:nvSpPr>
          <p:cNvPr id="33" name="文本占位符 32">
            <a:extLst>
              <a:ext uri="{FF2B5EF4-FFF2-40B4-BE49-F238E27FC236}">
                <a16:creationId xmlns:a16="http://schemas.microsoft.com/office/drawing/2014/main" id="{BABA9D57-0644-3144-9AB5-A4C9782DC6C6}"/>
              </a:ext>
            </a:extLst>
          </p:cNvPr>
          <p:cNvSpPr>
            <a:spLocks noGrp="1"/>
          </p:cNvSpPr>
          <p:nvPr>
            <p:ph type="body" sz="quarter" idx="12" hasCustomPrompt="1"/>
          </p:nvPr>
        </p:nvSpPr>
        <p:spPr>
          <a:xfrm>
            <a:off x="625475" y="376110"/>
            <a:ext cx="464183" cy="344919"/>
          </a:xfrm>
        </p:spPr>
        <p:txBody>
          <a:bodyPr/>
          <a:lstStyle>
            <a:lvl1pPr marL="0" indent="0">
              <a:buNone/>
              <a:defRPr>
                <a:solidFill>
                  <a:schemeClr val="bg1"/>
                </a:solidFill>
              </a:defRPr>
            </a:lvl1pPr>
          </a:lstStyle>
          <a:p>
            <a:pPr lvl="0"/>
            <a:r>
              <a:rPr kumimoji="1" lang="en-US" altLang="zh-CN" dirty="0"/>
              <a:t>1</a:t>
            </a:r>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610360" y="2572515"/>
            <a:ext cx="6260149" cy="937448"/>
          </a:xfrm>
        </p:spPr>
        <p:txBody>
          <a:bodyPr anchor="ctr">
            <a:normAutofit/>
          </a:bodyPr>
          <a:lstStyle>
            <a:lvl1pPr algn="l">
              <a:defRPr sz="4000" b="1">
                <a:solidFill>
                  <a:schemeClr val="bg1"/>
                </a:solidFill>
                <a:effectLst/>
              </a:defRPr>
            </a:lvl1pPr>
          </a:lstStyle>
          <a:p>
            <a:r>
              <a:rPr lang="zh-CN" altLang="en-US" dirty="0"/>
              <a:t>单击此处编辑标题</a:t>
            </a:r>
          </a:p>
        </p:txBody>
      </p:sp>
      <p:sp>
        <p:nvSpPr>
          <p:cNvPr id="3" name="副标题 2"/>
          <p:cNvSpPr>
            <a:spLocks noGrp="1"/>
          </p:cNvSpPr>
          <p:nvPr>
            <p:ph type="subTitle" idx="1" hasCustomPrompt="1"/>
          </p:nvPr>
        </p:nvSpPr>
        <p:spPr>
          <a:xfrm>
            <a:off x="2554095" y="1741169"/>
            <a:ext cx="5316414" cy="663729"/>
          </a:xfrm>
        </p:spPr>
        <p:txBody>
          <a:bodyPr anchor="ctr">
            <a:normAutofit/>
          </a:bodyPr>
          <a:lstStyle>
            <a:lvl1pPr marL="0" indent="0" algn="l">
              <a:buNone/>
              <a:defRPr sz="2800">
                <a:solidFill>
                  <a:schemeClr val="bg1"/>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1</a:t>
            </a:r>
            <a:r>
              <a:rPr lang="zh-CN" altLang="en-US" dirty="0"/>
              <a:t>单击此处编辑母版副标题样式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8" name="文本框 7">
            <a:extLst>
              <a:ext uri="{FF2B5EF4-FFF2-40B4-BE49-F238E27FC236}">
                <a16:creationId xmlns:a16="http://schemas.microsoft.com/office/drawing/2014/main" id="{579D7716-3BDE-7F4C-85AF-E62DE7EA5AEF}"/>
              </a:ext>
            </a:extLst>
          </p:cNvPr>
          <p:cNvSpPr txBox="1"/>
          <p:nvPr userDrawn="1"/>
        </p:nvSpPr>
        <p:spPr>
          <a:xfrm>
            <a:off x="1539241" y="1784985"/>
            <a:ext cx="1150054" cy="521970"/>
          </a:xfrm>
          <a:prstGeom prst="rect">
            <a:avLst/>
          </a:prstGeom>
          <a:noFill/>
        </p:spPr>
        <p:txBody>
          <a:bodyPr wrap="square" rtlCol="0">
            <a:spAutoFit/>
          </a:bodyPr>
          <a:lstStyle/>
          <a:p>
            <a:pPr algn="dist"/>
            <a:r>
              <a:rPr lang="zh-CN" altLang="en-US" sz="2800" dirty="0">
                <a:solidFill>
                  <a:schemeClr val="bg1"/>
                </a:solidFill>
              </a:rPr>
              <a:t>PART</a:t>
            </a:r>
            <a:endParaRPr lang="zh-CN" altLang="en-US" sz="2800" b="1" dirty="0">
              <a:solidFill>
                <a:schemeClr val="bg1"/>
              </a:solidFill>
            </a:endParaRPr>
          </a:p>
        </p:txBody>
      </p:sp>
      <p:sp>
        <p:nvSpPr>
          <p:cNvPr id="9" name="矩形 8">
            <a:extLst>
              <a:ext uri="{FF2B5EF4-FFF2-40B4-BE49-F238E27FC236}">
                <a16:creationId xmlns:a16="http://schemas.microsoft.com/office/drawing/2014/main" id="{4D7553C5-5349-7244-8F1A-1E9B917C5DE7}"/>
              </a:ext>
            </a:extLst>
          </p:cNvPr>
          <p:cNvSpPr/>
          <p:nvPr userDrawn="1"/>
        </p:nvSpPr>
        <p:spPr>
          <a:xfrm>
            <a:off x="1610360" y="2397760"/>
            <a:ext cx="129601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DB7E6FA9-1E29-7942-895C-915F05B2444A}"/>
              </a:ext>
            </a:extLst>
          </p:cNvPr>
          <p:cNvGrpSpPr/>
          <p:nvPr userDrawn="1"/>
        </p:nvGrpSpPr>
        <p:grpSpPr>
          <a:xfrm>
            <a:off x="1452880" y="3674745"/>
            <a:ext cx="1642110" cy="1642110"/>
            <a:chOff x="1667" y="6676"/>
            <a:chExt cx="2280" cy="2280"/>
          </a:xfrm>
        </p:grpSpPr>
        <p:sp>
          <p:nvSpPr>
            <p:cNvPr id="12" name="椭圆 11">
              <a:extLst>
                <a:ext uri="{FF2B5EF4-FFF2-40B4-BE49-F238E27FC236}">
                  <a16:creationId xmlns:a16="http://schemas.microsoft.com/office/drawing/2014/main" id="{7DFE66C5-E398-AF49-976D-2324A3870252}"/>
                </a:ext>
              </a:extLst>
            </p:cNvPr>
            <p:cNvSpPr/>
            <p:nvPr/>
          </p:nvSpPr>
          <p:spPr>
            <a:xfrm>
              <a:off x="1836" y="6821"/>
              <a:ext cx="1989" cy="19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descr="5bc40d7864e71-13">
              <a:extLst>
                <a:ext uri="{FF2B5EF4-FFF2-40B4-BE49-F238E27FC236}">
                  <a16:creationId xmlns:a16="http://schemas.microsoft.com/office/drawing/2014/main" id="{07A93A23-7E54-2346-B384-40FBF570E739}"/>
                </a:ext>
              </a:extLst>
            </p:cNvPr>
            <p:cNvPicPr>
              <a:picLocks noChangeAspect="1"/>
            </p:cNvPicPr>
            <p:nvPr/>
          </p:nvPicPr>
          <p:blipFill>
            <a:blip r:embed="rId3"/>
            <a:stretch>
              <a:fillRect/>
            </a:stretch>
          </p:blipFill>
          <p:spPr>
            <a:xfrm>
              <a:off x="1667" y="6676"/>
              <a:ext cx="2280" cy="2280"/>
            </a:xfrm>
            <a:prstGeom prst="rect">
              <a:avLst/>
            </a:prstGeom>
          </p:spPr>
        </p:pic>
      </p:grpSp>
      <p:sp>
        <p:nvSpPr>
          <p:cNvPr id="15" name="文本占位符 14">
            <a:extLst>
              <a:ext uri="{FF2B5EF4-FFF2-40B4-BE49-F238E27FC236}">
                <a16:creationId xmlns:a16="http://schemas.microsoft.com/office/drawing/2014/main" id="{CF4504CB-F4AA-D54D-8A16-35A3932134AB}"/>
              </a:ext>
            </a:extLst>
          </p:cNvPr>
          <p:cNvSpPr>
            <a:spLocks noGrp="1"/>
          </p:cNvSpPr>
          <p:nvPr>
            <p:ph type="body" sz="quarter" idx="13"/>
          </p:nvPr>
        </p:nvSpPr>
        <p:spPr>
          <a:xfrm>
            <a:off x="8274050" y="1784350"/>
            <a:ext cx="3627438" cy="1905751"/>
          </a:xfrm>
        </p:spPr>
        <p:txBody>
          <a:bodyPr vert="horz" tIns="216000" anchor="t" anchorCtr="0">
            <a:spAutoFit/>
          </a:bodyPr>
          <a:lstStyle>
            <a:lvl1pPr marL="228600" indent="-228600">
              <a:buSzPct val="120000"/>
              <a:buFont typeface="Wingdings" pitchFamily="2" charset="2"/>
              <a:buChar char="l"/>
              <a:defRPr sz="2000">
                <a:solidFill>
                  <a:schemeClr val="bg1"/>
                </a:solidFill>
              </a:defRPr>
            </a:lvl1pPr>
            <a:lvl2pPr marL="685800" indent="-228600">
              <a:buSzPct val="120000"/>
              <a:buFont typeface="Wingdings" pitchFamily="2" charset="2"/>
              <a:buChar char="l"/>
              <a:defRPr sz="2000">
                <a:solidFill>
                  <a:schemeClr val="bg1"/>
                </a:solidFill>
              </a:defRPr>
            </a:lvl2pPr>
            <a:lvl3pPr marL="1143000" indent="-228600">
              <a:buSzPct val="120000"/>
              <a:buFont typeface="Wingdings" pitchFamily="2" charset="2"/>
              <a:buChar char="l"/>
              <a:defRPr sz="2000">
                <a:solidFill>
                  <a:schemeClr val="bg1"/>
                </a:solidFill>
              </a:defRPr>
            </a:lvl3pPr>
            <a:lvl4pPr marL="1600200" indent="-228600">
              <a:buSzPct val="120000"/>
              <a:buFont typeface="Wingdings" pitchFamily="2" charset="2"/>
              <a:buChar char="l"/>
              <a:defRPr sz="2000">
                <a:solidFill>
                  <a:schemeClr val="bg1"/>
                </a:solidFill>
              </a:defRPr>
            </a:lvl4pPr>
            <a:lvl5pPr marL="2057400" indent="-228600">
              <a:buSzPct val="120000"/>
              <a:buFont typeface="Wingdings" pitchFamily="2" charset="2"/>
              <a:buChar char="l"/>
              <a:defRPr sz="2000">
                <a:solidFill>
                  <a:schemeClr val="bg1"/>
                </a:solidFill>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7"/>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8"/>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2020/10/22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
        <p:nvSpPr>
          <p:cNvPr id="7" name="KSO_TEMPLATE" hidden="1"/>
          <p:cNvSpPr/>
          <p:nvPr userDrawn="1">
            <p:custDataLst>
              <p:tags r:id="rId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3" r:id="rId3"/>
    <p:sldLayoutId id="2147483652" r:id="rId4"/>
    <p:sldLayoutId id="2147483650" r:id="rId5"/>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8.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7.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9.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5.xml"/><Relationship Id="rId1" Type="http://schemas.openxmlformats.org/officeDocument/2006/relationships/tags" Target="../tags/tag10.xml"/><Relationship Id="rId4" Type="http://schemas.openxmlformats.org/officeDocument/2006/relationships/image" Target="../media/image5.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5.xml"/><Relationship Id="rId1" Type="http://schemas.openxmlformats.org/officeDocument/2006/relationships/tags" Target="../tags/tag11.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2"/>
            </p:custDataLst>
          </p:nvPr>
        </p:nvSpPr>
        <p:spPr>
          <a:xfrm>
            <a:off x="4625814" y="3874295"/>
            <a:ext cx="3529584" cy="547370"/>
          </a:xfrm>
        </p:spPr>
        <p:txBody>
          <a:bodyPr>
            <a:normAutofit/>
          </a:bodyPr>
          <a:lstStyle/>
          <a:p>
            <a:pPr algn="dist">
              <a:lnSpc>
                <a:spcPct val="130000"/>
              </a:lnSpc>
              <a:spcBef>
                <a:spcPts val="0"/>
              </a:spcBef>
            </a:pPr>
            <a:r>
              <a:rPr lang="zh-CN" altLang="en-US" sz="2000" dirty="0">
                <a:solidFill>
                  <a:schemeClr val="bg1"/>
                </a:solidFill>
                <a:latin typeface="+mn-lt"/>
                <a:ea typeface="+mn-ea"/>
                <a:sym typeface="+mn-ea"/>
              </a:rPr>
              <a:t>文化信息学院</a:t>
            </a:r>
            <a:endParaRPr lang="en-US" altLang="zh-CN" sz="2000" dirty="0">
              <a:solidFill>
                <a:schemeClr val="bg1"/>
              </a:solidFill>
              <a:latin typeface="+mn-lt"/>
              <a:ea typeface="+mn-ea"/>
              <a:sym typeface="+mn-ea"/>
            </a:endParaRPr>
          </a:p>
        </p:txBody>
      </p:sp>
      <p:sp>
        <p:nvSpPr>
          <p:cNvPr id="5" name="文本框 4"/>
          <p:cNvSpPr txBox="1"/>
          <p:nvPr/>
        </p:nvSpPr>
        <p:spPr>
          <a:xfrm>
            <a:off x="2514600" y="2321004"/>
            <a:ext cx="7877947" cy="830997"/>
          </a:xfrm>
          <a:prstGeom prst="rect">
            <a:avLst/>
          </a:prstGeom>
          <a:noFill/>
        </p:spPr>
        <p:txBody>
          <a:bodyPr wrap="square" rtlCol="0">
            <a:spAutoFit/>
          </a:bodyPr>
          <a:lstStyle/>
          <a:p>
            <a:pPr algn="ctr"/>
            <a:r>
              <a:rPr lang="en-US" altLang="zh-CN" sz="4800" b="1" dirty="0">
                <a:solidFill>
                  <a:schemeClr val="bg1"/>
                </a:solidFill>
              </a:rPr>
              <a:t>JavaScript</a:t>
            </a:r>
            <a:r>
              <a:rPr lang="zh-CN" altLang="en-US" sz="4800" b="1" dirty="0">
                <a:solidFill>
                  <a:schemeClr val="bg1"/>
                </a:solidFill>
              </a:rPr>
              <a:t> 运行机制</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en-US" altLang="zh-CN" dirty="0"/>
              <a:t>JavaScript</a:t>
            </a:r>
            <a:r>
              <a:rPr lang="zh-CN" altLang="en-US" dirty="0"/>
              <a:t> 引擎</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总结</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pic>
        <p:nvPicPr>
          <p:cNvPr id="1026" name="Picture 2">
            <a:extLst>
              <a:ext uri="{FF2B5EF4-FFF2-40B4-BE49-F238E27FC236}">
                <a16:creationId xmlns:a16="http://schemas.microsoft.com/office/drawing/2014/main" id="{B6ED4BFE-DDFD-1345-A95A-728F3B32CD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569" y="1627632"/>
            <a:ext cx="4875719" cy="4375385"/>
          </a:xfrm>
          <a:prstGeom prst="rect">
            <a:avLst/>
          </a:prstGeom>
          <a:noFill/>
          <a:extLst>
            <a:ext uri="{909E8E84-426E-40DD-AFC4-6F175D3DCCD1}">
              <a14:hiddenFill xmlns:a14="http://schemas.microsoft.com/office/drawing/2010/main">
                <a:solidFill>
                  <a:srgbClr val="FFFFFF"/>
                </a:solidFill>
              </a14:hiddenFill>
            </a:ext>
          </a:extLst>
        </p:spPr>
      </p:pic>
      <p:sp>
        <p:nvSpPr>
          <p:cNvPr id="13" name="内容占位符 7">
            <a:extLst>
              <a:ext uri="{FF2B5EF4-FFF2-40B4-BE49-F238E27FC236}">
                <a16:creationId xmlns:a16="http://schemas.microsoft.com/office/drawing/2014/main" id="{956FAF64-5F32-5B43-A512-0AD054946754}"/>
              </a:ext>
            </a:extLst>
          </p:cNvPr>
          <p:cNvSpPr>
            <a:spLocks noGrp="1"/>
          </p:cNvSpPr>
          <p:nvPr>
            <p:ph sz="half" idx="1"/>
          </p:nvPr>
        </p:nvSpPr>
        <p:spPr>
          <a:xfrm>
            <a:off x="773393" y="1719670"/>
            <a:ext cx="5407951" cy="4882987"/>
          </a:xfrm>
        </p:spPr>
        <p:txBody>
          <a:bodyPr>
            <a:normAutofit fontScale="92500" lnSpcReduction="10000"/>
          </a:bodyPr>
          <a:lstStyle/>
          <a:p>
            <a:r>
              <a:rPr lang="en-US" altLang="zh-CN">
                <a:solidFill>
                  <a:schemeClr val="tx1"/>
                </a:solidFill>
                <a:latin typeface="Microsoft YaHei" panose="020B0503020204020204" pitchFamily="34" charset="-122"/>
                <a:ea typeface="Microsoft YaHei" panose="020B0503020204020204" pitchFamily="34" charset="-122"/>
              </a:rPr>
              <a:t>1.</a:t>
            </a:r>
            <a:r>
              <a:rPr lang="zh-CN" altLang="en-US">
                <a:solidFill>
                  <a:schemeClr val="tx1"/>
                </a:solidFill>
                <a:latin typeface="Microsoft YaHei" panose="020B0503020204020204" pitchFamily="34" charset="-122"/>
                <a:ea typeface="Microsoft YaHei" panose="020B0503020204020204" pitchFamily="34" charset="-122"/>
              </a:rPr>
              <a:t> 从网络、浏览器缓存或 </a:t>
            </a:r>
            <a:r>
              <a:rPr lang="en-US" altLang="zh-CN">
                <a:solidFill>
                  <a:schemeClr val="tx1"/>
                </a:solidFill>
                <a:latin typeface="Microsoft YaHei" panose="020B0503020204020204" pitchFamily="34" charset="-122"/>
                <a:ea typeface="Microsoft YaHei" panose="020B0503020204020204" pitchFamily="34" charset="-122"/>
              </a:rPr>
              <a:t>service worker </a:t>
            </a:r>
            <a:r>
              <a:rPr lang="zh-CN" altLang="en-US" b="1">
                <a:solidFill>
                  <a:schemeClr val="tx1"/>
                </a:solidFill>
                <a:latin typeface="Microsoft YaHei" panose="020B0503020204020204" pitchFamily="34" charset="-122"/>
                <a:ea typeface="Microsoft YaHei" panose="020B0503020204020204" pitchFamily="34" charset="-122"/>
              </a:rPr>
              <a:t>加载脚本</a:t>
            </a:r>
            <a:r>
              <a:rPr lang="zh-CN" altLang="en-US">
                <a:solidFill>
                  <a:schemeClr val="tx1"/>
                </a:solidFill>
                <a:latin typeface="Microsoft YaHei" panose="020B0503020204020204" pitchFamily="34" charset="-122"/>
                <a:ea typeface="Microsoft YaHei" panose="020B0503020204020204" pitchFamily="34" charset="-122"/>
              </a:rPr>
              <a:t>为 </a:t>
            </a:r>
            <a:r>
              <a:rPr lang="en-US" altLang="zh-CN">
                <a:solidFill>
                  <a:schemeClr val="tx1"/>
                </a:solidFill>
                <a:latin typeface="Microsoft YaHei" panose="020B0503020204020204" pitchFamily="34" charset="-122"/>
                <a:ea typeface="Microsoft YaHei" panose="020B0503020204020204" pitchFamily="34" charset="-122"/>
              </a:rPr>
              <a:t>UTF-16 </a:t>
            </a:r>
            <a:r>
              <a:rPr lang="zh-CN" altLang="en-US">
                <a:solidFill>
                  <a:schemeClr val="tx1"/>
                </a:solidFill>
                <a:latin typeface="Microsoft YaHei" panose="020B0503020204020204" pitchFamily="34" charset="-122"/>
                <a:ea typeface="Microsoft YaHei" panose="020B0503020204020204" pitchFamily="34" charset="-122"/>
              </a:rPr>
              <a:t>编码的字节流</a:t>
            </a:r>
            <a:endParaRPr lang="en-US" altLang="zh-CN">
              <a:solidFill>
                <a:schemeClr val="tx1"/>
              </a:solidFill>
              <a:latin typeface="Microsoft YaHei" panose="020B0503020204020204" pitchFamily="34" charset="-122"/>
              <a:ea typeface="Microsoft YaHei" panose="020B0503020204020204" pitchFamily="34" charset="-122"/>
            </a:endParaRPr>
          </a:p>
          <a:p>
            <a:r>
              <a:rPr lang="en-US" altLang="zh-CN">
                <a:solidFill>
                  <a:schemeClr val="tx1"/>
                </a:solidFill>
                <a:latin typeface="Microsoft YaHei" panose="020B0503020204020204" pitchFamily="34" charset="-122"/>
                <a:ea typeface="Microsoft YaHei" panose="020B0503020204020204" pitchFamily="34" charset="-122"/>
              </a:rPr>
              <a:t>2.</a:t>
            </a:r>
            <a:r>
              <a:rPr lang="zh-CN" altLang="en-US">
                <a:solidFill>
                  <a:schemeClr val="tx1"/>
                </a:solidFill>
                <a:latin typeface="Microsoft YaHei" panose="020B0503020204020204" pitchFamily="34" charset="-122"/>
                <a:ea typeface="Microsoft YaHei" panose="020B0503020204020204" pitchFamily="34" charset="-122"/>
              </a:rPr>
              <a:t>将字节流解析成 </a:t>
            </a:r>
            <a:r>
              <a:rPr lang="en-US" altLang="zh-CN" b="1">
                <a:solidFill>
                  <a:schemeClr val="tx1"/>
                </a:solidFill>
                <a:latin typeface="Microsoft YaHei" panose="020B0503020204020204" pitchFamily="34" charset="-122"/>
                <a:ea typeface="Microsoft YaHei" panose="020B0503020204020204" pitchFamily="34" charset="-122"/>
              </a:rPr>
              <a:t>token</a:t>
            </a:r>
            <a:endParaRPr lang="en-US" altLang="zh-CN">
              <a:solidFill>
                <a:schemeClr val="tx1"/>
              </a:solidFill>
              <a:latin typeface="Microsoft YaHei" panose="020B0503020204020204" pitchFamily="34" charset="-122"/>
              <a:ea typeface="Microsoft YaHei" panose="020B0503020204020204" pitchFamily="34" charset="-122"/>
            </a:endParaRPr>
          </a:p>
          <a:p>
            <a:r>
              <a:rPr lang="en-US" altLang="zh-CN">
                <a:solidFill>
                  <a:schemeClr val="tx1"/>
                </a:solidFill>
                <a:latin typeface="Microsoft YaHei" panose="020B0503020204020204" pitchFamily="34" charset="-122"/>
                <a:ea typeface="Microsoft YaHei" panose="020B0503020204020204" pitchFamily="34" charset="-122"/>
              </a:rPr>
              <a:t>3.</a:t>
            </a:r>
            <a:r>
              <a:rPr lang="zh-CN" altLang="en-US">
                <a:solidFill>
                  <a:schemeClr val="tx1"/>
                </a:solidFill>
                <a:latin typeface="Microsoft YaHei" panose="020B0503020204020204" pitchFamily="34" charset="-122"/>
                <a:ea typeface="Microsoft YaHei" panose="020B0503020204020204" pitchFamily="34" charset="-122"/>
              </a:rPr>
              <a:t>将 </a:t>
            </a:r>
            <a:r>
              <a:rPr lang="en-US" altLang="zh-CN">
                <a:solidFill>
                  <a:schemeClr val="tx1"/>
                </a:solidFill>
                <a:latin typeface="Microsoft YaHei" panose="020B0503020204020204" pitchFamily="34" charset="-122"/>
                <a:ea typeface="Microsoft YaHei" panose="020B0503020204020204" pitchFamily="34" charset="-122"/>
              </a:rPr>
              <a:t>token </a:t>
            </a:r>
            <a:r>
              <a:rPr lang="zh-CN" altLang="en-US">
                <a:solidFill>
                  <a:schemeClr val="tx1"/>
                </a:solidFill>
                <a:latin typeface="Microsoft YaHei" panose="020B0503020204020204" pitchFamily="34" charset="-122"/>
                <a:ea typeface="Microsoft YaHei" panose="020B0503020204020204" pitchFamily="34" charset="-122"/>
              </a:rPr>
              <a:t>解析成</a:t>
            </a:r>
            <a:r>
              <a:rPr lang="zh-CN" altLang="en-US" b="1">
                <a:solidFill>
                  <a:schemeClr val="tx1"/>
                </a:solidFill>
                <a:latin typeface="Microsoft YaHei" panose="020B0503020204020204" pitchFamily="34" charset="-122"/>
                <a:ea typeface="Microsoft YaHei" panose="020B0503020204020204" pitchFamily="34" charset="-122"/>
              </a:rPr>
              <a:t>抽象语法树（</a:t>
            </a:r>
            <a:r>
              <a:rPr lang="en-US" altLang="zh-CN" b="1">
                <a:solidFill>
                  <a:schemeClr val="tx1"/>
                </a:solidFill>
                <a:latin typeface="Microsoft YaHei" panose="020B0503020204020204" pitchFamily="34" charset="-122"/>
                <a:ea typeface="Microsoft YaHei" panose="020B0503020204020204" pitchFamily="34" charset="-122"/>
              </a:rPr>
              <a:t>abstract syntax tree</a:t>
            </a:r>
            <a:r>
              <a:rPr lang="zh-CN" altLang="en-US" b="1">
                <a:solidFill>
                  <a:schemeClr val="tx1"/>
                </a:solidFill>
                <a:latin typeface="Microsoft YaHei" panose="020B0503020204020204" pitchFamily="34" charset="-122"/>
                <a:ea typeface="Microsoft YaHei" panose="020B0503020204020204" pitchFamily="34" charset="-122"/>
              </a:rPr>
              <a:t>，</a:t>
            </a:r>
            <a:r>
              <a:rPr lang="en-US" altLang="zh-CN" b="1">
                <a:solidFill>
                  <a:schemeClr val="tx1"/>
                </a:solidFill>
                <a:latin typeface="Microsoft YaHei" panose="020B0503020204020204" pitchFamily="34" charset="-122"/>
                <a:ea typeface="Microsoft YaHei" panose="020B0503020204020204" pitchFamily="34" charset="-122"/>
              </a:rPr>
              <a:t>AST</a:t>
            </a:r>
            <a:r>
              <a:rPr lang="zh-CN" altLang="en-US" b="1">
                <a:solidFill>
                  <a:schemeClr val="tx1"/>
                </a:solidFill>
                <a:latin typeface="Microsoft YaHei" panose="020B0503020204020204" pitchFamily="34" charset="-122"/>
                <a:ea typeface="Microsoft YaHei" panose="020B0503020204020204" pitchFamily="34" charset="-122"/>
              </a:rPr>
              <a:t>）</a:t>
            </a:r>
            <a:endParaRPr lang="en-US" altLang="zh-CN">
              <a:solidFill>
                <a:schemeClr val="tx1"/>
              </a:solidFill>
              <a:latin typeface="Microsoft YaHei" panose="020B0503020204020204" pitchFamily="34" charset="-122"/>
              <a:ea typeface="Microsoft YaHei" panose="020B0503020204020204" pitchFamily="34" charset="-122"/>
            </a:endParaRPr>
          </a:p>
          <a:p>
            <a:r>
              <a:rPr lang="en-US" altLang="zh-CN">
                <a:solidFill>
                  <a:schemeClr val="tx1"/>
                </a:solidFill>
                <a:latin typeface="Microsoft YaHei" panose="020B0503020204020204" pitchFamily="34" charset="-122"/>
                <a:ea typeface="Microsoft YaHei" panose="020B0503020204020204" pitchFamily="34" charset="-122"/>
              </a:rPr>
              <a:t>4.</a:t>
            </a:r>
            <a:r>
              <a:rPr lang="zh-CN" altLang="en-US">
                <a:solidFill>
                  <a:schemeClr val="tx1"/>
                </a:solidFill>
                <a:latin typeface="Microsoft YaHei" panose="020B0503020204020204" pitchFamily="34" charset="-122"/>
                <a:ea typeface="Microsoft YaHei" panose="020B0503020204020204" pitchFamily="34" charset="-122"/>
              </a:rPr>
              <a:t>将抽象语法树</a:t>
            </a:r>
            <a:r>
              <a:rPr lang="zh-CN" altLang="en-US" b="1">
                <a:solidFill>
                  <a:schemeClr val="tx1"/>
                </a:solidFill>
                <a:latin typeface="Microsoft YaHei" panose="020B0503020204020204" pitchFamily="34" charset="-122"/>
                <a:ea typeface="Microsoft YaHei" panose="020B0503020204020204" pitchFamily="34" charset="-122"/>
              </a:rPr>
              <a:t>解释</a:t>
            </a:r>
            <a:r>
              <a:rPr lang="zh-CN" altLang="en-US">
                <a:solidFill>
                  <a:schemeClr val="tx1"/>
                </a:solidFill>
                <a:latin typeface="Microsoft YaHei" panose="020B0503020204020204" pitchFamily="34" charset="-122"/>
                <a:ea typeface="Microsoft YaHei" panose="020B0503020204020204" pitchFamily="34" charset="-122"/>
              </a:rPr>
              <a:t>成</a:t>
            </a:r>
            <a:r>
              <a:rPr lang="zh-CN" altLang="en-US" b="1">
                <a:solidFill>
                  <a:schemeClr val="tx1"/>
                </a:solidFill>
                <a:latin typeface="Microsoft YaHei" panose="020B0503020204020204" pitchFamily="34" charset="-122"/>
                <a:ea typeface="Microsoft YaHei" panose="020B0503020204020204" pitchFamily="34" charset="-122"/>
              </a:rPr>
              <a:t>字节码</a:t>
            </a:r>
            <a:endParaRPr lang="zh-CN" altLang="en-US">
              <a:solidFill>
                <a:schemeClr val="tx1"/>
              </a:solidFill>
              <a:latin typeface="Microsoft YaHei" panose="020B0503020204020204" pitchFamily="34" charset="-122"/>
              <a:ea typeface="Microsoft YaHei" panose="020B0503020204020204" pitchFamily="34" charset="-122"/>
            </a:endParaRPr>
          </a:p>
          <a:p>
            <a:r>
              <a:rPr lang="en-US" altLang="zh-CN">
                <a:solidFill>
                  <a:schemeClr val="tx1"/>
                </a:solidFill>
                <a:latin typeface="Microsoft YaHei" panose="020B0503020204020204" pitchFamily="34" charset="-122"/>
                <a:ea typeface="Microsoft YaHei" panose="020B0503020204020204" pitchFamily="34" charset="-122"/>
              </a:rPr>
              <a:t>5.</a:t>
            </a:r>
            <a:r>
              <a:rPr lang="zh-CN" altLang="en-US">
                <a:solidFill>
                  <a:schemeClr val="tx1"/>
                </a:solidFill>
                <a:latin typeface="Microsoft YaHei" panose="020B0503020204020204" pitchFamily="34" charset="-122"/>
                <a:ea typeface="Microsoft YaHei" panose="020B0503020204020204" pitchFamily="34" charset="-122"/>
              </a:rPr>
              <a:t>（可能）将字节码与类型反馈</a:t>
            </a:r>
            <a:r>
              <a:rPr lang="zh-CN" altLang="en-US" b="1">
                <a:solidFill>
                  <a:schemeClr val="tx1"/>
                </a:solidFill>
                <a:latin typeface="Microsoft YaHei" panose="020B0503020204020204" pitchFamily="34" charset="-122"/>
                <a:ea typeface="Microsoft YaHei" panose="020B0503020204020204" pitchFamily="34" charset="-122"/>
              </a:rPr>
              <a:t>编译</a:t>
            </a:r>
            <a:r>
              <a:rPr lang="zh-CN" altLang="en-US">
                <a:solidFill>
                  <a:schemeClr val="tx1"/>
                </a:solidFill>
                <a:latin typeface="Microsoft YaHei" panose="020B0503020204020204" pitchFamily="34" charset="-122"/>
                <a:ea typeface="Microsoft YaHei" panose="020B0503020204020204" pitchFamily="34" charset="-122"/>
              </a:rPr>
              <a:t>成</a:t>
            </a:r>
            <a:r>
              <a:rPr lang="zh-CN" altLang="en-US" b="1">
                <a:solidFill>
                  <a:schemeClr val="tx1"/>
                </a:solidFill>
                <a:latin typeface="Microsoft YaHei" panose="020B0503020204020204" pitchFamily="34" charset="-122"/>
                <a:ea typeface="Microsoft YaHei" panose="020B0503020204020204" pitchFamily="34" charset="-122"/>
              </a:rPr>
              <a:t>高度优化过的机器码</a:t>
            </a:r>
            <a:endParaRPr lang="zh-CN" altLang="en-US">
              <a:solidFill>
                <a:schemeClr val="tx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069502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en-US" altLang="zh-CN" dirty="0"/>
              <a:t>JavaScript</a:t>
            </a:r>
            <a:r>
              <a:rPr lang="zh-CN" altLang="en-US" dirty="0"/>
              <a:t> 引擎</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参考</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7" name="内容占位符 7">
            <a:extLst>
              <a:ext uri="{FF2B5EF4-FFF2-40B4-BE49-F238E27FC236}">
                <a16:creationId xmlns:a16="http://schemas.microsoft.com/office/drawing/2014/main" id="{731327E0-E888-8043-ACD6-736E9C3A4919}"/>
              </a:ext>
            </a:extLst>
          </p:cNvPr>
          <p:cNvSpPr>
            <a:spLocks noGrp="1"/>
          </p:cNvSpPr>
          <p:nvPr>
            <p:ph sz="half" idx="1"/>
          </p:nvPr>
        </p:nvSpPr>
        <p:spPr>
          <a:xfrm>
            <a:off x="937985" y="1811110"/>
            <a:ext cx="10499271" cy="4882987"/>
          </a:xfrm>
        </p:spPr>
        <p:txBody>
          <a:bodyPr>
            <a:normAutofit fontScale="92500" lnSpcReduction="10000"/>
          </a:bodyPr>
          <a:lstStyle/>
          <a:p>
            <a:r>
              <a:rPr lang="zh-CN" altLang="en-US" dirty="0"/>
              <a:t> </a:t>
            </a:r>
            <a:r>
              <a:rPr lang="en-US" altLang="zh-CN" dirty="0"/>
              <a:t>https://www.yuque.com/xiaojichao/lgzwg9/javascript-yin-qing</a:t>
            </a:r>
          </a:p>
          <a:p>
            <a:r>
              <a:rPr lang="zh-CN" altLang="en-US" dirty="0"/>
              <a:t> </a:t>
            </a:r>
            <a:r>
              <a:rPr lang="en-US" altLang="zh-CN" dirty="0"/>
              <a:t>https://www.yuque.com/xiaojichao/lgzwg9/tu-jiejavascript-yin-qing</a:t>
            </a:r>
          </a:p>
        </p:txBody>
      </p:sp>
    </p:spTree>
    <p:extLst>
      <p:ext uri="{BB962C8B-B14F-4D97-AF65-F5344CB8AC3E}">
        <p14:creationId xmlns:p14="http://schemas.microsoft.com/office/powerpoint/2010/main" val="3489661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10360" y="2397760"/>
            <a:ext cx="129601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452880" y="3674745"/>
            <a:ext cx="1642110" cy="1642110"/>
            <a:chOff x="1667" y="6676"/>
            <a:chExt cx="2280" cy="2280"/>
          </a:xfrm>
        </p:grpSpPr>
        <p:sp>
          <p:nvSpPr>
            <p:cNvPr id="8" name="椭圆 7"/>
            <p:cNvSpPr/>
            <p:nvPr/>
          </p:nvSpPr>
          <p:spPr>
            <a:xfrm>
              <a:off x="1836" y="6821"/>
              <a:ext cx="1989" cy="19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descr="5bc40d7864e71-13"/>
            <p:cNvPicPr>
              <a:picLocks noChangeAspect="1"/>
            </p:cNvPicPr>
            <p:nvPr/>
          </p:nvPicPr>
          <p:blipFill>
            <a:blip r:embed="rId4"/>
            <a:stretch>
              <a:fillRect/>
            </a:stretch>
          </p:blipFill>
          <p:spPr>
            <a:xfrm>
              <a:off x="1667" y="6676"/>
              <a:ext cx="2280" cy="2280"/>
            </a:xfrm>
            <a:prstGeom prst="rect">
              <a:avLst/>
            </a:prstGeom>
          </p:spPr>
        </p:pic>
      </p:grpSp>
      <p:sp>
        <p:nvSpPr>
          <p:cNvPr id="10" name="标题 9">
            <a:extLst>
              <a:ext uri="{FF2B5EF4-FFF2-40B4-BE49-F238E27FC236}">
                <a16:creationId xmlns:a16="http://schemas.microsoft.com/office/drawing/2014/main" id="{E2DF39B3-AAFB-D041-B11B-6433582A1BA5}"/>
              </a:ext>
            </a:extLst>
          </p:cNvPr>
          <p:cNvSpPr>
            <a:spLocks noGrp="1"/>
          </p:cNvSpPr>
          <p:nvPr>
            <p:ph type="ctrTitle"/>
          </p:nvPr>
        </p:nvSpPr>
        <p:spPr>
          <a:xfrm>
            <a:off x="1610360" y="2509330"/>
            <a:ext cx="9636760" cy="937448"/>
          </a:xfrm>
        </p:spPr>
        <p:txBody>
          <a:bodyPr/>
          <a:lstStyle/>
          <a:p>
            <a:r>
              <a:rPr lang="zh-CN" altLang="en-US" dirty="0"/>
              <a:t>执行上下文和执行栈</a:t>
            </a:r>
          </a:p>
        </p:txBody>
      </p:sp>
      <p:sp>
        <p:nvSpPr>
          <p:cNvPr id="12" name="副标题 11">
            <a:extLst>
              <a:ext uri="{FF2B5EF4-FFF2-40B4-BE49-F238E27FC236}">
                <a16:creationId xmlns:a16="http://schemas.microsoft.com/office/drawing/2014/main" id="{5356BE09-0DA6-F842-9D9A-446B536C14D5}"/>
              </a:ext>
            </a:extLst>
          </p:cNvPr>
          <p:cNvSpPr>
            <a:spLocks noGrp="1"/>
          </p:cNvSpPr>
          <p:nvPr>
            <p:ph type="subTitle" idx="1"/>
          </p:nvPr>
        </p:nvSpPr>
        <p:spPr/>
        <p:txBody>
          <a:bodyPr/>
          <a:lstStyle/>
          <a:p>
            <a:r>
              <a:rPr lang="en-US" altLang="zh-CN" dirty="0"/>
              <a:t>2</a:t>
            </a:r>
            <a:endParaRPr lang="zh-CN" altLang="en-US" dirty="0"/>
          </a:p>
        </p:txBody>
      </p:sp>
      <p:sp>
        <p:nvSpPr>
          <p:cNvPr id="2" name="文本框 1">
            <a:extLst>
              <a:ext uri="{FF2B5EF4-FFF2-40B4-BE49-F238E27FC236}">
                <a16:creationId xmlns:a16="http://schemas.microsoft.com/office/drawing/2014/main" id="{C20D77A4-96B7-D443-BFA2-2BCAE055B1CE}"/>
              </a:ext>
            </a:extLst>
          </p:cNvPr>
          <p:cNvSpPr txBox="1"/>
          <p:nvPr/>
        </p:nvSpPr>
        <p:spPr>
          <a:xfrm>
            <a:off x="4681728" y="3950208"/>
            <a:ext cx="3467616" cy="369332"/>
          </a:xfrm>
          <a:prstGeom prst="rect">
            <a:avLst/>
          </a:prstGeom>
          <a:noFill/>
        </p:spPr>
        <p:txBody>
          <a:bodyPr wrap="none" rtlCol="0">
            <a:spAutoFit/>
          </a:bodyPr>
          <a:lstStyle/>
          <a:p>
            <a:r>
              <a:rPr kumimoji="1" lang="en-US" altLang="zh-CN">
                <a:solidFill>
                  <a:schemeClr val="bg1"/>
                </a:solidFill>
              </a:rPr>
              <a:t>JavaScript</a:t>
            </a:r>
            <a:r>
              <a:rPr kumimoji="1" lang="zh-CN" altLang="en-US">
                <a:solidFill>
                  <a:schemeClr val="bg1"/>
                </a:solidFill>
              </a:rPr>
              <a:t>  代码执行的内部机制</a:t>
            </a:r>
          </a:p>
        </p:txBody>
      </p:sp>
    </p:spTree>
    <p:custDataLst>
      <p:tags r:id="rId1"/>
    </p:custDataLst>
    <p:extLst>
      <p:ext uri="{BB962C8B-B14F-4D97-AF65-F5344CB8AC3E}">
        <p14:creationId xmlns:p14="http://schemas.microsoft.com/office/powerpoint/2010/main" val="1598884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执行上下文和执行栈</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en-US" altLang="zh-CN" dirty="0"/>
              <a:t>JavaScript</a:t>
            </a:r>
            <a:r>
              <a:rPr lang="zh-CN" altLang="en-US" dirty="0"/>
              <a:t>代码类型</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7" name="内容占位符 7">
            <a:extLst>
              <a:ext uri="{FF2B5EF4-FFF2-40B4-BE49-F238E27FC236}">
                <a16:creationId xmlns:a16="http://schemas.microsoft.com/office/drawing/2014/main" id="{731327E0-E888-8043-ACD6-736E9C3A4919}"/>
              </a:ext>
            </a:extLst>
          </p:cNvPr>
          <p:cNvSpPr>
            <a:spLocks noGrp="1"/>
          </p:cNvSpPr>
          <p:nvPr>
            <p:ph sz="half" idx="1"/>
          </p:nvPr>
        </p:nvSpPr>
        <p:spPr>
          <a:xfrm>
            <a:off x="937985" y="1811110"/>
            <a:ext cx="10499271" cy="4882987"/>
          </a:xfrm>
        </p:spPr>
        <p:txBody>
          <a:bodyPr>
            <a:normAutofit fontScale="92500" lnSpcReduction="10000"/>
          </a:bodyPr>
          <a:lstStyle/>
          <a:p>
            <a:r>
              <a:rPr lang="zh-CN" altLang="en-US" sz="2100" dirty="0"/>
              <a:t> </a:t>
            </a:r>
            <a:r>
              <a:rPr lang="en-US" altLang="zh-CN" sz="2100"/>
              <a:t>ECMAScript</a:t>
            </a:r>
            <a:r>
              <a:rPr lang="zh-CN" altLang="en-US" sz="2100"/>
              <a:t>代码有四种类型：</a:t>
            </a:r>
            <a:endParaRPr lang="en-US" altLang="zh-CN" sz="2100"/>
          </a:p>
          <a:p>
            <a:pPr marL="685800" lvl="2">
              <a:spcBef>
                <a:spcPts val="1000"/>
              </a:spcBef>
            </a:pPr>
            <a:r>
              <a:rPr lang="zh-CN" altLang="en-US" sz="1900"/>
              <a:t> 全局代码</a:t>
            </a:r>
            <a:endParaRPr lang="en-US" altLang="zh-CN" sz="1900"/>
          </a:p>
          <a:p>
            <a:pPr marL="685800" lvl="2">
              <a:spcBef>
                <a:spcPts val="1000"/>
              </a:spcBef>
            </a:pPr>
            <a:r>
              <a:rPr lang="zh-CN" altLang="en-US" sz="1900"/>
              <a:t> 函数代码</a:t>
            </a:r>
            <a:endParaRPr lang="en-US" altLang="zh-CN" sz="1900"/>
          </a:p>
          <a:p>
            <a:pPr marL="685800" lvl="2">
              <a:spcBef>
                <a:spcPts val="1000"/>
              </a:spcBef>
            </a:pPr>
            <a:r>
              <a:rPr lang="zh-CN" altLang="en-US" sz="1900"/>
              <a:t> </a:t>
            </a:r>
            <a:r>
              <a:rPr lang="en-US" altLang="zh-CN" sz="1900"/>
              <a:t>eval</a:t>
            </a:r>
            <a:r>
              <a:rPr lang="zh-CN" altLang="en-US" sz="1900"/>
              <a:t>代码</a:t>
            </a:r>
            <a:endParaRPr lang="en-US" altLang="zh-CN" sz="1900"/>
          </a:p>
          <a:p>
            <a:pPr marL="685800" lvl="2">
              <a:spcBef>
                <a:spcPts val="1000"/>
              </a:spcBef>
            </a:pPr>
            <a:r>
              <a:rPr lang="zh-CN" altLang="en-US" sz="1900"/>
              <a:t> 模块代码</a:t>
            </a:r>
            <a:endParaRPr lang="en-US" altLang="zh-CN" sz="1900"/>
          </a:p>
          <a:p>
            <a:r>
              <a:rPr lang="zh-CN" altLang="en-US" sz="2100"/>
              <a:t> 为执行</a:t>
            </a:r>
            <a:r>
              <a:rPr lang="en-US" altLang="zh-CN" sz="2100"/>
              <a:t>JS</a:t>
            </a:r>
            <a:r>
              <a:rPr lang="zh-CN" altLang="en-US" sz="2100"/>
              <a:t>代码，并跟踪其运行时求值，</a:t>
            </a:r>
            <a:r>
              <a:rPr lang="en-US" altLang="zh-CN" sz="2100"/>
              <a:t>ECMAScript</a:t>
            </a:r>
            <a:r>
              <a:rPr lang="zh-CN" altLang="en-US" sz="2100"/>
              <a:t> 规范定义了执行上下文的概念</a:t>
            </a:r>
            <a:r>
              <a:rPr lang="zh-CN" altLang="en-US" sz="2100">
                <a:solidFill>
                  <a:schemeClr val="tx1"/>
                </a:solidFill>
                <a:latin typeface="Microsoft YaHei" panose="020B0503020204020204" pitchFamily="34" charset="-122"/>
                <a:ea typeface="Microsoft YaHei" panose="020B0503020204020204" pitchFamily="34" charset="-122"/>
              </a:rPr>
              <a:t>。</a:t>
            </a:r>
            <a:endParaRPr lang="en-US" altLang="zh-CN">
              <a:solidFill>
                <a:schemeClr val="tx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998177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执行上下文和执行栈</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执行上下文</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7" name="内容占位符 7">
            <a:extLst>
              <a:ext uri="{FF2B5EF4-FFF2-40B4-BE49-F238E27FC236}">
                <a16:creationId xmlns:a16="http://schemas.microsoft.com/office/drawing/2014/main" id="{731327E0-E888-8043-ACD6-736E9C3A4919}"/>
              </a:ext>
            </a:extLst>
          </p:cNvPr>
          <p:cNvSpPr>
            <a:spLocks noGrp="1"/>
          </p:cNvSpPr>
          <p:nvPr>
            <p:ph sz="half" idx="1"/>
          </p:nvPr>
        </p:nvSpPr>
        <p:spPr>
          <a:xfrm>
            <a:off x="937985" y="1811110"/>
            <a:ext cx="10499271" cy="4882987"/>
          </a:xfrm>
        </p:spPr>
        <p:txBody>
          <a:bodyPr>
            <a:normAutofit fontScale="92500" lnSpcReduction="10000"/>
          </a:bodyPr>
          <a:lstStyle/>
          <a:p>
            <a:r>
              <a:rPr lang="zh-CN" altLang="en-US" dirty="0"/>
              <a:t> 执行上下文（</a:t>
            </a:r>
            <a:r>
              <a:rPr lang="en-US" altLang="zh-CN" dirty="0"/>
              <a:t>Execution</a:t>
            </a:r>
            <a:r>
              <a:rPr lang="zh-CN" altLang="en-US" dirty="0"/>
              <a:t> </a:t>
            </a:r>
            <a:r>
              <a:rPr lang="en-US" altLang="zh-CN" dirty="0"/>
              <a:t>Context</a:t>
            </a:r>
            <a:r>
              <a:rPr lang="zh-CN" altLang="en-US" dirty="0"/>
              <a:t>）：抽象概念，表示 </a:t>
            </a:r>
            <a:r>
              <a:rPr lang="en-US" altLang="zh-CN" dirty="0"/>
              <a:t>JavaScript</a:t>
            </a:r>
            <a:r>
              <a:rPr lang="zh-CN" altLang="en-US" dirty="0"/>
              <a:t> 代码的执行环境。</a:t>
            </a:r>
            <a:endParaRPr lang="en-US" altLang="zh-CN" dirty="0"/>
          </a:p>
          <a:p>
            <a:r>
              <a:rPr lang="zh-CN" altLang="en-US" dirty="0"/>
              <a:t> 只要代码被执行，它就是在一个执行上下文中运行的。</a:t>
            </a:r>
            <a:r>
              <a:rPr lang="zh-CN" altLang="en-US">
                <a:latin typeface="Microsoft YaHei" panose="020B0503020204020204" pitchFamily="34" charset="-122"/>
                <a:ea typeface="Microsoft YaHei" panose="020B0503020204020204" pitchFamily="34" charset="-122"/>
              </a:rPr>
              <a:t> </a:t>
            </a:r>
            <a:endParaRPr lang="en-US" altLang="zh-CN">
              <a:latin typeface="Microsoft YaHei" panose="020B0503020204020204" pitchFamily="34" charset="-122"/>
              <a:ea typeface="Microsoft YaHei" panose="020B0503020204020204" pitchFamily="34" charset="-122"/>
            </a:endParaRPr>
          </a:p>
          <a:p>
            <a:r>
              <a:rPr lang="zh-CN" altLang="en-US">
                <a:latin typeface="Microsoft YaHei" panose="020B0503020204020204" pitchFamily="34" charset="-122"/>
                <a:ea typeface="Microsoft YaHei" panose="020B0503020204020204" pitchFamily="34" charset="-122"/>
              </a:rPr>
              <a:t> 每一种代码都在其执行上下文中求值。</a:t>
            </a:r>
            <a:endParaRPr lang="en-US" altLang="zh-CN">
              <a:latin typeface="Microsoft YaHei" panose="020B0503020204020204" pitchFamily="34" charset="-122"/>
              <a:ea typeface="Microsoft YaHei" panose="020B0503020204020204" pitchFamily="34" charset="-122"/>
            </a:endParaRPr>
          </a:p>
          <a:p>
            <a:endParaRPr lang="en-US" altLang="zh-CN" dirty="0"/>
          </a:p>
        </p:txBody>
      </p:sp>
    </p:spTree>
    <p:extLst>
      <p:ext uri="{BB962C8B-B14F-4D97-AF65-F5344CB8AC3E}">
        <p14:creationId xmlns:p14="http://schemas.microsoft.com/office/powerpoint/2010/main" val="414762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执行上下文和执行栈</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执行上下文的类型</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7" name="内容占位符 7">
            <a:extLst>
              <a:ext uri="{FF2B5EF4-FFF2-40B4-BE49-F238E27FC236}">
                <a16:creationId xmlns:a16="http://schemas.microsoft.com/office/drawing/2014/main" id="{731327E0-E888-8043-ACD6-736E9C3A4919}"/>
              </a:ext>
            </a:extLst>
          </p:cNvPr>
          <p:cNvSpPr>
            <a:spLocks noGrp="1"/>
          </p:cNvSpPr>
          <p:nvPr>
            <p:ph sz="half" idx="1"/>
          </p:nvPr>
        </p:nvSpPr>
        <p:spPr>
          <a:xfrm>
            <a:off x="937985" y="1811110"/>
            <a:ext cx="10499271" cy="4882987"/>
          </a:xfrm>
        </p:spPr>
        <p:txBody>
          <a:bodyPr>
            <a:normAutofit fontScale="92500" lnSpcReduction="10000"/>
          </a:bodyPr>
          <a:lstStyle/>
          <a:p>
            <a:r>
              <a:rPr lang="zh-CN" altLang="en-US" dirty="0"/>
              <a:t> 四种类型：</a:t>
            </a:r>
            <a:endParaRPr lang="en-US" altLang="zh-CN" dirty="0"/>
          </a:p>
          <a:p>
            <a:pPr lvl="1"/>
            <a:r>
              <a:rPr lang="zh-CN" altLang="en-US" dirty="0"/>
              <a:t>全局执行上下文： 默认或者基础的执行上下文。只要代码不在函数内，那么就是在全局执行上下文中。</a:t>
            </a:r>
            <a:endParaRPr lang="en-US" altLang="zh-CN" dirty="0"/>
          </a:p>
          <a:p>
            <a:pPr lvl="1"/>
            <a:r>
              <a:rPr lang="zh-CN" altLang="en-US" dirty="0"/>
              <a:t> 函数执行上下文：每次调用一个函数时，就会创建一个新的执行上下文。</a:t>
            </a:r>
            <a:endParaRPr lang="en-US" altLang="zh-CN" dirty="0"/>
          </a:p>
          <a:p>
            <a:pPr lvl="1"/>
            <a:r>
              <a:rPr lang="zh-CN" altLang="en-US" dirty="0"/>
              <a:t> </a:t>
            </a:r>
            <a:r>
              <a:rPr lang="en-US" altLang="zh-CN" dirty="0"/>
              <a:t>Eval</a:t>
            </a:r>
            <a:r>
              <a:rPr lang="zh-CN" altLang="en-US" dirty="0"/>
              <a:t> 函数执行上下文：不讨论。</a:t>
            </a:r>
            <a:endParaRPr lang="en-US" altLang="zh-CN" dirty="0"/>
          </a:p>
          <a:p>
            <a:pPr lvl="1"/>
            <a:r>
              <a:rPr lang="zh-CN" altLang="en-US" dirty="0"/>
              <a:t> 模块执行上下文：讲模块化编程时候再讨论。</a:t>
            </a:r>
            <a:endParaRPr lang="en-US" altLang="zh-CN" dirty="0"/>
          </a:p>
        </p:txBody>
      </p:sp>
    </p:spTree>
    <p:extLst>
      <p:ext uri="{BB962C8B-B14F-4D97-AF65-F5344CB8AC3E}">
        <p14:creationId xmlns:p14="http://schemas.microsoft.com/office/powerpoint/2010/main" val="1827704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执行上下文和执行栈</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执行栈</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7" name="内容占位符 7">
            <a:extLst>
              <a:ext uri="{FF2B5EF4-FFF2-40B4-BE49-F238E27FC236}">
                <a16:creationId xmlns:a16="http://schemas.microsoft.com/office/drawing/2014/main" id="{731327E0-E888-8043-ACD6-736E9C3A4919}"/>
              </a:ext>
            </a:extLst>
          </p:cNvPr>
          <p:cNvSpPr>
            <a:spLocks noGrp="1"/>
          </p:cNvSpPr>
          <p:nvPr>
            <p:ph sz="half" idx="1"/>
          </p:nvPr>
        </p:nvSpPr>
        <p:spPr>
          <a:xfrm>
            <a:off x="937985" y="1811110"/>
            <a:ext cx="10499271" cy="4882987"/>
          </a:xfrm>
        </p:spPr>
        <p:txBody>
          <a:bodyPr>
            <a:normAutofit fontScale="92500" lnSpcReduction="10000"/>
          </a:bodyPr>
          <a:lstStyle/>
          <a:p>
            <a:r>
              <a:rPr lang="zh-CN" altLang="en-US" dirty="0"/>
              <a:t> 执行栈，也称调用栈，是一种 </a:t>
            </a:r>
            <a:r>
              <a:rPr lang="en-US" altLang="zh-CN" dirty="0"/>
              <a:t>LIFO</a:t>
            </a:r>
            <a:r>
              <a:rPr lang="zh-CN" altLang="en-US" dirty="0"/>
              <a:t>（后进先出）的栈结构，用于存储代码执行期间所创建的执行上下文，维护控制流程和执行顺序。</a:t>
            </a:r>
            <a:endParaRPr lang="en-US" altLang="zh-CN" dirty="0"/>
          </a:p>
          <a:p>
            <a:endParaRPr lang="en-US" altLang="zh-CN" dirty="0"/>
          </a:p>
          <a:p>
            <a:r>
              <a:rPr lang="zh-CN" altLang="en-US" dirty="0"/>
              <a:t> 调用其它上下文的上下文称为调用者（</a:t>
            </a:r>
            <a:r>
              <a:rPr lang="en-US" altLang="zh-CN" dirty="0"/>
              <a:t>Caller</a:t>
            </a:r>
            <a:r>
              <a:rPr lang="zh-CN" altLang="en-US" dirty="0"/>
              <a:t>）。</a:t>
            </a:r>
            <a:endParaRPr lang="en-US" altLang="zh-CN" dirty="0"/>
          </a:p>
          <a:p>
            <a:r>
              <a:rPr lang="zh-CN" altLang="en-US" dirty="0"/>
              <a:t> 被调用的上下文称为被调用者（</a:t>
            </a:r>
            <a:r>
              <a:rPr lang="en-US" altLang="zh-CN" dirty="0"/>
              <a:t>Callee</a:t>
            </a:r>
            <a:r>
              <a:rPr lang="zh-CN" altLang="en-US" dirty="0"/>
              <a:t>）。</a:t>
            </a:r>
            <a:endParaRPr lang="en-US" altLang="zh-CN" dirty="0"/>
          </a:p>
          <a:p>
            <a:r>
              <a:rPr lang="zh-CN" altLang="en-US" dirty="0"/>
              <a:t> 全局执行上下文总是在执行栈的底部。</a:t>
            </a:r>
            <a:endParaRPr lang="en-US" altLang="zh-CN" dirty="0"/>
          </a:p>
        </p:txBody>
      </p:sp>
    </p:spTree>
    <p:extLst>
      <p:ext uri="{BB962C8B-B14F-4D97-AF65-F5344CB8AC3E}">
        <p14:creationId xmlns:p14="http://schemas.microsoft.com/office/powerpoint/2010/main" val="91226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执行上下文和执行栈</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执行栈</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pic>
        <p:nvPicPr>
          <p:cNvPr id="3074" name="Picture 2" descr="上述代码的一个执行上下文栈">
            <a:extLst>
              <a:ext uri="{FF2B5EF4-FFF2-40B4-BE49-F238E27FC236}">
                <a16:creationId xmlns:a16="http://schemas.microsoft.com/office/drawing/2014/main" id="{C498105D-5BE0-6943-897C-228DC9E527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00587"/>
            <a:ext cx="12192000" cy="2157413"/>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a:extLst>
              <a:ext uri="{FF2B5EF4-FFF2-40B4-BE49-F238E27FC236}">
                <a16:creationId xmlns:a16="http://schemas.microsoft.com/office/drawing/2014/main" id="{68D86A0A-5825-5B49-845E-ABDFFAEA54AB}"/>
              </a:ext>
            </a:extLst>
          </p:cNvPr>
          <p:cNvSpPr/>
          <p:nvPr/>
        </p:nvSpPr>
        <p:spPr>
          <a:xfrm>
            <a:off x="2572512" y="913489"/>
            <a:ext cx="8473440" cy="3970318"/>
          </a:xfrm>
          <a:prstGeom prst="rect">
            <a:avLst/>
          </a:prstGeom>
          <a:ln>
            <a:solidFill>
              <a:schemeClr val="accent1">
                <a:hueOff val="0"/>
                <a:satOff val="0"/>
                <a:lumOff val="0"/>
              </a:schemeClr>
            </a:solidFill>
          </a:ln>
        </p:spPr>
        <p:txBody>
          <a:bodyPr wrap="square">
            <a:spAutoFit/>
          </a:bodyPr>
          <a:lstStyle/>
          <a:p>
            <a:r>
              <a:rPr lang="en-US" altLang="zh-CN" b="0">
                <a:solidFill>
                  <a:srgbClr val="C74DED"/>
                </a:solidFill>
                <a:effectLst/>
                <a:latin typeface="Fira Code" panose="020B0509050000020004" pitchFamily="49" charset="0"/>
              </a:rPr>
              <a:t>let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a</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96E072"/>
                </a:solidFill>
                <a:effectLst/>
                <a:latin typeface="Fira Code" panose="020B0509050000020004" pitchFamily="49" charset="0"/>
              </a:rPr>
              <a:t>'Hello World!'</a:t>
            </a:r>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C74DED"/>
                </a:solidFill>
                <a:effectLst/>
                <a:latin typeface="Fira Code" panose="020B0509050000020004" pitchFamily="49" charset="0"/>
              </a:rPr>
              <a:t>function</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first</a:t>
            </a:r>
            <a:r>
              <a:rPr lang="en-US" altLang="zh-CN" b="0">
                <a:solidFill>
                  <a:srgbClr val="BBBBBB"/>
                </a:solidFill>
                <a:effectLst/>
                <a:latin typeface="Fira Code" panose="020B0509050000020004" pitchFamily="49" charset="0"/>
              </a:rPr>
              <a:t>() {</a:t>
            </a:r>
          </a:p>
          <a:p>
            <a:r>
              <a:rPr lang="zh-CN" altLang="en-US" b="0">
                <a:solidFill>
                  <a:srgbClr val="F39C12"/>
                </a:solidFill>
                <a:effectLst/>
                <a:latin typeface="Fira Code" panose="020B0509050000020004" pitchFamily="49" charset="0"/>
              </a:rPr>
              <a:t>  </a:t>
            </a:r>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a:t>
            </a:r>
            <a:r>
              <a:rPr lang="zh-CN" altLang="en-US" b="0">
                <a:solidFill>
                  <a:srgbClr val="96E072"/>
                </a:solidFill>
                <a:effectLst/>
                <a:latin typeface="Fira Code" panose="020B0509050000020004" pitchFamily="49" charset="0"/>
              </a:rPr>
              <a:t>在 </a:t>
            </a:r>
            <a:r>
              <a:rPr lang="en-US" altLang="zh-CN" b="0">
                <a:solidFill>
                  <a:srgbClr val="96E072"/>
                </a:solidFill>
                <a:effectLst/>
                <a:latin typeface="Fira Code" panose="020B0509050000020004" pitchFamily="49" charset="0"/>
              </a:rPr>
              <a:t>first </a:t>
            </a:r>
            <a:r>
              <a:rPr lang="zh-CN" altLang="en-US" b="0">
                <a:solidFill>
                  <a:srgbClr val="96E072"/>
                </a:solidFill>
                <a:effectLst/>
                <a:latin typeface="Fira Code" panose="020B0509050000020004" pitchFamily="49" charset="0"/>
              </a:rPr>
              <a:t>函数内</a:t>
            </a:r>
            <a:r>
              <a:rPr lang="en-US" altLang="zh-CN" b="0">
                <a:solidFill>
                  <a:srgbClr val="96E072"/>
                </a:solidFill>
                <a:effectLst/>
                <a:latin typeface="Fira Code" panose="020B0509050000020004" pitchFamily="49" charset="0"/>
              </a:rPr>
              <a:t>'</a:t>
            </a:r>
            <a:r>
              <a:rPr lang="en-US" altLang="zh-CN" b="0">
                <a:solidFill>
                  <a:srgbClr val="BBBBBB"/>
                </a:solidFill>
                <a:effectLst/>
                <a:latin typeface="Fira Code" panose="020B0509050000020004" pitchFamily="49" charset="0"/>
              </a:rPr>
              <a:t>);</a:t>
            </a:r>
          </a:p>
          <a:p>
            <a:r>
              <a:rPr lang="zh-CN" altLang="en-US" b="0">
                <a:solidFill>
                  <a:srgbClr val="FFE66D"/>
                </a:solidFill>
                <a:effectLst/>
                <a:latin typeface="Fira Code" panose="020B0509050000020004" pitchFamily="49" charset="0"/>
              </a:rPr>
              <a:t>  </a:t>
            </a:r>
            <a:r>
              <a:rPr lang="en-US" altLang="zh-CN" b="0">
                <a:solidFill>
                  <a:srgbClr val="FFE66D"/>
                </a:solidFill>
                <a:effectLst/>
                <a:latin typeface="Fira Code" panose="020B0509050000020004" pitchFamily="49" charset="0"/>
              </a:rPr>
              <a:t>second</a:t>
            </a:r>
            <a:r>
              <a:rPr lang="en-US" altLang="zh-CN" b="0">
                <a:solidFill>
                  <a:srgbClr val="BBBBBB"/>
                </a:solidFill>
                <a:effectLst/>
                <a:latin typeface="Fira Code" panose="020B0509050000020004" pitchFamily="49" charset="0"/>
              </a:rPr>
              <a:t>();</a:t>
            </a:r>
          </a:p>
          <a:p>
            <a:r>
              <a:rPr lang="zh-CN" altLang="en-US" b="0">
                <a:solidFill>
                  <a:srgbClr val="F39C12"/>
                </a:solidFill>
                <a:effectLst/>
                <a:latin typeface="Fira Code" panose="020B0509050000020004" pitchFamily="49" charset="0"/>
              </a:rPr>
              <a:t>  </a:t>
            </a:r>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a:t>
            </a:r>
            <a:r>
              <a:rPr lang="zh-CN" altLang="en-US" b="0">
                <a:solidFill>
                  <a:srgbClr val="96E072"/>
                </a:solidFill>
                <a:effectLst/>
                <a:latin typeface="Fira Code" panose="020B0509050000020004" pitchFamily="49" charset="0"/>
              </a:rPr>
              <a:t>再次在 </a:t>
            </a:r>
            <a:r>
              <a:rPr lang="en-US" altLang="zh-CN" b="0">
                <a:solidFill>
                  <a:srgbClr val="96E072"/>
                </a:solidFill>
                <a:effectLst/>
                <a:latin typeface="Fira Code" panose="020B0509050000020004" pitchFamily="49" charset="0"/>
              </a:rPr>
              <a:t>first </a:t>
            </a:r>
            <a:r>
              <a:rPr lang="zh-CN" altLang="en-US" b="0">
                <a:solidFill>
                  <a:srgbClr val="96E072"/>
                </a:solidFill>
                <a:effectLst/>
                <a:latin typeface="Fira Code" panose="020B0509050000020004" pitchFamily="49" charset="0"/>
              </a:rPr>
              <a:t>函数内</a:t>
            </a:r>
            <a:r>
              <a:rPr lang="en-US" altLang="zh-CN" b="0">
                <a:solidFill>
                  <a:srgbClr val="96E072"/>
                </a:solidFill>
                <a:effectLst/>
                <a:latin typeface="Fira Code" panose="020B0509050000020004" pitchFamily="49" charset="0"/>
              </a:rPr>
              <a:t>'</a:t>
            </a:r>
            <a:r>
              <a:rPr lang="en-US" altLang="zh-CN" b="0">
                <a:solidFill>
                  <a:srgbClr val="BBBBBB"/>
                </a:solidFill>
                <a:effectLst/>
                <a:latin typeface="Fira Code" panose="020B0509050000020004" pitchFamily="49" charset="0"/>
              </a:rPr>
              <a:t>);</a:t>
            </a:r>
          </a:p>
          <a:p>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C74DED"/>
                </a:solidFill>
                <a:effectLst/>
                <a:latin typeface="Fira Code" panose="020B0509050000020004" pitchFamily="49" charset="0"/>
              </a:rPr>
              <a:t>function</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second</a:t>
            </a:r>
            <a:r>
              <a:rPr lang="en-US" altLang="zh-CN" b="0">
                <a:solidFill>
                  <a:srgbClr val="BBBBBB"/>
                </a:solidFill>
                <a:effectLst/>
                <a:latin typeface="Fira Code" panose="020B0509050000020004" pitchFamily="49" charset="0"/>
              </a:rPr>
              <a:t>() {</a:t>
            </a:r>
          </a:p>
          <a:p>
            <a:r>
              <a:rPr lang="zh-CN" altLang="en-US" b="0">
                <a:solidFill>
                  <a:srgbClr val="F39C12"/>
                </a:solidFill>
                <a:effectLst/>
                <a:latin typeface="Fira Code" panose="020B0509050000020004" pitchFamily="49" charset="0"/>
              </a:rPr>
              <a:t>  </a:t>
            </a:r>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a:t>
            </a:r>
            <a:r>
              <a:rPr lang="zh-CN" altLang="en-US" b="0">
                <a:solidFill>
                  <a:srgbClr val="96E072"/>
                </a:solidFill>
                <a:effectLst/>
                <a:latin typeface="Fira Code" panose="020B0509050000020004" pitchFamily="49" charset="0"/>
              </a:rPr>
              <a:t>在 </a:t>
            </a:r>
            <a:r>
              <a:rPr lang="en-US" altLang="zh-CN" b="0">
                <a:solidFill>
                  <a:srgbClr val="96E072"/>
                </a:solidFill>
                <a:effectLst/>
                <a:latin typeface="Fira Code" panose="020B0509050000020004" pitchFamily="49" charset="0"/>
              </a:rPr>
              <a:t>second </a:t>
            </a:r>
            <a:r>
              <a:rPr lang="zh-CN" altLang="en-US" b="0">
                <a:solidFill>
                  <a:srgbClr val="96E072"/>
                </a:solidFill>
                <a:effectLst/>
                <a:latin typeface="Fira Code" panose="020B0509050000020004" pitchFamily="49" charset="0"/>
              </a:rPr>
              <a:t>函数内</a:t>
            </a:r>
            <a:r>
              <a:rPr lang="en-US" altLang="zh-CN" b="0">
                <a:solidFill>
                  <a:srgbClr val="96E072"/>
                </a:solidFill>
                <a:effectLst/>
                <a:latin typeface="Fira Code" panose="020B0509050000020004" pitchFamily="49" charset="0"/>
              </a:rPr>
              <a:t>'</a:t>
            </a:r>
            <a:r>
              <a:rPr lang="en-US" altLang="zh-CN" b="0">
                <a:solidFill>
                  <a:srgbClr val="BBBBBB"/>
                </a:solidFill>
                <a:effectLst/>
                <a:latin typeface="Fira Code" panose="020B0509050000020004" pitchFamily="49" charset="0"/>
              </a:rPr>
              <a:t>);</a:t>
            </a:r>
          </a:p>
          <a:p>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FFE66D"/>
                </a:solidFill>
                <a:effectLst/>
                <a:latin typeface="Fira Code" panose="020B0509050000020004" pitchFamily="49" charset="0"/>
              </a:rPr>
              <a:t>first</a:t>
            </a:r>
            <a:r>
              <a:rPr lang="en-US" altLang="zh-CN" b="0">
                <a:solidFill>
                  <a:srgbClr val="BBBBBB"/>
                </a:solidFill>
                <a:effectLst/>
                <a:latin typeface="Fira Code" panose="020B0509050000020004" pitchFamily="49" charset="0"/>
              </a:rPr>
              <a:t>();</a:t>
            </a:r>
          </a:p>
          <a:p>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a:t>
            </a:r>
            <a:r>
              <a:rPr lang="zh-CN" altLang="en-US" b="0">
                <a:solidFill>
                  <a:srgbClr val="96E072"/>
                </a:solidFill>
                <a:effectLst/>
                <a:latin typeface="Fira Code" panose="020B0509050000020004" pitchFamily="49" charset="0"/>
              </a:rPr>
              <a:t>在全局执行上下文中</a:t>
            </a:r>
            <a:r>
              <a:rPr lang="en-US" altLang="zh-CN" b="0">
                <a:solidFill>
                  <a:srgbClr val="96E072"/>
                </a:solidFill>
                <a:effectLst/>
                <a:latin typeface="Fira Code" panose="020B0509050000020004" pitchFamily="49" charset="0"/>
              </a:rPr>
              <a:t>'</a:t>
            </a:r>
            <a:r>
              <a:rPr lang="en-US" altLang="zh-CN" b="0">
                <a:solidFill>
                  <a:srgbClr val="BBBBBB"/>
                </a:solidFill>
                <a:effectLst/>
                <a:latin typeface="Fira Code" panose="020B0509050000020004" pitchFamily="49" charset="0"/>
              </a:rPr>
              <a:t>);</a:t>
            </a:r>
          </a:p>
        </p:txBody>
      </p:sp>
    </p:spTree>
    <p:extLst>
      <p:ext uri="{BB962C8B-B14F-4D97-AF65-F5344CB8AC3E}">
        <p14:creationId xmlns:p14="http://schemas.microsoft.com/office/powerpoint/2010/main" val="2400756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执行上下文和执行栈</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执行上下文的创建</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7" name="内容占位符 7">
            <a:extLst>
              <a:ext uri="{FF2B5EF4-FFF2-40B4-BE49-F238E27FC236}">
                <a16:creationId xmlns:a16="http://schemas.microsoft.com/office/drawing/2014/main" id="{182D898D-6DD2-F94A-93C9-E667845B054A}"/>
              </a:ext>
            </a:extLst>
          </p:cNvPr>
          <p:cNvSpPr>
            <a:spLocks noGrp="1"/>
          </p:cNvSpPr>
          <p:nvPr>
            <p:ph sz="half" idx="1"/>
          </p:nvPr>
        </p:nvSpPr>
        <p:spPr>
          <a:xfrm>
            <a:off x="937985" y="1811110"/>
            <a:ext cx="10499271" cy="4882987"/>
          </a:xfrm>
        </p:spPr>
        <p:txBody>
          <a:bodyPr>
            <a:normAutofit fontScale="92500" lnSpcReduction="10000"/>
          </a:bodyPr>
          <a:lstStyle/>
          <a:p>
            <a:r>
              <a:rPr lang="zh-CN" altLang="en-US" dirty="0"/>
              <a:t>执行上下文的创建分为两个阶段：</a:t>
            </a:r>
            <a:endParaRPr lang="en-US" altLang="zh-CN" dirty="0"/>
          </a:p>
          <a:p>
            <a:pPr lvl="1"/>
            <a:r>
              <a:rPr lang="zh-CN" altLang="en-US" dirty="0"/>
              <a:t> 创建阶段</a:t>
            </a:r>
            <a:endParaRPr lang="en-US" altLang="zh-CN" dirty="0"/>
          </a:p>
          <a:p>
            <a:pPr lvl="1"/>
            <a:r>
              <a:rPr lang="zh-CN" altLang="en-US" dirty="0"/>
              <a:t> 执行阶段</a:t>
            </a:r>
            <a:endParaRPr lang="en-US" altLang="zh-CN" dirty="0"/>
          </a:p>
        </p:txBody>
      </p:sp>
    </p:spTree>
    <p:extLst>
      <p:ext uri="{BB962C8B-B14F-4D97-AF65-F5344CB8AC3E}">
        <p14:creationId xmlns:p14="http://schemas.microsoft.com/office/powerpoint/2010/main" val="2760872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执行上下文和执行栈</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创建阶段</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7" name="内容占位符 7">
            <a:extLst>
              <a:ext uri="{FF2B5EF4-FFF2-40B4-BE49-F238E27FC236}">
                <a16:creationId xmlns:a16="http://schemas.microsoft.com/office/drawing/2014/main" id="{182D898D-6DD2-F94A-93C9-E667845B054A}"/>
              </a:ext>
            </a:extLst>
          </p:cNvPr>
          <p:cNvSpPr>
            <a:spLocks noGrp="1"/>
          </p:cNvSpPr>
          <p:nvPr>
            <p:ph sz="half" idx="1"/>
          </p:nvPr>
        </p:nvSpPr>
        <p:spPr>
          <a:xfrm>
            <a:off x="937985" y="1811110"/>
            <a:ext cx="10499271" cy="4882987"/>
          </a:xfrm>
        </p:spPr>
        <p:txBody>
          <a:bodyPr>
            <a:normAutofit fontScale="92500" lnSpcReduction="10000"/>
          </a:bodyPr>
          <a:lstStyle/>
          <a:p>
            <a:r>
              <a:rPr lang="zh-CN" altLang="en-US" dirty="0"/>
              <a:t> 简单来说：在创建阶段，</a:t>
            </a:r>
            <a:r>
              <a:rPr lang="en-US" altLang="zh-CN" dirty="0"/>
              <a:t>JS</a:t>
            </a:r>
            <a:r>
              <a:rPr lang="zh-CN" altLang="en-US" dirty="0"/>
              <a:t>引擎只是扫描整个代码，但是不执行。它创建作用域链，并且为其作用域内每个变量和函数分配内存。之后，还初始化  </a:t>
            </a:r>
            <a:r>
              <a:rPr lang="en-US" altLang="zh-CN" dirty="0"/>
              <a:t>this</a:t>
            </a:r>
            <a:r>
              <a:rPr lang="zh-CN" altLang="en-US" dirty="0"/>
              <a:t> 的值。</a:t>
            </a:r>
            <a:endParaRPr lang="en-US" altLang="zh-CN" dirty="0"/>
          </a:p>
          <a:p>
            <a:r>
              <a:rPr lang="zh-CN" altLang="en-US" dirty="0"/>
              <a:t>创建阶段做两件事情：</a:t>
            </a:r>
            <a:endParaRPr lang="en-US" altLang="zh-CN" dirty="0"/>
          </a:p>
          <a:p>
            <a:pPr lvl="1"/>
            <a:r>
              <a:rPr lang="zh-CN" altLang="en-US" dirty="0"/>
              <a:t> 创建词法环境</a:t>
            </a:r>
            <a:endParaRPr lang="en-US" altLang="zh-CN" dirty="0"/>
          </a:p>
          <a:p>
            <a:pPr lvl="1"/>
            <a:r>
              <a:rPr lang="zh-CN" altLang="en-US" dirty="0"/>
              <a:t> 创建变量环境，变量环境是也是一种词法环境。</a:t>
            </a:r>
            <a:endParaRPr lang="en-US" altLang="zh-CN" dirty="0"/>
          </a:p>
          <a:p>
            <a:pPr marL="0" indent="0">
              <a:buNone/>
            </a:pPr>
            <a:endParaRPr lang="en-US" altLang="zh-CN" dirty="0"/>
          </a:p>
        </p:txBody>
      </p:sp>
      <p:sp>
        <p:nvSpPr>
          <p:cNvPr id="3" name="矩形 2">
            <a:extLst>
              <a:ext uri="{FF2B5EF4-FFF2-40B4-BE49-F238E27FC236}">
                <a16:creationId xmlns:a16="http://schemas.microsoft.com/office/drawing/2014/main" id="{BDCFA56A-FFC6-F241-81B6-C2A0061CA49D}"/>
              </a:ext>
            </a:extLst>
          </p:cNvPr>
          <p:cNvSpPr/>
          <p:nvPr/>
        </p:nvSpPr>
        <p:spPr>
          <a:xfrm>
            <a:off x="3176016" y="4749076"/>
            <a:ext cx="6096000" cy="1200329"/>
          </a:xfrm>
          <a:prstGeom prst="rect">
            <a:avLst/>
          </a:prstGeom>
        </p:spPr>
        <p:txBody>
          <a:bodyPr>
            <a:spAutoFit/>
          </a:bodyPr>
          <a:lstStyle/>
          <a:p>
            <a:r>
              <a:rPr lang="zh-CN" altLang="en-US"/>
              <a:t>执行上下文 </a:t>
            </a:r>
            <a:r>
              <a:rPr lang="en-US" altLang="zh-CN"/>
              <a:t>= { </a:t>
            </a:r>
          </a:p>
          <a:p>
            <a:r>
              <a:rPr lang="zh-CN" altLang="en-US"/>
              <a:t>        词法环境 </a:t>
            </a:r>
            <a:r>
              <a:rPr lang="en-US" altLang="zh-CN"/>
              <a:t>= &lt;</a:t>
            </a:r>
            <a:r>
              <a:rPr lang="zh-CN" altLang="en-US"/>
              <a:t>对内存中的词法环境的引用</a:t>
            </a:r>
            <a:r>
              <a:rPr lang="en-US" altLang="zh-CN"/>
              <a:t>&gt;, </a:t>
            </a:r>
          </a:p>
          <a:p>
            <a:r>
              <a:rPr lang="zh-CN" altLang="en-US"/>
              <a:t>        变量环境 </a:t>
            </a:r>
            <a:r>
              <a:rPr lang="en-US" altLang="zh-CN"/>
              <a:t>= &lt;</a:t>
            </a:r>
            <a:r>
              <a:rPr lang="zh-CN" altLang="en-US"/>
              <a:t>对内存中的变量环境的引用</a:t>
            </a:r>
            <a:r>
              <a:rPr lang="en-US" altLang="zh-CN"/>
              <a:t>&gt;, </a:t>
            </a:r>
          </a:p>
          <a:p>
            <a:r>
              <a:rPr lang="en-US" altLang="zh-CN"/>
              <a:t>}</a:t>
            </a:r>
            <a:endParaRPr lang="zh-CN" altLang="en-US"/>
          </a:p>
        </p:txBody>
      </p:sp>
    </p:spTree>
    <p:extLst>
      <p:ext uri="{BB962C8B-B14F-4D97-AF65-F5344CB8AC3E}">
        <p14:creationId xmlns:p14="http://schemas.microsoft.com/office/powerpoint/2010/main" val="4215493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58614" y="519461"/>
            <a:ext cx="4070985" cy="707886"/>
          </a:xfrm>
          <a:prstGeom prst="rect">
            <a:avLst/>
          </a:prstGeom>
          <a:noFill/>
        </p:spPr>
        <p:txBody>
          <a:bodyPr wrap="square" rtlCol="0" anchor="ctr">
            <a:spAutoFit/>
          </a:bodyPr>
          <a:lstStyle/>
          <a:p>
            <a:pPr algn="ctr"/>
            <a:r>
              <a:rPr lang="zh-CN" altLang="en-US" sz="4000" b="1" dirty="0">
                <a:solidFill>
                  <a:schemeClr val="bg1"/>
                </a:solidFill>
              </a:rPr>
              <a:t>目录</a:t>
            </a:r>
          </a:p>
        </p:txBody>
      </p:sp>
      <p:graphicFrame>
        <p:nvGraphicFramePr>
          <p:cNvPr id="12" name="图示 11">
            <a:extLst>
              <a:ext uri="{FF2B5EF4-FFF2-40B4-BE49-F238E27FC236}">
                <a16:creationId xmlns:a16="http://schemas.microsoft.com/office/drawing/2014/main" id="{059184DC-D02E-9D46-A967-078ACA036A85}"/>
              </a:ext>
            </a:extLst>
          </p:cNvPr>
          <p:cNvGraphicFramePr/>
          <p:nvPr>
            <p:extLst>
              <p:ext uri="{D42A27DB-BD31-4B8C-83A1-F6EECF244321}">
                <p14:modId xmlns:p14="http://schemas.microsoft.com/office/powerpoint/2010/main" val="4022952416"/>
              </p:ext>
            </p:extLst>
          </p:nvPr>
        </p:nvGraphicFramePr>
        <p:xfrm>
          <a:off x="786581" y="2462177"/>
          <a:ext cx="10618837" cy="22964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执行上下文和执行栈</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词法环境</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7" name="内容占位符 7">
            <a:extLst>
              <a:ext uri="{FF2B5EF4-FFF2-40B4-BE49-F238E27FC236}">
                <a16:creationId xmlns:a16="http://schemas.microsoft.com/office/drawing/2014/main" id="{182D898D-6DD2-F94A-93C9-E667845B054A}"/>
              </a:ext>
            </a:extLst>
          </p:cNvPr>
          <p:cNvSpPr>
            <a:spLocks noGrp="1"/>
          </p:cNvSpPr>
          <p:nvPr>
            <p:ph sz="half" idx="1"/>
          </p:nvPr>
        </p:nvSpPr>
        <p:spPr>
          <a:xfrm>
            <a:off x="937985" y="1811110"/>
            <a:ext cx="10499271" cy="4882987"/>
          </a:xfrm>
        </p:spPr>
        <p:txBody>
          <a:bodyPr>
            <a:normAutofit fontScale="92500" lnSpcReduction="10000"/>
          </a:bodyPr>
          <a:lstStyle/>
          <a:p>
            <a:r>
              <a:rPr lang="zh-CN" altLang="en-US" dirty="0"/>
              <a:t> 每个执行上下文都有一个相关联的词法环境（简称环境）。</a:t>
            </a:r>
            <a:endParaRPr lang="en-US" altLang="zh-CN" dirty="0"/>
          </a:p>
          <a:p>
            <a:r>
              <a:rPr lang="zh-CN" altLang="en-US" dirty="0"/>
              <a:t> 词法环境的定义：用于定义出现在上下文中的标识符与其值之间的关联的结构。从技术上讲，环境是由环境记录（</a:t>
            </a:r>
            <a:r>
              <a:rPr lang="en-US" altLang="zh-CN" dirty="0"/>
              <a:t>Enviroment</a:t>
            </a:r>
            <a:r>
              <a:rPr lang="zh-CN" altLang="en-US" dirty="0"/>
              <a:t> </a:t>
            </a:r>
            <a:r>
              <a:rPr lang="en-US" altLang="zh-CN" dirty="0"/>
              <a:t>Record</a:t>
            </a:r>
            <a:r>
              <a:rPr lang="zh-CN" altLang="en-US" dirty="0"/>
              <a:t>）（一个将标识符映射到值的实际存储表）以及对其外层环境的引用（可能为 </a:t>
            </a:r>
            <a:r>
              <a:rPr lang="en-US" altLang="zh-CN" dirty="0"/>
              <a:t>null</a:t>
            </a:r>
            <a:r>
              <a:rPr lang="zh-CN" altLang="en-US" dirty="0"/>
              <a:t>）组成的。</a:t>
            </a:r>
            <a:endParaRPr lang="en-US" altLang="zh-CN" dirty="0"/>
          </a:p>
          <a:p>
            <a:r>
              <a:rPr lang="zh-CN" altLang="en-US" dirty="0"/>
              <a:t> 简而言之：</a:t>
            </a:r>
            <a:r>
              <a:rPr lang="zh-CN" altLang="en-US"/>
              <a:t>环境是一种存储标识符到变量映射的结构。（这里，标识符指变量或者函数的名称，变量是对实际对象（包括函数对象和数组对象）的引用或者基础类型值）。</a:t>
            </a:r>
            <a:endParaRPr lang="en-US" altLang="zh-CN" dirty="0"/>
          </a:p>
        </p:txBody>
      </p:sp>
    </p:spTree>
    <p:extLst>
      <p:ext uri="{BB962C8B-B14F-4D97-AF65-F5344CB8AC3E}">
        <p14:creationId xmlns:p14="http://schemas.microsoft.com/office/powerpoint/2010/main" val="2737395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执行上下文和执行栈</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词法环境的三种组件</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7" name="内容占位符 7">
            <a:extLst>
              <a:ext uri="{FF2B5EF4-FFF2-40B4-BE49-F238E27FC236}">
                <a16:creationId xmlns:a16="http://schemas.microsoft.com/office/drawing/2014/main" id="{182D898D-6DD2-F94A-93C9-E667845B054A}"/>
              </a:ext>
            </a:extLst>
          </p:cNvPr>
          <p:cNvSpPr>
            <a:spLocks noGrp="1"/>
          </p:cNvSpPr>
          <p:nvPr>
            <p:ph sz="half" idx="1"/>
          </p:nvPr>
        </p:nvSpPr>
        <p:spPr>
          <a:xfrm>
            <a:off x="937985" y="1811110"/>
            <a:ext cx="10499271" cy="4882987"/>
          </a:xfrm>
        </p:spPr>
        <p:txBody>
          <a:bodyPr>
            <a:normAutofit fontScale="92500" lnSpcReduction="10000"/>
          </a:bodyPr>
          <a:lstStyle/>
          <a:p>
            <a:r>
              <a:rPr lang="zh-CN" altLang="en-US" dirty="0"/>
              <a:t> 每个词法环境有三个组件：</a:t>
            </a:r>
            <a:endParaRPr lang="en-US" altLang="zh-CN" dirty="0"/>
          </a:p>
          <a:p>
            <a:pPr lvl="1"/>
            <a:r>
              <a:rPr lang="zh-CN" altLang="en-US" dirty="0"/>
              <a:t> 环境记录（</a:t>
            </a:r>
            <a:r>
              <a:rPr lang="en-US" altLang="zh-CN" dirty="0"/>
              <a:t>Environment</a:t>
            </a:r>
            <a:r>
              <a:rPr lang="zh-CN" altLang="en-US" dirty="0"/>
              <a:t> </a:t>
            </a:r>
            <a:r>
              <a:rPr lang="en-US" altLang="zh-CN" dirty="0"/>
              <a:t>Record</a:t>
            </a:r>
            <a:r>
              <a:rPr lang="zh-CN" altLang="en-US" dirty="0"/>
              <a:t>）</a:t>
            </a:r>
            <a:endParaRPr lang="en-US" altLang="zh-CN" dirty="0"/>
          </a:p>
          <a:p>
            <a:pPr lvl="1"/>
            <a:r>
              <a:rPr lang="zh-CN" altLang="en-US" dirty="0"/>
              <a:t> 对外层环境的引用</a:t>
            </a:r>
            <a:endParaRPr lang="en-US" altLang="zh-CN" dirty="0"/>
          </a:p>
          <a:p>
            <a:pPr lvl="1"/>
            <a:r>
              <a:rPr lang="zh-CN" altLang="en-US" dirty="0"/>
              <a:t> </a:t>
            </a:r>
            <a:r>
              <a:rPr lang="en-US" altLang="zh-CN" dirty="0"/>
              <a:t>this</a:t>
            </a:r>
            <a:r>
              <a:rPr lang="zh-CN" altLang="en-US" dirty="0"/>
              <a:t> 绑定</a:t>
            </a:r>
            <a:endParaRPr lang="en-US" altLang="zh-CN" dirty="0"/>
          </a:p>
        </p:txBody>
      </p:sp>
      <p:pic>
        <p:nvPicPr>
          <p:cNvPr id="3" name="图片 2">
            <a:extLst>
              <a:ext uri="{FF2B5EF4-FFF2-40B4-BE49-F238E27FC236}">
                <a16:creationId xmlns:a16="http://schemas.microsoft.com/office/drawing/2014/main" id="{ED13587E-3926-7D47-85CC-C794453BBB79}"/>
              </a:ext>
            </a:extLst>
          </p:cNvPr>
          <p:cNvPicPr>
            <a:picLocks noChangeAspect="1"/>
          </p:cNvPicPr>
          <p:nvPr/>
        </p:nvPicPr>
        <p:blipFill>
          <a:blip r:embed="rId3"/>
          <a:stretch>
            <a:fillRect/>
          </a:stretch>
        </p:blipFill>
        <p:spPr>
          <a:xfrm>
            <a:off x="5759704" y="1522984"/>
            <a:ext cx="2794000" cy="2641600"/>
          </a:xfrm>
          <a:prstGeom prst="rect">
            <a:avLst/>
          </a:prstGeom>
        </p:spPr>
      </p:pic>
    </p:spTree>
    <p:extLst>
      <p:ext uri="{BB962C8B-B14F-4D97-AF65-F5344CB8AC3E}">
        <p14:creationId xmlns:p14="http://schemas.microsoft.com/office/powerpoint/2010/main" val="3132846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执行上下文和执行栈</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词法环境组件：环境记录</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7" name="内容占位符 7">
            <a:extLst>
              <a:ext uri="{FF2B5EF4-FFF2-40B4-BE49-F238E27FC236}">
                <a16:creationId xmlns:a16="http://schemas.microsoft.com/office/drawing/2014/main" id="{182D898D-6DD2-F94A-93C9-E667845B054A}"/>
              </a:ext>
            </a:extLst>
          </p:cNvPr>
          <p:cNvSpPr>
            <a:spLocks noGrp="1"/>
          </p:cNvSpPr>
          <p:nvPr>
            <p:ph sz="half" idx="1"/>
          </p:nvPr>
        </p:nvSpPr>
        <p:spPr>
          <a:xfrm>
            <a:off x="937985" y="1811110"/>
            <a:ext cx="10499271" cy="4882987"/>
          </a:xfrm>
        </p:spPr>
        <p:txBody>
          <a:bodyPr>
            <a:normAutofit fontScale="92500" lnSpcReduction="10000"/>
          </a:bodyPr>
          <a:lstStyle/>
          <a:p>
            <a:r>
              <a:rPr lang="zh-CN" altLang="en-US" dirty="0"/>
              <a:t> 存储变量和函数声明的地方</a:t>
            </a:r>
            <a:endParaRPr lang="en-US" altLang="zh-CN" dirty="0"/>
          </a:p>
          <a:p>
            <a:r>
              <a:rPr lang="zh-CN" altLang="en-US" dirty="0"/>
              <a:t> 分为两种类型</a:t>
            </a:r>
            <a:endParaRPr lang="en-US" altLang="zh-CN" dirty="0"/>
          </a:p>
          <a:p>
            <a:pPr lvl="1"/>
            <a:r>
              <a:rPr lang="zh-CN" altLang="en-US" dirty="0"/>
              <a:t> 声明式环境记录： 存储变量声明和函数声明。函数代码的词法环境包含一个声明式环境记录。</a:t>
            </a:r>
            <a:endParaRPr lang="en-US" altLang="zh-CN" dirty="0"/>
          </a:p>
          <a:p>
            <a:pPr lvl="1"/>
            <a:r>
              <a:rPr lang="zh-CN" altLang="en-US" dirty="0"/>
              <a:t> 对象环境记录：全局代码的词法环境包含一个对象式环境记录。除了变量和函数声明外，对象环境记录还存储一个全局绑定对象（在浏览器中是 </a:t>
            </a:r>
            <a:r>
              <a:rPr lang="en-US" altLang="zh-CN" dirty="0"/>
              <a:t>window </a:t>
            </a:r>
            <a:r>
              <a:rPr lang="zh-CN" altLang="en-US" dirty="0"/>
              <a:t>对象）。</a:t>
            </a:r>
            <a:r>
              <a:rPr lang="zh-CN" altLang="en-US"/>
              <a:t>因此，对于绑定对象的每个属性（在浏览器情况下，它包含浏览器提供给 </a:t>
            </a:r>
            <a:r>
              <a:rPr lang="en-US" altLang="zh-CN"/>
              <a:t>window </a:t>
            </a:r>
            <a:r>
              <a:rPr lang="zh-CN" altLang="en-US"/>
              <a:t>对象的属性和方法），会在记录中创建一个新的条目。</a:t>
            </a:r>
            <a:endParaRPr lang="en-US" altLang="zh-CN"/>
          </a:p>
          <a:p>
            <a:r>
              <a:rPr lang="zh-CN" altLang="en-US"/>
              <a:t>对于</a:t>
            </a:r>
            <a:r>
              <a:rPr lang="zh-CN" altLang="en-US" b="1"/>
              <a:t>函数代码</a:t>
            </a:r>
            <a:r>
              <a:rPr lang="zh-CN" altLang="en-US"/>
              <a:t>，环境记录还包含一个 </a:t>
            </a:r>
            <a:r>
              <a:rPr lang="en-US" altLang="zh-CN"/>
              <a:t>arguments </a:t>
            </a:r>
            <a:r>
              <a:rPr lang="zh-CN" altLang="en-US"/>
              <a:t>对象，这个对象包含传递给函数的索引和实参之间的映射，以及传递给该函数的实参的长度（个数）。</a:t>
            </a:r>
            <a:endParaRPr lang="en-US" altLang="zh-CN" dirty="0"/>
          </a:p>
        </p:txBody>
      </p:sp>
      <p:sp>
        <p:nvSpPr>
          <p:cNvPr id="3" name="矩形 2">
            <a:extLst>
              <a:ext uri="{FF2B5EF4-FFF2-40B4-BE49-F238E27FC236}">
                <a16:creationId xmlns:a16="http://schemas.microsoft.com/office/drawing/2014/main" id="{BD3F424B-C92E-334D-ABAA-935DAB555B7E}"/>
              </a:ext>
            </a:extLst>
          </p:cNvPr>
          <p:cNvSpPr/>
          <p:nvPr/>
        </p:nvSpPr>
        <p:spPr>
          <a:xfrm>
            <a:off x="7565136" y="4826675"/>
            <a:ext cx="6096000" cy="2031325"/>
          </a:xfrm>
          <a:prstGeom prst="rect">
            <a:avLst/>
          </a:prstGeom>
        </p:spPr>
        <p:txBody>
          <a:bodyPr>
            <a:spAutoFit/>
          </a:bodyPr>
          <a:lstStyle/>
          <a:p>
            <a:r>
              <a:rPr lang="en-US" altLang="zh-CN"/>
              <a:t>function foo(a, b) {</a:t>
            </a:r>
          </a:p>
          <a:p>
            <a:r>
              <a:rPr lang="en-US" altLang="zh-CN"/>
              <a:t> var c = a + b; </a:t>
            </a:r>
          </a:p>
          <a:p>
            <a:r>
              <a:rPr lang="en-US" altLang="zh-CN"/>
              <a:t>} </a:t>
            </a:r>
          </a:p>
          <a:p>
            <a:r>
              <a:rPr lang="en-US" altLang="zh-CN"/>
              <a:t>foo(2, 3); </a:t>
            </a:r>
          </a:p>
          <a:p>
            <a:endParaRPr lang="en-US" altLang="zh-CN"/>
          </a:p>
          <a:p>
            <a:r>
              <a:rPr lang="en-US" altLang="zh-CN"/>
              <a:t>// arguments </a:t>
            </a:r>
            <a:r>
              <a:rPr lang="zh-CN" altLang="en-US"/>
              <a:t>对象 </a:t>
            </a:r>
            <a:endParaRPr lang="en-US" altLang="zh-CN"/>
          </a:p>
          <a:p>
            <a:r>
              <a:rPr lang="en-US" altLang="zh-CN"/>
              <a:t>Arguments: {0: 2, 1: 3, length: 2},</a:t>
            </a:r>
            <a:endParaRPr lang="zh-CN" altLang="en-US"/>
          </a:p>
        </p:txBody>
      </p:sp>
    </p:spTree>
    <p:extLst>
      <p:ext uri="{BB962C8B-B14F-4D97-AF65-F5344CB8AC3E}">
        <p14:creationId xmlns:p14="http://schemas.microsoft.com/office/powerpoint/2010/main" val="2111511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执行上下文和执行栈</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词法环境组件：对外层环境的引用</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7" name="内容占位符 7">
            <a:extLst>
              <a:ext uri="{FF2B5EF4-FFF2-40B4-BE49-F238E27FC236}">
                <a16:creationId xmlns:a16="http://schemas.microsoft.com/office/drawing/2014/main" id="{182D898D-6DD2-F94A-93C9-E667845B054A}"/>
              </a:ext>
            </a:extLst>
          </p:cNvPr>
          <p:cNvSpPr>
            <a:spLocks noGrp="1"/>
          </p:cNvSpPr>
          <p:nvPr>
            <p:ph sz="half" idx="1"/>
          </p:nvPr>
        </p:nvSpPr>
        <p:spPr>
          <a:xfrm>
            <a:off x="937985" y="1811110"/>
            <a:ext cx="10499271" cy="4882987"/>
          </a:xfrm>
        </p:spPr>
        <p:txBody>
          <a:bodyPr>
            <a:normAutofit fontScale="92500" lnSpcReduction="10000"/>
          </a:bodyPr>
          <a:lstStyle/>
          <a:p>
            <a:r>
              <a:rPr lang="zh-CN" altLang="en-US" b="1"/>
              <a:t>对外层环境的引用</a:t>
            </a:r>
            <a:r>
              <a:rPr lang="zh-CN" altLang="en-US"/>
              <a:t>意味着它可以访问其外层词法环境。这意味着，如果在当前词法环境中找不到变量，那么 </a:t>
            </a:r>
            <a:r>
              <a:rPr lang="en-US" altLang="zh-CN"/>
              <a:t>JavaScript </a:t>
            </a:r>
            <a:r>
              <a:rPr lang="zh-CN" altLang="en-US"/>
              <a:t>引擎就可以到外层环境中查找。</a:t>
            </a:r>
          </a:p>
          <a:p>
            <a:r>
              <a:rPr lang="zh-CN" altLang="en-US"/>
              <a:t> </a:t>
            </a:r>
            <a:br>
              <a:rPr lang="zh-CN" altLang="en-US"/>
            </a:br>
            <a:endParaRPr lang="en-US" altLang="zh-CN" dirty="0"/>
          </a:p>
        </p:txBody>
      </p:sp>
    </p:spTree>
    <p:extLst>
      <p:ext uri="{BB962C8B-B14F-4D97-AF65-F5344CB8AC3E}">
        <p14:creationId xmlns:p14="http://schemas.microsoft.com/office/powerpoint/2010/main" val="679613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执行上下文和执行栈</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词法环境组件：</a:t>
            </a:r>
            <a:r>
              <a:rPr lang="en-US" altLang="zh-CN" dirty="0"/>
              <a:t>this</a:t>
            </a:r>
            <a:r>
              <a:rPr lang="zh-CN" altLang="en-US" dirty="0"/>
              <a:t> 绑定</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7" name="内容占位符 7">
            <a:extLst>
              <a:ext uri="{FF2B5EF4-FFF2-40B4-BE49-F238E27FC236}">
                <a16:creationId xmlns:a16="http://schemas.microsoft.com/office/drawing/2014/main" id="{182D898D-6DD2-F94A-93C9-E667845B054A}"/>
              </a:ext>
            </a:extLst>
          </p:cNvPr>
          <p:cNvSpPr>
            <a:spLocks noGrp="1"/>
          </p:cNvSpPr>
          <p:nvPr>
            <p:ph sz="half" idx="1"/>
          </p:nvPr>
        </p:nvSpPr>
        <p:spPr>
          <a:xfrm>
            <a:off x="937985" y="1811110"/>
            <a:ext cx="4731295" cy="4882987"/>
          </a:xfrm>
        </p:spPr>
        <p:txBody>
          <a:bodyPr>
            <a:normAutofit fontScale="92500" lnSpcReduction="10000"/>
          </a:bodyPr>
          <a:lstStyle/>
          <a:p>
            <a:r>
              <a:rPr lang="zh-CN" altLang="en-US"/>
              <a:t> 在这里确定</a:t>
            </a:r>
            <a:r>
              <a:rPr lang="en-US" altLang="zh-CN"/>
              <a:t> this</a:t>
            </a:r>
            <a:r>
              <a:rPr lang="zh-CN" altLang="en-US"/>
              <a:t> 的值或者设置</a:t>
            </a:r>
            <a:r>
              <a:rPr lang="en-US" altLang="zh-CN"/>
              <a:t> this</a:t>
            </a:r>
            <a:r>
              <a:rPr lang="zh-CN" altLang="en-US"/>
              <a:t> 的值。</a:t>
            </a:r>
            <a:endParaRPr lang="en-US" altLang="zh-CN"/>
          </a:p>
          <a:p>
            <a:r>
              <a:rPr lang="zh-CN" altLang="en-US"/>
              <a:t> 全局执行上下文中，</a:t>
            </a:r>
            <a:r>
              <a:rPr lang="en-US" altLang="zh-CN"/>
              <a:t>this</a:t>
            </a:r>
            <a:r>
              <a:rPr lang="zh-CN" altLang="en-US"/>
              <a:t> 的值指全局对象（浏览器中，指</a:t>
            </a:r>
            <a:r>
              <a:rPr lang="en-US" altLang="zh-CN"/>
              <a:t> window</a:t>
            </a:r>
            <a:r>
              <a:rPr lang="zh-CN" altLang="en-US"/>
              <a:t> 对象；</a:t>
            </a:r>
            <a:r>
              <a:rPr lang="en-US" altLang="zh-CN"/>
              <a:t>Node</a:t>
            </a:r>
            <a:r>
              <a:rPr lang="zh-CN" altLang="en-US"/>
              <a:t> 中，指 </a:t>
            </a:r>
            <a:r>
              <a:rPr lang="en-US" altLang="zh-CN"/>
              <a:t>global</a:t>
            </a:r>
            <a:r>
              <a:rPr lang="zh-CN" altLang="en-US"/>
              <a:t> 对象）。 </a:t>
            </a:r>
            <a:endParaRPr lang="en-US" altLang="zh-CN"/>
          </a:p>
          <a:p>
            <a:r>
              <a:rPr lang="zh-CN" altLang="en-US"/>
              <a:t> 函数执行上下文中，</a:t>
            </a:r>
            <a:r>
              <a:rPr lang="en-US" altLang="zh-CN"/>
              <a:t>this </a:t>
            </a:r>
            <a:r>
              <a:rPr lang="zh-CN" altLang="en-US"/>
              <a:t>取决于函数的调用方式</a:t>
            </a:r>
            <a:endParaRPr lang="en-US" altLang="zh-CN"/>
          </a:p>
          <a:p>
            <a:pPr lvl="1"/>
            <a:r>
              <a:rPr lang="zh-CN" altLang="en-US"/>
              <a:t> 如果函数是通过一个对象引用来调用，那么</a:t>
            </a:r>
            <a:r>
              <a:rPr lang="en-US" altLang="zh-CN"/>
              <a:t> this</a:t>
            </a:r>
            <a:r>
              <a:rPr lang="zh-CN" altLang="en-US"/>
              <a:t> 的值就是该对象；</a:t>
            </a:r>
            <a:endParaRPr lang="en-US" altLang="zh-CN"/>
          </a:p>
          <a:p>
            <a:pPr lvl="1"/>
            <a:r>
              <a:rPr lang="zh-CN" altLang="en-US"/>
              <a:t> 否则，</a:t>
            </a:r>
            <a:r>
              <a:rPr lang="en-US" altLang="zh-CN"/>
              <a:t>this</a:t>
            </a:r>
            <a:r>
              <a:rPr lang="zh-CN" altLang="en-US"/>
              <a:t> 就是全局对象或者 </a:t>
            </a:r>
            <a:r>
              <a:rPr lang="en-US" altLang="zh-CN"/>
              <a:t>undefined</a:t>
            </a:r>
            <a:r>
              <a:rPr lang="zh-CN" altLang="en-US"/>
              <a:t>（严格模式下）。</a:t>
            </a:r>
            <a:br>
              <a:rPr lang="zh-CN" altLang="en-US"/>
            </a:br>
            <a:endParaRPr lang="en-US" altLang="zh-CN" dirty="0"/>
          </a:p>
        </p:txBody>
      </p:sp>
      <p:sp>
        <p:nvSpPr>
          <p:cNvPr id="3" name="矩形 2">
            <a:extLst>
              <a:ext uri="{FF2B5EF4-FFF2-40B4-BE49-F238E27FC236}">
                <a16:creationId xmlns:a16="http://schemas.microsoft.com/office/drawing/2014/main" id="{47D0FF00-1411-2543-AEFE-265323A3CD01}"/>
              </a:ext>
            </a:extLst>
          </p:cNvPr>
          <p:cNvSpPr/>
          <p:nvPr/>
        </p:nvSpPr>
        <p:spPr>
          <a:xfrm>
            <a:off x="5894832" y="1817406"/>
            <a:ext cx="6096000" cy="4247317"/>
          </a:xfrm>
          <a:prstGeom prst="rect">
            <a:avLst/>
          </a:prstGeom>
          <a:ln>
            <a:solidFill>
              <a:schemeClr val="accent1">
                <a:hueOff val="0"/>
                <a:satOff val="0"/>
                <a:lumOff val="0"/>
              </a:schemeClr>
            </a:solidFill>
          </a:ln>
        </p:spPr>
        <p:txBody>
          <a:bodyPr>
            <a:spAutoFit/>
          </a:bodyPr>
          <a:lstStyle/>
          <a:p>
            <a:r>
              <a:rPr lang="en-US" altLang="zh-CN" b="0">
                <a:solidFill>
                  <a:srgbClr val="C74DED"/>
                </a:solidFill>
                <a:effectLst/>
                <a:latin typeface="Fira Code" panose="020B0509050000020004" pitchFamily="49" charset="0"/>
              </a:rPr>
              <a:t>const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person</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p>
          <a:p>
            <a:r>
              <a:rPr lang="zh-CN" altLang="en-US" b="0">
                <a:solidFill>
                  <a:srgbClr val="BBBBBB"/>
                </a:solidFill>
                <a:effectLst/>
                <a:latin typeface="Fira Code" panose="020B0509050000020004" pitchFamily="49" charset="0"/>
              </a:rPr>
              <a:t>  </a:t>
            </a:r>
            <a:r>
              <a:rPr lang="en-US" altLang="zh-CN" b="0">
                <a:solidFill>
                  <a:srgbClr val="BBBBBB"/>
                </a:solidFill>
                <a:effectLst/>
                <a:latin typeface="Fira Code" panose="020B0509050000020004" pitchFamily="49" charset="0"/>
              </a:rPr>
              <a:t>name: </a:t>
            </a:r>
            <a:r>
              <a:rPr lang="en-US" altLang="zh-CN" b="0">
                <a:solidFill>
                  <a:srgbClr val="96E072"/>
                </a:solidFill>
                <a:effectLst/>
                <a:latin typeface="Fira Code" panose="020B0509050000020004" pitchFamily="49" charset="0"/>
              </a:rPr>
              <a:t>"peter"</a:t>
            </a:r>
            <a:r>
              <a:rPr lang="en-US" altLang="zh-CN" b="0">
                <a:solidFill>
                  <a:srgbClr val="BBBBBB"/>
                </a:solidFill>
                <a:effectLst/>
                <a:latin typeface="Fira Code" panose="020B0509050000020004" pitchFamily="49" charset="0"/>
              </a:rPr>
              <a:t>,</a:t>
            </a:r>
          </a:p>
          <a:p>
            <a:r>
              <a:rPr lang="zh-CN" altLang="en-US" b="0">
                <a:solidFill>
                  <a:srgbClr val="BBBBBB"/>
                </a:solidFill>
                <a:effectLst/>
                <a:latin typeface="Fira Code" panose="020B0509050000020004" pitchFamily="49" charset="0"/>
              </a:rPr>
              <a:t>  </a:t>
            </a:r>
            <a:r>
              <a:rPr lang="en-US" altLang="zh-CN" b="0">
                <a:solidFill>
                  <a:srgbClr val="BBBBBB"/>
                </a:solidFill>
                <a:effectLst/>
                <a:latin typeface="Fira Code" panose="020B0509050000020004" pitchFamily="49" charset="0"/>
              </a:rPr>
              <a:t>birthYear: </a:t>
            </a:r>
            <a:r>
              <a:rPr lang="en-US" altLang="zh-CN" b="0">
                <a:solidFill>
                  <a:srgbClr val="F39C12"/>
                </a:solidFill>
                <a:effectLst/>
                <a:latin typeface="Fira Code" panose="020B0509050000020004" pitchFamily="49" charset="0"/>
              </a:rPr>
              <a:t>1994</a:t>
            </a:r>
            <a:r>
              <a:rPr lang="en-US" altLang="zh-CN" b="0">
                <a:solidFill>
                  <a:srgbClr val="BBBBBB"/>
                </a:solidFill>
                <a:effectLst/>
                <a:latin typeface="Fira Code" panose="020B0509050000020004" pitchFamily="49" charset="0"/>
              </a:rPr>
              <a:t>,</a:t>
            </a:r>
          </a:p>
          <a:p>
            <a:r>
              <a:rPr lang="zh-CN" altLang="en-US" b="0">
                <a:solidFill>
                  <a:srgbClr val="FFE66D"/>
                </a:solidFill>
                <a:effectLst/>
                <a:latin typeface="Fira Code" panose="020B0509050000020004" pitchFamily="49" charset="0"/>
              </a:rPr>
              <a:t>  </a:t>
            </a:r>
            <a:r>
              <a:rPr lang="en-US" altLang="zh-CN" b="0">
                <a:solidFill>
                  <a:srgbClr val="FFE66D"/>
                </a:solidFill>
                <a:effectLst/>
                <a:latin typeface="Fira Code" panose="020B0509050000020004" pitchFamily="49" charset="0"/>
              </a:rPr>
              <a:t>calcAge</a:t>
            </a:r>
            <a:r>
              <a:rPr lang="en-US" altLang="zh-CN" b="0">
                <a:solidFill>
                  <a:srgbClr val="BBBBBB"/>
                </a:solidFill>
                <a:effectLst/>
                <a:latin typeface="Fira Code" panose="020B0509050000020004" pitchFamily="49" charset="0"/>
              </a:rPr>
              <a:t>: </a:t>
            </a:r>
            <a:r>
              <a:rPr lang="en-US" altLang="zh-CN" b="0">
                <a:solidFill>
                  <a:srgbClr val="C74DED"/>
                </a:solidFill>
                <a:effectLst/>
                <a:latin typeface="Fira Code" panose="020B0509050000020004" pitchFamily="49" charset="0"/>
              </a:rPr>
              <a:t>function</a:t>
            </a:r>
            <a:r>
              <a:rPr lang="en-US" altLang="zh-CN" b="0">
                <a:solidFill>
                  <a:srgbClr val="BBBBBB"/>
                </a:solidFill>
                <a:effectLst/>
                <a:latin typeface="Fira Code" panose="020B0509050000020004" pitchFamily="49" charset="0"/>
              </a:rPr>
              <a:t> () {</a:t>
            </a:r>
          </a:p>
          <a:p>
            <a:r>
              <a:rPr lang="zh-CN" altLang="en-US" b="0">
                <a:solidFill>
                  <a:srgbClr val="F39C12"/>
                </a:solidFill>
                <a:effectLst/>
                <a:latin typeface="Fira Code" panose="020B0509050000020004" pitchFamily="49" charset="0"/>
              </a:rPr>
              <a:t>    </a:t>
            </a:r>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F39C12"/>
                </a:solidFill>
                <a:effectLst/>
                <a:latin typeface="Fira Code" panose="020B0509050000020004" pitchFamily="49" charset="0"/>
              </a:rPr>
              <a:t>2018</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FF00AA"/>
                </a:solidFill>
                <a:effectLst/>
                <a:latin typeface="Fira Code" panose="020B0509050000020004" pitchFamily="49" charset="0"/>
              </a:rPr>
              <a:t>this</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birthYear</a:t>
            </a:r>
            <a:r>
              <a:rPr lang="en-US" altLang="zh-CN" b="0">
                <a:solidFill>
                  <a:srgbClr val="BBBBBB"/>
                </a:solidFill>
                <a:effectLst/>
                <a:latin typeface="Fira Code" panose="020B0509050000020004" pitchFamily="49" charset="0"/>
              </a:rPr>
              <a:t>);</a:t>
            </a:r>
          </a:p>
          <a:p>
            <a:r>
              <a:rPr lang="zh-CN" altLang="en-US" b="0">
                <a:solidFill>
                  <a:srgbClr val="BBBBBB"/>
                </a:solidFill>
                <a:effectLst/>
                <a:latin typeface="Fira Code" panose="020B0509050000020004" pitchFamily="49" charset="0"/>
              </a:rPr>
              <a:t>  </a:t>
            </a:r>
            <a:r>
              <a:rPr lang="en-US" altLang="zh-CN" b="0">
                <a:solidFill>
                  <a:srgbClr val="BBBBBB"/>
                </a:solidFill>
                <a:effectLst/>
                <a:latin typeface="Fira Code" panose="020B0509050000020004" pitchFamily="49" charset="0"/>
              </a:rPr>
              <a:t>},</a:t>
            </a:r>
          </a:p>
          <a:p>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F39C12"/>
                </a:solidFill>
                <a:effectLst/>
                <a:latin typeface="Fira Code" panose="020B0509050000020004" pitchFamily="49" charset="0"/>
              </a:rPr>
              <a:t>person</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calcAge</a:t>
            </a:r>
            <a:r>
              <a:rPr lang="en-US" altLang="zh-CN" b="0">
                <a:solidFill>
                  <a:srgbClr val="BBBBBB"/>
                </a:solidFill>
                <a:effectLst/>
                <a:latin typeface="Fira Code" panose="020B0509050000020004" pitchFamily="49" charset="0"/>
              </a:rPr>
              <a:t>();</a:t>
            </a:r>
          </a:p>
          <a:p>
            <a:r>
              <a:rPr lang="en-US" altLang="zh-CN" b="0">
                <a:solidFill>
                  <a:srgbClr val="5F6167"/>
                </a:solidFill>
                <a:effectLst/>
                <a:latin typeface="Fira Code" panose="020B0509050000020004" pitchFamily="49" charset="0"/>
              </a:rPr>
              <a:t>// 'this' </a:t>
            </a:r>
            <a:r>
              <a:rPr lang="zh-CN" altLang="en-US" b="0">
                <a:solidFill>
                  <a:srgbClr val="5F6167"/>
                </a:solidFill>
                <a:effectLst/>
                <a:latin typeface="Fira Code" panose="020B0509050000020004" pitchFamily="49" charset="0"/>
              </a:rPr>
              <a:t>指 </a:t>
            </a:r>
            <a:r>
              <a:rPr lang="en-US" altLang="zh-CN" b="0">
                <a:solidFill>
                  <a:srgbClr val="5F6167"/>
                </a:solidFill>
                <a:effectLst/>
                <a:latin typeface="Fira Code" panose="020B0509050000020004" pitchFamily="49" charset="0"/>
              </a:rPr>
              <a:t>'person'</a:t>
            </a:r>
            <a:r>
              <a:rPr lang="zh-CN" altLang="en-US" b="0">
                <a:solidFill>
                  <a:srgbClr val="5F6167"/>
                </a:solidFill>
                <a:effectLst/>
                <a:latin typeface="Fira Code" panose="020B0509050000020004" pitchFamily="49" charset="0"/>
              </a:rPr>
              <a:t>，因为 </a:t>
            </a:r>
            <a:r>
              <a:rPr lang="en-US" altLang="zh-CN" b="0">
                <a:solidFill>
                  <a:srgbClr val="5F6167"/>
                </a:solidFill>
                <a:effectLst/>
                <a:latin typeface="Fira Code" panose="020B0509050000020004" pitchFamily="49" charset="0"/>
              </a:rPr>
              <a:t>'calcAge' </a:t>
            </a:r>
            <a:r>
              <a:rPr lang="zh-CN" altLang="en-US" b="0">
                <a:solidFill>
                  <a:srgbClr val="5F6167"/>
                </a:solidFill>
                <a:effectLst/>
                <a:latin typeface="Fira Code" panose="020B0509050000020004" pitchFamily="49" charset="0"/>
              </a:rPr>
              <a:t>是通过用 </a:t>
            </a:r>
            <a:r>
              <a:rPr lang="en-US" altLang="zh-CN" b="0">
                <a:solidFill>
                  <a:srgbClr val="5F6167"/>
                </a:solidFill>
                <a:effectLst/>
                <a:latin typeface="Fira Code" panose="020B0509050000020004" pitchFamily="49" charset="0"/>
              </a:rPr>
              <a:t>'person' </a:t>
            </a:r>
            <a:r>
              <a:rPr lang="zh-CN" altLang="en-US" b="0">
                <a:solidFill>
                  <a:srgbClr val="5F6167"/>
                </a:solidFill>
                <a:effectLst/>
                <a:latin typeface="Fira Code" panose="020B0509050000020004" pitchFamily="49" charset="0"/>
              </a:rPr>
              <a:t>对象引用调用的。</a:t>
            </a:r>
            <a:endParaRPr lang="zh-CN" altLang="en-US" b="0">
              <a:solidFill>
                <a:srgbClr val="BBBBBB"/>
              </a:solidFill>
              <a:effectLst/>
              <a:latin typeface="Fira Code" panose="020B0509050000020004" pitchFamily="49" charset="0"/>
            </a:endParaRPr>
          </a:p>
          <a:p>
            <a:br>
              <a:rPr lang="zh-CN" altLang="en-US" b="0">
                <a:solidFill>
                  <a:srgbClr val="BBBBBB"/>
                </a:solidFill>
                <a:effectLst/>
                <a:latin typeface="Fira Code" panose="020B0509050000020004" pitchFamily="49" charset="0"/>
              </a:rPr>
            </a:br>
            <a:r>
              <a:rPr lang="en-US" altLang="zh-CN" b="0">
                <a:solidFill>
                  <a:srgbClr val="C74DED"/>
                </a:solidFill>
                <a:effectLst/>
                <a:latin typeface="Fira Code" panose="020B0509050000020004" pitchFamily="49" charset="0"/>
              </a:rPr>
              <a:t>const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calculateAge</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F39C12"/>
                </a:solidFill>
                <a:effectLst/>
                <a:latin typeface="Fira Code" panose="020B0509050000020004" pitchFamily="49" charset="0"/>
              </a:rPr>
              <a:t>person</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calcAge</a:t>
            </a:r>
            <a:r>
              <a:rPr lang="en-US" altLang="zh-CN" b="0">
                <a:solidFill>
                  <a:srgbClr val="BBBBBB"/>
                </a:solidFill>
                <a:effectLst/>
                <a:latin typeface="Fira Code" panose="020B0509050000020004" pitchFamily="49" charset="0"/>
              </a:rPr>
              <a:t>;</a:t>
            </a:r>
          </a:p>
          <a:p>
            <a:r>
              <a:rPr lang="en-US" altLang="zh-CN" b="0">
                <a:solidFill>
                  <a:srgbClr val="FFE66D"/>
                </a:solidFill>
                <a:effectLst/>
                <a:latin typeface="Fira Code" panose="020B0509050000020004" pitchFamily="49" charset="0"/>
              </a:rPr>
              <a:t>calculateAge</a:t>
            </a:r>
            <a:r>
              <a:rPr lang="en-US" altLang="zh-CN" b="0">
                <a:solidFill>
                  <a:srgbClr val="BBBBBB"/>
                </a:solidFill>
                <a:effectLst/>
                <a:latin typeface="Fira Code" panose="020B0509050000020004" pitchFamily="49" charset="0"/>
              </a:rPr>
              <a:t>();</a:t>
            </a:r>
          </a:p>
          <a:p>
            <a:r>
              <a:rPr lang="en-US" altLang="zh-CN" b="0">
                <a:solidFill>
                  <a:srgbClr val="5F6167"/>
                </a:solidFill>
                <a:effectLst/>
                <a:latin typeface="Fira Code" panose="020B0509050000020004" pitchFamily="49" charset="0"/>
              </a:rPr>
              <a:t>// 'this' </a:t>
            </a:r>
            <a:r>
              <a:rPr lang="zh-CN" altLang="en-US" b="0">
                <a:solidFill>
                  <a:srgbClr val="5F6167"/>
                </a:solidFill>
                <a:effectLst/>
                <a:latin typeface="Fira Code" panose="020B0509050000020004" pitchFamily="49" charset="0"/>
              </a:rPr>
              <a:t>指定全局对象，因为没有对象引用</a:t>
            </a:r>
            <a:endParaRPr lang="zh-CN" altLang="en-US" b="0">
              <a:solidFill>
                <a:srgbClr val="BBBBBB"/>
              </a:solidFill>
              <a:effectLst/>
              <a:latin typeface="Fira Code" panose="020B0509050000020004" pitchFamily="49" charset="0"/>
            </a:endParaRPr>
          </a:p>
        </p:txBody>
      </p:sp>
    </p:spTree>
    <p:extLst>
      <p:ext uri="{BB962C8B-B14F-4D97-AF65-F5344CB8AC3E}">
        <p14:creationId xmlns:p14="http://schemas.microsoft.com/office/powerpoint/2010/main" val="369549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执行上下文和执行栈</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词法环境的抽象表示</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6" name="矩形 5">
            <a:extLst>
              <a:ext uri="{FF2B5EF4-FFF2-40B4-BE49-F238E27FC236}">
                <a16:creationId xmlns:a16="http://schemas.microsoft.com/office/drawing/2014/main" id="{BC9B27BC-481F-454E-ABE0-154369FA1588}"/>
              </a:ext>
            </a:extLst>
          </p:cNvPr>
          <p:cNvSpPr/>
          <p:nvPr/>
        </p:nvSpPr>
        <p:spPr>
          <a:xfrm>
            <a:off x="4023360" y="1467005"/>
            <a:ext cx="5047488" cy="5262979"/>
          </a:xfrm>
          <a:prstGeom prst="rect">
            <a:avLst/>
          </a:prstGeom>
          <a:ln>
            <a:solidFill>
              <a:schemeClr val="accent1">
                <a:hueOff val="0"/>
                <a:satOff val="0"/>
                <a:lumOff val="0"/>
              </a:schemeClr>
            </a:solidFill>
          </a:ln>
        </p:spPr>
        <p:txBody>
          <a:bodyPr wrap="square">
            <a:spAutoFit/>
          </a:bodyPr>
          <a:lstStyle/>
          <a:p>
            <a:r>
              <a:rPr lang="zh-CN" altLang="en-US" sz="1600" b="0">
                <a:solidFill>
                  <a:srgbClr val="00E8C6"/>
                </a:solidFill>
                <a:effectLst/>
                <a:latin typeface="Fira Code" panose="020B0509050000020004" pitchFamily="49" charset="0"/>
              </a:rPr>
              <a:t>全局执行上下文</a:t>
            </a:r>
            <a:r>
              <a:rPr lang="zh-CN" altLang="en-US" sz="1600" b="0">
                <a:solidFill>
                  <a:srgbClr val="BBBBBB"/>
                </a:solidFill>
                <a:effectLst/>
                <a:latin typeface="Fira Code" panose="020B0509050000020004" pitchFamily="49" charset="0"/>
              </a:rPr>
              <a:t> </a:t>
            </a:r>
            <a:r>
              <a:rPr lang="en-US" altLang="zh-CN" sz="1600" b="0">
                <a:solidFill>
                  <a:srgbClr val="EE5D43"/>
                </a:solidFill>
                <a:effectLst/>
                <a:latin typeface="Fira Code" panose="020B0509050000020004" pitchFamily="49" charset="0"/>
              </a:rPr>
              <a:t>=</a:t>
            </a:r>
            <a:r>
              <a:rPr lang="zh-CN" altLang="en-US" sz="1600" b="0">
                <a:solidFill>
                  <a:srgbClr val="BBBBBB"/>
                </a:solidFill>
                <a:effectLst/>
                <a:latin typeface="Fira Code" panose="020B0509050000020004" pitchFamily="49" charset="0"/>
              </a:rPr>
              <a:t> </a:t>
            </a:r>
            <a:r>
              <a:rPr lang="en-US" altLang="zh-CN" sz="1600" b="0">
                <a:solidFill>
                  <a:srgbClr val="BBBBBB"/>
                </a:solidFill>
                <a:effectLst/>
                <a:latin typeface="Fira Code" panose="020B0509050000020004" pitchFamily="49" charset="0"/>
              </a:rPr>
              <a:t>{</a:t>
            </a:r>
          </a:p>
          <a:p>
            <a:r>
              <a:rPr lang="zh-CN" altLang="en-US" sz="1600" b="0">
                <a:solidFill>
                  <a:srgbClr val="BBBBBB"/>
                </a:solidFill>
                <a:effectLst/>
                <a:latin typeface="Fira Code" panose="020B0509050000020004" pitchFamily="49" charset="0"/>
              </a:rPr>
              <a:t>    词法环境</a:t>
            </a:r>
            <a:r>
              <a:rPr lang="en-US" altLang="zh-CN" sz="1600" b="0">
                <a:solidFill>
                  <a:srgbClr val="BBBBBB"/>
                </a:solidFill>
                <a:effectLst/>
                <a:latin typeface="Fira Code" panose="020B0509050000020004" pitchFamily="49" charset="0"/>
              </a:rPr>
              <a:t>: {</a:t>
            </a:r>
          </a:p>
          <a:p>
            <a:r>
              <a:rPr lang="zh-CN" altLang="en-US" sz="1600" b="0">
                <a:solidFill>
                  <a:srgbClr val="BBBBBB"/>
                </a:solidFill>
                <a:effectLst/>
                <a:latin typeface="Fira Code" panose="020B0509050000020004" pitchFamily="49" charset="0"/>
              </a:rPr>
              <a:t>        环境记录</a:t>
            </a:r>
            <a:r>
              <a:rPr lang="en-US" altLang="zh-CN" sz="1600" b="0">
                <a:solidFill>
                  <a:srgbClr val="BBBBBB"/>
                </a:solidFill>
                <a:effectLst/>
                <a:latin typeface="Fira Code" panose="020B0509050000020004" pitchFamily="49" charset="0"/>
              </a:rPr>
              <a:t>: {</a:t>
            </a:r>
          </a:p>
          <a:p>
            <a:r>
              <a:rPr lang="zh-CN" altLang="en-US" sz="1600" b="0">
                <a:solidFill>
                  <a:srgbClr val="BBBBBB"/>
                </a:solidFill>
                <a:effectLst/>
                <a:latin typeface="Fira Code" panose="020B0509050000020004" pitchFamily="49" charset="0"/>
              </a:rPr>
              <a:t>            </a:t>
            </a:r>
            <a:r>
              <a:rPr lang="en-US" altLang="zh-CN" sz="1600" b="0">
                <a:solidFill>
                  <a:srgbClr val="BBBBBB"/>
                </a:solidFill>
                <a:effectLst/>
                <a:latin typeface="Fira Code" panose="020B0509050000020004" pitchFamily="49" charset="0"/>
              </a:rPr>
              <a:t>Type: </a:t>
            </a:r>
            <a:r>
              <a:rPr lang="en-US" altLang="zh-CN" sz="1600" b="0">
                <a:solidFill>
                  <a:srgbClr val="96E072"/>
                </a:solidFill>
                <a:effectLst/>
                <a:latin typeface="Fira Code" panose="020B0509050000020004" pitchFamily="49" charset="0"/>
              </a:rPr>
              <a:t>"Object"</a:t>
            </a:r>
            <a:r>
              <a:rPr lang="en-US" altLang="zh-CN" sz="1600" b="0">
                <a:solidFill>
                  <a:srgbClr val="BBBBBB"/>
                </a:solidFill>
                <a:effectLst/>
                <a:latin typeface="Fira Code" panose="020B0509050000020004" pitchFamily="49" charset="0"/>
              </a:rPr>
              <a:t>,</a:t>
            </a:r>
          </a:p>
          <a:p>
            <a:r>
              <a:rPr lang="zh-CN" altLang="en-US" sz="1600" b="0">
                <a:solidFill>
                  <a:srgbClr val="5F6167"/>
                </a:solidFill>
                <a:effectLst/>
                <a:latin typeface="Fira Code" panose="020B0509050000020004" pitchFamily="49" charset="0"/>
              </a:rPr>
              <a:t>            </a:t>
            </a:r>
            <a:r>
              <a:rPr lang="en-US" altLang="zh-CN" sz="1600" b="0">
                <a:solidFill>
                  <a:srgbClr val="5F6167"/>
                </a:solidFill>
                <a:effectLst/>
                <a:latin typeface="Fira Code" panose="020B0509050000020004" pitchFamily="49" charset="0"/>
              </a:rPr>
              <a:t>// </a:t>
            </a:r>
            <a:r>
              <a:rPr lang="zh-CN" altLang="en-US" sz="1600" b="0">
                <a:solidFill>
                  <a:srgbClr val="5F6167"/>
                </a:solidFill>
                <a:effectLst/>
                <a:latin typeface="Fira Code" panose="020B0509050000020004" pitchFamily="49" charset="0"/>
              </a:rPr>
              <a:t>标识符绑定在这里 </a:t>
            </a:r>
            <a:endParaRPr lang="zh-CN" altLang="en-US" sz="1600" b="0">
              <a:solidFill>
                <a:srgbClr val="BBBBBB"/>
              </a:solidFill>
              <a:effectLst/>
              <a:latin typeface="Fira Code" panose="020B0509050000020004" pitchFamily="49" charset="0"/>
            </a:endParaRPr>
          </a:p>
          <a:p>
            <a:r>
              <a:rPr lang="zh-CN" altLang="en-US" sz="1600" b="0">
                <a:solidFill>
                  <a:srgbClr val="BBBBBB"/>
                </a:solidFill>
                <a:effectLst/>
                <a:latin typeface="Fira Code" panose="020B0509050000020004" pitchFamily="49" charset="0"/>
              </a:rPr>
              <a:t>        </a:t>
            </a:r>
            <a:r>
              <a:rPr lang="en-US" altLang="zh-CN" sz="1600" b="0">
                <a:solidFill>
                  <a:srgbClr val="BBBBBB"/>
                </a:solidFill>
                <a:effectLst/>
                <a:latin typeface="Fira Code" panose="020B0509050000020004" pitchFamily="49" charset="0"/>
              </a:rPr>
              <a:t>},</a:t>
            </a:r>
          </a:p>
          <a:p>
            <a:r>
              <a:rPr lang="zh-CN" altLang="en-US" sz="1600" b="0">
                <a:solidFill>
                  <a:srgbClr val="BBBBBB"/>
                </a:solidFill>
                <a:effectLst/>
                <a:latin typeface="Fira Code" panose="020B0509050000020004" pitchFamily="49" charset="0"/>
              </a:rPr>
              <a:t>        </a:t>
            </a:r>
            <a:r>
              <a:rPr lang="en-US" altLang="zh-CN" sz="1600" b="0">
                <a:solidFill>
                  <a:srgbClr val="BBBBBB"/>
                </a:solidFill>
                <a:effectLst/>
                <a:latin typeface="Fira Code" panose="020B0509050000020004" pitchFamily="49" charset="0"/>
              </a:rPr>
              <a:t>outer: &lt;</a:t>
            </a:r>
            <a:r>
              <a:rPr lang="en-US" altLang="zh-CN" sz="1600" b="0">
                <a:solidFill>
                  <a:srgbClr val="F92672"/>
                </a:solidFill>
                <a:effectLst/>
                <a:latin typeface="Fira Code" panose="020B0509050000020004" pitchFamily="49" charset="0"/>
              </a:rPr>
              <a:t>null</a:t>
            </a:r>
            <a:r>
              <a:rPr lang="en-US" altLang="zh-CN" sz="1600" b="0">
                <a:solidFill>
                  <a:srgbClr val="BBBBBB"/>
                </a:solidFill>
                <a:effectLst/>
                <a:latin typeface="Fira Code" panose="020B0509050000020004" pitchFamily="49" charset="0"/>
              </a:rPr>
              <a:t>&gt;,</a:t>
            </a:r>
          </a:p>
          <a:p>
            <a:r>
              <a:rPr lang="zh-CN" altLang="en-US" sz="1600" b="0">
                <a:solidFill>
                  <a:srgbClr val="BBBBBB"/>
                </a:solidFill>
                <a:effectLst/>
                <a:latin typeface="Fira Code" panose="020B0509050000020004" pitchFamily="49" charset="0"/>
              </a:rPr>
              <a:t>        </a:t>
            </a:r>
            <a:r>
              <a:rPr lang="en-US" altLang="zh-CN" sz="1600" b="0">
                <a:solidFill>
                  <a:srgbClr val="BBBBBB"/>
                </a:solidFill>
                <a:effectLst/>
                <a:latin typeface="Fira Code" panose="020B0509050000020004" pitchFamily="49" charset="0"/>
              </a:rPr>
              <a:t>this: &lt;</a:t>
            </a:r>
            <a:r>
              <a:rPr lang="zh-CN" altLang="en-US" sz="1600" b="0">
                <a:solidFill>
                  <a:srgbClr val="EE5D43"/>
                </a:solidFill>
                <a:effectLst/>
                <a:latin typeface="Fira Code" panose="020B0509050000020004" pitchFamily="49" charset="0"/>
              </a:rPr>
              <a:t>全局对象</a:t>
            </a:r>
            <a:r>
              <a:rPr lang="en-US" altLang="zh-CN" sz="1600" b="0">
                <a:solidFill>
                  <a:srgbClr val="BBBBBB"/>
                </a:solidFill>
                <a:effectLst/>
                <a:latin typeface="Fira Code" panose="020B0509050000020004" pitchFamily="49" charset="0"/>
              </a:rPr>
              <a:t>&gt;</a:t>
            </a:r>
          </a:p>
          <a:p>
            <a:r>
              <a:rPr lang="zh-CN" altLang="en-US" sz="1600" b="0">
                <a:solidFill>
                  <a:srgbClr val="BBBBBB"/>
                </a:solidFill>
                <a:effectLst/>
                <a:latin typeface="Fira Code" panose="020B0509050000020004" pitchFamily="49" charset="0"/>
              </a:rPr>
              <a:t>    </a:t>
            </a:r>
            <a:r>
              <a:rPr lang="en-US" altLang="zh-CN" sz="1600" b="0">
                <a:solidFill>
                  <a:srgbClr val="BBBBBB"/>
                </a:solidFill>
                <a:effectLst/>
                <a:latin typeface="Fira Code" panose="020B0509050000020004" pitchFamily="49" charset="0"/>
              </a:rPr>
              <a:t>}</a:t>
            </a:r>
          </a:p>
          <a:p>
            <a:r>
              <a:rPr lang="en-US" altLang="zh-CN" sz="1600" b="0">
                <a:solidFill>
                  <a:srgbClr val="BBBBBB"/>
                </a:solidFill>
                <a:effectLst/>
                <a:latin typeface="Fira Code" panose="020B0509050000020004" pitchFamily="49" charset="0"/>
              </a:rPr>
              <a:t>}</a:t>
            </a:r>
          </a:p>
          <a:p>
            <a:endParaRPr lang="en-US" altLang="zh-CN" sz="1600" b="0">
              <a:solidFill>
                <a:srgbClr val="BBBBBB"/>
              </a:solidFill>
              <a:effectLst/>
              <a:latin typeface="Fira Code" panose="020B0509050000020004" pitchFamily="49" charset="0"/>
            </a:endParaRPr>
          </a:p>
          <a:p>
            <a:r>
              <a:rPr lang="zh-CN" altLang="en-US" sz="1600" b="0">
                <a:solidFill>
                  <a:srgbClr val="BBBBBB"/>
                </a:solidFill>
                <a:effectLst/>
                <a:latin typeface="Fira Code" panose="020B0509050000020004" pitchFamily="49" charset="0"/>
              </a:rPr>
              <a:t>函数执行上下文 </a:t>
            </a:r>
            <a:r>
              <a:rPr lang="en-US" altLang="zh-CN" sz="1600" b="0">
                <a:solidFill>
                  <a:srgbClr val="BBBBBB"/>
                </a:solidFill>
                <a:effectLst/>
                <a:latin typeface="Fira Code" panose="020B0509050000020004" pitchFamily="49" charset="0"/>
              </a:rPr>
              <a:t>= {</a:t>
            </a:r>
          </a:p>
          <a:p>
            <a:r>
              <a:rPr lang="zh-CN" altLang="en-US" sz="1600" b="0">
                <a:solidFill>
                  <a:srgbClr val="00E8C6"/>
                </a:solidFill>
                <a:effectLst/>
                <a:latin typeface="Fira Code" panose="020B0509050000020004" pitchFamily="49" charset="0"/>
              </a:rPr>
              <a:t>    词法环境</a:t>
            </a:r>
            <a:r>
              <a:rPr lang="en-US" altLang="zh-CN" sz="1600" b="0">
                <a:solidFill>
                  <a:srgbClr val="BBBBBB"/>
                </a:solidFill>
                <a:effectLst/>
                <a:latin typeface="Fira Code" panose="020B0509050000020004" pitchFamily="49" charset="0"/>
              </a:rPr>
              <a:t>: {</a:t>
            </a:r>
          </a:p>
          <a:p>
            <a:r>
              <a:rPr lang="zh-CN" altLang="en-US" sz="1600" b="0">
                <a:solidFill>
                  <a:srgbClr val="BBBBBB"/>
                </a:solidFill>
                <a:effectLst/>
                <a:latin typeface="Fira Code" panose="020B0509050000020004" pitchFamily="49" charset="0"/>
              </a:rPr>
              <a:t>        环境记录</a:t>
            </a:r>
            <a:r>
              <a:rPr lang="en-US" altLang="zh-CN" sz="1600" b="0">
                <a:solidFill>
                  <a:srgbClr val="BBBBBB"/>
                </a:solidFill>
                <a:effectLst/>
                <a:latin typeface="Fira Code" panose="020B0509050000020004" pitchFamily="49" charset="0"/>
              </a:rPr>
              <a:t>: {</a:t>
            </a:r>
          </a:p>
          <a:p>
            <a:r>
              <a:rPr lang="zh-CN" altLang="en-US" sz="1600" b="0">
                <a:solidFill>
                  <a:srgbClr val="BBBBBB"/>
                </a:solidFill>
                <a:effectLst/>
                <a:latin typeface="Fira Code" panose="020B0509050000020004" pitchFamily="49" charset="0"/>
              </a:rPr>
              <a:t>           </a:t>
            </a:r>
            <a:r>
              <a:rPr lang="en-US" altLang="zh-CN" sz="1600" b="0">
                <a:solidFill>
                  <a:srgbClr val="BBBBBB"/>
                </a:solidFill>
                <a:effectLst/>
                <a:latin typeface="Fira Code" panose="020B0509050000020004" pitchFamily="49" charset="0"/>
              </a:rPr>
              <a:t>Type: </a:t>
            </a:r>
            <a:r>
              <a:rPr lang="en-US" altLang="zh-CN" sz="1600" b="0">
                <a:solidFill>
                  <a:srgbClr val="96E072"/>
                </a:solidFill>
                <a:effectLst/>
                <a:latin typeface="Fira Code" panose="020B0509050000020004" pitchFamily="49" charset="0"/>
              </a:rPr>
              <a:t>"Declarative"</a:t>
            </a:r>
            <a:r>
              <a:rPr lang="en-US" altLang="zh-CN" sz="1600" b="0">
                <a:solidFill>
                  <a:srgbClr val="BBBBBB"/>
                </a:solidFill>
                <a:effectLst/>
                <a:latin typeface="Fira Code" panose="020B0509050000020004" pitchFamily="49" charset="0"/>
              </a:rPr>
              <a:t>,</a:t>
            </a:r>
          </a:p>
          <a:p>
            <a:r>
              <a:rPr lang="zh-CN" altLang="en-US" sz="1600" b="0">
                <a:solidFill>
                  <a:srgbClr val="5F6167"/>
                </a:solidFill>
                <a:effectLst/>
                <a:latin typeface="Fira Code" panose="020B0509050000020004" pitchFamily="49" charset="0"/>
              </a:rPr>
              <a:t>            </a:t>
            </a:r>
            <a:r>
              <a:rPr lang="en-US" altLang="zh-CN" sz="1600" b="0">
                <a:solidFill>
                  <a:srgbClr val="5F6167"/>
                </a:solidFill>
                <a:effectLst/>
                <a:latin typeface="Fira Code" panose="020B0509050000020004" pitchFamily="49" charset="0"/>
              </a:rPr>
              <a:t>// </a:t>
            </a:r>
            <a:r>
              <a:rPr lang="zh-CN" altLang="en-US" sz="1600" b="0">
                <a:solidFill>
                  <a:srgbClr val="5F6167"/>
                </a:solidFill>
                <a:effectLst/>
                <a:latin typeface="Fira Code" panose="020B0509050000020004" pitchFamily="49" charset="0"/>
              </a:rPr>
              <a:t>标识符绑定在这里 </a:t>
            </a:r>
            <a:endParaRPr lang="zh-CN" altLang="en-US" sz="1600" b="0">
              <a:solidFill>
                <a:srgbClr val="BBBBBB"/>
              </a:solidFill>
              <a:effectLst/>
              <a:latin typeface="Fira Code" panose="020B0509050000020004" pitchFamily="49" charset="0"/>
            </a:endParaRPr>
          </a:p>
          <a:p>
            <a:r>
              <a:rPr lang="zh-CN" altLang="en-US" sz="1600" b="0">
                <a:solidFill>
                  <a:srgbClr val="BBBBBB"/>
                </a:solidFill>
                <a:effectLst/>
                <a:latin typeface="Fira Code" panose="020B0509050000020004" pitchFamily="49" charset="0"/>
              </a:rPr>
              <a:t>        </a:t>
            </a:r>
            <a:r>
              <a:rPr lang="en-US" altLang="zh-CN" sz="1600" b="0">
                <a:solidFill>
                  <a:srgbClr val="BBBBBB"/>
                </a:solidFill>
                <a:effectLst/>
                <a:latin typeface="Fira Code" panose="020B0509050000020004" pitchFamily="49" charset="0"/>
              </a:rPr>
              <a:t>},</a:t>
            </a:r>
          </a:p>
          <a:p>
            <a:r>
              <a:rPr lang="zh-CN" altLang="en-US" sz="1600" b="0">
                <a:solidFill>
                  <a:srgbClr val="BBBBBB"/>
                </a:solidFill>
                <a:effectLst/>
                <a:latin typeface="Fira Code" panose="020B0509050000020004" pitchFamily="49" charset="0"/>
              </a:rPr>
              <a:t>        </a:t>
            </a:r>
            <a:r>
              <a:rPr lang="en-US" altLang="zh-CN" sz="1600" b="0">
                <a:solidFill>
                  <a:srgbClr val="BBBBBB"/>
                </a:solidFill>
                <a:effectLst/>
                <a:latin typeface="Fira Code" panose="020B0509050000020004" pitchFamily="49" charset="0"/>
              </a:rPr>
              <a:t>outer: &lt;</a:t>
            </a:r>
            <a:r>
              <a:rPr lang="zh-CN" altLang="en-US" sz="1600" b="0">
                <a:solidFill>
                  <a:srgbClr val="EE5D43"/>
                </a:solidFill>
                <a:effectLst/>
                <a:latin typeface="Fira Code" panose="020B0509050000020004" pitchFamily="49" charset="0"/>
              </a:rPr>
              <a:t>全局或者外层函数环境引用</a:t>
            </a:r>
            <a:r>
              <a:rPr lang="en-US" altLang="zh-CN" sz="1600" b="0">
                <a:solidFill>
                  <a:srgbClr val="BBBBBB"/>
                </a:solidFill>
                <a:effectLst/>
                <a:latin typeface="Fira Code" panose="020B0509050000020004" pitchFamily="49" charset="0"/>
              </a:rPr>
              <a:t>&gt;,</a:t>
            </a:r>
          </a:p>
          <a:p>
            <a:r>
              <a:rPr lang="zh-CN" altLang="en-US" sz="1600" b="0">
                <a:solidFill>
                  <a:srgbClr val="BBBBBB"/>
                </a:solidFill>
                <a:effectLst/>
                <a:latin typeface="Fira Code" panose="020B0509050000020004" pitchFamily="49" charset="0"/>
              </a:rPr>
              <a:t>        </a:t>
            </a:r>
            <a:r>
              <a:rPr lang="en-US" altLang="zh-CN" sz="1600" b="0">
                <a:solidFill>
                  <a:srgbClr val="BBBBBB"/>
                </a:solidFill>
                <a:effectLst/>
                <a:latin typeface="Fira Code" panose="020B0509050000020004" pitchFamily="49" charset="0"/>
              </a:rPr>
              <a:t>this: &lt;</a:t>
            </a:r>
            <a:r>
              <a:rPr lang="zh-CN" altLang="en-US" sz="1600" b="0">
                <a:solidFill>
                  <a:srgbClr val="EE5D43"/>
                </a:solidFill>
                <a:effectLst/>
                <a:latin typeface="Fira Code" panose="020B0509050000020004" pitchFamily="49" charset="0"/>
              </a:rPr>
              <a:t>取决于函数的调用方式</a:t>
            </a:r>
            <a:r>
              <a:rPr lang="en-US" altLang="zh-CN" sz="1600" b="0">
                <a:solidFill>
                  <a:srgbClr val="BBBBBB"/>
                </a:solidFill>
                <a:effectLst/>
                <a:latin typeface="Fira Code" panose="020B0509050000020004" pitchFamily="49" charset="0"/>
              </a:rPr>
              <a:t>&gt; </a:t>
            </a:r>
          </a:p>
          <a:p>
            <a:r>
              <a:rPr lang="zh-CN" altLang="en-US" sz="1600" b="0">
                <a:solidFill>
                  <a:srgbClr val="BBBBBB"/>
                </a:solidFill>
                <a:effectLst/>
                <a:latin typeface="Fira Code" panose="020B0509050000020004" pitchFamily="49" charset="0"/>
              </a:rPr>
              <a:t>    </a:t>
            </a:r>
            <a:r>
              <a:rPr lang="en-US" altLang="zh-CN" sz="1600" b="0">
                <a:solidFill>
                  <a:srgbClr val="BBBBBB"/>
                </a:solidFill>
                <a:effectLst/>
                <a:latin typeface="Fira Code" panose="020B0509050000020004" pitchFamily="49" charset="0"/>
              </a:rPr>
              <a:t>}</a:t>
            </a:r>
          </a:p>
          <a:p>
            <a:r>
              <a:rPr lang="en-US" altLang="zh-CN" sz="1600" b="0">
                <a:solidFill>
                  <a:srgbClr val="BBBBBB"/>
                </a:solidFill>
                <a:effectLst/>
                <a:latin typeface="Fira Code" panose="020B0509050000020004" pitchFamily="49" charset="0"/>
              </a:rPr>
              <a:t>}</a:t>
            </a:r>
          </a:p>
        </p:txBody>
      </p:sp>
    </p:spTree>
    <p:extLst>
      <p:ext uri="{BB962C8B-B14F-4D97-AF65-F5344CB8AC3E}">
        <p14:creationId xmlns:p14="http://schemas.microsoft.com/office/powerpoint/2010/main" val="3939463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执行上下文和执行栈</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变量环境</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7" name="内容占位符 7">
            <a:extLst>
              <a:ext uri="{FF2B5EF4-FFF2-40B4-BE49-F238E27FC236}">
                <a16:creationId xmlns:a16="http://schemas.microsoft.com/office/drawing/2014/main" id="{182D898D-6DD2-F94A-93C9-E667845B054A}"/>
              </a:ext>
            </a:extLst>
          </p:cNvPr>
          <p:cNvSpPr>
            <a:spLocks noGrp="1"/>
          </p:cNvSpPr>
          <p:nvPr>
            <p:ph sz="half" idx="1"/>
          </p:nvPr>
        </p:nvSpPr>
        <p:spPr>
          <a:xfrm>
            <a:off x="937985" y="1811110"/>
            <a:ext cx="10290847" cy="4882987"/>
          </a:xfrm>
        </p:spPr>
        <p:txBody>
          <a:bodyPr>
            <a:normAutofit fontScale="92500" lnSpcReduction="10000"/>
          </a:bodyPr>
          <a:lstStyle/>
          <a:p>
            <a:r>
              <a:rPr lang="zh-CN" altLang="en-US"/>
              <a:t>变量环境也是一种词法环境，其环境记录保存该执行上下文内由 </a:t>
            </a:r>
            <a:r>
              <a:rPr lang="en-US" altLang="zh-CN"/>
              <a:t>VariableStatements</a:t>
            </a:r>
            <a:r>
              <a:rPr lang="zh-CN" altLang="en-US"/>
              <a:t>（即 </a:t>
            </a:r>
            <a:r>
              <a:rPr lang="en-US" altLang="zh-CN"/>
              <a:t>var </a:t>
            </a:r>
            <a:r>
              <a:rPr lang="zh-CN" altLang="en-US"/>
              <a:t>声明语句）</a:t>
            </a:r>
            <a:r>
              <a:rPr lang="en-US" altLang="zh-CN"/>
              <a:t> </a:t>
            </a:r>
            <a:r>
              <a:rPr lang="zh-CN" altLang="en-US"/>
              <a:t>创建的绑定。</a:t>
            </a:r>
          </a:p>
          <a:p>
            <a:r>
              <a:rPr lang="zh-CN" altLang="en-US"/>
              <a:t> 既然变量环境也是词法环境，因此它有词法环境的所有属性和组件。</a:t>
            </a:r>
          </a:p>
          <a:p>
            <a:r>
              <a:rPr lang="zh-CN" altLang="en-US"/>
              <a:t>在 </a:t>
            </a:r>
            <a:r>
              <a:rPr lang="en-US" altLang="zh-CN"/>
              <a:t>ES6 </a:t>
            </a:r>
            <a:r>
              <a:rPr lang="zh-CN" altLang="en-US"/>
              <a:t>中，词法环境组件与变量环境组件之间的一个区别是：</a:t>
            </a:r>
            <a:endParaRPr lang="en-US" altLang="zh-CN"/>
          </a:p>
          <a:p>
            <a:pPr lvl="1"/>
            <a:r>
              <a:rPr lang="zh-CN" altLang="en-US"/>
              <a:t> 前者用于存储函数声明以及用 </a:t>
            </a:r>
            <a:r>
              <a:rPr lang="en-US" altLang="zh-CN"/>
              <a:t>let </a:t>
            </a:r>
            <a:r>
              <a:rPr lang="zh-CN" altLang="en-US"/>
              <a:t>和 </a:t>
            </a:r>
            <a:r>
              <a:rPr lang="en-US" altLang="zh-CN"/>
              <a:t>const </a:t>
            </a:r>
            <a:r>
              <a:rPr lang="zh-CN" altLang="en-US"/>
              <a:t>声明的变量绑定</a:t>
            </a:r>
            <a:endParaRPr lang="en-US" altLang="zh-CN"/>
          </a:p>
          <a:p>
            <a:pPr lvl="1"/>
            <a:r>
              <a:rPr lang="zh-CN" altLang="en-US"/>
              <a:t> 后者只用于存储用 </a:t>
            </a:r>
            <a:r>
              <a:rPr lang="en-US" altLang="zh-CN"/>
              <a:t>var </a:t>
            </a:r>
            <a:r>
              <a:rPr lang="zh-CN" altLang="en-US"/>
              <a:t>声明的变量绑定。</a:t>
            </a:r>
          </a:p>
        </p:txBody>
      </p:sp>
    </p:spTree>
    <p:extLst>
      <p:ext uri="{BB962C8B-B14F-4D97-AF65-F5344CB8AC3E}">
        <p14:creationId xmlns:p14="http://schemas.microsoft.com/office/powerpoint/2010/main" val="266361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执行上下文和执行栈</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执行阶段</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7" name="内容占位符 7">
            <a:extLst>
              <a:ext uri="{FF2B5EF4-FFF2-40B4-BE49-F238E27FC236}">
                <a16:creationId xmlns:a16="http://schemas.microsoft.com/office/drawing/2014/main" id="{182D898D-6DD2-F94A-93C9-E667845B054A}"/>
              </a:ext>
            </a:extLst>
          </p:cNvPr>
          <p:cNvSpPr>
            <a:spLocks noGrp="1"/>
          </p:cNvSpPr>
          <p:nvPr>
            <p:ph sz="half" idx="1"/>
          </p:nvPr>
        </p:nvSpPr>
        <p:spPr>
          <a:xfrm>
            <a:off x="937985" y="1811110"/>
            <a:ext cx="10290847" cy="4882987"/>
          </a:xfrm>
        </p:spPr>
        <p:txBody>
          <a:bodyPr>
            <a:normAutofit fontScale="92500" lnSpcReduction="10000"/>
          </a:bodyPr>
          <a:lstStyle/>
          <a:p>
            <a:r>
              <a:rPr lang="zh-CN" altLang="en-US"/>
              <a:t> 在本阶段 </a:t>
            </a:r>
            <a:r>
              <a:rPr lang="en-US" altLang="zh-CN"/>
              <a:t>JS</a:t>
            </a:r>
            <a:r>
              <a:rPr lang="zh-CN" altLang="en-US"/>
              <a:t> 引擎再次扫描代码，完成所有变量赋值</a:t>
            </a:r>
            <a:endParaRPr lang="en-US" altLang="zh-CN"/>
          </a:p>
          <a:p>
            <a:r>
              <a:rPr lang="zh-CN" altLang="en-US"/>
              <a:t> 最终执行代码。</a:t>
            </a:r>
          </a:p>
        </p:txBody>
      </p:sp>
    </p:spTree>
    <p:extLst>
      <p:ext uri="{BB962C8B-B14F-4D97-AF65-F5344CB8AC3E}">
        <p14:creationId xmlns:p14="http://schemas.microsoft.com/office/powerpoint/2010/main" val="919272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执行上下文和执行栈</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环境示例</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5" name="矩形 4">
            <a:extLst>
              <a:ext uri="{FF2B5EF4-FFF2-40B4-BE49-F238E27FC236}">
                <a16:creationId xmlns:a16="http://schemas.microsoft.com/office/drawing/2014/main" id="{998F87DF-4809-CE4F-983B-0C9D26DDCFC3}"/>
              </a:ext>
            </a:extLst>
          </p:cNvPr>
          <p:cNvSpPr/>
          <p:nvPr/>
        </p:nvSpPr>
        <p:spPr>
          <a:xfrm>
            <a:off x="1091184" y="1880307"/>
            <a:ext cx="6096000" cy="2585323"/>
          </a:xfrm>
          <a:prstGeom prst="rect">
            <a:avLst/>
          </a:prstGeom>
        </p:spPr>
        <p:txBody>
          <a:bodyPr>
            <a:spAutoFit/>
          </a:bodyPr>
          <a:lstStyle/>
          <a:p>
            <a:r>
              <a:rPr lang="en-US" altLang="zh-CN" b="0">
                <a:solidFill>
                  <a:srgbClr val="C74DED"/>
                </a:solidFill>
                <a:effectLst/>
                <a:latin typeface="Fira Code" panose="020B0509050000020004" pitchFamily="49" charset="0"/>
              </a:rPr>
              <a:t>let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x</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F39C12"/>
                </a:solidFill>
                <a:effectLst/>
                <a:latin typeface="Fira Code" panose="020B0509050000020004" pitchFamily="49" charset="0"/>
              </a:rPr>
              <a:t>10</a:t>
            </a:r>
            <a:r>
              <a:rPr lang="en-US" altLang="zh-CN" b="0">
                <a:solidFill>
                  <a:srgbClr val="BBBBBB"/>
                </a:solidFill>
                <a:effectLst/>
                <a:latin typeface="Fira Code" panose="020B0509050000020004" pitchFamily="49" charset="0"/>
              </a:rPr>
              <a:t>;</a:t>
            </a:r>
          </a:p>
          <a:p>
            <a:r>
              <a:rPr lang="en-US" altLang="zh-CN" b="0">
                <a:solidFill>
                  <a:srgbClr val="C74DED"/>
                </a:solidFill>
                <a:effectLst/>
                <a:latin typeface="Fira Code" panose="020B0509050000020004" pitchFamily="49" charset="0"/>
              </a:rPr>
              <a:t>let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y</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F39C12"/>
                </a:solidFill>
                <a:effectLst/>
                <a:latin typeface="Fira Code" panose="020B0509050000020004" pitchFamily="49" charset="0"/>
              </a:rPr>
              <a:t>20</a:t>
            </a:r>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C74DED"/>
                </a:solidFill>
                <a:effectLst/>
                <a:latin typeface="Fira Code" panose="020B0509050000020004" pitchFamily="49" charset="0"/>
              </a:rPr>
              <a:t>function</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foo</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z</a:t>
            </a:r>
            <a:r>
              <a:rPr lang="en-US" altLang="zh-CN" b="0">
                <a:solidFill>
                  <a:srgbClr val="BBBBBB"/>
                </a:solidFill>
                <a:effectLst/>
                <a:latin typeface="Fira Code" panose="020B0509050000020004" pitchFamily="49" charset="0"/>
              </a:rPr>
              <a:t>) {</a:t>
            </a:r>
          </a:p>
          <a:p>
            <a:r>
              <a:rPr lang="en-US" altLang="zh-CN" b="0">
                <a:solidFill>
                  <a:srgbClr val="C74DED"/>
                </a:solidFill>
                <a:effectLst/>
                <a:latin typeface="Fira Code" panose="020B0509050000020004" pitchFamily="49" charset="0"/>
              </a:rPr>
              <a:t>  let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x</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F39C12"/>
                </a:solidFill>
                <a:effectLst/>
                <a:latin typeface="Fira Code" panose="020B0509050000020004" pitchFamily="49" charset="0"/>
              </a:rPr>
              <a:t>100</a:t>
            </a:r>
            <a:r>
              <a:rPr lang="en-US" altLang="zh-CN" b="0">
                <a:solidFill>
                  <a:srgbClr val="BBBBBB"/>
                </a:solidFill>
                <a:effectLst/>
                <a:latin typeface="Fira Code" panose="020B0509050000020004" pitchFamily="49" charset="0"/>
              </a:rPr>
              <a:t>;</a:t>
            </a:r>
          </a:p>
          <a:p>
            <a:r>
              <a:rPr lang="en-US" altLang="zh-CN" b="0">
                <a:solidFill>
                  <a:srgbClr val="C74DED"/>
                </a:solidFill>
                <a:effectLst/>
                <a:latin typeface="Fira Code" panose="020B0509050000020004" pitchFamily="49" charset="0"/>
              </a:rPr>
              <a:t>  return</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x</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y</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z</a:t>
            </a:r>
            <a:r>
              <a:rPr lang="en-US" altLang="zh-CN" b="0">
                <a:solidFill>
                  <a:srgbClr val="BBBBBB"/>
                </a:solidFill>
                <a:effectLst/>
                <a:latin typeface="Fira Code" panose="020B0509050000020004" pitchFamily="49" charset="0"/>
              </a:rPr>
              <a:t>;</a:t>
            </a:r>
          </a:p>
          <a:p>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FFE66D"/>
                </a:solidFill>
                <a:effectLst/>
                <a:latin typeface="Fira Code" panose="020B0509050000020004" pitchFamily="49" charset="0"/>
              </a:rPr>
              <a:t>foo</a:t>
            </a:r>
            <a:r>
              <a:rPr lang="en-US" altLang="zh-CN" b="0">
                <a:solidFill>
                  <a:srgbClr val="BBBBBB"/>
                </a:solidFill>
                <a:effectLst/>
                <a:latin typeface="Fira Code" panose="020B0509050000020004" pitchFamily="49" charset="0"/>
              </a:rPr>
              <a:t>(</a:t>
            </a:r>
            <a:r>
              <a:rPr lang="en-US" altLang="zh-CN" b="0">
                <a:solidFill>
                  <a:srgbClr val="F39C12"/>
                </a:solidFill>
                <a:effectLst/>
                <a:latin typeface="Fira Code" panose="020B0509050000020004" pitchFamily="49" charset="0"/>
              </a:rPr>
              <a:t>30</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150</a:t>
            </a:r>
            <a:endParaRPr lang="en-US" altLang="zh-CN" b="0">
              <a:solidFill>
                <a:srgbClr val="BBBBBB"/>
              </a:solidFill>
              <a:effectLst/>
              <a:latin typeface="Fira Code" panose="020B0509050000020004" pitchFamily="49" charset="0"/>
            </a:endParaRPr>
          </a:p>
        </p:txBody>
      </p:sp>
      <p:pic>
        <p:nvPicPr>
          <p:cNvPr id="5122" name="Picture 2" descr="alt">
            <a:extLst>
              <a:ext uri="{FF2B5EF4-FFF2-40B4-BE49-F238E27FC236}">
                <a16:creationId xmlns:a16="http://schemas.microsoft.com/office/drawing/2014/main" id="{66A82B98-A9A0-C443-A332-A795D88F67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4510" y="1426464"/>
            <a:ext cx="5869648" cy="4882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931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执行上下文和执行栈</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示例</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3" name="矩形 2">
            <a:extLst>
              <a:ext uri="{FF2B5EF4-FFF2-40B4-BE49-F238E27FC236}">
                <a16:creationId xmlns:a16="http://schemas.microsoft.com/office/drawing/2014/main" id="{3B209757-6ECF-1E41-9DB5-24F4BF513CE9}"/>
              </a:ext>
            </a:extLst>
          </p:cNvPr>
          <p:cNvSpPr/>
          <p:nvPr/>
        </p:nvSpPr>
        <p:spPr>
          <a:xfrm>
            <a:off x="3547872" y="1629400"/>
            <a:ext cx="4956048" cy="4524315"/>
          </a:xfrm>
          <a:prstGeom prst="rect">
            <a:avLst/>
          </a:prstGeom>
          <a:ln>
            <a:solidFill>
              <a:schemeClr val="accent1">
                <a:hueOff val="0"/>
                <a:satOff val="0"/>
                <a:lumOff val="0"/>
              </a:schemeClr>
            </a:solidFill>
          </a:ln>
        </p:spPr>
        <p:txBody>
          <a:bodyPr wrap="square">
            <a:spAutoFit/>
          </a:bodyPr>
          <a:lstStyle/>
          <a:p>
            <a:r>
              <a:rPr lang="en-US" altLang="zh-CN" sz="2400" b="0">
                <a:solidFill>
                  <a:srgbClr val="C74DED"/>
                </a:solidFill>
                <a:effectLst/>
                <a:latin typeface="Fira Code" panose="020B0509050000020004" pitchFamily="49" charset="0"/>
              </a:rPr>
              <a:t>let</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a</a:t>
            </a:r>
            <a:r>
              <a:rPr lang="en-US" altLang="zh-CN" sz="2400" b="0">
                <a:solidFill>
                  <a:srgbClr val="BBBBBB"/>
                </a:solidFill>
                <a:effectLst/>
                <a:latin typeface="Fira Code" panose="020B0509050000020004" pitchFamily="49" charset="0"/>
              </a:rPr>
              <a:t> </a:t>
            </a:r>
            <a:r>
              <a:rPr lang="en-US" altLang="zh-CN" sz="2400" b="0">
                <a:solidFill>
                  <a:srgbClr val="EE5D43"/>
                </a:solidFill>
                <a:effectLst/>
                <a:latin typeface="Fira Code" panose="020B0509050000020004" pitchFamily="49" charset="0"/>
              </a:rPr>
              <a:t>=</a:t>
            </a:r>
            <a:r>
              <a:rPr lang="en-US" altLang="zh-CN" sz="2400" b="0">
                <a:solidFill>
                  <a:srgbClr val="BBBBBB"/>
                </a:solidFill>
                <a:effectLst/>
                <a:latin typeface="Fira Code" panose="020B0509050000020004" pitchFamily="49" charset="0"/>
              </a:rPr>
              <a:t> </a:t>
            </a:r>
            <a:r>
              <a:rPr lang="en-US" altLang="zh-CN" sz="2400" b="0">
                <a:solidFill>
                  <a:srgbClr val="F39C12"/>
                </a:solidFill>
                <a:effectLst/>
                <a:latin typeface="Fira Code" panose="020B0509050000020004" pitchFamily="49" charset="0"/>
              </a:rPr>
              <a:t>20</a:t>
            </a:r>
            <a:r>
              <a:rPr lang="en-US" altLang="zh-CN" sz="2400" b="0">
                <a:solidFill>
                  <a:srgbClr val="BBBBBB"/>
                </a:solidFill>
                <a:effectLst/>
                <a:latin typeface="Fira Code" panose="020B0509050000020004" pitchFamily="49" charset="0"/>
              </a:rPr>
              <a:t>;</a:t>
            </a:r>
          </a:p>
          <a:p>
            <a:r>
              <a:rPr lang="en-US" altLang="zh-CN" sz="2400" b="0">
                <a:solidFill>
                  <a:srgbClr val="C74DED"/>
                </a:solidFill>
                <a:effectLst/>
                <a:latin typeface="Fira Code" panose="020B0509050000020004" pitchFamily="49" charset="0"/>
              </a:rPr>
              <a:t>const</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b</a:t>
            </a:r>
            <a:r>
              <a:rPr lang="en-US" altLang="zh-CN" sz="2400" b="0">
                <a:solidFill>
                  <a:srgbClr val="BBBBBB"/>
                </a:solidFill>
                <a:effectLst/>
                <a:latin typeface="Fira Code" panose="020B0509050000020004" pitchFamily="49" charset="0"/>
              </a:rPr>
              <a:t> </a:t>
            </a:r>
            <a:r>
              <a:rPr lang="en-US" altLang="zh-CN" sz="2400" b="0">
                <a:solidFill>
                  <a:srgbClr val="EE5D43"/>
                </a:solidFill>
                <a:effectLst/>
                <a:latin typeface="Fira Code" panose="020B0509050000020004" pitchFamily="49" charset="0"/>
              </a:rPr>
              <a:t>=</a:t>
            </a:r>
            <a:r>
              <a:rPr lang="en-US" altLang="zh-CN" sz="2400" b="0">
                <a:solidFill>
                  <a:srgbClr val="BBBBBB"/>
                </a:solidFill>
                <a:effectLst/>
                <a:latin typeface="Fira Code" panose="020B0509050000020004" pitchFamily="49" charset="0"/>
              </a:rPr>
              <a:t> </a:t>
            </a:r>
            <a:r>
              <a:rPr lang="en-US" altLang="zh-CN" sz="2400" b="0">
                <a:solidFill>
                  <a:srgbClr val="F39C12"/>
                </a:solidFill>
                <a:effectLst/>
                <a:latin typeface="Fira Code" panose="020B0509050000020004" pitchFamily="49" charset="0"/>
              </a:rPr>
              <a:t>30</a:t>
            </a:r>
            <a:r>
              <a:rPr lang="en-US" altLang="zh-CN" sz="2400" b="0">
                <a:solidFill>
                  <a:srgbClr val="BBBBBB"/>
                </a:solidFill>
                <a:effectLst/>
                <a:latin typeface="Fira Code" panose="020B0509050000020004" pitchFamily="49" charset="0"/>
              </a:rPr>
              <a:t>;</a:t>
            </a:r>
          </a:p>
          <a:p>
            <a:r>
              <a:rPr lang="en-US" altLang="zh-CN" sz="2400" b="0">
                <a:solidFill>
                  <a:srgbClr val="C74DED"/>
                </a:solidFill>
                <a:effectLst/>
                <a:latin typeface="Fira Code" panose="020B0509050000020004" pitchFamily="49" charset="0"/>
              </a:rPr>
              <a:t>var</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c</a:t>
            </a:r>
            <a:r>
              <a:rPr lang="en-US" altLang="zh-CN" sz="2400" b="0">
                <a:solidFill>
                  <a:srgbClr val="BBBBBB"/>
                </a:solidFill>
                <a:effectLst/>
                <a:latin typeface="Fira Code" panose="020B0509050000020004" pitchFamily="49" charset="0"/>
              </a:rPr>
              <a:t>;</a:t>
            </a:r>
          </a:p>
          <a:p>
            <a:br>
              <a:rPr lang="en-US" altLang="zh-CN" sz="2400" b="0">
                <a:solidFill>
                  <a:srgbClr val="BBBBBB"/>
                </a:solidFill>
                <a:effectLst/>
                <a:latin typeface="Fira Code" panose="020B0509050000020004" pitchFamily="49" charset="0"/>
              </a:rPr>
            </a:br>
            <a:r>
              <a:rPr lang="en-US" altLang="zh-CN" sz="2400" b="0">
                <a:solidFill>
                  <a:srgbClr val="C74DED"/>
                </a:solidFill>
                <a:effectLst/>
                <a:latin typeface="Fira Code" panose="020B0509050000020004" pitchFamily="49" charset="0"/>
              </a:rPr>
              <a:t>function</a:t>
            </a:r>
            <a:r>
              <a:rPr lang="en-US" altLang="zh-CN" sz="2400" b="0">
                <a:solidFill>
                  <a:srgbClr val="BBBBBB"/>
                </a:solidFill>
                <a:effectLst/>
                <a:latin typeface="Fira Code" panose="020B0509050000020004" pitchFamily="49" charset="0"/>
              </a:rPr>
              <a:t> </a:t>
            </a:r>
            <a:r>
              <a:rPr lang="en-US" altLang="zh-CN" sz="2400" b="0">
                <a:solidFill>
                  <a:srgbClr val="FFE66D"/>
                </a:solidFill>
                <a:effectLst/>
                <a:latin typeface="Fira Code" panose="020B0509050000020004" pitchFamily="49" charset="0"/>
              </a:rPr>
              <a:t>multiply</a:t>
            </a:r>
            <a:r>
              <a:rPr lang="en-US" altLang="zh-CN" sz="2400" b="0">
                <a:solidFill>
                  <a:srgbClr val="BBBBBB"/>
                </a:solidFill>
                <a:effectLst/>
                <a:latin typeface="Fira Code" panose="020B0509050000020004" pitchFamily="49" charset="0"/>
              </a:rPr>
              <a:t>(</a:t>
            </a:r>
            <a:r>
              <a:rPr lang="en-US" altLang="zh-CN" sz="2400" b="0">
                <a:solidFill>
                  <a:srgbClr val="00E8C6"/>
                </a:solidFill>
                <a:effectLst/>
                <a:latin typeface="Fira Code" panose="020B0509050000020004" pitchFamily="49" charset="0"/>
              </a:rPr>
              <a:t>e</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f</a:t>
            </a:r>
            <a:r>
              <a:rPr lang="en-US" altLang="zh-CN" sz="2400" b="0">
                <a:solidFill>
                  <a:srgbClr val="BBBBBB"/>
                </a:solidFill>
                <a:effectLst/>
                <a:latin typeface="Fira Code" panose="020B0509050000020004" pitchFamily="49" charset="0"/>
              </a:rPr>
              <a:t>) {</a:t>
            </a:r>
          </a:p>
          <a:p>
            <a:r>
              <a:rPr lang="zh-CN" altLang="en-US" sz="2400" b="0">
                <a:solidFill>
                  <a:srgbClr val="C74DED"/>
                </a:solidFill>
                <a:effectLst/>
                <a:latin typeface="Fira Code" panose="020B0509050000020004" pitchFamily="49" charset="0"/>
              </a:rPr>
              <a:t>  </a:t>
            </a:r>
            <a:r>
              <a:rPr lang="en-US" altLang="zh-CN" sz="2400" b="0">
                <a:solidFill>
                  <a:srgbClr val="C74DED"/>
                </a:solidFill>
                <a:effectLst/>
                <a:latin typeface="Fira Code" panose="020B0509050000020004" pitchFamily="49" charset="0"/>
              </a:rPr>
              <a:t>var</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g</a:t>
            </a:r>
            <a:r>
              <a:rPr lang="en-US" altLang="zh-CN" sz="2400" b="0">
                <a:solidFill>
                  <a:srgbClr val="BBBBBB"/>
                </a:solidFill>
                <a:effectLst/>
                <a:latin typeface="Fira Code" panose="020B0509050000020004" pitchFamily="49" charset="0"/>
              </a:rPr>
              <a:t> </a:t>
            </a:r>
            <a:r>
              <a:rPr lang="en-US" altLang="zh-CN" sz="2400" b="0">
                <a:solidFill>
                  <a:srgbClr val="EE5D43"/>
                </a:solidFill>
                <a:effectLst/>
                <a:latin typeface="Fira Code" panose="020B0509050000020004" pitchFamily="49" charset="0"/>
              </a:rPr>
              <a:t>=</a:t>
            </a:r>
            <a:r>
              <a:rPr lang="en-US" altLang="zh-CN" sz="2400" b="0">
                <a:solidFill>
                  <a:srgbClr val="BBBBBB"/>
                </a:solidFill>
                <a:effectLst/>
                <a:latin typeface="Fira Code" panose="020B0509050000020004" pitchFamily="49" charset="0"/>
              </a:rPr>
              <a:t> </a:t>
            </a:r>
            <a:r>
              <a:rPr lang="en-US" altLang="zh-CN" sz="2400" b="0">
                <a:solidFill>
                  <a:srgbClr val="F39C12"/>
                </a:solidFill>
                <a:effectLst/>
                <a:latin typeface="Fira Code" panose="020B0509050000020004" pitchFamily="49" charset="0"/>
              </a:rPr>
              <a:t>20</a:t>
            </a:r>
            <a:r>
              <a:rPr lang="en-US" altLang="zh-CN" sz="2400" b="0">
                <a:solidFill>
                  <a:srgbClr val="BBBBBB"/>
                </a:solidFill>
                <a:effectLst/>
                <a:latin typeface="Fira Code" panose="020B0509050000020004" pitchFamily="49" charset="0"/>
              </a:rPr>
              <a:t>;</a:t>
            </a:r>
          </a:p>
          <a:p>
            <a:r>
              <a:rPr lang="zh-CN" altLang="en-US" sz="2400" b="0">
                <a:solidFill>
                  <a:srgbClr val="C74DED"/>
                </a:solidFill>
                <a:effectLst/>
                <a:latin typeface="Fira Code" panose="020B0509050000020004" pitchFamily="49" charset="0"/>
              </a:rPr>
              <a:t>  </a:t>
            </a:r>
            <a:r>
              <a:rPr lang="en-US" altLang="zh-CN" sz="2400" b="0">
                <a:solidFill>
                  <a:srgbClr val="C74DED"/>
                </a:solidFill>
                <a:effectLst/>
                <a:latin typeface="Fira Code" panose="020B0509050000020004" pitchFamily="49" charset="0"/>
              </a:rPr>
              <a:t>return</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e</a:t>
            </a:r>
            <a:r>
              <a:rPr lang="en-US" altLang="zh-CN" sz="2400" b="0">
                <a:solidFill>
                  <a:srgbClr val="BBBBBB"/>
                </a:solidFill>
                <a:effectLst/>
                <a:latin typeface="Fira Code" panose="020B0509050000020004" pitchFamily="49" charset="0"/>
              </a:rPr>
              <a:t> </a:t>
            </a:r>
            <a:r>
              <a:rPr lang="en-US" altLang="zh-CN" sz="2400" b="0">
                <a:solidFill>
                  <a:srgbClr val="EE5D43"/>
                </a:solidFill>
                <a:effectLst/>
                <a:latin typeface="Fira Code" panose="020B0509050000020004" pitchFamily="49" charset="0"/>
              </a:rPr>
              <a:t>*</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f</a:t>
            </a:r>
            <a:r>
              <a:rPr lang="en-US" altLang="zh-CN" sz="2400" b="0">
                <a:solidFill>
                  <a:srgbClr val="BBBBBB"/>
                </a:solidFill>
                <a:effectLst/>
                <a:latin typeface="Fira Code" panose="020B0509050000020004" pitchFamily="49" charset="0"/>
              </a:rPr>
              <a:t> </a:t>
            </a:r>
            <a:r>
              <a:rPr lang="en-US" altLang="zh-CN" sz="2400" b="0">
                <a:solidFill>
                  <a:srgbClr val="EE5D43"/>
                </a:solidFill>
                <a:effectLst/>
                <a:latin typeface="Fira Code" panose="020B0509050000020004" pitchFamily="49" charset="0"/>
              </a:rPr>
              <a:t>*</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g</a:t>
            </a:r>
            <a:r>
              <a:rPr lang="en-US" altLang="zh-CN" sz="2400" b="0">
                <a:solidFill>
                  <a:srgbClr val="BBBBBB"/>
                </a:solidFill>
                <a:effectLst/>
                <a:latin typeface="Fira Code" panose="020B0509050000020004" pitchFamily="49" charset="0"/>
              </a:rPr>
              <a:t>;</a:t>
            </a:r>
          </a:p>
          <a:p>
            <a:r>
              <a:rPr lang="en-US" altLang="zh-CN" sz="2400" b="0">
                <a:solidFill>
                  <a:srgbClr val="BBBBBB"/>
                </a:solidFill>
                <a:effectLst/>
                <a:latin typeface="Fira Code" panose="020B0509050000020004" pitchFamily="49" charset="0"/>
              </a:rPr>
              <a:t>}</a:t>
            </a:r>
          </a:p>
          <a:p>
            <a:br>
              <a:rPr lang="en-US" altLang="zh-CN" sz="2400" b="0">
                <a:solidFill>
                  <a:srgbClr val="BBBBBB"/>
                </a:solidFill>
                <a:effectLst/>
                <a:latin typeface="Fira Code" panose="020B0509050000020004" pitchFamily="49" charset="0"/>
              </a:rPr>
            </a:br>
            <a:r>
              <a:rPr lang="en-US" altLang="zh-CN" sz="2400" b="0">
                <a:solidFill>
                  <a:srgbClr val="00E8C6"/>
                </a:solidFill>
                <a:effectLst/>
                <a:latin typeface="Fira Code" panose="020B0509050000020004" pitchFamily="49" charset="0"/>
              </a:rPr>
              <a:t>c</a:t>
            </a:r>
            <a:r>
              <a:rPr lang="en-US" altLang="zh-CN" sz="2400" b="0">
                <a:solidFill>
                  <a:srgbClr val="BBBBBB"/>
                </a:solidFill>
                <a:effectLst/>
                <a:latin typeface="Fira Code" panose="020B0509050000020004" pitchFamily="49" charset="0"/>
              </a:rPr>
              <a:t> </a:t>
            </a:r>
            <a:r>
              <a:rPr lang="en-US" altLang="zh-CN" sz="2400" b="0">
                <a:solidFill>
                  <a:srgbClr val="EE5D43"/>
                </a:solidFill>
                <a:effectLst/>
                <a:latin typeface="Fira Code" panose="020B0509050000020004" pitchFamily="49" charset="0"/>
              </a:rPr>
              <a:t>=</a:t>
            </a:r>
            <a:r>
              <a:rPr lang="en-US" altLang="zh-CN" sz="2400" b="0">
                <a:solidFill>
                  <a:srgbClr val="BBBBBB"/>
                </a:solidFill>
                <a:effectLst/>
                <a:latin typeface="Fira Code" panose="020B0509050000020004" pitchFamily="49" charset="0"/>
              </a:rPr>
              <a:t> </a:t>
            </a:r>
            <a:r>
              <a:rPr lang="en-US" altLang="zh-CN" sz="2400" b="0">
                <a:solidFill>
                  <a:srgbClr val="FFE66D"/>
                </a:solidFill>
                <a:effectLst/>
                <a:latin typeface="Fira Code" panose="020B0509050000020004" pitchFamily="49" charset="0"/>
              </a:rPr>
              <a:t>multiply</a:t>
            </a:r>
            <a:r>
              <a:rPr lang="en-US" altLang="zh-CN" sz="2400" b="0">
                <a:solidFill>
                  <a:srgbClr val="BBBBBB"/>
                </a:solidFill>
                <a:effectLst/>
                <a:latin typeface="Fira Code" panose="020B0509050000020004" pitchFamily="49" charset="0"/>
              </a:rPr>
              <a:t>(</a:t>
            </a:r>
            <a:r>
              <a:rPr lang="en-US" altLang="zh-CN" sz="2400" b="0">
                <a:solidFill>
                  <a:srgbClr val="F39C12"/>
                </a:solidFill>
                <a:effectLst/>
                <a:latin typeface="Fira Code" panose="020B0509050000020004" pitchFamily="49" charset="0"/>
              </a:rPr>
              <a:t>20</a:t>
            </a:r>
            <a:r>
              <a:rPr lang="en-US" altLang="zh-CN" sz="2400" b="0">
                <a:solidFill>
                  <a:srgbClr val="BBBBBB"/>
                </a:solidFill>
                <a:effectLst/>
                <a:latin typeface="Fira Code" panose="020B0509050000020004" pitchFamily="49" charset="0"/>
              </a:rPr>
              <a:t>, </a:t>
            </a:r>
            <a:r>
              <a:rPr lang="en-US" altLang="zh-CN" sz="2400" b="0">
                <a:solidFill>
                  <a:srgbClr val="F39C12"/>
                </a:solidFill>
                <a:effectLst/>
                <a:latin typeface="Fira Code" panose="020B0509050000020004" pitchFamily="49" charset="0"/>
              </a:rPr>
              <a:t>30</a:t>
            </a:r>
            <a:r>
              <a:rPr lang="en-US" altLang="zh-CN" sz="2400" b="0">
                <a:solidFill>
                  <a:srgbClr val="BBBBBB"/>
                </a:solidFill>
                <a:effectLst/>
                <a:latin typeface="Fira Code" panose="020B0509050000020004" pitchFamily="49" charset="0"/>
              </a:rPr>
              <a:t>);</a:t>
            </a:r>
          </a:p>
          <a:p>
            <a:br>
              <a:rPr lang="en-US" altLang="zh-CN" sz="2400" b="0">
                <a:solidFill>
                  <a:srgbClr val="BBBBBB"/>
                </a:solidFill>
                <a:effectLst/>
                <a:latin typeface="Fira Code" panose="020B0509050000020004" pitchFamily="49" charset="0"/>
              </a:rPr>
            </a:br>
            <a:endParaRPr lang="en-US" altLang="zh-CN" sz="2400" b="0">
              <a:solidFill>
                <a:srgbClr val="BBBBBB"/>
              </a:solidFill>
              <a:effectLst/>
              <a:latin typeface="Fira Code" panose="020B0509050000020004" pitchFamily="49" charset="0"/>
            </a:endParaRPr>
          </a:p>
        </p:txBody>
      </p:sp>
    </p:spTree>
    <p:extLst>
      <p:ext uri="{BB962C8B-B14F-4D97-AF65-F5344CB8AC3E}">
        <p14:creationId xmlns:p14="http://schemas.microsoft.com/office/powerpoint/2010/main" val="1362781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10360" y="2397760"/>
            <a:ext cx="129601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452880" y="3674745"/>
            <a:ext cx="1642110" cy="1642110"/>
            <a:chOff x="1667" y="6676"/>
            <a:chExt cx="2280" cy="2280"/>
          </a:xfrm>
        </p:grpSpPr>
        <p:sp>
          <p:nvSpPr>
            <p:cNvPr id="8" name="椭圆 7"/>
            <p:cNvSpPr/>
            <p:nvPr/>
          </p:nvSpPr>
          <p:spPr>
            <a:xfrm>
              <a:off x="1836" y="6821"/>
              <a:ext cx="1989" cy="19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descr="5bc40d7864e71-13"/>
            <p:cNvPicPr>
              <a:picLocks noChangeAspect="1"/>
            </p:cNvPicPr>
            <p:nvPr/>
          </p:nvPicPr>
          <p:blipFill>
            <a:blip r:embed="rId4"/>
            <a:stretch>
              <a:fillRect/>
            </a:stretch>
          </p:blipFill>
          <p:spPr>
            <a:xfrm>
              <a:off x="1667" y="6676"/>
              <a:ext cx="2280" cy="2280"/>
            </a:xfrm>
            <a:prstGeom prst="rect">
              <a:avLst/>
            </a:prstGeom>
          </p:spPr>
        </p:pic>
      </p:grpSp>
      <p:sp>
        <p:nvSpPr>
          <p:cNvPr id="10" name="标题 9">
            <a:extLst>
              <a:ext uri="{FF2B5EF4-FFF2-40B4-BE49-F238E27FC236}">
                <a16:creationId xmlns:a16="http://schemas.microsoft.com/office/drawing/2014/main" id="{E2DF39B3-AAFB-D041-B11B-6433582A1BA5}"/>
              </a:ext>
            </a:extLst>
          </p:cNvPr>
          <p:cNvSpPr>
            <a:spLocks noGrp="1"/>
          </p:cNvSpPr>
          <p:nvPr>
            <p:ph type="ctrTitle"/>
          </p:nvPr>
        </p:nvSpPr>
        <p:spPr>
          <a:xfrm>
            <a:off x="1610360" y="2509330"/>
            <a:ext cx="9636760" cy="937448"/>
          </a:xfrm>
        </p:spPr>
        <p:txBody>
          <a:bodyPr/>
          <a:lstStyle/>
          <a:p>
            <a:r>
              <a:rPr lang="en-US" altLang="zh-CN" dirty="0"/>
              <a:t>JavaScript</a:t>
            </a:r>
            <a:r>
              <a:rPr lang="zh-CN" altLang="en-US" dirty="0"/>
              <a:t>引擎如何执行</a:t>
            </a:r>
            <a:r>
              <a:rPr lang="en-US" altLang="zh-CN" dirty="0"/>
              <a:t>JavaScript</a:t>
            </a:r>
            <a:r>
              <a:rPr lang="zh-CN" altLang="en-US" dirty="0"/>
              <a:t> 代码</a:t>
            </a:r>
          </a:p>
        </p:txBody>
      </p:sp>
      <p:sp>
        <p:nvSpPr>
          <p:cNvPr id="12" name="副标题 11">
            <a:extLst>
              <a:ext uri="{FF2B5EF4-FFF2-40B4-BE49-F238E27FC236}">
                <a16:creationId xmlns:a16="http://schemas.microsoft.com/office/drawing/2014/main" id="{5356BE09-0DA6-F842-9D9A-446B536C14D5}"/>
              </a:ext>
            </a:extLst>
          </p:cNvPr>
          <p:cNvSpPr>
            <a:spLocks noGrp="1"/>
          </p:cNvSpPr>
          <p:nvPr>
            <p:ph type="subTitle" idx="1"/>
          </p:nvPr>
        </p:nvSpPr>
        <p:spPr/>
        <p:txBody>
          <a:bodyPr/>
          <a:lstStyle/>
          <a:p>
            <a:r>
              <a:rPr lang="en-US" altLang="zh-CN" dirty="0"/>
              <a:t>1</a:t>
            </a:r>
            <a:endParaRPr lang="zh-CN" altLang="en-US" dirty="0"/>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执行上下文和执行栈</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解析示例代码的执行上下文</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7" name="内容占位符 7">
            <a:extLst>
              <a:ext uri="{FF2B5EF4-FFF2-40B4-BE49-F238E27FC236}">
                <a16:creationId xmlns:a16="http://schemas.microsoft.com/office/drawing/2014/main" id="{8E502ECD-172E-4F4A-AA37-337374CD6E53}"/>
              </a:ext>
            </a:extLst>
          </p:cNvPr>
          <p:cNvSpPr>
            <a:spLocks noGrp="1"/>
          </p:cNvSpPr>
          <p:nvPr>
            <p:ph sz="half" idx="1"/>
          </p:nvPr>
        </p:nvSpPr>
        <p:spPr>
          <a:xfrm>
            <a:off x="937985" y="1811110"/>
            <a:ext cx="10290847" cy="4882987"/>
          </a:xfrm>
        </p:spPr>
        <p:txBody>
          <a:bodyPr>
            <a:normAutofit fontScale="92500" lnSpcReduction="10000"/>
          </a:bodyPr>
          <a:lstStyle/>
          <a:p>
            <a:r>
              <a:rPr lang="zh-CN" altLang="en-US"/>
              <a:t> 当代码运行时，</a:t>
            </a:r>
            <a:r>
              <a:rPr lang="en-US" altLang="zh-CN"/>
              <a:t>JavaScript</a:t>
            </a:r>
            <a:r>
              <a:rPr lang="zh-CN" altLang="en-US"/>
              <a:t> 引擎首先创建一个全局执行上下文来执行全局代码。</a:t>
            </a:r>
            <a:endParaRPr lang="en-US" altLang="zh-CN"/>
          </a:p>
          <a:p>
            <a:r>
              <a:rPr lang="zh-CN" altLang="en-US"/>
              <a:t> 创建阶段的全局上下文就是：</a:t>
            </a:r>
            <a:endParaRPr lang="en-US" altLang="zh-CN"/>
          </a:p>
        </p:txBody>
      </p:sp>
      <p:pic>
        <p:nvPicPr>
          <p:cNvPr id="4" name="图片 3">
            <a:extLst>
              <a:ext uri="{FF2B5EF4-FFF2-40B4-BE49-F238E27FC236}">
                <a16:creationId xmlns:a16="http://schemas.microsoft.com/office/drawing/2014/main" id="{43A89605-68C0-5344-AD7E-797383856B32}"/>
              </a:ext>
            </a:extLst>
          </p:cNvPr>
          <p:cNvPicPr>
            <a:picLocks noChangeAspect="1"/>
          </p:cNvPicPr>
          <p:nvPr/>
        </p:nvPicPr>
        <p:blipFill>
          <a:blip r:embed="rId3"/>
          <a:stretch>
            <a:fillRect/>
          </a:stretch>
        </p:blipFill>
        <p:spPr>
          <a:xfrm>
            <a:off x="7802880" y="2565908"/>
            <a:ext cx="2164080" cy="4292092"/>
          </a:xfrm>
          <a:prstGeom prst="rect">
            <a:avLst/>
          </a:prstGeom>
        </p:spPr>
      </p:pic>
      <p:sp>
        <p:nvSpPr>
          <p:cNvPr id="9" name="矩形 8">
            <a:extLst>
              <a:ext uri="{FF2B5EF4-FFF2-40B4-BE49-F238E27FC236}">
                <a16:creationId xmlns:a16="http://schemas.microsoft.com/office/drawing/2014/main" id="{931D4FAF-0ADC-E94A-9BFA-15688A46A39A}"/>
              </a:ext>
            </a:extLst>
          </p:cNvPr>
          <p:cNvSpPr/>
          <p:nvPr/>
        </p:nvSpPr>
        <p:spPr>
          <a:xfrm>
            <a:off x="2542032" y="2918901"/>
            <a:ext cx="4956048" cy="3785652"/>
          </a:xfrm>
          <a:prstGeom prst="rect">
            <a:avLst/>
          </a:prstGeom>
          <a:ln>
            <a:solidFill>
              <a:schemeClr val="accent1">
                <a:hueOff val="0"/>
                <a:satOff val="0"/>
                <a:lumOff val="0"/>
              </a:schemeClr>
            </a:solidFill>
          </a:ln>
        </p:spPr>
        <p:txBody>
          <a:bodyPr wrap="square">
            <a:spAutoFit/>
          </a:bodyPr>
          <a:lstStyle/>
          <a:p>
            <a:r>
              <a:rPr lang="en-US" altLang="zh-CN" sz="2400" b="0">
                <a:solidFill>
                  <a:srgbClr val="C74DED"/>
                </a:solidFill>
                <a:effectLst/>
                <a:latin typeface="Fira Code" panose="020B0509050000020004" pitchFamily="49" charset="0"/>
              </a:rPr>
              <a:t>let</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a</a:t>
            </a:r>
            <a:r>
              <a:rPr lang="en-US" altLang="zh-CN" sz="2400" b="0">
                <a:solidFill>
                  <a:srgbClr val="BBBBBB"/>
                </a:solidFill>
                <a:effectLst/>
                <a:latin typeface="Fira Code" panose="020B0509050000020004" pitchFamily="49" charset="0"/>
              </a:rPr>
              <a:t> </a:t>
            </a:r>
            <a:r>
              <a:rPr lang="en-US" altLang="zh-CN" sz="2400" b="0">
                <a:solidFill>
                  <a:srgbClr val="EE5D43"/>
                </a:solidFill>
                <a:effectLst/>
                <a:latin typeface="Fira Code" panose="020B0509050000020004" pitchFamily="49" charset="0"/>
              </a:rPr>
              <a:t>=</a:t>
            </a:r>
            <a:r>
              <a:rPr lang="en-US" altLang="zh-CN" sz="2400" b="0">
                <a:solidFill>
                  <a:srgbClr val="BBBBBB"/>
                </a:solidFill>
                <a:effectLst/>
                <a:latin typeface="Fira Code" panose="020B0509050000020004" pitchFamily="49" charset="0"/>
              </a:rPr>
              <a:t> </a:t>
            </a:r>
            <a:r>
              <a:rPr lang="en-US" altLang="zh-CN" sz="2400" b="0">
                <a:solidFill>
                  <a:srgbClr val="F39C12"/>
                </a:solidFill>
                <a:effectLst/>
                <a:latin typeface="Fira Code" panose="020B0509050000020004" pitchFamily="49" charset="0"/>
              </a:rPr>
              <a:t>20</a:t>
            </a:r>
            <a:r>
              <a:rPr lang="en-US" altLang="zh-CN" sz="2400" b="0">
                <a:solidFill>
                  <a:srgbClr val="BBBBBB"/>
                </a:solidFill>
                <a:effectLst/>
                <a:latin typeface="Fira Code" panose="020B0509050000020004" pitchFamily="49" charset="0"/>
              </a:rPr>
              <a:t>;</a:t>
            </a:r>
          </a:p>
          <a:p>
            <a:r>
              <a:rPr lang="en-US" altLang="zh-CN" sz="2400" b="0">
                <a:solidFill>
                  <a:srgbClr val="C74DED"/>
                </a:solidFill>
                <a:effectLst/>
                <a:latin typeface="Fira Code" panose="020B0509050000020004" pitchFamily="49" charset="0"/>
              </a:rPr>
              <a:t>const</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b</a:t>
            </a:r>
            <a:r>
              <a:rPr lang="en-US" altLang="zh-CN" sz="2400" b="0">
                <a:solidFill>
                  <a:srgbClr val="BBBBBB"/>
                </a:solidFill>
                <a:effectLst/>
                <a:latin typeface="Fira Code" panose="020B0509050000020004" pitchFamily="49" charset="0"/>
              </a:rPr>
              <a:t> </a:t>
            </a:r>
            <a:r>
              <a:rPr lang="en-US" altLang="zh-CN" sz="2400" b="0">
                <a:solidFill>
                  <a:srgbClr val="EE5D43"/>
                </a:solidFill>
                <a:effectLst/>
                <a:latin typeface="Fira Code" panose="020B0509050000020004" pitchFamily="49" charset="0"/>
              </a:rPr>
              <a:t>=</a:t>
            </a:r>
            <a:r>
              <a:rPr lang="en-US" altLang="zh-CN" sz="2400" b="0">
                <a:solidFill>
                  <a:srgbClr val="BBBBBB"/>
                </a:solidFill>
                <a:effectLst/>
                <a:latin typeface="Fira Code" panose="020B0509050000020004" pitchFamily="49" charset="0"/>
              </a:rPr>
              <a:t> </a:t>
            </a:r>
            <a:r>
              <a:rPr lang="en-US" altLang="zh-CN" sz="2400" b="0">
                <a:solidFill>
                  <a:srgbClr val="F39C12"/>
                </a:solidFill>
                <a:effectLst/>
                <a:latin typeface="Fira Code" panose="020B0509050000020004" pitchFamily="49" charset="0"/>
              </a:rPr>
              <a:t>30</a:t>
            </a:r>
            <a:r>
              <a:rPr lang="en-US" altLang="zh-CN" sz="2400" b="0">
                <a:solidFill>
                  <a:srgbClr val="BBBBBB"/>
                </a:solidFill>
                <a:effectLst/>
                <a:latin typeface="Fira Code" panose="020B0509050000020004" pitchFamily="49" charset="0"/>
              </a:rPr>
              <a:t>;</a:t>
            </a:r>
          </a:p>
          <a:p>
            <a:r>
              <a:rPr lang="en-US" altLang="zh-CN" sz="2400" b="0">
                <a:solidFill>
                  <a:srgbClr val="C74DED"/>
                </a:solidFill>
                <a:effectLst/>
                <a:latin typeface="Fira Code" panose="020B0509050000020004" pitchFamily="49" charset="0"/>
              </a:rPr>
              <a:t>var</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c</a:t>
            </a:r>
            <a:r>
              <a:rPr lang="en-US" altLang="zh-CN" sz="2400" b="0">
                <a:solidFill>
                  <a:srgbClr val="BBBBBB"/>
                </a:solidFill>
                <a:effectLst/>
                <a:latin typeface="Fira Code" panose="020B0509050000020004" pitchFamily="49" charset="0"/>
              </a:rPr>
              <a:t>;</a:t>
            </a:r>
          </a:p>
          <a:p>
            <a:br>
              <a:rPr lang="en-US" altLang="zh-CN" sz="2400" b="0">
                <a:solidFill>
                  <a:srgbClr val="BBBBBB"/>
                </a:solidFill>
                <a:effectLst/>
                <a:latin typeface="Fira Code" panose="020B0509050000020004" pitchFamily="49" charset="0"/>
              </a:rPr>
            </a:br>
            <a:r>
              <a:rPr lang="en-US" altLang="zh-CN" sz="2400" b="0">
                <a:solidFill>
                  <a:srgbClr val="C74DED"/>
                </a:solidFill>
                <a:effectLst/>
                <a:latin typeface="Fira Code" panose="020B0509050000020004" pitchFamily="49" charset="0"/>
              </a:rPr>
              <a:t>function</a:t>
            </a:r>
            <a:r>
              <a:rPr lang="en-US" altLang="zh-CN" sz="2400" b="0">
                <a:solidFill>
                  <a:srgbClr val="BBBBBB"/>
                </a:solidFill>
                <a:effectLst/>
                <a:latin typeface="Fira Code" panose="020B0509050000020004" pitchFamily="49" charset="0"/>
              </a:rPr>
              <a:t> </a:t>
            </a:r>
            <a:r>
              <a:rPr lang="en-US" altLang="zh-CN" sz="2400" b="0">
                <a:solidFill>
                  <a:srgbClr val="FFE66D"/>
                </a:solidFill>
                <a:effectLst/>
                <a:latin typeface="Fira Code" panose="020B0509050000020004" pitchFamily="49" charset="0"/>
              </a:rPr>
              <a:t>multiply</a:t>
            </a:r>
            <a:r>
              <a:rPr lang="en-US" altLang="zh-CN" sz="2400" b="0">
                <a:solidFill>
                  <a:srgbClr val="BBBBBB"/>
                </a:solidFill>
                <a:effectLst/>
                <a:latin typeface="Fira Code" panose="020B0509050000020004" pitchFamily="49" charset="0"/>
              </a:rPr>
              <a:t>(</a:t>
            </a:r>
            <a:r>
              <a:rPr lang="en-US" altLang="zh-CN" sz="2400" b="0">
                <a:solidFill>
                  <a:srgbClr val="00E8C6"/>
                </a:solidFill>
                <a:effectLst/>
                <a:latin typeface="Fira Code" panose="020B0509050000020004" pitchFamily="49" charset="0"/>
              </a:rPr>
              <a:t>e</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f</a:t>
            </a:r>
            <a:r>
              <a:rPr lang="en-US" altLang="zh-CN" sz="2400" b="0">
                <a:solidFill>
                  <a:srgbClr val="BBBBBB"/>
                </a:solidFill>
                <a:effectLst/>
                <a:latin typeface="Fira Code" panose="020B0509050000020004" pitchFamily="49" charset="0"/>
              </a:rPr>
              <a:t>) {</a:t>
            </a:r>
          </a:p>
          <a:p>
            <a:r>
              <a:rPr lang="zh-CN" altLang="en-US" sz="2400" b="0">
                <a:solidFill>
                  <a:srgbClr val="C74DED"/>
                </a:solidFill>
                <a:effectLst/>
                <a:latin typeface="Fira Code" panose="020B0509050000020004" pitchFamily="49" charset="0"/>
              </a:rPr>
              <a:t>  </a:t>
            </a:r>
            <a:r>
              <a:rPr lang="en-US" altLang="zh-CN" sz="2400" b="0">
                <a:solidFill>
                  <a:srgbClr val="C74DED"/>
                </a:solidFill>
                <a:effectLst/>
                <a:latin typeface="Fira Code" panose="020B0509050000020004" pitchFamily="49" charset="0"/>
              </a:rPr>
              <a:t>var</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g</a:t>
            </a:r>
            <a:r>
              <a:rPr lang="en-US" altLang="zh-CN" sz="2400" b="0">
                <a:solidFill>
                  <a:srgbClr val="BBBBBB"/>
                </a:solidFill>
                <a:effectLst/>
                <a:latin typeface="Fira Code" panose="020B0509050000020004" pitchFamily="49" charset="0"/>
              </a:rPr>
              <a:t> </a:t>
            </a:r>
            <a:r>
              <a:rPr lang="en-US" altLang="zh-CN" sz="2400" b="0">
                <a:solidFill>
                  <a:srgbClr val="EE5D43"/>
                </a:solidFill>
                <a:effectLst/>
                <a:latin typeface="Fira Code" panose="020B0509050000020004" pitchFamily="49" charset="0"/>
              </a:rPr>
              <a:t>=</a:t>
            </a:r>
            <a:r>
              <a:rPr lang="en-US" altLang="zh-CN" sz="2400" b="0">
                <a:solidFill>
                  <a:srgbClr val="BBBBBB"/>
                </a:solidFill>
                <a:effectLst/>
                <a:latin typeface="Fira Code" panose="020B0509050000020004" pitchFamily="49" charset="0"/>
              </a:rPr>
              <a:t> </a:t>
            </a:r>
            <a:r>
              <a:rPr lang="en-US" altLang="zh-CN" sz="2400" b="0">
                <a:solidFill>
                  <a:srgbClr val="F39C12"/>
                </a:solidFill>
                <a:effectLst/>
                <a:latin typeface="Fira Code" panose="020B0509050000020004" pitchFamily="49" charset="0"/>
              </a:rPr>
              <a:t>20</a:t>
            </a:r>
            <a:r>
              <a:rPr lang="en-US" altLang="zh-CN" sz="2400" b="0">
                <a:solidFill>
                  <a:srgbClr val="BBBBBB"/>
                </a:solidFill>
                <a:effectLst/>
                <a:latin typeface="Fira Code" panose="020B0509050000020004" pitchFamily="49" charset="0"/>
              </a:rPr>
              <a:t>;</a:t>
            </a:r>
          </a:p>
          <a:p>
            <a:r>
              <a:rPr lang="zh-CN" altLang="en-US" sz="2400" b="0">
                <a:solidFill>
                  <a:srgbClr val="C74DED"/>
                </a:solidFill>
                <a:effectLst/>
                <a:latin typeface="Fira Code" panose="020B0509050000020004" pitchFamily="49" charset="0"/>
              </a:rPr>
              <a:t>  </a:t>
            </a:r>
            <a:r>
              <a:rPr lang="en-US" altLang="zh-CN" sz="2400" b="0">
                <a:solidFill>
                  <a:srgbClr val="C74DED"/>
                </a:solidFill>
                <a:effectLst/>
                <a:latin typeface="Fira Code" panose="020B0509050000020004" pitchFamily="49" charset="0"/>
              </a:rPr>
              <a:t>return</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e</a:t>
            </a:r>
            <a:r>
              <a:rPr lang="en-US" altLang="zh-CN" sz="2400" b="0">
                <a:solidFill>
                  <a:srgbClr val="BBBBBB"/>
                </a:solidFill>
                <a:effectLst/>
                <a:latin typeface="Fira Code" panose="020B0509050000020004" pitchFamily="49" charset="0"/>
              </a:rPr>
              <a:t> </a:t>
            </a:r>
            <a:r>
              <a:rPr lang="en-US" altLang="zh-CN" sz="2400" b="0">
                <a:solidFill>
                  <a:srgbClr val="EE5D43"/>
                </a:solidFill>
                <a:effectLst/>
                <a:latin typeface="Fira Code" panose="020B0509050000020004" pitchFamily="49" charset="0"/>
              </a:rPr>
              <a:t>*</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f</a:t>
            </a:r>
            <a:r>
              <a:rPr lang="en-US" altLang="zh-CN" sz="2400" b="0">
                <a:solidFill>
                  <a:srgbClr val="BBBBBB"/>
                </a:solidFill>
                <a:effectLst/>
                <a:latin typeface="Fira Code" panose="020B0509050000020004" pitchFamily="49" charset="0"/>
              </a:rPr>
              <a:t> </a:t>
            </a:r>
            <a:r>
              <a:rPr lang="en-US" altLang="zh-CN" sz="2400" b="0">
                <a:solidFill>
                  <a:srgbClr val="EE5D43"/>
                </a:solidFill>
                <a:effectLst/>
                <a:latin typeface="Fira Code" panose="020B0509050000020004" pitchFamily="49" charset="0"/>
              </a:rPr>
              <a:t>*</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g</a:t>
            </a:r>
            <a:r>
              <a:rPr lang="en-US" altLang="zh-CN" sz="2400" b="0">
                <a:solidFill>
                  <a:srgbClr val="BBBBBB"/>
                </a:solidFill>
                <a:effectLst/>
                <a:latin typeface="Fira Code" panose="020B0509050000020004" pitchFamily="49" charset="0"/>
              </a:rPr>
              <a:t>;</a:t>
            </a:r>
          </a:p>
          <a:p>
            <a:r>
              <a:rPr lang="en-US" altLang="zh-CN" sz="2400" b="0">
                <a:solidFill>
                  <a:srgbClr val="BBBBBB"/>
                </a:solidFill>
                <a:effectLst/>
                <a:latin typeface="Fira Code" panose="020B0509050000020004" pitchFamily="49" charset="0"/>
              </a:rPr>
              <a:t>}</a:t>
            </a:r>
          </a:p>
          <a:p>
            <a:br>
              <a:rPr lang="en-US" altLang="zh-CN" sz="2400" b="0">
                <a:solidFill>
                  <a:srgbClr val="BBBBBB"/>
                </a:solidFill>
                <a:effectLst/>
                <a:latin typeface="Fira Code" panose="020B0509050000020004" pitchFamily="49" charset="0"/>
              </a:rPr>
            </a:br>
            <a:r>
              <a:rPr lang="en-US" altLang="zh-CN" sz="2400" b="0">
                <a:solidFill>
                  <a:srgbClr val="00E8C6"/>
                </a:solidFill>
                <a:effectLst/>
                <a:latin typeface="Fira Code" panose="020B0509050000020004" pitchFamily="49" charset="0"/>
              </a:rPr>
              <a:t>c</a:t>
            </a:r>
            <a:r>
              <a:rPr lang="en-US" altLang="zh-CN" sz="2400" b="0">
                <a:solidFill>
                  <a:srgbClr val="BBBBBB"/>
                </a:solidFill>
                <a:effectLst/>
                <a:latin typeface="Fira Code" panose="020B0509050000020004" pitchFamily="49" charset="0"/>
              </a:rPr>
              <a:t> </a:t>
            </a:r>
            <a:r>
              <a:rPr lang="en-US" altLang="zh-CN" sz="2400" b="0">
                <a:solidFill>
                  <a:srgbClr val="EE5D43"/>
                </a:solidFill>
                <a:effectLst/>
                <a:latin typeface="Fira Code" panose="020B0509050000020004" pitchFamily="49" charset="0"/>
              </a:rPr>
              <a:t>=</a:t>
            </a:r>
            <a:r>
              <a:rPr lang="en-US" altLang="zh-CN" sz="2400" b="0">
                <a:solidFill>
                  <a:srgbClr val="BBBBBB"/>
                </a:solidFill>
                <a:effectLst/>
                <a:latin typeface="Fira Code" panose="020B0509050000020004" pitchFamily="49" charset="0"/>
              </a:rPr>
              <a:t> </a:t>
            </a:r>
            <a:r>
              <a:rPr lang="en-US" altLang="zh-CN" sz="2400" b="0">
                <a:solidFill>
                  <a:srgbClr val="FFE66D"/>
                </a:solidFill>
                <a:effectLst/>
                <a:latin typeface="Fira Code" panose="020B0509050000020004" pitchFamily="49" charset="0"/>
              </a:rPr>
              <a:t>multiply</a:t>
            </a:r>
            <a:r>
              <a:rPr lang="en-US" altLang="zh-CN" sz="2400" b="0">
                <a:solidFill>
                  <a:srgbClr val="BBBBBB"/>
                </a:solidFill>
                <a:effectLst/>
                <a:latin typeface="Fira Code" panose="020B0509050000020004" pitchFamily="49" charset="0"/>
              </a:rPr>
              <a:t>(</a:t>
            </a:r>
            <a:r>
              <a:rPr lang="en-US" altLang="zh-CN" sz="2400" b="0">
                <a:solidFill>
                  <a:srgbClr val="F39C12"/>
                </a:solidFill>
                <a:effectLst/>
                <a:latin typeface="Fira Code" panose="020B0509050000020004" pitchFamily="49" charset="0"/>
              </a:rPr>
              <a:t>20</a:t>
            </a:r>
            <a:r>
              <a:rPr lang="en-US" altLang="zh-CN" sz="2400" b="0">
                <a:solidFill>
                  <a:srgbClr val="BBBBBB"/>
                </a:solidFill>
                <a:effectLst/>
                <a:latin typeface="Fira Code" panose="020B0509050000020004" pitchFamily="49" charset="0"/>
              </a:rPr>
              <a:t>, </a:t>
            </a:r>
            <a:r>
              <a:rPr lang="en-US" altLang="zh-CN" sz="2400" b="0">
                <a:solidFill>
                  <a:srgbClr val="F39C12"/>
                </a:solidFill>
                <a:effectLst/>
                <a:latin typeface="Fira Code" panose="020B0509050000020004" pitchFamily="49" charset="0"/>
              </a:rPr>
              <a:t>30</a:t>
            </a:r>
            <a:r>
              <a:rPr lang="en-US" altLang="zh-CN" sz="2400" b="0">
                <a:solidFill>
                  <a:srgbClr val="BBBBBB"/>
                </a:solidFill>
                <a:effectLst/>
                <a:latin typeface="Fira Code" panose="020B0509050000020004" pitchFamily="49" charset="0"/>
              </a:rPr>
              <a:t>);</a:t>
            </a:r>
          </a:p>
        </p:txBody>
      </p:sp>
    </p:spTree>
    <p:extLst>
      <p:ext uri="{BB962C8B-B14F-4D97-AF65-F5344CB8AC3E}">
        <p14:creationId xmlns:p14="http://schemas.microsoft.com/office/powerpoint/2010/main" val="1653765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执行上下文和执行栈</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解析示例代码的执行上下文</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7" name="内容占位符 7">
            <a:extLst>
              <a:ext uri="{FF2B5EF4-FFF2-40B4-BE49-F238E27FC236}">
                <a16:creationId xmlns:a16="http://schemas.microsoft.com/office/drawing/2014/main" id="{8E502ECD-172E-4F4A-AA37-337374CD6E53}"/>
              </a:ext>
            </a:extLst>
          </p:cNvPr>
          <p:cNvSpPr>
            <a:spLocks noGrp="1"/>
          </p:cNvSpPr>
          <p:nvPr>
            <p:ph sz="half" idx="1"/>
          </p:nvPr>
        </p:nvSpPr>
        <p:spPr>
          <a:xfrm>
            <a:off x="937985" y="1811110"/>
            <a:ext cx="10290847" cy="4882987"/>
          </a:xfrm>
        </p:spPr>
        <p:txBody>
          <a:bodyPr>
            <a:normAutofit fontScale="92500" lnSpcReduction="10000"/>
          </a:bodyPr>
          <a:lstStyle/>
          <a:p>
            <a:r>
              <a:rPr lang="zh-CN" altLang="en-US"/>
              <a:t>执行阶段，变量赋值完成。于是，在执行阶段期间，全局执行上下文就变成：</a:t>
            </a:r>
            <a:endParaRPr lang="en-US" altLang="zh-CN"/>
          </a:p>
        </p:txBody>
      </p:sp>
      <p:sp>
        <p:nvSpPr>
          <p:cNvPr id="9" name="矩形 8">
            <a:extLst>
              <a:ext uri="{FF2B5EF4-FFF2-40B4-BE49-F238E27FC236}">
                <a16:creationId xmlns:a16="http://schemas.microsoft.com/office/drawing/2014/main" id="{931D4FAF-0ADC-E94A-9BFA-15688A46A39A}"/>
              </a:ext>
            </a:extLst>
          </p:cNvPr>
          <p:cNvSpPr/>
          <p:nvPr/>
        </p:nvSpPr>
        <p:spPr>
          <a:xfrm>
            <a:off x="2377440" y="2662869"/>
            <a:ext cx="4956048" cy="3785652"/>
          </a:xfrm>
          <a:prstGeom prst="rect">
            <a:avLst/>
          </a:prstGeom>
          <a:ln>
            <a:solidFill>
              <a:schemeClr val="accent1">
                <a:hueOff val="0"/>
                <a:satOff val="0"/>
                <a:lumOff val="0"/>
              </a:schemeClr>
            </a:solidFill>
          </a:ln>
        </p:spPr>
        <p:txBody>
          <a:bodyPr wrap="square">
            <a:spAutoFit/>
          </a:bodyPr>
          <a:lstStyle/>
          <a:p>
            <a:r>
              <a:rPr lang="en-US" altLang="zh-CN" sz="2400" b="0">
                <a:solidFill>
                  <a:srgbClr val="C74DED"/>
                </a:solidFill>
                <a:effectLst/>
                <a:latin typeface="Fira Code" panose="020B0509050000020004" pitchFamily="49" charset="0"/>
              </a:rPr>
              <a:t>let</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a</a:t>
            </a:r>
            <a:r>
              <a:rPr lang="en-US" altLang="zh-CN" sz="2400" b="0">
                <a:solidFill>
                  <a:srgbClr val="BBBBBB"/>
                </a:solidFill>
                <a:effectLst/>
                <a:latin typeface="Fira Code" panose="020B0509050000020004" pitchFamily="49" charset="0"/>
              </a:rPr>
              <a:t> </a:t>
            </a:r>
            <a:r>
              <a:rPr lang="en-US" altLang="zh-CN" sz="2400" b="0">
                <a:solidFill>
                  <a:srgbClr val="EE5D43"/>
                </a:solidFill>
                <a:effectLst/>
                <a:latin typeface="Fira Code" panose="020B0509050000020004" pitchFamily="49" charset="0"/>
              </a:rPr>
              <a:t>=</a:t>
            </a:r>
            <a:r>
              <a:rPr lang="en-US" altLang="zh-CN" sz="2400" b="0">
                <a:solidFill>
                  <a:srgbClr val="BBBBBB"/>
                </a:solidFill>
                <a:effectLst/>
                <a:latin typeface="Fira Code" panose="020B0509050000020004" pitchFamily="49" charset="0"/>
              </a:rPr>
              <a:t> </a:t>
            </a:r>
            <a:r>
              <a:rPr lang="en-US" altLang="zh-CN" sz="2400" b="0">
                <a:solidFill>
                  <a:srgbClr val="F39C12"/>
                </a:solidFill>
                <a:effectLst/>
                <a:latin typeface="Fira Code" panose="020B0509050000020004" pitchFamily="49" charset="0"/>
              </a:rPr>
              <a:t>20</a:t>
            </a:r>
            <a:r>
              <a:rPr lang="en-US" altLang="zh-CN" sz="2400" b="0">
                <a:solidFill>
                  <a:srgbClr val="BBBBBB"/>
                </a:solidFill>
                <a:effectLst/>
                <a:latin typeface="Fira Code" panose="020B0509050000020004" pitchFamily="49" charset="0"/>
              </a:rPr>
              <a:t>;</a:t>
            </a:r>
          </a:p>
          <a:p>
            <a:r>
              <a:rPr lang="en-US" altLang="zh-CN" sz="2400" b="0">
                <a:solidFill>
                  <a:srgbClr val="C74DED"/>
                </a:solidFill>
                <a:effectLst/>
                <a:latin typeface="Fira Code" panose="020B0509050000020004" pitchFamily="49" charset="0"/>
              </a:rPr>
              <a:t>const</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b</a:t>
            </a:r>
            <a:r>
              <a:rPr lang="en-US" altLang="zh-CN" sz="2400" b="0">
                <a:solidFill>
                  <a:srgbClr val="BBBBBB"/>
                </a:solidFill>
                <a:effectLst/>
                <a:latin typeface="Fira Code" panose="020B0509050000020004" pitchFamily="49" charset="0"/>
              </a:rPr>
              <a:t> </a:t>
            </a:r>
            <a:r>
              <a:rPr lang="en-US" altLang="zh-CN" sz="2400" b="0">
                <a:solidFill>
                  <a:srgbClr val="EE5D43"/>
                </a:solidFill>
                <a:effectLst/>
                <a:latin typeface="Fira Code" panose="020B0509050000020004" pitchFamily="49" charset="0"/>
              </a:rPr>
              <a:t>=</a:t>
            </a:r>
            <a:r>
              <a:rPr lang="en-US" altLang="zh-CN" sz="2400" b="0">
                <a:solidFill>
                  <a:srgbClr val="BBBBBB"/>
                </a:solidFill>
                <a:effectLst/>
                <a:latin typeface="Fira Code" panose="020B0509050000020004" pitchFamily="49" charset="0"/>
              </a:rPr>
              <a:t> </a:t>
            </a:r>
            <a:r>
              <a:rPr lang="en-US" altLang="zh-CN" sz="2400" b="0">
                <a:solidFill>
                  <a:srgbClr val="F39C12"/>
                </a:solidFill>
                <a:effectLst/>
                <a:latin typeface="Fira Code" panose="020B0509050000020004" pitchFamily="49" charset="0"/>
              </a:rPr>
              <a:t>30</a:t>
            </a:r>
            <a:r>
              <a:rPr lang="en-US" altLang="zh-CN" sz="2400" b="0">
                <a:solidFill>
                  <a:srgbClr val="BBBBBB"/>
                </a:solidFill>
                <a:effectLst/>
                <a:latin typeface="Fira Code" panose="020B0509050000020004" pitchFamily="49" charset="0"/>
              </a:rPr>
              <a:t>;</a:t>
            </a:r>
          </a:p>
          <a:p>
            <a:r>
              <a:rPr lang="en-US" altLang="zh-CN" sz="2400" b="0">
                <a:solidFill>
                  <a:srgbClr val="C74DED"/>
                </a:solidFill>
                <a:effectLst/>
                <a:latin typeface="Fira Code" panose="020B0509050000020004" pitchFamily="49" charset="0"/>
              </a:rPr>
              <a:t>var</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c</a:t>
            </a:r>
            <a:r>
              <a:rPr lang="en-US" altLang="zh-CN" sz="2400" b="0">
                <a:solidFill>
                  <a:srgbClr val="BBBBBB"/>
                </a:solidFill>
                <a:effectLst/>
                <a:latin typeface="Fira Code" panose="020B0509050000020004" pitchFamily="49" charset="0"/>
              </a:rPr>
              <a:t>;</a:t>
            </a:r>
          </a:p>
          <a:p>
            <a:br>
              <a:rPr lang="en-US" altLang="zh-CN" sz="2400" b="0">
                <a:solidFill>
                  <a:srgbClr val="BBBBBB"/>
                </a:solidFill>
                <a:effectLst/>
                <a:latin typeface="Fira Code" panose="020B0509050000020004" pitchFamily="49" charset="0"/>
              </a:rPr>
            </a:br>
            <a:r>
              <a:rPr lang="en-US" altLang="zh-CN" sz="2400" b="0">
                <a:solidFill>
                  <a:srgbClr val="C74DED"/>
                </a:solidFill>
                <a:effectLst/>
                <a:latin typeface="Fira Code" panose="020B0509050000020004" pitchFamily="49" charset="0"/>
              </a:rPr>
              <a:t>function</a:t>
            </a:r>
            <a:r>
              <a:rPr lang="en-US" altLang="zh-CN" sz="2400" b="0">
                <a:solidFill>
                  <a:srgbClr val="BBBBBB"/>
                </a:solidFill>
                <a:effectLst/>
                <a:latin typeface="Fira Code" panose="020B0509050000020004" pitchFamily="49" charset="0"/>
              </a:rPr>
              <a:t> </a:t>
            </a:r>
            <a:r>
              <a:rPr lang="en-US" altLang="zh-CN" sz="2400" b="0">
                <a:solidFill>
                  <a:srgbClr val="FFE66D"/>
                </a:solidFill>
                <a:effectLst/>
                <a:latin typeface="Fira Code" panose="020B0509050000020004" pitchFamily="49" charset="0"/>
              </a:rPr>
              <a:t>multiply</a:t>
            </a:r>
            <a:r>
              <a:rPr lang="en-US" altLang="zh-CN" sz="2400" b="0">
                <a:solidFill>
                  <a:srgbClr val="BBBBBB"/>
                </a:solidFill>
                <a:effectLst/>
                <a:latin typeface="Fira Code" panose="020B0509050000020004" pitchFamily="49" charset="0"/>
              </a:rPr>
              <a:t>(</a:t>
            </a:r>
            <a:r>
              <a:rPr lang="en-US" altLang="zh-CN" sz="2400" b="0">
                <a:solidFill>
                  <a:srgbClr val="00E8C6"/>
                </a:solidFill>
                <a:effectLst/>
                <a:latin typeface="Fira Code" panose="020B0509050000020004" pitchFamily="49" charset="0"/>
              </a:rPr>
              <a:t>e</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f</a:t>
            </a:r>
            <a:r>
              <a:rPr lang="en-US" altLang="zh-CN" sz="2400" b="0">
                <a:solidFill>
                  <a:srgbClr val="BBBBBB"/>
                </a:solidFill>
                <a:effectLst/>
                <a:latin typeface="Fira Code" panose="020B0509050000020004" pitchFamily="49" charset="0"/>
              </a:rPr>
              <a:t>) {</a:t>
            </a:r>
          </a:p>
          <a:p>
            <a:r>
              <a:rPr lang="zh-CN" altLang="en-US" sz="2400" b="0">
                <a:solidFill>
                  <a:srgbClr val="C74DED"/>
                </a:solidFill>
                <a:effectLst/>
                <a:latin typeface="Fira Code" panose="020B0509050000020004" pitchFamily="49" charset="0"/>
              </a:rPr>
              <a:t>  </a:t>
            </a:r>
            <a:r>
              <a:rPr lang="en-US" altLang="zh-CN" sz="2400" b="0">
                <a:solidFill>
                  <a:srgbClr val="C74DED"/>
                </a:solidFill>
                <a:effectLst/>
                <a:latin typeface="Fira Code" panose="020B0509050000020004" pitchFamily="49" charset="0"/>
              </a:rPr>
              <a:t>var</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g</a:t>
            </a:r>
            <a:r>
              <a:rPr lang="en-US" altLang="zh-CN" sz="2400" b="0">
                <a:solidFill>
                  <a:srgbClr val="BBBBBB"/>
                </a:solidFill>
                <a:effectLst/>
                <a:latin typeface="Fira Code" panose="020B0509050000020004" pitchFamily="49" charset="0"/>
              </a:rPr>
              <a:t> </a:t>
            </a:r>
            <a:r>
              <a:rPr lang="en-US" altLang="zh-CN" sz="2400" b="0">
                <a:solidFill>
                  <a:srgbClr val="EE5D43"/>
                </a:solidFill>
                <a:effectLst/>
                <a:latin typeface="Fira Code" panose="020B0509050000020004" pitchFamily="49" charset="0"/>
              </a:rPr>
              <a:t>=</a:t>
            </a:r>
            <a:r>
              <a:rPr lang="en-US" altLang="zh-CN" sz="2400" b="0">
                <a:solidFill>
                  <a:srgbClr val="BBBBBB"/>
                </a:solidFill>
                <a:effectLst/>
                <a:latin typeface="Fira Code" panose="020B0509050000020004" pitchFamily="49" charset="0"/>
              </a:rPr>
              <a:t> </a:t>
            </a:r>
            <a:r>
              <a:rPr lang="en-US" altLang="zh-CN" sz="2400" b="0">
                <a:solidFill>
                  <a:srgbClr val="F39C12"/>
                </a:solidFill>
                <a:effectLst/>
                <a:latin typeface="Fira Code" panose="020B0509050000020004" pitchFamily="49" charset="0"/>
              </a:rPr>
              <a:t>20</a:t>
            </a:r>
            <a:r>
              <a:rPr lang="en-US" altLang="zh-CN" sz="2400" b="0">
                <a:solidFill>
                  <a:srgbClr val="BBBBBB"/>
                </a:solidFill>
                <a:effectLst/>
                <a:latin typeface="Fira Code" panose="020B0509050000020004" pitchFamily="49" charset="0"/>
              </a:rPr>
              <a:t>;</a:t>
            </a:r>
          </a:p>
          <a:p>
            <a:r>
              <a:rPr lang="zh-CN" altLang="en-US" sz="2400" b="0">
                <a:solidFill>
                  <a:srgbClr val="C74DED"/>
                </a:solidFill>
                <a:effectLst/>
                <a:latin typeface="Fira Code" panose="020B0509050000020004" pitchFamily="49" charset="0"/>
              </a:rPr>
              <a:t>  </a:t>
            </a:r>
            <a:r>
              <a:rPr lang="en-US" altLang="zh-CN" sz="2400" b="0">
                <a:solidFill>
                  <a:srgbClr val="C74DED"/>
                </a:solidFill>
                <a:effectLst/>
                <a:latin typeface="Fira Code" panose="020B0509050000020004" pitchFamily="49" charset="0"/>
              </a:rPr>
              <a:t>return</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e</a:t>
            </a:r>
            <a:r>
              <a:rPr lang="en-US" altLang="zh-CN" sz="2400" b="0">
                <a:solidFill>
                  <a:srgbClr val="BBBBBB"/>
                </a:solidFill>
                <a:effectLst/>
                <a:latin typeface="Fira Code" panose="020B0509050000020004" pitchFamily="49" charset="0"/>
              </a:rPr>
              <a:t> </a:t>
            </a:r>
            <a:r>
              <a:rPr lang="en-US" altLang="zh-CN" sz="2400" b="0">
                <a:solidFill>
                  <a:srgbClr val="EE5D43"/>
                </a:solidFill>
                <a:effectLst/>
                <a:latin typeface="Fira Code" panose="020B0509050000020004" pitchFamily="49" charset="0"/>
              </a:rPr>
              <a:t>*</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f</a:t>
            </a:r>
            <a:r>
              <a:rPr lang="en-US" altLang="zh-CN" sz="2400" b="0">
                <a:solidFill>
                  <a:srgbClr val="BBBBBB"/>
                </a:solidFill>
                <a:effectLst/>
                <a:latin typeface="Fira Code" panose="020B0509050000020004" pitchFamily="49" charset="0"/>
              </a:rPr>
              <a:t> </a:t>
            </a:r>
            <a:r>
              <a:rPr lang="en-US" altLang="zh-CN" sz="2400" b="0">
                <a:solidFill>
                  <a:srgbClr val="EE5D43"/>
                </a:solidFill>
                <a:effectLst/>
                <a:latin typeface="Fira Code" panose="020B0509050000020004" pitchFamily="49" charset="0"/>
              </a:rPr>
              <a:t>*</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g</a:t>
            </a:r>
            <a:r>
              <a:rPr lang="en-US" altLang="zh-CN" sz="2400" b="0">
                <a:solidFill>
                  <a:srgbClr val="BBBBBB"/>
                </a:solidFill>
                <a:effectLst/>
                <a:latin typeface="Fira Code" panose="020B0509050000020004" pitchFamily="49" charset="0"/>
              </a:rPr>
              <a:t>;</a:t>
            </a:r>
          </a:p>
          <a:p>
            <a:r>
              <a:rPr lang="en-US" altLang="zh-CN" sz="2400" b="0">
                <a:solidFill>
                  <a:srgbClr val="BBBBBB"/>
                </a:solidFill>
                <a:effectLst/>
                <a:latin typeface="Fira Code" panose="020B0509050000020004" pitchFamily="49" charset="0"/>
              </a:rPr>
              <a:t>}</a:t>
            </a:r>
          </a:p>
          <a:p>
            <a:br>
              <a:rPr lang="en-US" altLang="zh-CN" sz="2400" b="0">
                <a:solidFill>
                  <a:srgbClr val="BBBBBB"/>
                </a:solidFill>
                <a:effectLst/>
                <a:latin typeface="Fira Code" panose="020B0509050000020004" pitchFamily="49" charset="0"/>
              </a:rPr>
            </a:br>
            <a:r>
              <a:rPr lang="en-US" altLang="zh-CN" sz="2400" b="0">
                <a:solidFill>
                  <a:srgbClr val="00E8C6"/>
                </a:solidFill>
                <a:effectLst/>
                <a:latin typeface="Fira Code" panose="020B0509050000020004" pitchFamily="49" charset="0"/>
              </a:rPr>
              <a:t>c</a:t>
            </a:r>
            <a:r>
              <a:rPr lang="en-US" altLang="zh-CN" sz="2400" b="0">
                <a:solidFill>
                  <a:srgbClr val="BBBBBB"/>
                </a:solidFill>
                <a:effectLst/>
                <a:latin typeface="Fira Code" panose="020B0509050000020004" pitchFamily="49" charset="0"/>
              </a:rPr>
              <a:t> </a:t>
            </a:r>
            <a:r>
              <a:rPr lang="en-US" altLang="zh-CN" sz="2400" b="0">
                <a:solidFill>
                  <a:srgbClr val="EE5D43"/>
                </a:solidFill>
                <a:effectLst/>
                <a:latin typeface="Fira Code" panose="020B0509050000020004" pitchFamily="49" charset="0"/>
              </a:rPr>
              <a:t>=</a:t>
            </a:r>
            <a:r>
              <a:rPr lang="en-US" altLang="zh-CN" sz="2400" b="0">
                <a:solidFill>
                  <a:srgbClr val="BBBBBB"/>
                </a:solidFill>
                <a:effectLst/>
                <a:latin typeface="Fira Code" panose="020B0509050000020004" pitchFamily="49" charset="0"/>
              </a:rPr>
              <a:t> </a:t>
            </a:r>
            <a:r>
              <a:rPr lang="en-US" altLang="zh-CN" sz="2400" b="0">
                <a:solidFill>
                  <a:srgbClr val="FFE66D"/>
                </a:solidFill>
                <a:effectLst/>
                <a:latin typeface="Fira Code" panose="020B0509050000020004" pitchFamily="49" charset="0"/>
              </a:rPr>
              <a:t>multiply</a:t>
            </a:r>
            <a:r>
              <a:rPr lang="en-US" altLang="zh-CN" sz="2400" b="0">
                <a:solidFill>
                  <a:srgbClr val="BBBBBB"/>
                </a:solidFill>
                <a:effectLst/>
                <a:latin typeface="Fira Code" panose="020B0509050000020004" pitchFamily="49" charset="0"/>
              </a:rPr>
              <a:t>(</a:t>
            </a:r>
            <a:r>
              <a:rPr lang="en-US" altLang="zh-CN" sz="2400" b="0">
                <a:solidFill>
                  <a:srgbClr val="F39C12"/>
                </a:solidFill>
                <a:effectLst/>
                <a:latin typeface="Fira Code" panose="020B0509050000020004" pitchFamily="49" charset="0"/>
              </a:rPr>
              <a:t>20</a:t>
            </a:r>
            <a:r>
              <a:rPr lang="en-US" altLang="zh-CN" sz="2400" b="0">
                <a:solidFill>
                  <a:srgbClr val="BBBBBB"/>
                </a:solidFill>
                <a:effectLst/>
                <a:latin typeface="Fira Code" panose="020B0509050000020004" pitchFamily="49" charset="0"/>
              </a:rPr>
              <a:t>, </a:t>
            </a:r>
            <a:r>
              <a:rPr lang="en-US" altLang="zh-CN" sz="2400" b="0">
                <a:solidFill>
                  <a:srgbClr val="F39C12"/>
                </a:solidFill>
                <a:effectLst/>
                <a:latin typeface="Fira Code" panose="020B0509050000020004" pitchFamily="49" charset="0"/>
              </a:rPr>
              <a:t>30</a:t>
            </a:r>
            <a:r>
              <a:rPr lang="en-US" altLang="zh-CN" sz="2400" b="0">
                <a:solidFill>
                  <a:srgbClr val="BBBBBB"/>
                </a:solidFill>
                <a:effectLst/>
                <a:latin typeface="Fira Code" panose="020B0509050000020004" pitchFamily="49" charset="0"/>
              </a:rPr>
              <a:t>);</a:t>
            </a:r>
          </a:p>
        </p:txBody>
      </p:sp>
      <p:pic>
        <p:nvPicPr>
          <p:cNvPr id="3" name="图片 2">
            <a:extLst>
              <a:ext uri="{FF2B5EF4-FFF2-40B4-BE49-F238E27FC236}">
                <a16:creationId xmlns:a16="http://schemas.microsoft.com/office/drawing/2014/main" id="{8876973B-A217-2940-A0A7-C30AFEC2B735}"/>
              </a:ext>
            </a:extLst>
          </p:cNvPr>
          <p:cNvPicPr>
            <a:picLocks noChangeAspect="1"/>
          </p:cNvPicPr>
          <p:nvPr/>
        </p:nvPicPr>
        <p:blipFill>
          <a:blip r:embed="rId3"/>
          <a:stretch>
            <a:fillRect/>
          </a:stretch>
        </p:blipFill>
        <p:spPr>
          <a:xfrm>
            <a:off x="8044180" y="2564130"/>
            <a:ext cx="2489708" cy="3831564"/>
          </a:xfrm>
          <a:prstGeom prst="rect">
            <a:avLst/>
          </a:prstGeom>
        </p:spPr>
      </p:pic>
    </p:spTree>
    <p:extLst>
      <p:ext uri="{BB962C8B-B14F-4D97-AF65-F5344CB8AC3E}">
        <p14:creationId xmlns:p14="http://schemas.microsoft.com/office/powerpoint/2010/main" val="12987987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执行上下文和执行栈</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解析示例代码的执行上下文</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7" name="内容占位符 7">
            <a:extLst>
              <a:ext uri="{FF2B5EF4-FFF2-40B4-BE49-F238E27FC236}">
                <a16:creationId xmlns:a16="http://schemas.microsoft.com/office/drawing/2014/main" id="{8E502ECD-172E-4F4A-AA37-337374CD6E53}"/>
              </a:ext>
            </a:extLst>
          </p:cNvPr>
          <p:cNvSpPr>
            <a:spLocks noGrp="1"/>
          </p:cNvSpPr>
          <p:nvPr>
            <p:ph sz="half" idx="1"/>
          </p:nvPr>
        </p:nvSpPr>
        <p:spPr>
          <a:xfrm>
            <a:off x="937985" y="1811110"/>
            <a:ext cx="10290847" cy="4882987"/>
          </a:xfrm>
        </p:spPr>
        <p:txBody>
          <a:bodyPr>
            <a:normAutofit fontScale="92500" lnSpcReduction="10000"/>
          </a:bodyPr>
          <a:lstStyle/>
          <a:p>
            <a:r>
              <a:rPr lang="zh-CN" altLang="en-US"/>
              <a:t>当遇到调用函数 </a:t>
            </a:r>
            <a:r>
              <a:rPr lang="en-US" altLang="zh-CN"/>
              <a:t>multiply(20, 30) </a:t>
            </a:r>
            <a:r>
              <a:rPr lang="zh-CN" altLang="en-US"/>
              <a:t>时，就创建一个新的函数执行上下文来执行该函数代码。于是，在创建阶段期间，该函数执行上下文就是这样的：</a:t>
            </a:r>
          </a:p>
        </p:txBody>
      </p:sp>
      <p:sp>
        <p:nvSpPr>
          <p:cNvPr id="9" name="矩形 8">
            <a:extLst>
              <a:ext uri="{FF2B5EF4-FFF2-40B4-BE49-F238E27FC236}">
                <a16:creationId xmlns:a16="http://schemas.microsoft.com/office/drawing/2014/main" id="{931D4FAF-0ADC-E94A-9BFA-15688A46A39A}"/>
              </a:ext>
            </a:extLst>
          </p:cNvPr>
          <p:cNvSpPr/>
          <p:nvPr/>
        </p:nvSpPr>
        <p:spPr>
          <a:xfrm>
            <a:off x="2450592" y="2809173"/>
            <a:ext cx="4956048" cy="3785652"/>
          </a:xfrm>
          <a:prstGeom prst="rect">
            <a:avLst/>
          </a:prstGeom>
          <a:ln>
            <a:solidFill>
              <a:schemeClr val="accent1">
                <a:hueOff val="0"/>
                <a:satOff val="0"/>
                <a:lumOff val="0"/>
              </a:schemeClr>
            </a:solidFill>
          </a:ln>
        </p:spPr>
        <p:txBody>
          <a:bodyPr wrap="square">
            <a:spAutoFit/>
          </a:bodyPr>
          <a:lstStyle/>
          <a:p>
            <a:r>
              <a:rPr lang="en-US" altLang="zh-CN" sz="2400" b="0">
                <a:solidFill>
                  <a:srgbClr val="C74DED"/>
                </a:solidFill>
                <a:effectLst/>
                <a:latin typeface="Fira Code" panose="020B0509050000020004" pitchFamily="49" charset="0"/>
              </a:rPr>
              <a:t>let</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a</a:t>
            </a:r>
            <a:r>
              <a:rPr lang="en-US" altLang="zh-CN" sz="2400" b="0">
                <a:solidFill>
                  <a:srgbClr val="BBBBBB"/>
                </a:solidFill>
                <a:effectLst/>
                <a:latin typeface="Fira Code" panose="020B0509050000020004" pitchFamily="49" charset="0"/>
              </a:rPr>
              <a:t> </a:t>
            </a:r>
            <a:r>
              <a:rPr lang="en-US" altLang="zh-CN" sz="2400" b="0">
                <a:solidFill>
                  <a:srgbClr val="EE5D43"/>
                </a:solidFill>
                <a:effectLst/>
                <a:latin typeface="Fira Code" panose="020B0509050000020004" pitchFamily="49" charset="0"/>
              </a:rPr>
              <a:t>=</a:t>
            </a:r>
            <a:r>
              <a:rPr lang="en-US" altLang="zh-CN" sz="2400" b="0">
                <a:solidFill>
                  <a:srgbClr val="BBBBBB"/>
                </a:solidFill>
                <a:effectLst/>
                <a:latin typeface="Fira Code" panose="020B0509050000020004" pitchFamily="49" charset="0"/>
              </a:rPr>
              <a:t> </a:t>
            </a:r>
            <a:r>
              <a:rPr lang="en-US" altLang="zh-CN" sz="2400" b="0">
                <a:solidFill>
                  <a:srgbClr val="F39C12"/>
                </a:solidFill>
                <a:effectLst/>
                <a:latin typeface="Fira Code" panose="020B0509050000020004" pitchFamily="49" charset="0"/>
              </a:rPr>
              <a:t>20</a:t>
            </a:r>
            <a:r>
              <a:rPr lang="en-US" altLang="zh-CN" sz="2400" b="0">
                <a:solidFill>
                  <a:srgbClr val="BBBBBB"/>
                </a:solidFill>
                <a:effectLst/>
                <a:latin typeface="Fira Code" panose="020B0509050000020004" pitchFamily="49" charset="0"/>
              </a:rPr>
              <a:t>;</a:t>
            </a:r>
          </a:p>
          <a:p>
            <a:r>
              <a:rPr lang="en-US" altLang="zh-CN" sz="2400" b="0">
                <a:solidFill>
                  <a:srgbClr val="C74DED"/>
                </a:solidFill>
                <a:effectLst/>
                <a:latin typeface="Fira Code" panose="020B0509050000020004" pitchFamily="49" charset="0"/>
              </a:rPr>
              <a:t>const</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b</a:t>
            </a:r>
            <a:r>
              <a:rPr lang="en-US" altLang="zh-CN" sz="2400" b="0">
                <a:solidFill>
                  <a:srgbClr val="BBBBBB"/>
                </a:solidFill>
                <a:effectLst/>
                <a:latin typeface="Fira Code" panose="020B0509050000020004" pitchFamily="49" charset="0"/>
              </a:rPr>
              <a:t> </a:t>
            </a:r>
            <a:r>
              <a:rPr lang="en-US" altLang="zh-CN" sz="2400" b="0">
                <a:solidFill>
                  <a:srgbClr val="EE5D43"/>
                </a:solidFill>
                <a:effectLst/>
                <a:latin typeface="Fira Code" panose="020B0509050000020004" pitchFamily="49" charset="0"/>
              </a:rPr>
              <a:t>=</a:t>
            </a:r>
            <a:r>
              <a:rPr lang="en-US" altLang="zh-CN" sz="2400" b="0">
                <a:solidFill>
                  <a:srgbClr val="BBBBBB"/>
                </a:solidFill>
                <a:effectLst/>
                <a:latin typeface="Fira Code" panose="020B0509050000020004" pitchFamily="49" charset="0"/>
              </a:rPr>
              <a:t> </a:t>
            </a:r>
            <a:r>
              <a:rPr lang="en-US" altLang="zh-CN" sz="2400" b="0">
                <a:solidFill>
                  <a:srgbClr val="F39C12"/>
                </a:solidFill>
                <a:effectLst/>
                <a:latin typeface="Fira Code" panose="020B0509050000020004" pitchFamily="49" charset="0"/>
              </a:rPr>
              <a:t>30</a:t>
            </a:r>
            <a:r>
              <a:rPr lang="en-US" altLang="zh-CN" sz="2400" b="0">
                <a:solidFill>
                  <a:srgbClr val="BBBBBB"/>
                </a:solidFill>
                <a:effectLst/>
                <a:latin typeface="Fira Code" panose="020B0509050000020004" pitchFamily="49" charset="0"/>
              </a:rPr>
              <a:t>;</a:t>
            </a:r>
          </a:p>
          <a:p>
            <a:r>
              <a:rPr lang="en-US" altLang="zh-CN" sz="2400" b="0">
                <a:solidFill>
                  <a:srgbClr val="C74DED"/>
                </a:solidFill>
                <a:effectLst/>
                <a:latin typeface="Fira Code" panose="020B0509050000020004" pitchFamily="49" charset="0"/>
              </a:rPr>
              <a:t>var</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c</a:t>
            </a:r>
            <a:r>
              <a:rPr lang="en-US" altLang="zh-CN" sz="2400" b="0">
                <a:solidFill>
                  <a:srgbClr val="BBBBBB"/>
                </a:solidFill>
                <a:effectLst/>
                <a:latin typeface="Fira Code" panose="020B0509050000020004" pitchFamily="49" charset="0"/>
              </a:rPr>
              <a:t>;</a:t>
            </a:r>
          </a:p>
          <a:p>
            <a:br>
              <a:rPr lang="en-US" altLang="zh-CN" sz="2400" b="0">
                <a:solidFill>
                  <a:srgbClr val="BBBBBB"/>
                </a:solidFill>
                <a:effectLst/>
                <a:latin typeface="Fira Code" panose="020B0509050000020004" pitchFamily="49" charset="0"/>
              </a:rPr>
            </a:br>
            <a:r>
              <a:rPr lang="en-US" altLang="zh-CN" sz="2400" b="0">
                <a:solidFill>
                  <a:srgbClr val="C74DED"/>
                </a:solidFill>
                <a:effectLst/>
                <a:latin typeface="Fira Code" panose="020B0509050000020004" pitchFamily="49" charset="0"/>
              </a:rPr>
              <a:t>function</a:t>
            </a:r>
            <a:r>
              <a:rPr lang="en-US" altLang="zh-CN" sz="2400" b="0">
                <a:solidFill>
                  <a:srgbClr val="BBBBBB"/>
                </a:solidFill>
                <a:effectLst/>
                <a:latin typeface="Fira Code" panose="020B0509050000020004" pitchFamily="49" charset="0"/>
              </a:rPr>
              <a:t> </a:t>
            </a:r>
            <a:r>
              <a:rPr lang="en-US" altLang="zh-CN" sz="2400" b="0">
                <a:solidFill>
                  <a:srgbClr val="FFE66D"/>
                </a:solidFill>
                <a:effectLst/>
                <a:latin typeface="Fira Code" panose="020B0509050000020004" pitchFamily="49" charset="0"/>
              </a:rPr>
              <a:t>multiply</a:t>
            </a:r>
            <a:r>
              <a:rPr lang="en-US" altLang="zh-CN" sz="2400" b="0">
                <a:solidFill>
                  <a:srgbClr val="BBBBBB"/>
                </a:solidFill>
                <a:effectLst/>
                <a:latin typeface="Fira Code" panose="020B0509050000020004" pitchFamily="49" charset="0"/>
              </a:rPr>
              <a:t>(</a:t>
            </a:r>
            <a:r>
              <a:rPr lang="en-US" altLang="zh-CN" sz="2400" b="0">
                <a:solidFill>
                  <a:srgbClr val="00E8C6"/>
                </a:solidFill>
                <a:effectLst/>
                <a:latin typeface="Fira Code" panose="020B0509050000020004" pitchFamily="49" charset="0"/>
              </a:rPr>
              <a:t>e</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f</a:t>
            </a:r>
            <a:r>
              <a:rPr lang="en-US" altLang="zh-CN" sz="2400" b="0">
                <a:solidFill>
                  <a:srgbClr val="BBBBBB"/>
                </a:solidFill>
                <a:effectLst/>
                <a:latin typeface="Fira Code" panose="020B0509050000020004" pitchFamily="49" charset="0"/>
              </a:rPr>
              <a:t>) {</a:t>
            </a:r>
          </a:p>
          <a:p>
            <a:r>
              <a:rPr lang="zh-CN" altLang="en-US" sz="2400" b="0">
                <a:solidFill>
                  <a:srgbClr val="C74DED"/>
                </a:solidFill>
                <a:effectLst/>
                <a:latin typeface="Fira Code" panose="020B0509050000020004" pitchFamily="49" charset="0"/>
              </a:rPr>
              <a:t>  </a:t>
            </a:r>
            <a:r>
              <a:rPr lang="en-US" altLang="zh-CN" sz="2400" b="0">
                <a:solidFill>
                  <a:srgbClr val="C74DED"/>
                </a:solidFill>
                <a:effectLst/>
                <a:latin typeface="Fira Code" panose="020B0509050000020004" pitchFamily="49" charset="0"/>
              </a:rPr>
              <a:t>var</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g</a:t>
            </a:r>
            <a:r>
              <a:rPr lang="en-US" altLang="zh-CN" sz="2400" b="0">
                <a:solidFill>
                  <a:srgbClr val="BBBBBB"/>
                </a:solidFill>
                <a:effectLst/>
                <a:latin typeface="Fira Code" panose="020B0509050000020004" pitchFamily="49" charset="0"/>
              </a:rPr>
              <a:t> </a:t>
            </a:r>
            <a:r>
              <a:rPr lang="en-US" altLang="zh-CN" sz="2400" b="0">
                <a:solidFill>
                  <a:srgbClr val="EE5D43"/>
                </a:solidFill>
                <a:effectLst/>
                <a:latin typeface="Fira Code" panose="020B0509050000020004" pitchFamily="49" charset="0"/>
              </a:rPr>
              <a:t>=</a:t>
            </a:r>
            <a:r>
              <a:rPr lang="en-US" altLang="zh-CN" sz="2400" b="0">
                <a:solidFill>
                  <a:srgbClr val="BBBBBB"/>
                </a:solidFill>
                <a:effectLst/>
                <a:latin typeface="Fira Code" panose="020B0509050000020004" pitchFamily="49" charset="0"/>
              </a:rPr>
              <a:t> </a:t>
            </a:r>
            <a:r>
              <a:rPr lang="en-US" altLang="zh-CN" sz="2400" b="0">
                <a:solidFill>
                  <a:srgbClr val="F39C12"/>
                </a:solidFill>
                <a:effectLst/>
                <a:latin typeface="Fira Code" panose="020B0509050000020004" pitchFamily="49" charset="0"/>
              </a:rPr>
              <a:t>20</a:t>
            </a:r>
            <a:r>
              <a:rPr lang="en-US" altLang="zh-CN" sz="2400" b="0">
                <a:solidFill>
                  <a:srgbClr val="BBBBBB"/>
                </a:solidFill>
                <a:effectLst/>
                <a:latin typeface="Fira Code" panose="020B0509050000020004" pitchFamily="49" charset="0"/>
              </a:rPr>
              <a:t>;</a:t>
            </a:r>
          </a:p>
          <a:p>
            <a:r>
              <a:rPr lang="zh-CN" altLang="en-US" sz="2400" b="0">
                <a:solidFill>
                  <a:srgbClr val="C74DED"/>
                </a:solidFill>
                <a:effectLst/>
                <a:latin typeface="Fira Code" panose="020B0509050000020004" pitchFamily="49" charset="0"/>
              </a:rPr>
              <a:t>  </a:t>
            </a:r>
            <a:r>
              <a:rPr lang="en-US" altLang="zh-CN" sz="2400" b="0">
                <a:solidFill>
                  <a:srgbClr val="C74DED"/>
                </a:solidFill>
                <a:effectLst/>
                <a:latin typeface="Fira Code" panose="020B0509050000020004" pitchFamily="49" charset="0"/>
              </a:rPr>
              <a:t>return</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e</a:t>
            </a:r>
            <a:r>
              <a:rPr lang="en-US" altLang="zh-CN" sz="2400" b="0">
                <a:solidFill>
                  <a:srgbClr val="BBBBBB"/>
                </a:solidFill>
                <a:effectLst/>
                <a:latin typeface="Fira Code" panose="020B0509050000020004" pitchFamily="49" charset="0"/>
              </a:rPr>
              <a:t> </a:t>
            </a:r>
            <a:r>
              <a:rPr lang="en-US" altLang="zh-CN" sz="2400" b="0">
                <a:solidFill>
                  <a:srgbClr val="EE5D43"/>
                </a:solidFill>
                <a:effectLst/>
                <a:latin typeface="Fira Code" panose="020B0509050000020004" pitchFamily="49" charset="0"/>
              </a:rPr>
              <a:t>*</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f</a:t>
            </a:r>
            <a:r>
              <a:rPr lang="en-US" altLang="zh-CN" sz="2400" b="0">
                <a:solidFill>
                  <a:srgbClr val="BBBBBB"/>
                </a:solidFill>
                <a:effectLst/>
                <a:latin typeface="Fira Code" panose="020B0509050000020004" pitchFamily="49" charset="0"/>
              </a:rPr>
              <a:t> </a:t>
            </a:r>
            <a:r>
              <a:rPr lang="en-US" altLang="zh-CN" sz="2400" b="0">
                <a:solidFill>
                  <a:srgbClr val="EE5D43"/>
                </a:solidFill>
                <a:effectLst/>
                <a:latin typeface="Fira Code" panose="020B0509050000020004" pitchFamily="49" charset="0"/>
              </a:rPr>
              <a:t>*</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g</a:t>
            </a:r>
            <a:r>
              <a:rPr lang="en-US" altLang="zh-CN" sz="2400" b="0">
                <a:solidFill>
                  <a:srgbClr val="BBBBBB"/>
                </a:solidFill>
                <a:effectLst/>
                <a:latin typeface="Fira Code" panose="020B0509050000020004" pitchFamily="49" charset="0"/>
              </a:rPr>
              <a:t>;</a:t>
            </a:r>
          </a:p>
          <a:p>
            <a:r>
              <a:rPr lang="en-US" altLang="zh-CN" sz="2400" b="0">
                <a:solidFill>
                  <a:srgbClr val="BBBBBB"/>
                </a:solidFill>
                <a:effectLst/>
                <a:latin typeface="Fira Code" panose="020B0509050000020004" pitchFamily="49" charset="0"/>
              </a:rPr>
              <a:t>}</a:t>
            </a:r>
          </a:p>
          <a:p>
            <a:br>
              <a:rPr lang="en-US" altLang="zh-CN" sz="2400" b="0">
                <a:solidFill>
                  <a:srgbClr val="BBBBBB"/>
                </a:solidFill>
                <a:effectLst/>
                <a:latin typeface="Fira Code" panose="020B0509050000020004" pitchFamily="49" charset="0"/>
              </a:rPr>
            </a:br>
            <a:r>
              <a:rPr lang="en-US" altLang="zh-CN" sz="2400" b="0">
                <a:solidFill>
                  <a:srgbClr val="00E8C6"/>
                </a:solidFill>
                <a:effectLst/>
                <a:latin typeface="Fira Code" panose="020B0509050000020004" pitchFamily="49" charset="0"/>
              </a:rPr>
              <a:t>c</a:t>
            </a:r>
            <a:r>
              <a:rPr lang="en-US" altLang="zh-CN" sz="2400" b="0">
                <a:solidFill>
                  <a:srgbClr val="BBBBBB"/>
                </a:solidFill>
                <a:effectLst/>
                <a:latin typeface="Fira Code" panose="020B0509050000020004" pitchFamily="49" charset="0"/>
              </a:rPr>
              <a:t> </a:t>
            </a:r>
            <a:r>
              <a:rPr lang="en-US" altLang="zh-CN" sz="2400" b="0">
                <a:solidFill>
                  <a:srgbClr val="EE5D43"/>
                </a:solidFill>
                <a:effectLst/>
                <a:latin typeface="Fira Code" panose="020B0509050000020004" pitchFamily="49" charset="0"/>
              </a:rPr>
              <a:t>=</a:t>
            </a:r>
            <a:r>
              <a:rPr lang="en-US" altLang="zh-CN" sz="2400" b="0">
                <a:solidFill>
                  <a:srgbClr val="BBBBBB"/>
                </a:solidFill>
                <a:effectLst/>
                <a:latin typeface="Fira Code" panose="020B0509050000020004" pitchFamily="49" charset="0"/>
              </a:rPr>
              <a:t> </a:t>
            </a:r>
            <a:r>
              <a:rPr lang="en-US" altLang="zh-CN" sz="2400" b="0">
                <a:solidFill>
                  <a:srgbClr val="FFE66D"/>
                </a:solidFill>
                <a:effectLst/>
                <a:latin typeface="Fira Code" panose="020B0509050000020004" pitchFamily="49" charset="0"/>
              </a:rPr>
              <a:t>multiply</a:t>
            </a:r>
            <a:r>
              <a:rPr lang="en-US" altLang="zh-CN" sz="2400" b="0">
                <a:solidFill>
                  <a:srgbClr val="BBBBBB"/>
                </a:solidFill>
                <a:effectLst/>
                <a:latin typeface="Fira Code" panose="020B0509050000020004" pitchFamily="49" charset="0"/>
              </a:rPr>
              <a:t>(</a:t>
            </a:r>
            <a:r>
              <a:rPr lang="en-US" altLang="zh-CN" sz="2400" b="0">
                <a:solidFill>
                  <a:srgbClr val="F39C12"/>
                </a:solidFill>
                <a:effectLst/>
                <a:latin typeface="Fira Code" panose="020B0509050000020004" pitchFamily="49" charset="0"/>
              </a:rPr>
              <a:t>20</a:t>
            </a:r>
            <a:r>
              <a:rPr lang="en-US" altLang="zh-CN" sz="2400" b="0">
                <a:solidFill>
                  <a:srgbClr val="BBBBBB"/>
                </a:solidFill>
                <a:effectLst/>
                <a:latin typeface="Fira Code" panose="020B0509050000020004" pitchFamily="49" charset="0"/>
              </a:rPr>
              <a:t>, </a:t>
            </a:r>
            <a:r>
              <a:rPr lang="en-US" altLang="zh-CN" sz="2400" b="0">
                <a:solidFill>
                  <a:srgbClr val="F39C12"/>
                </a:solidFill>
                <a:effectLst/>
                <a:latin typeface="Fira Code" panose="020B0509050000020004" pitchFamily="49" charset="0"/>
              </a:rPr>
              <a:t>30</a:t>
            </a:r>
            <a:r>
              <a:rPr lang="en-US" altLang="zh-CN" sz="2400" b="0">
                <a:solidFill>
                  <a:srgbClr val="BBBBBB"/>
                </a:solidFill>
                <a:effectLst/>
                <a:latin typeface="Fira Code" panose="020B0509050000020004" pitchFamily="49" charset="0"/>
              </a:rPr>
              <a:t>);</a:t>
            </a:r>
          </a:p>
        </p:txBody>
      </p:sp>
      <p:pic>
        <p:nvPicPr>
          <p:cNvPr id="5" name="图片 4">
            <a:extLst>
              <a:ext uri="{FF2B5EF4-FFF2-40B4-BE49-F238E27FC236}">
                <a16:creationId xmlns:a16="http://schemas.microsoft.com/office/drawing/2014/main" id="{AE5596A3-2AC8-EC47-9A85-20DADD9E342B}"/>
              </a:ext>
            </a:extLst>
          </p:cNvPr>
          <p:cNvPicPr>
            <a:picLocks noChangeAspect="1"/>
          </p:cNvPicPr>
          <p:nvPr/>
        </p:nvPicPr>
        <p:blipFill>
          <a:blip r:embed="rId3"/>
          <a:stretch>
            <a:fillRect/>
          </a:stretch>
        </p:blipFill>
        <p:spPr>
          <a:xfrm>
            <a:off x="7778495" y="2704592"/>
            <a:ext cx="4101343" cy="4025392"/>
          </a:xfrm>
          <a:prstGeom prst="rect">
            <a:avLst/>
          </a:prstGeom>
        </p:spPr>
      </p:pic>
    </p:spTree>
    <p:extLst>
      <p:ext uri="{BB962C8B-B14F-4D97-AF65-F5344CB8AC3E}">
        <p14:creationId xmlns:p14="http://schemas.microsoft.com/office/powerpoint/2010/main" val="36539516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执行上下文和执行栈</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解析示例代码的执行上下文</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7" name="内容占位符 7">
            <a:extLst>
              <a:ext uri="{FF2B5EF4-FFF2-40B4-BE49-F238E27FC236}">
                <a16:creationId xmlns:a16="http://schemas.microsoft.com/office/drawing/2014/main" id="{8E502ECD-172E-4F4A-AA37-337374CD6E53}"/>
              </a:ext>
            </a:extLst>
          </p:cNvPr>
          <p:cNvSpPr>
            <a:spLocks noGrp="1"/>
          </p:cNvSpPr>
          <p:nvPr>
            <p:ph sz="half" idx="1"/>
          </p:nvPr>
        </p:nvSpPr>
        <p:spPr>
          <a:xfrm>
            <a:off x="937985" y="1811110"/>
            <a:ext cx="10290847" cy="4882987"/>
          </a:xfrm>
        </p:spPr>
        <p:txBody>
          <a:bodyPr>
            <a:normAutofit fontScale="92500" lnSpcReduction="10000"/>
          </a:bodyPr>
          <a:lstStyle/>
          <a:p>
            <a:r>
              <a:rPr lang="zh-CN" altLang="en-US"/>
              <a:t>之后，该执行上下文进入执行阶段，也就是说，该函数内的变量赋值已经完成。于是，在执行阶段期间，该函数执行上下文就是这样的：</a:t>
            </a:r>
            <a:br>
              <a:rPr lang="zh-CN" altLang="en-US"/>
            </a:br>
            <a:endParaRPr lang="zh-CN" altLang="en-US"/>
          </a:p>
        </p:txBody>
      </p:sp>
      <p:sp>
        <p:nvSpPr>
          <p:cNvPr id="9" name="矩形 8">
            <a:extLst>
              <a:ext uri="{FF2B5EF4-FFF2-40B4-BE49-F238E27FC236}">
                <a16:creationId xmlns:a16="http://schemas.microsoft.com/office/drawing/2014/main" id="{931D4FAF-0ADC-E94A-9BFA-15688A46A39A}"/>
              </a:ext>
            </a:extLst>
          </p:cNvPr>
          <p:cNvSpPr/>
          <p:nvPr/>
        </p:nvSpPr>
        <p:spPr>
          <a:xfrm>
            <a:off x="2450592" y="2809173"/>
            <a:ext cx="4956048" cy="3785652"/>
          </a:xfrm>
          <a:prstGeom prst="rect">
            <a:avLst/>
          </a:prstGeom>
          <a:ln>
            <a:solidFill>
              <a:schemeClr val="accent1">
                <a:hueOff val="0"/>
                <a:satOff val="0"/>
                <a:lumOff val="0"/>
              </a:schemeClr>
            </a:solidFill>
          </a:ln>
        </p:spPr>
        <p:txBody>
          <a:bodyPr wrap="square">
            <a:spAutoFit/>
          </a:bodyPr>
          <a:lstStyle/>
          <a:p>
            <a:r>
              <a:rPr lang="en-US" altLang="zh-CN" sz="2400" b="0">
                <a:solidFill>
                  <a:srgbClr val="C74DED"/>
                </a:solidFill>
                <a:effectLst/>
                <a:latin typeface="Fira Code" panose="020B0509050000020004" pitchFamily="49" charset="0"/>
              </a:rPr>
              <a:t>let</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a</a:t>
            </a:r>
            <a:r>
              <a:rPr lang="en-US" altLang="zh-CN" sz="2400" b="0">
                <a:solidFill>
                  <a:srgbClr val="BBBBBB"/>
                </a:solidFill>
                <a:effectLst/>
                <a:latin typeface="Fira Code" panose="020B0509050000020004" pitchFamily="49" charset="0"/>
              </a:rPr>
              <a:t> </a:t>
            </a:r>
            <a:r>
              <a:rPr lang="en-US" altLang="zh-CN" sz="2400" b="0">
                <a:solidFill>
                  <a:srgbClr val="EE5D43"/>
                </a:solidFill>
                <a:effectLst/>
                <a:latin typeface="Fira Code" panose="020B0509050000020004" pitchFamily="49" charset="0"/>
              </a:rPr>
              <a:t>=</a:t>
            </a:r>
            <a:r>
              <a:rPr lang="en-US" altLang="zh-CN" sz="2400" b="0">
                <a:solidFill>
                  <a:srgbClr val="BBBBBB"/>
                </a:solidFill>
                <a:effectLst/>
                <a:latin typeface="Fira Code" panose="020B0509050000020004" pitchFamily="49" charset="0"/>
              </a:rPr>
              <a:t> </a:t>
            </a:r>
            <a:r>
              <a:rPr lang="en-US" altLang="zh-CN" sz="2400" b="0">
                <a:solidFill>
                  <a:srgbClr val="F39C12"/>
                </a:solidFill>
                <a:effectLst/>
                <a:latin typeface="Fira Code" panose="020B0509050000020004" pitchFamily="49" charset="0"/>
              </a:rPr>
              <a:t>20</a:t>
            </a:r>
            <a:r>
              <a:rPr lang="en-US" altLang="zh-CN" sz="2400" b="0">
                <a:solidFill>
                  <a:srgbClr val="BBBBBB"/>
                </a:solidFill>
                <a:effectLst/>
                <a:latin typeface="Fira Code" panose="020B0509050000020004" pitchFamily="49" charset="0"/>
              </a:rPr>
              <a:t>;</a:t>
            </a:r>
          </a:p>
          <a:p>
            <a:r>
              <a:rPr lang="en-US" altLang="zh-CN" sz="2400" b="0">
                <a:solidFill>
                  <a:srgbClr val="C74DED"/>
                </a:solidFill>
                <a:effectLst/>
                <a:latin typeface="Fira Code" panose="020B0509050000020004" pitchFamily="49" charset="0"/>
              </a:rPr>
              <a:t>const</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b</a:t>
            </a:r>
            <a:r>
              <a:rPr lang="en-US" altLang="zh-CN" sz="2400" b="0">
                <a:solidFill>
                  <a:srgbClr val="BBBBBB"/>
                </a:solidFill>
                <a:effectLst/>
                <a:latin typeface="Fira Code" panose="020B0509050000020004" pitchFamily="49" charset="0"/>
              </a:rPr>
              <a:t> </a:t>
            </a:r>
            <a:r>
              <a:rPr lang="en-US" altLang="zh-CN" sz="2400" b="0">
                <a:solidFill>
                  <a:srgbClr val="EE5D43"/>
                </a:solidFill>
                <a:effectLst/>
                <a:latin typeface="Fira Code" panose="020B0509050000020004" pitchFamily="49" charset="0"/>
              </a:rPr>
              <a:t>=</a:t>
            </a:r>
            <a:r>
              <a:rPr lang="en-US" altLang="zh-CN" sz="2400" b="0">
                <a:solidFill>
                  <a:srgbClr val="BBBBBB"/>
                </a:solidFill>
                <a:effectLst/>
                <a:latin typeface="Fira Code" panose="020B0509050000020004" pitchFamily="49" charset="0"/>
              </a:rPr>
              <a:t> </a:t>
            </a:r>
            <a:r>
              <a:rPr lang="en-US" altLang="zh-CN" sz="2400" b="0">
                <a:solidFill>
                  <a:srgbClr val="F39C12"/>
                </a:solidFill>
                <a:effectLst/>
                <a:latin typeface="Fira Code" panose="020B0509050000020004" pitchFamily="49" charset="0"/>
              </a:rPr>
              <a:t>30</a:t>
            </a:r>
            <a:r>
              <a:rPr lang="en-US" altLang="zh-CN" sz="2400" b="0">
                <a:solidFill>
                  <a:srgbClr val="BBBBBB"/>
                </a:solidFill>
                <a:effectLst/>
                <a:latin typeface="Fira Code" panose="020B0509050000020004" pitchFamily="49" charset="0"/>
              </a:rPr>
              <a:t>;</a:t>
            </a:r>
          </a:p>
          <a:p>
            <a:r>
              <a:rPr lang="en-US" altLang="zh-CN" sz="2400" b="0">
                <a:solidFill>
                  <a:srgbClr val="C74DED"/>
                </a:solidFill>
                <a:effectLst/>
                <a:latin typeface="Fira Code" panose="020B0509050000020004" pitchFamily="49" charset="0"/>
              </a:rPr>
              <a:t>var</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c</a:t>
            </a:r>
            <a:r>
              <a:rPr lang="en-US" altLang="zh-CN" sz="2400" b="0">
                <a:solidFill>
                  <a:srgbClr val="BBBBBB"/>
                </a:solidFill>
                <a:effectLst/>
                <a:latin typeface="Fira Code" panose="020B0509050000020004" pitchFamily="49" charset="0"/>
              </a:rPr>
              <a:t>;</a:t>
            </a:r>
          </a:p>
          <a:p>
            <a:br>
              <a:rPr lang="en-US" altLang="zh-CN" sz="2400" b="0">
                <a:solidFill>
                  <a:srgbClr val="BBBBBB"/>
                </a:solidFill>
                <a:effectLst/>
                <a:latin typeface="Fira Code" panose="020B0509050000020004" pitchFamily="49" charset="0"/>
              </a:rPr>
            </a:br>
            <a:r>
              <a:rPr lang="en-US" altLang="zh-CN" sz="2400" b="0">
                <a:solidFill>
                  <a:srgbClr val="C74DED"/>
                </a:solidFill>
                <a:effectLst/>
                <a:latin typeface="Fira Code" panose="020B0509050000020004" pitchFamily="49" charset="0"/>
              </a:rPr>
              <a:t>function</a:t>
            </a:r>
            <a:r>
              <a:rPr lang="en-US" altLang="zh-CN" sz="2400" b="0">
                <a:solidFill>
                  <a:srgbClr val="BBBBBB"/>
                </a:solidFill>
                <a:effectLst/>
                <a:latin typeface="Fira Code" panose="020B0509050000020004" pitchFamily="49" charset="0"/>
              </a:rPr>
              <a:t> </a:t>
            </a:r>
            <a:r>
              <a:rPr lang="en-US" altLang="zh-CN" sz="2400" b="0">
                <a:solidFill>
                  <a:srgbClr val="FFE66D"/>
                </a:solidFill>
                <a:effectLst/>
                <a:latin typeface="Fira Code" panose="020B0509050000020004" pitchFamily="49" charset="0"/>
              </a:rPr>
              <a:t>multiply</a:t>
            </a:r>
            <a:r>
              <a:rPr lang="en-US" altLang="zh-CN" sz="2400" b="0">
                <a:solidFill>
                  <a:srgbClr val="BBBBBB"/>
                </a:solidFill>
                <a:effectLst/>
                <a:latin typeface="Fira Code" panose="020B0509050000020004" pitchFamily="49" charset="0"/>
              </a:rPr>
              <a:t>(</a:t>
            </a:r>
            <a:r>
              <a:rPr lang="en-US" altLang="zh-CN" sz="2400" b="0">
                <a:solidFill>
                  <a:srgbClr val="00E8C6"/>
                </a:solidFill>
                <a:effectLst/>
                <a:latin typeface="Fira Code" panose="020B0509050000020004" pitchFamily="49" charset="0"/>
              </a:rPr>
              <a:t>e</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f</a:t>
            </a:r>
            <a:r>
              <a:rPr lang="en-US" altLang="zh-CN" sz="2400" b="0">
                <a:solidFill>
                  <a:srgbClr val="BBBBBB"/>
                </a:solidFill>
                <a:effectLst/>
                <a:latin typeface="Fira Code" panose="020B0509050000020004" pitchFamily="49" charset="0"/>
              </a:rPr>
              <a:t>) {</a:t>
            </a:r>
          </a:p>
          <a:p>
            <a:r>
              <a:rPr lang="zh-CN" altLang="en-US" sz="2400" b="0">
                <a:solidFill>
                  <a:srgbClr val="C74DED"/>
                </a:solidFill>
                <a:effectLst/>
                <a:latin typeface="Fira Code" panose="020B0509050000020004" pitchFamily="49" charset="0"/>
              </a:rPr>
              <a:t>  </a:t>
            </a:r>
            <a:r>
              <a:rPr lang="en-US" altLang="zh-CN" sz="2400" b="0">
                <a:solidFill>
                  <a:srgbClr val="C74DED"/>
                </a:solidFill>
                <a:effectLst/>
                <a:latin typeface="Fira Code" panose="020B0509050000020004" pitchFamily="49" charset="0"/>
              </a:rPr>
              <a:t>var</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g</a:t>
            </a:r>
            <a:r>
              <a:rPr lang="en-US" altLang="zh-CN" sz="2400" b="0">
                <a:solidFill>
                  <a:srgbClr val="BBBBBB"/>
                </a:solidFill>
                <a:effectLst/>
                <a:latin typeface="Fira Code" panose="020B0509050000020004" pitchFamily="49" charset="0"/>
              </a:rPr>
              <a:t> </a:t>
            </a:r>
            <a:r>
              <a:rPr lang="en-US" altLang="zh-CN" sz="2400" b="0">
                <a:solidFill>
                  <a:srgbClr val="EE5D43"/>
                </a:solidFill>
                <a:effectLst/>
                <a:latin typeface="Fira Code" panose="020B0509050000020004" pitchFamily="49" charset="0"/>
              </a:rPr>
              <a:t>=</a:t>
            </a:r>
            <a:r>
              <a:rPr lang="en-US" altLang="zh-CN" sz="2400" b="0">
                <a:solidFill>
                  <a:srgbClr val="BBBBBB"/>
                </a:solidFill>
                <a:effectLst/>
                <a:latin typeface="Fira Code" panose="020B0509050000020004" pitchFamily="49" charset="0"/>
              </a:rPr>
              <a:t> </a:t>
            </a:r>
            <a:r>
              <a:rPr lang="en-US" altLang="zh-CN" sz="2400" b="0">
                <a:solidFill>
                  <a:srgbClr val="F39C12"/>
                </a:solidFill>
                <a:effectLst/>
                <a:latin typeface="Fira Code" panose="020B0509050000020004" pitchFamily="49" charset="0"/>
              </a:rPr>
              <a:t>20</a:t>
            </a:r>
            <a:r>
              <a:rPr lang="en-US" altLang="zh-CN" sz="2400" b="0">
                <a:solidFill>
                  <a:srgbClr val="BBBBBB"/>
                </a:solidFill>
                <a:effectLst/>
                <a:latin typeface="Fira Code" panose="020B0509050000020004" pitchFamily="49" charset="0"/>
              </a:rPr>
              <a:t>;</a:t>
            </a:r>
          </a:p>
          <a:p>
            <a:r>
              <a:rPr lang="zh-CN" altLang="en-US" sz="2400" b="0">
                <a:solidFill>
                  <a:srgbClr val="C74DED"/>
                </a:solidFill>
                <a:effectLst/>
                <a:latin typeface="Fira Code" panose="020B0509050000020004" pitchFamily="49" charset="0"/>
              </a:rPr>
              <a:t>  </a:t>
            </a:r>
            <a:r>
              <a:rPr lang="en-US" altLang="zh-CN" sz="2400" b="0">
                <a:solidFill>
                  <a:srgbClr val="C74DED"/>
                </a:solidFill>
                <a:effectLst/>
                <a:latin typeface="Fira Code" panose="020B0509050000020004" pitchFamily="49" charset="0"/>
              </a:rPr>
              <a:t>return</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e</a:t>
            </a:r>
            <a:r>
              <a:rPr lang="en-US" altLang="zh-CN" sz="2400" b="0">
                <a:solidFill>
                  <a:srgbClr val="BBBBBB"/>
                </a:solidFill>
                <a:effectLst/>
                <a:latin typeface="Fira Code" panose="020B0509050000020004" pitchFamily="49" charset="0"/>
              </a:rPr>
              <a:t> </a:t>
            </a:r>
            <a:r>
              <a:rPr lang="en-US" altLang="zh-CN" sz="2400" b="0">
                <a:solidFill>
                  <a:srgbClr val="EE5D43"/>
                </a:solidFill>
                <a:effectLst/>
                <a:latin typeface="Fira Code" panose="020B0509050000020004" pitchFamily="49" charset="0"/>
              </a:rPr>
              <a:t>*</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f</a:t>
            </a:r>
            <a:r>
              <a:rPr lang="en-US" altLang="zh-CN" sz="2400" b="0">
                <a:solidFill>
                  <a:srgbClr val="BBBBBB"/>
                </a:solidFill>
                <a:effectLst/>
                <a:latin typeface="Fira Code" panose="020B0509050000020004" pitchFamily="49" charset="0"/>
              </a:rPr>
              <a:t> </a:t>
            </a:r>
            <a:r>
              <a:rPr lang="en-US" altLang="zh-CN" sz="2400" b="0">
                <a:solidFill>
                  <a:srgbClr val="EE5D43"/>
                </a:solidFill>
                <a:effectLst/>
                <a:latin typeface="Fira Code" panose="020B0509050000020004" pitchFamily="49" charset="0"/>
              </a:rPr>
              <a:t>*</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g</a:t>
            </a:r>
            <a:r>
              <a:rPr lang="en-US" altLang="zh-CN" sz="2400" b="0">
                <a:solidFill>
                  <a:srgbClr val="BBBBBB"/>
                </a:solidFill>
                <a:effectLst/>
                <a:latin typeface="Fira Code" panose="020B0509050000020004" pitchFamily="49" charset="0"/>
              </a:rPr>
              <a:t>;</a:t>
            </a:r>
          </a:p>
          <a:p>
            <a:r>
              <a:rPr lang="en-US" altLang="zh-CN" sz="2400" b="0">
                <a:solidFill>
                  <a:srgbClr val="BBBBBB"/>
                </a:solidFill>
                <a:effectLst/>
                <a:latin typeface="Fira Code" panose="020B0509050000020004" pitchFamily="49" charset="0"/>
              </a:rPr>
              <a:t>}</a:t>
            </a:r>
          </a:p>
          <a:p>
            <a:br>
              <a:rPr lang="en-US" altLang="zh-CN" sz="2400" b="0">
                <a:solidFill>
                  <a:srgbClr val="BBBBBB"/>
                </a:solidFill>
                <a:effectLst/>
                <a:latin typeface="Fira Code" panose="020B0509050000020004" pitchFamily="49" charset="0"/>
              </a:rPr>
            </a:br>
            <a:r>
              <a:rPr lang="en-US" altLang="zh-CN" sz="2400" b="0">
                <a:solidFill>
                  <a:srgbClr val="00E8C6"/>
                </a:solidFill>
                <a:effectLst/>
                <a:latin typeface="Fira Code" panose="020B0509050000020004" pitchFamily="49" charset="0"/>
              </a:rPr>
              <a:t>c</a:t>
            </a:r>
            <a:r>
              <a:rPr lang="en-US" altLang="zh-CN" sz="2400" b="0">
                <a:solidFill>
                  <a:srgbClr val="BBBBBB"/>
                </a:solidFill>
                <a:effectLst/>
                <a:latin typeface="Fira Code" panose="020B0509050000020004" pitchFamily="49" charset="0"/>
              </a:rPr>
              <a:t> </a:t>
            </a:r>
            <a:r>
              <a:rPr lang="en-US" altLang="zh-CN" sz="2400" b="0">
                <a:solidFill>
                  <a:srgbClr val="EE5D43"/>
                </a:solidFill>
                <a:effectLst/>
                <a:latin typeface="Fira Code" panose="020B0509050000020004" pitchFamily="49" charset="0"/>
              </a:rPr>
              <a:t>=</a:t>
            </a:r>
            <a:r>
              <a:rPr lang="en-US" altLang="zh-CN" sz="2400" b="0">
                <a:solidFill>
                  <a:srgbClr val="BBBBBB"/>
                </a:solidFill>
                <a:effectLst/>
                <a:latin typeface="Fira Code" panose="020B0509050000020004" pitchFamily="49" charset="0"/>
              </a:rPr>
              <a:t> </a:t>
            </a:r>
            <a:r>
              <a:rPr lang="en-US" altLang="zh-CN" sz="2400" b="0">
                <a:solidFill>
                  <a:srgbClr val="FFE66D"/>
                </a:solidFill>
                <a:effectLst/>
                <a:latin typeface="Fira Code" panose="020B0509050000020004" pitchFamily="49" charset="0"/>
              </a:rPr>
              <a:t>multiply</a:t>
            </a:r>
            <a:r>
              <a:rPr lang="en-US" altLang="zh-CN" sz="2400" b="0">
                <a:solidFill>
                  <a:srgbClr val="BBBBBB"/>
                </a:solidFill>
                <a:effectLst/>
                <a:latin typeface="Fira Code" panose="020B0509050000020004" pitchFamily="49" charset="0"/>
              </a:rPr>
              <a:t>(</a:t>
            </a:r>
            <a:r>
              <a:rPr lang="en-US" altLang="zh-CN" sz="2400" b="0">
                <a:solidFill>
                  <a:srgbClr val="F39C12"/>
                </a:solidFill>
                <a:effectLst/>
                <a:latin typeface="Fira Code" panose="020B0509050000020004" pitchFamily="49" charset="0"/>
              </a:rPr>
              <a:t>20</a:t>
            </a:r>
            <a:r>
              <a:rPr lang="en-US" altLang="zh-CN" sz="2400" b="0">
                <a:solidFill>
                  <a:srgbClr val="BBBBBB"/>
                </a:solidFill>
                <a:effectLst/>
                <a:latin typeface="Fira Code" panose="020B0509050000020004" pitchFamily="49" charset="0"/>
              </a:rPr>
              <a:t>, </a:t>
            </a:r>
            <a:r>
              <a:rPr lang="en-US" altLang="zh-CN" sz="2400" b="0">
                <a:solidFill>
                  <a:srgbClr val="F39C12"/>
                </a:solidFill>
                <a:effectLst/>
                <a:latin typeface="Fira Code" panose="020B0509050000020004" pitchFamily="49" charset="0"/>
              </a:rPr>
              <a:t>30</a:t>
            </a:r>
            <a:r>
              <a:rPr lang="en-US" altLang="zh-CN" sz="2400" b="0">
                <a:solidFill>
                  <a:srgbClr val="BBBBBB"/>
                </a:solidFill>
                <a:effectLst/>
                <a:latin typeface="Fira Code" panose="020B0509050000020004" pitchFamily="49" charset="0"/>
              </a:rPr>
              <a:t>);</a:t>
            </a:r>
          </a:p>
        </p:txBody>
      </p:sp>
      <p:pic>
        <p:nvPicPr>
          <p:cNvPr id="3" name="图片 2">
            <a:extLst>
              <a:ext uri="{FF2B5EF4-FFF2-40B4-BE49-F238E27FC236}">
                <a16:creationId xmlns:a16="http://schemas.microsoft.com/office/drawing/2014/main" id="{B04FF806-83E8-0744-98F6-17AF0A576BEB}"/>
              </a:ext>
            </a:extLst>
          </p:cNvPr>
          <p:cNvPicPr>
            <a:picLocks noChangeAspect="1"/>
          </p:cNvPicPr>
          <p:nvPr/>
        </p:nvPicPr>
        <p:blipFill>
          <a:blip r:embed="rId3"/>
          <a:stretch>
            <a:fillRect/>
          </a:stretch>
        </p:blipFill>
        <p:spPr>
          <a:xfrm>
            <a:off x="7834122" y="2765044"/>
            <a:ext cx="3873602" cy="3891788"/>
          </a:xfrm>
          <a:prstGeom prst="rect">
            <a:avLst/>
          </a:prstGeom>
        </p:spPr>
      </p:pic>
    </p:spTree>
    <p:extLst>
      <p:ext uri="{BB962C8B-B14F-4D97-AF65-F5344CB8AC3E}">
        <p14:creationId xmlns:p14="http://schemas.microsoft.com/office/powerpoint/2010/main" val="233680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执行上下文和执行栈</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解析示例代码的执行上下文</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7" name="内容占位符 7">
            <a:extLst>
              <a:ext uri="{FF2B5EF4-FFF2-40B4-BE49-F238E27FC236}">
                <a16:creationId xmlns:a16="http://schemas.microsoft.com/office/drawing/2014/main" id="{8E502ECD-172E-4F4A-AA37-337374CD6E53}"/>
              </a:ext>
            </a:extLst>
          </p:cNvPr>
          <p:cNvSpPr>
            <a:spLocks noGrp="1"/>
          </p:cNvSpPr>
          <p:nvPr>
            <p:ph sz="half" idx="1"/>
          </p:nvPr>
        </p:nvSpPr>
        <p:spPr>
          <a:xfrm>
            <a:off x="937985" y="1811110"/>
            <a:ext cx="10290847" cy="4882987"/>
          </a:xfrm>
        </p:spPr>
        <p:txBody>
          <a:bodyPr>
            <a:normAutofit fontScale="92500" lnSpcReduction="10000"/>
          </a:bodyPr>
          <a:lstStyle/>
          <a:p>
            <a:r>
              <a:rPr lang="zh-CN" altLang="en-US"/>
              <a:t>该函数执行完成后，返回值被存储在 </a:t>
            </a:r>
            <a:r>
              <a:rPr lang="en-US" altLang="zh-CN"/>
              <a:t>c </a:t>
            </a:r>
            <a:r>
              <a:rPr lang="zh-CN" altLang="en-US"/>
              <a:t>中。于是，全局词法环境就被更新了。之后，全局代码完成执行，程序结束。</a:t>
            </a:r>
          </a:p>
          <a:p>
            <a:br>
              <a:rPr lang="zh-CN" altLang="en-US"/>
            </a:br>
            <a:endParaRPr lang="zh-CN" altLang="en-US"/>
          </a:p>
        </p:txBody>
      </p:sp>
      <p:sp>
        <p:nvSpPr>
          <p:cNvPr id="9" name="矩形 8">
            <a:extLst>
              <a:ext uri="{FF2B5EF4-FFF2-40B4-BE49-F238E27FC236}">
                <a16:creationId xmlns:a16="http://schemas.microsoft.com/office/drawing/2014/main" id="{931D4FAF-0ADC-E94A-9BFA-15688A46A39A}"/>
              </a:ext>
            </a:extLst>
          </p:cNvPr>
          <p:cNvSpPr/>
          <p:nvPr/>
        </p:nvSpPr>
        <p:spPr>
          <a:xfrm>
            <a:off x="2450592" y="2809173"/>
            <a:ext cx="4956048" cy="3785652"/>
          </a:xfrm>
          <a:prstGeom prst="rect">
            <a:avLst/>
          </a:prstGeom>
          <a:ln>
            <a:solidFill>
              <a:schemeClr val="accent1">
                <a:hueOff val="0"/>
                <a:satOff val="0"/>
                <a:lumOff val="0"/>
              </a:schemeClr>
            </a:solidFill>
          </a:ln>
        </p:spPr>
        <p:txBody>
          <a:bodyPr wrap="square">
            <a:spAutoFit/>
          </a:bodyPr>
          <a:lstStyle/>
          <a:p>
            <a:r>
              <a:rPr lang="en-US" altLang="zh-CN" sz="2400" b="0">
                <a:solidFill>
                  <a:srgbClr val="C74DED"/>
                </a:solidFill>
                <a:effectLst/>
                <a:latin typeface="Fira Code" panose="020B0509050000020004" pitchFamily="49" charset="0"/>
              </a:rPr>
              <a:t>let</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a</a:t>
            </a:r>
            <a:r>
              <a:rPr lang="en-US" altLang="zh-CN" sz="2400" b="0">
                <a:solidFill>
                  <a:srgbClr val="BBBBBB"/>
                </a:solidFill>
                <a:effectLst/>
                <a:latin typeface="Fira Code" panose="020B0509050000020004" pitchFamily="49" charset="0"/>
              </a:rPr>
              <a:t> </a:t>
            </a:r>
            <a:r>
              <a:rPr lang="en-US" altLang="zh-CN" sz="2400" b="0">
                <a:solidFill>
                  <a:srgbClr val="EE5D43"/>
                </a:solidFill>
                <a:effectLst/>
                <a:latin typeface="Fira Code" panose="020B0509050000020004" pitchFamily="49" charset="0"/>
              </a:rPr>
              <a:t>=</a:t>
            </a:r>
            <a:r>
              <a:rPr lang="en-US" altLang="zh-CN" sz="2400" b="0">
                <a:solidFill>
                  <a:srgbClr val="BBBBBB"/>
                </a:solidFill>
                <a:effectLst/>
                <a:latin typeface="Fira Code" panose="020B0509050000020004" pitchFamily="49" charset="0"/>
              </a:rPr>
              <a:t> </a:t>
            </a:r>
            <a:r>
              <a:rPr lang="en-US" altLang="zh-CN" sz="2400" b="0">
                <a:solidFill>
                  <a:srgbClr val="F39C12"/>
                </a:solidFill>
                <a:effectLst/>
                <a:latin typeface="Fira Code" panose="020B0509050000020004" pitchFamily="49" charset="0"/>
              </a:rPr>
              <a:t>20</a:t>
            </a:r>
            <a:r>
              <a:rPr lang="en-US" altLang="zh-CN" sz="2400" b="0">
                <a:solidFill>
                  <a:srgbClr val="BBBBBB"/>
                </a:solidFill>
                <a:effectLst/>
                <a:latin typeface="Fira Code" panose="020B0509050000020004" pitchFamily="49" charset="0"/>
              </a:rPr>
              <a:t>;</a:t>
            </a:r>
          </a:p>
          <a:p>
            <a:r>
              <a:rPr lang="en-US" altLang="zh-CN" sz="2400" b="0">
                <a:solidFill>
                  <a:srgbClr val="C74DED"/>
                </a:solidFill>
                <a:effectLst/>
                <a:latin typeface="Fira Code" panose="020B0509050000020004" pitchFamily="49" charset="0"/>
              </a:rPr>
              <a:t>const</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b</a:t>
            </a:r>
            <a:r>
              <a:rPr lang="en-US" altLang="zh-CN" sz="2400" b="0">
                <a:solidFill>
                  <a:srgbClr val="BBBBBB"/>
                </a:solidFill>
                <a:effectLst/>
                <a:latin typeface="Fira Code" panose="020B0509050000020004" pitchFamily="49" charset="0"/>
              </a:rPr>
              <a:t> </a:t>
            </a:r>
            <a:r>
              <a:rPr lang="en-US" altLang="zh-CN" sz="2400" b="0">
                <a:solidFill>
                  <a:srgbClr val="EE5D43"/>
                </a:solidFill>
                <a:effectLst/>
                <a:latin typeface="Fira Code" panose="020B0509050000020004" pitchFamily="49" charset="0"/>
              </a:rPr>
              <a:t>=</a:t>
            </a:r>
            <a:r>
              <a:rPr lang="en-US" altLang="zh-CN" sz="2400" b="0">
                <a:solidFill>
                  <a:srgbClr val="BBBBBB"/>
                </a:solidFill>
                <a:effectLst/>
                <a:latin typeface="Fira Code" panose="020B0509050000020004" pitchFamily="49" charset="0"/>
              </a:rPr>
              <a:t> </a:t>
            </a:r>
            <a:r>
              <a:rPr lang="en-US" altLang="zh-CN" sz="2400" b="0">
                <a:solidFill>
                  <a:srgbClr val="F39C12"/>
                </a:solidFill>
                <a:effectLst/>
                <a:latin typeface="Fira Code" panose="020B0509050000020004" pitchFamily="49" charset="0"/>
              </a:rPr>
              <a:t>30</a:t>
            </a:r>
            <a:r>
              <a:rPr lang="en-US" altLang="zh-CN" sz="2400" b="0">
                <a:solidFill>
                  <a:srgbClr val="BBBBBB"/>
                </a:solidFill>
                <a:effectLst/>
                <a:latin typeface="Fira Code" panose="020B0509050000020004" pitchFamily="49" charset="0"/>
              </a:rPr>
              <a:t>;</a:t>
            </a:r>
          </a:p>
          <a:p>
            <a:r>
              <a:rPr lang="en-US" altLang="zh-CN" sz="2400" b="0">
                <a:solidFill>
                  <a:srgbClr val="C74DED"/>
                </a:solidFill>
                <a:effectLst/>
                <a:latin typeface="Fira Code" panose="020B0509050000020004" pitchFamily="49" charset="0"/>
              </a:rPr>
              <a:t>var</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c</a:t>
            </a:r>
            <a:r>
              <a:rPr lang="en-US" altLang="zh-CN" sz="2400" b="0">
                <a:solidFill>
                  <a:srgbClr val="BBBBBB"/>
                </a:solidFill>
                <a:effectLst/>
                <a:latin typeface="Fira Code" panose="020B0509050000020004" pitchFamily="49" charset="0"/>
              </a:rPr>
              <a:t>;</a:t>
            </a:r>
          </a:p>
          <a:p>
            <a:br>
              <a:rPr lang="en-US" altLang="zh-CN" sz="2400" b="0">
                <a:solidFill>
                  <a:srgbClr val="BBBBBB"/>
                </a:solidFill>
                <a:effectLst/>
                <a:latin typeface="Fira Code" panose="020B0509050000020004" pitchFamily="49" charset="0"/>
              </a:rPr>
            </a:br>
            <a:r>
              <a:rPr lang="en-US" altLang="zh-CN" sz="2400" b="0">
                <a:solidFill>
                  <a:srgbClr val="C74DED"/>
                </a:solidFill>
                <a:effectLst/>
                <a:latin typeface="Fira Code" panose="020B0509050000020004" pitchFamily="49" charset="0"/>
              </a:rPr>
              <a:t>function</a:t>
            </a:r>
            <a:r>
              <a:rPr lang="en-US" altLang="zh-CN" sz="2400" b="0">
                <a:solidFill>
                  <a:srgbClr val="BBBBBB"/>
                </a:solidFill>
                <a:effectLst/>
                <a:latin typeface="Fira Code" panose="020B0509050000020004" pitchFamily="49" charset="0"/>
              </a:rPr>
              <a:t> </a:t>
            </a:r>
            <a:r>
              <a:rPr lang="en-US" altLang="zh-CN" sz="2400" b="0">
                <a:solidFill>
                  <a:srgbClr val="FFE66D"/>
                </a:solidFill>
                <a:effectLst/>
                <a:latin typeface="Fira Code" panose="020B0509050000020004" pitchFamily="49" charset="0"/>
              </a:rPr>
              <a:t>multiply</a:t>
            </a:r>
            <a:r>
              <a:rPr lang="en-US" altLang="zh-CN" sz="2400" b="0">
                <a:solidFill>
                  <a:srgbClr val="BBBBBB"/>
                </a:solidFill>
                <a:effectLst/>
                <a:latin typeface="Fira Code" panose="020B0509050000020004" pitchFamily="49" charset="0"/>
              </a:rPr>
              <a:t>(</a:t>
            </a:r>
            <a:r>
              <a:rPr lang="en-US" altLang="zh-CN" sz="2400" b="0">
                <a:solidFill>
                  <a:srgbClr val="00E8C6"/>
                </a:solidFill>
                <a:effectLst/>
                <a:latin typeface="Fira Code" panose="020B0509050000020004" pitchFamily="49" charset="0"/>
              </a:rPr>
              <a:t>e</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f</a:t>
            </a:r>
            <a:r>
              <a:rPr lang="en-US" altLang="zh-CN" sz="2400" b="0">
                <a:solidFill>
                  <a:srgbClr val="BBBBBB"/>
                </a:solidFill>
                <a:effectLst/>
                <a:latin typeface="Fira Code" panose="020B0509050000020004" pitchFamily="49" charset="0"/>
              </a:rPr>
              <a:t>) {</a:t>
            </a:r>
          </a:p>
          <a:p>
            <a:r>
              <a:rPr lang="zh-CN" altLang="en-US" sz="2400" b="0">
                <a:solidFill>
                  <a:srgbClr val="C74DED"/>
                </a:solidFill>
                <a:effectLst/>
                <a:latin typeface="Fira Code" panose="020B0509050000020004" pitchFamily="49" charset="0"/>
              </a:rPr>
              <a:t>  </a:t>
            </a:r>
            <a:r>
              <a:rPr lang="en-US" altLang="zh-CN" sz="2400" b="0">
                <a:solidFill>
                  <a:srgbClr val="C74DED"/>
                </a:solidFill>
                <a:effectLst/>
                <a:latin typeface="Fira Code" panose="020B0509050000020004" pitchFamily="49" charset="0"/>
              </a:rPr>
              <a:t>var</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g</a:t>
            </a:r>
            <a:r>
              <a:rPr lang="en-US" altLang="zh-CN" sz="2400" b="0">
                <a:solidFill>
                  <a:srgbClr val="BBBBBB"/>
                </a:solidFill>
                <a:effectLst/>
                <a:latin typeface="Fira Code" panose="020B0509050000020004" pitchFamily="49" charset="0"/>
              </a:rPr>
              <a:t> </a:t>
            </a:r>
            <a:r>
              <a:rPr lang="en-US" altLang="zh-CN" sz="2400" b="0">
                <a:solidFill>
                  <a:srgbClr val="EE5D43"/>
                </a:solidFill>
                <a:effectLst/>
                <a:latin typeface="Fira Code" panose="020B0509050000020004" pitchFamily="49" charset="0"/>
              </a:rPr>
              <a:t>=</a:t>
            </a:r>
            <a:r>
              <a:rPr lang="en-US" altLang="zh-CN" sz="2400" b="0">
                <a:solidFill>
                  <a:srgbClr val="BBBBBB"/>
                </a:solidFill>
                <a:effectLst/>
                <a:latin typeface="Fira Code" panose="020B0509050000020004" pitchFamily="49" charset="0"/>
              </a:rPr>
              <a:t> </a:t>
            </a:r>
            <a:r>
              <a:rPr lang="en-US" altLang="zh-CN" sz="2400" b="0">
                <a:solidFill>
                  <a:srgbClr val="F39C12"/>
                </a:solidFill>
                <a:effectLst/>
                <a:latin typeface="Fira Code" panose="020B0509050000020004" pitchFamily="49" charset="0"/>
              </a:rPr>
              <a:t>20</a:t>
            </a:r>
            <a:r>
              <a:rPr lang="en-US" altLang="zh-CN" sz="2400" b="0">
                <a:solidFill>
                  <a:srgbClr val="BBBBBB"/>
                </a:solidFill>
                <a:effectLst/>
                <a:latin typeface="Fira Code" panose="020B0509050000020004" pitchFamily="49" charset="0"/>
              </a:rPr>
              <a:t>;</a:t>
            </a:r>
          </a:p>
          <a:p>
            <a:r>
              <a:rPr lang="zh-CN" altLang="en-US" sz="2400" b="0">
                <a:solidFill>
                  <a:srgbClr val="C74DED"/>
                </a:solidFill>
                <a:effectLst/>
                <a:latin typeface="Fira Code" panose="020B0509050000020004" pitchFamily="49" charset="0"/>
              </a:rPr>
              <a:t>  </a:t>
            </a:r>
            <a:r>
              <a:rPr lang="en-US" altLang="zh-CN" sz="2400" b="0">
                <a:solidFill>
                  <a:srgbClr val="C74DED"/>
                </a:solidFill>
                <a:effectLst/>
                <a:latin typeface="Fira Code" panose="020B0509050000020004" pitchFamily="49" charset="0"/>
              </a:rPr>
              <a:t>return</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e</a:t>
            </a:r>
            <a:r>
              <a:rPr lang="en-US" altLang="zh-CN" sz="2400" b="0">
                <a:solidFill>
                  <a:srgbClr val="BBBBBB"/>
                </a:solidFill>
                <a:effectLst/>
                <a:latin typeface="Fira Code" panose="020B0509050000020004" pitchFamily="49" charset="0"/>
              </a:rPr>
              <a:t> </a:t>
            </a:r>
            <a:r>
              <a:rPr lang="en-US" altLang="zh-CN" sz="2400" b="0">
                <a:solidFill>
                  <a:srgbClr val="EE5D43"/>
                </a:solidFill>
                <a:effectLst/>
                <a:latin typeface="Fira Code" panose="020B0509050000020004" pitchFamily="49" charset="0"/>
              </a:rPr>
              <a:t>*</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f</a:t>
            </a:r>
            <a:r>
              <a:rPr lang="en-US" altLang="zh-CN" sz="2400" b="0">
                <a:solidFill>
                  <a:srgbClr val="BBBBBB"/>
                </a:solidFill>
                <a:effectLst/>
                <a:latin typeface="Fira Code" panose="020B0509050000020004" pitchFamily="49" charset="0"/>
              </a:rPr>
              <a:t> </a:t>
            </a:r>
            <a:r>
              <a:rPr lang="en-US" altLang="zh-CN" sz="2400" b="0">
                <a:solidFill>
                  <a:srgbClr val="EE5D43"/>
                </a:solidFill>
                <a:effectLst/>
                <a:latin typeface="Fira Code" panose="020B0509050000020004" pitchFamily="49" charset="0"/>
              </a:rPr>
              <a:t>*</a:t>
            </a:r>
            <a:r>
              <a:rPr lang="en-US" altLang="zh-CN" sz="2400" b="0">
                <a:solidFill>
                  <a:srgbClr val="BBBBBB"/>
                </a:solidFill>
                <a:effectLst/>
                <a:latin typeface="Fira Code" panose="020B0509050000020004" pitchFamily="49" charset="0"/>
              </a:rPr>
              <a:t> </a:t>
            </a:r>
            <a:r>
              <a:rPr lang="en-US" altLang="zh-CN" sz="2400" b="0">
                <a:solidFill>
                  <a:srgbClr val="00E8C6"/>
                </a:solidFill>
                <a:effectLst/>
                <a:latin typeface="Fira Code" panose="020B0509050000020004" pitchFamily="49" charset="0"/>
              </a:rPr>
              <a:t>g</a:t>
            </a:r>
            <a:r>
              <a:rPr lang="en-US" altLang="zh-CN" sz="2400" b="0">
                <a:solidFill>
                  <a:srgbClr val="BBBBBB"/>
                </a:solidFill>
                <a:effectLst/>
                <a:latin typeface="Fira Code" panose="020B0509050000020004" pitchFamily="49" charset="0"/>
              </a:rPr>
              <a:t>;</a:t>
            </a:r>
          </a:p>
          <a:p>
            <a:r>
              <a:rPr lang="en-US" altLang="zh-CN" sz="2400" b="0">
                <a:solidFill>
                  <a:srgbClr val="BBBBBB"/>
                </a:solidFill>
                <a:effectLst/>
                <a:latin typeface="Fira Code" panose="020B0509050000020004" pitchFamily="49" charset="0"/>
              </a:rPr>
              <a:t>}</a:t>
            </a:r>
          </a:p>
          <a:p>
            <a:br>
              <a:rPr lang="en-US" altLang="zh-CN" sz="2400" b="0">
                <a:solidFill>
                  <a:srgbClr val="BBBBBB"/>
                </a:solidFill>
                <a:effectLst/>
                <a:latin typeface="Fira Code" panose="020B0509050000020004" pitchFamily="49" charset="0"/>
              </a:rPr>
            </a:br>
            <a:r>
              <a:rPr lang="en-US" altLang="zh-CN" sz="2400" b="0">
                <a:solidFill>
                  <a:srgbClr val="00E8C6"/>
                </a:solidFill>
                <a:effectLst/>
                <a:latin typeface="Fira Code" panose="020B0509050000020004" pitchFamily="49" charset="0"/>
              </a:rPr>
              <a:t>c</a:t>
            </a:r>
            <a:r>
              <a:rPr lang="en-US" altLang="zh-CN" sz="2400" b="0">
                <a:solidFill>
                  <a:srgbClr val="BBBBBB"/>
                </a:solidFill>
                <a:effectLst/>
                <a:latin typeface="Fira Code" panose="020B0509050000020004" pitchFamily="49" charset="0"/>
              </a:rPr>
              <a:t> </a:t>
            </a:r>
            <a:r>
              <a:rPr lang="en-US" altLang="zh-CN" sz="2400" b="0">
                <a:solidFill>
                  <a:srgbClr val="EE5D43"/>
                </a:solidFill>
                <a:effectLst/>
                <a:latin typeface="Fira Code" panose="020B0509050000020004" pitchFamily="49" charset="0"/>
              </a:rPr>
              <a:t>=</a:t>
            </a:r>
            <a:r>
              <a:rPr lang="en-US" altLang="zh-CN" sz="2400" b="0">
                <a:solidFill>
                  <a:srgbClr val="BBBBBB"/>
                </a:solidFill>
                <a:effectLst/>
                <a:latin typeface="Fira Code" panose="020B0509050000020004" pitchFamily="49" charset="0"/>
              </a:rPr>
              <a:t> </a:t>
            </a:r>
            <a:r>
              <a:rPr lang="en-US" altLang="zh-CN" sz="2400" b="0">
                <a:solidFill>
                  <a:srgbClr val="FFE66D"/>
                </a:solidFill>
                <a:effectLst/>
                <a:latin typeface="Fira Code" panose="020B0509050000020004" pitchFamily="49" charset="0"/>
              </a:rPr>
              <a:t>multiply</a:t>
            </a:r>
            <a:r>
              <a:rPr lang="en-US" altLang="zh-CN" sz="2400" b="0">
                <a:solidFill>
                  <a:srgbClr val="BBBBBB"/>
                </a:solidFill>
                <a:effectLst/>
                <a:latin typeface="Fira Code" panose="020B0509050000020004" pitchFamily="49" charset="0"/>
              </a:rPr>
              <a:t>(</a:t>
            </a:r>
            <a:r>
              <a:rPr lang="en-US" altLang="zh-CN" sz="2400" b="0">
                <a:solidFill>
                  <a:srgbClr val="F39C12"/>
                </a:solidFill>
                <a:effectLst/>
                <a:latin typeface="Fira Code" panose="020B0509050000020004" pitchFamily="49" charset="0"/>
              </a:rPr>
              <a:t>20</a:t>
            </a:r>
            <a:r>
              <a:rPr lang="en-US" altLang="zh-CN" sz="2400" b="0">
                <a:solidFill>
                  <a:srgbClr val="BBBBBB"/>
                </a:solidFill>
                <a:effectLst/>
                <a:latin typeface="Fira Code" panose="020B0509050000020004" pitchFamily="49" charset="0"/>
              </a:rPr>
              <a:t>, </a:t>
            </a:r>
            <a:r>
              <a:rPr lang="en-US" altLang="zh-CN" sz="2400" b="0">
                <a:solidFill>
                  <a:srgbClr val="F39C12"/>
                </a:solidFill>
                <a:effectLst/>
                <a:latin typeface="Fira Code" panose="020B0509050000020004" pitchFamily="49" charset="0"/>
              </a:rPr>
              <a:t>30</a:t>
            </a:r>
            <a:r>
              <a:rPr lang="en-US" altLang="zh-CN" sz="2400" b="0">
                <a:solidFill>
                  <a:srgbClr val="BBBBBB"/>
                </a:solidFill>
                <a:effectLst/>
                <a:latin typeface="Fira Code" panose="020B0509050000020004" pitchFamily="49" charset="0"/>
              </a:rPr>
              <a:t>);</a:t>
            </a:r>
          </a:p>
        </p:txBody>
      </p:sp>
    </p:spTree>
    <p:extLst>
      <p:ext uri="{BB962C8B-B14F-4D97-AF65-F5344CB8AC3E}">
        <p14:creationId xmlns:p14="http://schemas.microsoft.com/office/powerpoint/2010/main" val="365984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10360" y="2397760"/>
            <a:ext cx="129601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452880" y="3674745"/>
            <a:ext cx="1642110" cy="1642110"/>
            <a:chOff x="1667" y="6676"/>
            <a:chExt cx="2280" cy="2280"/>
          </a:xfrm>
        </p:grpSpPr>
        <p:sp>
          <p:nvSpPr>
            <p:cNvPr id="8" name="椭圆 7"/>
            <p:cNvSpPr/>
            <p:nvPr/>
          </p:nvSpPr>
          <p:spPr>
            <a:xfrm>
              <a:off x="1836" y="6821"/>
              <a:ext cx="1989" cy="19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descr="5bc40d7864e71-13"/>
            <p:cNvPicPr>
              <a:picLocks noChangeAspect="1"/>
            </p:cNvPicPr>
            <p:nvPr/>
          </p:nvPicPr>
          <p:blipFill>
            <a:blip r:embed="rId4"/>
            <a:stretch>
              <a:fillRect/>
            </a:stretch>
          </p:blipFill>
          <p:spPr>
            <a:xfrm>
              <a:off x="1667" y="6676"/>
              <a:ext cx="2280" cy="2280"/>
            </a:xfrm>
            <a:prstGeom prst="rect">
              <a:avLst/>
            </a:prstGeom>
          </p:spPr>
        </p:pic>
      </p:grpSp>
      <p:sp>
        <p:nvSpPr>
          <p:cNvPr id="10" name="标题 9">
            <a:extLst>
              <a:ext uri="{FF2B5EF4-FFF2-40B4-BE49-F238E27FC236}">
                <a16:creationId xmlns:a16="http://schemas.microsoft.com/office/drawing/2014/main" id="{E2DF39B3-AAFB-D041-B11B-6433582A1BA5}"/>
              </a:ext>
            </a:extLst>
          </p:cNvPr>
          <p:cNvSpPr>
            <a:spLocks noGrp="1"/>
          </p:cNvSpPr>
          <p:nvPr>
            <p:ph type="ctrTitle"/>
          </p:nvPr>
        </p:nvSpPr>
        <p:spPr>
          <a:xfrm>
            <a:off x="1610360" y="2509330"/>
            <a:ext cx="9636760" cy="937448"/>
          </a:xfrm>
        </p:spPr>
        <p:txBody>
          <a:bodyPr/>
          <a:lstStyle/>
          <a:p>
            <a:r>
              <a:rPr lang="zh-CN" altLang="en-US" dirty="0"/>
              <a:t>提升</a:t>
            </a:r>
          </a:p>
        </p:txBody>
      </p:sp>
      <p:sp>
        <p:nvSpPr>
          <p:cNvPr id="12" name="副标题 11">
            <a:extLst>
              <a:ext uri="{FF2B5EF4-FFF2-40B4-BE49-F238E27FC236}">
                <a16:creationId xmlns:a16="http://schemas.microsoft.com/office/drawing/2014/main" id="{5356BE09-0DA6-F842-9D9A-446B536C14D5}"/>
              </a:ext>
            </a:extLst>
          </p:cNvPr>
          <p:cNvSpPr>
            <a:spLocks noGrp="1"/>
          </p:cNvSpPr>
          <p:nvPr>
            <p:ph type="subTitle" idx="1"/>
          </p:nvPr>
        </p:nvSpPr>
        <p:spPr/>
        <p:txBody>
          <a:bodyPr/>
          <a:lstStyle/>
          <a:p>
            <a:r>
              <a:rPr lang="en-US" altLang="zh-CN" dirty="0"/>
              <a:t>3</a:t>
            </a:r>
            <a:endParaRPr lang="zh-CN" altLang="en-US" dirty="0"/>
          </a:p>
        </p:txBody>
      </p:sp>
    </p:spTree>
    <p:custDataLst>
      <p:tags r:id="rId1"/>
    </p:custDataLst>
    <p:extLst>
      <p:ext uri="{BB962C8B-B14F-4D97-AF65-F5344CB8AC3E}">
        <p14:creationId xmlns:p14="http://schemas.microsoft.com/office/powerpoint/2010/main" val="10475853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提升</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现象</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sp>
        <p:nvSpPr>
          <p:cNvPr id="7" name="内容占位符 7">
            <a:extLst>
              <a:ext uri="{FF2B5EF4-FFF2-40B4-BE49-F238E27FC236}">
                <a16:creationId xmlns:a16="http://schemas.microsoft.com/office/drawing/2014/main" id="{731327E0-E888-8043-ACD6-736E9C3A4919}"/>
              </a:ext>
            </a:extLst>
          </p:cNvPr>
          <p:cNvSpPr>
            <a:spLocks noGrp="1"/>
          </p:cNvSpPr>
          <p:nvPr>
            <p:ph sz="half" idx="1"/>
          </p:nvPr>
        </p:nvSpPr>
        <p:spPr>
          <a:xfrm>
            <a:off x="937985" y="5632704"/>
            <a:ext cx="10499271" cy="1061393"/>
          </a:xfrm>
        </p:spPr>
        <p:txBody>
          <a:bodyPr>
            <a:normAutofit fontScale="92500" lnSpcReduction="10000"/>
          </a:bodyPr>
          <a:lstStyle/>
          <a:p>
            <a:r>
              <a:rPr lang="zh-CN" altLang="en-US"/>
              <a:t> 提升（</a:t>
            </a:r>
            <a:r>
              <a:rPr lang="en-US" altLang="zh-CN"/>
              <a:t>Hoisting</a:t>
            </a:r>
            <a:r>
              <a:rPr lang="zh-CN" altLang="en-US"/>
              <a:t>）是一种 </a:t>
            </a:r>
            <a:r>
              <a:rPr lang="en-US" altLang="zh-CN"/>
              <a:t>JavaScript</a:t>
            </a:r>
            <a:r>
              <a:rPr lang="zh-CN" altLang="en-US"/>
              <a:t> 解释器的行为，就是将所有变量声明和函数声明移到当前作用域的顶部，不管它们是在哪里定义的。</a:t>
            </a:r>
          </a:p>
        </p:txBody>
      </p:sp>
      <p:sp>
        <p:nvSpPr>
          <p:cNvPr id="3" name="矩形 2">
            <a:extLst>
              <a:ext uri="{FF2B5EF4-FFF2-40B4-BE49-F238E27FC236}">
                <a16:creationId xmlns:a16="http://schemas.microsoft.com/office/drawing/2014/main" id="{44182D50-5953-BE47-9A24-06CD9EBC5D3D}"/>
              </a:ext>
            </a:extLst>
          </p:cNvPr>
          <p:cNvSpPr/>
          <p:nvPr/>
        </p:nvSpPr>
        <p:spPr>
          <a:xfrm>
            <a:off x="1755648" y="1637205"/>
            <a:ext cx="9089136" cy="3693319"/>
          </a:xfrm>
          <a:prstGeom prst="rect">
            <a:avLst/>
          </a:prstGeom>
          <a:ln>
            <a:solidFill>
              <a:schemeClr val="accent1">
                <a:hueOff val="0"/>
                <a:satOff val="0"/>
                <a:lumOff val="0"/>
              </a:schemeClr>
            </a:solidFill>
          </a:ln>
        </p:spPr>
        <p:txBody>
          <a:bodyPr wrap="square">
            <a:spAutoFit/>
          </a:bodyPr>
          <a:lstStyle/>
          <a:p>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sayHello</a:t>
            </a:r>
            <a:r>
              <a:rPr lang="en-US" altLang="zh-CN" b="0">
                <a:solidFill>
                  <a:srgbClr val="BBBBBB"/>
                </a:solidFill>
                <a:effectLst/>
                <a:latin typeface="Fira Code" panose="020B0509050000020004" pitchFamily="49" charset="0"/>
              </a:rPr>
              <a:t>)</a:t>
            </a:r>
          </a:p>
          <a:p>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strMessage</a:t>
            </a:r>
            <a:r>
              <a:rPr lang="en-US" altLang="zh-CN" b="0">
                <a:solidFill>
                  <a:srgbClr val="BBBBBB"/>
                </a:solidFill>
                <a:effectLst/>
                <a:latin typeface="Fira Code" panose="020B0509050000020004" pitchFamily="49" charset="0"/>
              </a:rPr>
              <a:t>)</a:t>
            </a:r>
          </a:p>
          <a:p>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sayHi</a:t>
            </a:r>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C74DED"/>
                </a:solidFill>
                <a:effectLst/>
                <a:latin typeface="Fira Code" panose="020B0509050000020004" pitchFamily="49" charset="0"/>
              </a:rPr>
              <a:t>function</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sayHello</a:t>
            </a:r>
            <a:r>
              <a:rPr lang="en-US" altLang="zh-CN" b="0">
                <a:solidFill>
                  <a:srgbClr val="BBBBBB"/>
                </a:solidFill>
                <a:effectLst/>
                <a:latin typeface="Fira Code" panose="020B0509050000020004" pitchFamily="49" charset="0"/>
              </a:rPr>
              <a:t>() {</a:t>
            </a: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return</a:t>
            </a:r>
            <a:r>
              <a:rPr lang="en-US" altLang="zh-CN" b="0">
                <a:solidFill>
                  <a:srgbClr val="BBBBBB"/>
                </a:solidFill>
                <a:effectLst/>
                <a:latin typeface="Fira Code" panose="020B0509050000020004" pitchFamily="49" charset="0"/>
              </a:rPr>
              <a:t> </a:t>
            </a:r>
            <a:r>
              <a:rPr lang="en-US" altLang="zh-CN" b="0">
                <a:solidFill>
                  <a:srgbClr val="96E072"/>
                </a:solidFill>
                <a:effectLst/>
                <a:latin typeface="Fira Code" panose="020B0509050000020004" pitchFamily="49" charset="0"/>
              </a:rPr>
              <a:t>'Hello, JavaScript!'</a:t>
            </a:r>
            <a:endParaRPr lang="en-US" altLang="zh-CN" b="0">
              <a:solidFill>
                <a:srgbClr val="BBBBBB"/>
              </a:solidFill>
              <a:effectLst/>
              <a:latin typeface="Fira Code" panose="020B0509050000020004" pitchFamily="49" charset="0"/>
            </a:endParaRPr>
          </a:p>
          <a:p>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C74DED"/>
                </a:solidFill>
                <a:effectLst/>
                <a:latin typeface="Fira Code" panose="020B0509050000020004" pitchFamily="49" charset="0"/>
              </a:rPr>
              <a:t>var</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strMessage</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96E072"/>
                </a:solidFill>
                <a:effectLst/>
                <a:latin typeface="Fira Code" panose="020B0509050000020004" pitchFamily="49" charset="0"/>
              </a:rPr>
              <a:t>'Hello, Freshman!'</a:t>
            </a:r>
            <a:endParaRPr lang="en-US" altLang="zh-CN" b="0">
              <a:solidFill>
                <a:srgbClr val="BBBBBB"/>
              </a:solidFill>
              <a:effectLst/>
              <a:latin typeface="Fira Code" panose="020B0509050000020004" pitchFamily="49" charset="0"/>
            </a:endParaRPr>
          </a:p>
          <a:p>
            <a:br>
              <a:rPr lang="en-US" altLang="zh-CN" b="0">
                <a:solidFill>
                  <a:srgbClr val="BBBBBB"/>
                </a:solidFill>
                <a:effectLst/>
                <a:latin typeface="Fira Code" panose="020B0509050000020004" pitchFamily="49" charset="0"/>
              </a:rPr>
            </a:br>
            <a:r>
              <a:rPr lang="en-US" altLang="zh-CN" b="0">
                <a:solidFill>
                  <a:srgbClr val="C74DED"/>
                </a:solidFill>
                <a:effectLst/>
                <a:latin typeface="Fira Code" panose="020B0509050000020004" pitchFamily="49" charset="0"/>
              </a:rPr>
              <a:t>var</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sayHi</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C74DED"/>
                </a:solidFill>
                <a:effectLst/>
                <a:latin typeface="Fira Code" panose="020B0509050000020004" pitchFamily="49" charset="0"/>
              </a:rPr>
              <a:t>function</a:t>
            </a:r>
            <a:r>
              <a:rPr lang="en-US" altLang="zh-CN" b="0">
                <a:solidFill>
                  <a:srgbClr val="BBBBBB"/>
                </a:solidFill>
                <a:effectLst/>
                <a:latin typeface="Fira Code" panose="020B0509050000020004" pitchFamily="49" charset="0"/>
              </a:rPr>
              <a:t> () {</a:t>
            </a: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return</a:t>
            </a:r>
            <a:r>
              <a:rPr lang="en-US" altLang="zh-CN" b="0">
                <a:solidFill>
                  <a:srgbClr val="BBBBBB"/>
                </a:solidFill>
                <a:effectLst/>
                <a:latin typeface="Fira Code" panose="020B0509050000020004" pitchFamily="49" charset="0"/>
              </a:rPr>
              <a:t> </a:t>
            </a:r>
            <a:r>
              <a:rPr lang="en-US" altLang="zh-CN" b="0">
                <a:solidFill>
                  <a:srgbClr val="96E072"/>
                </a:solidFill>
                <a:effectLst/>
                <a:latin typeface="Fira Code" panose="020B0509050000020004" pitchFamily="49" charset="0"/>
              </a:rPr>
              <a:t>'Hi, JavaScript'</a:t>
            </a:r>
            <a:endParaRPr lang="en-US" altLang="zh-CN" b="0">
              <a:solidFill>
                <a:srgbClr val="BBBBBB"/>
              </a:solidFill>
              <a:effectLst/>
              <a:latin typeface="Fira Code" panose="020B0509050000020004" pitchFamily="49" charset="0"/>
            </a:endParaRPr>
          </a:p>
          <a:p>
            <a:r>
              <a:rPr lang="en-US" altLang="zh-CN" b="0">
                <a:solidFill>
                  <a:srgbClr val="BBBBBB"/>
                </a:solidFill>
                <a:effectLst/>
                <a:latin typeface="Fira Code" panose="020B0509050000020004" pitchFamily="49" charset="0"/>
              </a:rPr>
              <a:t>}</a:t>
            </a:r>
          </a:p>
        </p:txBody>
      </p:sp>
    </p:spTree>
    <p:extLst>
      <p:ext uri="{BB962C8B-B14F-4D97-AF65-F5344CB8AC3E}">
        <p14:creationId xmlns:p14="http://schemas.microsoft.com/office/powerpoint/2010/main" val="42117004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提升</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函数提升</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sp>
        <p:nvSpPr>
          <p:cNvPr id="7" name="内容占位符 7">
            <a:extLst>
              <a:ext uri="{FF2B5EF4-FFF2-40B4-BE49-F238E27FC236}">
                <a16:creationId xmlns:a16="http://schemas.microsoft.com/office/drawing/2014/main" id="{731327E0-E888-8043-ACD6-736E9C3A4919}"/>
              </a:ext>
            </a:extLst>
          </p:cNvPr>
          <p:cNvSpPr>
            <a:spLocks noGrp="1"/>
          </p:cNvSpPr>
          <p:nvPr>
            <p:ph sz="half" idx="1"/>
          </p:nvPr>
        </p:nvSpPr>
        <p:spPr>
          <a:xfrm>
            <a:off x="937985" y="1664208"/>
            <a:ext cx="10499271" cy="5029889"/>
          </a:xfrm>
        </p:spPr>
        <p:txBody>
          <a:bodyPr>
            <a:normAutofit fontScale="92500" lnSpcReduction="10000"/>
          </a:bodyPr>
          <a:lstStyle/>
          <a:p>
            <a:r>
              <a:rPr lang="zh-CN" altLang="en-US"/>
              <a:t> 使用函数声明定义的函数被自动提升，也就是说它们可以在它们被定义的位置之前被调用。</a:t>
            </a:r>
            <a:endParaRPr lang="en-US" altLang="zh-CN"/>
          </a:p>
          <a:p>
            <a:r>
              <a:rPr lang="zh-CN" altLang="en-US"/>
              <a:t> 意义：所有函数定义都可以放在一起，可能是在程序的末尾，不需要在使用之前定义函数。</a:t>
            </a:r>
          </a:p>
        </p:txBody>
      </p:sp>
      <p:sp>
        <p:nvSpPr>
          <p:cNvPr id="4" name="矩形 3">
            <a:extLst>
              <a:ext uri="{FF2B5EF4-FFF2-40B4-BE49-F238E27FC236}">
                <a16:creationId xmlns:a16="http://schemas.microsoft.com/office/drawing/2014/main" id="{5C75C821-5949-3742-9BB2-29CB99D6DA2A}"/>
              </a:ext>
            </a:extLst>
          </p:cNvPr>
          <p:cNvSpPr/>
          <p:nvPr/>
        </p:nvSpPr>
        <p:spPr>
          <a:xfrm>
            <a:off x="4273296" y="3139500"/>
            <a:ext cx="3974592" cy="3139321"/>
          </a:xfrm>
          <a:prstGeom prst="rect">
            <a:avLst/>
          </a:prstGeom>
          <a:ln>
            <a:solidFill>
              <a:schemeClr val="accent1">
                <a:hueOff val="0"/>
                <a:satOff val="0"/>
                <a:lumOff val="0"/>
              </a:schemeClr>
            </a:solidFill>
          </a:ln>
        </p:spPr>
        <p:txBody>
          <a:bodyPr wrap="square">
            <a:spAutoFit/>
          </a:bodyPr>
          <a:lstStyle/>
          <a:p>
            <a:r>
              <a:rPr lang="en-US" altLang="zh-CN" b="0">
                <a:solidFill>
                  <a:srgbClr val="5F6167"/>
                </a:solidFill>
                <a:effectLst/>
                <a:latin typeface="Fira Code" panose="020B0509050000020004" pitchFamily="49" charset="0"/>
              </a:rPr>
              <a:t>// </a:t>
            </a:r>
            <a:r>
              <a:rPr lang="zh-CN" altLang="en-US" b="0">
                <a:solidFill>
                  <a:srgbClr val="5F6167"/>
                </a:solidFill>
                <a:effectLst/>
                <a:latin typeface="Fira Code" panose="020B0509050000020004" pitchFamily="49" charset="0"/>
              </a:rPr>
              <a:t>函数在代码的开始被调用</a:t>
            </a:r>
            <a:endParaRPr lang="zh-CN" altLang="en-US" b="0">
              <a:solidFill>
                <a:srgbClr val="BBBBBB"/>
              </a:solidFill>
              <a:effectLst/>
              <a:latin typeface="Fira Code" panose="020B0509050000020004" pitchFamily="49" charset="0"/>
            </a:endParaRPr>
          </a:p>
          <a:p>
            <a:r>
              <a:rPr lang="en-US" altLang="zh-CN" b="0">
                <a:solidFill>
                  <a:srgbClr val="FFE66D"/>
                </a:solidFill>
                <a:effectLst/>
                <a:latin typeface="Fira Code" panose="020B0509050000020004" pitchFamily="49" charset="0"/>
              </a:rPr>
              <a:t>hoist</a:t>
            </a:r>
            <a:r>
              <a:rPr lang="en-US" altLang="zh-CN" b="0">
                <a:solidFill>
                  <a:srgbClr val="BBBBBB"/>
                </a:solidFill>
                <a:effectLst/>
                <a:latin typeface="Fira Code" panose="020B0509050000020004" pitchFamily="49" charset="0"/>
              </a:rPr>
              <a:t>(); </a:t>
            </a:r>
          </a:p>
          <a:p>
            <a:br>
              <a:rPr lang="en-US" altLang="zh-CN" b="0">
                <a:solidFill>
                  <a:srgbClr val="BBBBBB"/>
                </a:solidFill>
                <a:effectLst/>
                <a:latin typeface="Fira Code" panose="020B0509050000020004" pitchFamily="49" charset="0"/>
              </a:rPr>
            </a:br>
            <a:r>
              <a:rPr lang="en-US" altLang="zh-CN" b="0">
                <a:solidFill>
                  <a:srgbClr val="5F6167"/>
                </a:solidFill>
                <a:effectLst/>
                <a:latin typeface="Fira Code" panose="020B0509050000020004" pitchFamily="49" charset="0"/>
              </a:rPr>
              <a:t>// ...</a:t>
            </a:r>
            <a:endParaRPr lang="en-US" altLang="zh-CN" b="0">
              <a:solidFill>
                <a:srgbClr val="BBBBBB"/>
              </a:solidFill>
              <a:effectLst/>
              <a:latin typeface="Fira Code" panose="020B0509050000020004" pitchFamily="49" charset="0"/>
            </a:endParaRPr>
          </a:p>
          <a:p>
            <a:r>
              <a:rPr lang="en-US" altLang="zh-CN" b="0">
                <a:solidFill>
                  <a:srgbClr val="5F6167"/>
                </a:solidFill>
                <a:effectLst/>
                <a:latin typeface="Fira Code" panose="020B0509050000020004" pitchFamily="49" charset="0"/>
              </a:rPr>
              <a:t>// ... </a:t>
            </a:r>
            <a:endParaRPr lang="en-US" altLang="zh-CN" b="0">
              <a:solidFill>
                <a:srgbClr val="BBBBBB"/>
              </a:solidFill>
              <a:effectLst/>
              <a:latin typeface="Fira Code" panose="020B0509050000020004" pitchFamily="49" charset="0"/>
            </a:endParaRPr>
          </a:p>
          <a:p>
            <a:r>
              <a:rPr lang="en-US" altLang="zh-CN" b="0">
                <a:solidFill>
                  <a:srgbClr val="5F6167"/>
                </a:solidFill>
                <a:effectLst/>
                <a:latin typeface="Fira Code" panose="020B0509050000020004" pitchFamily="49" charset="0"/>
              </a:rPr>
              <a:t>// ...</a:t>
            </a:r>
            <a:endParaRPr lang="en-US" altLang="zh-CN" b="0">
              <a:solidFill>
                <a:srgbClr val="BBBBBB"/>
              </a:solidFill>
              <a:effectLst/>
              <a:latin typeface="Fira Code" panose="020B0509050000020004" pitchFamily="49" charset="0"/>
            </a:endParaRPr>
          </a:p>
          <a:p>
            <a:br>
              <a:rPr lang="en-US" altLang="zh-CN" b="0">
                <a:solidFill>
                  <a:srgbClr val="BBBBBB"/>
                </a:solidFill>
                <a:effectLst/>
                <a:latin typeface="Fira Code" panose="020B0509050000020004" pitchFamily="49" charset="0"/>
              </a:rPr>
            </a:br>
            <a:r>
              <a:rPr lang="en-US" altLang="zh-CN" b="0">
                <a:solidFill>
                  <a:srgbClr val="5F6167"/>
                </a:solidFill>
                <a:effectLst/>
                <a:latin typeface="Fira Code" panose="020B0509050000020004" pitchFamily="49" charset="0"/>
              </a:rPr>
              <a:t>// </a:t>
            </a:r>
            <a:r>
              <a:rPr lang="zh-CN" altLang="en-US" b="0">
                <a:solidFill>
                  <a:srgbClr val="5F6167"/>
                </a:solidFill>
                <a:effectLst/>
                <a:latin typeface="Fira Code" panose="020B0509050000020004" pitchFamily="49" charset="0"/>
              </a:rPr>
              <a:t>函数定义位于代码的末尾</a:t>
            </a:r>
            <a:endParaRPr lang="zh-CN" altLang="en-US" b="0">
              <a:solidFill>
                <a:srgbClr val="BBBBBB"/>
              </a:solidFill>
              <a:effectLst/>
              <a:latin typeface="Fira Code" panose="020B0509050000020004" pitchFamily="49" charset="0"/>
            </a:endParaRPr>
          </a:p>
          <a:p>
            <a:r>
              <a:rPr lang="en-US" altLang="zh-CN" b="0">
                <a:solidFill>
                  <a:srgbClr val="C74DED"/>
                </a:solidFill>
                <a:effectLst/>
                <a:latin typeface="Fira Code" panose="020B0509050000020004" pitchFamily="49" charset="0"/>
              </a:rPr>
              <a:t>function</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hoist</a:t>
            </a:r>
            <a:r>
              <a:rPr lang="en-US" altLang="zh-CN" b="0">
                <a:solidFill>
                  <a:srgbClr val="BBBBBB"/>
                </a:solidFill>
                <a:effectLst/>
                <a:latin typeface="Fira Code" panose="020B0509050000020004" pitchFamily="49" charset="0"/>
              </a:rPr>
              <a:t>(){ </a:t>
            </a:r>
          </a:p>
          <a:p>
            <a:r>
              <a:rPr lang="zh-CN" altLang="en-US" b="0">
                <a:solidFill>
                  <a:srgbClr val="F39C12"/>
                </a:solidFill>
                <a:effectLst/>
                <a:latin typeface="Fira Code" panose="020B0509050000020004" pitchFamily="49" charset="0"/>
              </a:rPr>
              <a:t>  </a:t>
            </a:r>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a:t>
            </a:r>
            <a:r>
              <a:rPr lang="zh-CN" altLang="en-US" b="0">
                <a:solidFill>
                  <a:srgbClr val="96E072"/>
                </a:solidFill>
                <a:effectLst/>
                <a:latin typeface="Fira Code" panose="020B0509050000020004" pitchFamily="49" charset="0"/>
              </a:rPr>
              <a:t>提升我！</a:t>
            </a:r>
            <a:r>
              <a:rPr lang="en-US" altLang="zh-CN" b="0">
                <a:solidFill>
                  <a:srgbClr val="96E072"/>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p>
          <a:p>
            <a:r>
              <a:rPr lang="en-US" altLang="zh-CN" b="0">
                <a:solidFill>
                  <a:srgbClr val="BBBBBB"/>
                </a:solidFill>
                <a:effectLst/>
                <a:latin typeface="Fira Code" panose="020B0509050000020004" pitchFamily="49" charset="0"/>
              </a:rPr>
              <a:t>} </a:t>
            </a:r>
          </a:p>
        </p:txBody>
      </p:sp>
    </p:spTree>
    <p:extLst>
      <p:ext uri="{BB962C8B-B14F-4D97-AF65-F5344CB8AC3E}">
        <p14:creationId xmlns:p14="http://schemas.microsoft.com/office/powerpoint/2010/main" val="42423513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提升</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变量提升</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sp>
        <p:nvSpPr>
          <p:cNvPr id="7" name="内容占位符 7">
            <a:extLst>
              <a:ext uri="{FF2B5EF4-FFF2-40B4-BE49-F238E27FC236}">
                <a16:creationId xmlns:a16="http://schemas.microsoft.com/office/drawing/2014/main" id="{731327E0-E888-8043-ACD6-736E9C3A4919}"/>
              </a:ext>
            </a:extLst>
          </p:cNvPr>
          <p:cNvSpPr>
            <a:spLocks noGrp="1"/>
          </p:cNvSpPr>
          <p:nvPr>
            <p:ph sz="half" idx="1"/>
          </p:nvPr>
        </p:nvSpPr>
        <p:spPr>
          <a:xfrm>
            <a:off x="937985" y="1664208"/>
            <a:ext cx="10499271" cy="5029889"/>
          </a:xfrm>
        </p:spPr>
        <p:txBody>
          <a:bodyPr>
            <a:normAutofit fontScale="92500" lnSpcReduction="10000"/>
          </a:bodyPr>
          <a:lstStyle/>
          <a:p>
            <a:r>
              <a:rPr lang="zh-CN" altLang="en-US"/>
              <a:t>使用</a:t>
            </a:r>
            <a:r>
              <a:rPr lang="en-US" altLang="zh-CN">
                <a:solidFill>
                  <a:schemeClr val="accent6"/>
                </a:solidFill>
              </a:rPr>
              <a:t>var</a:t>
            </a:r>
            <a:r>
              <a:rPr lang="zh-CN" altLang="en-US"/>
              <a:t>关键字的变量声明自动移到当前作用域的顶部。不过，变量赋值不提升。这意味着如果一个变量是在函数末尾赋值的，那么在赋值之前，该变量的值都是</a:t>
            </a:r>
            <a:r>
              <a:rPr lang="en-US" altLang="zh-CN"/>
              <a:t>undefined</a:t>
            </a:r>
            <a:endParaRPr lang="zh-CN" altLang="en-US"/>
          </a:p>
        </p:txBody>
      </p:sp>
      <p:sp>
        <p:nvSpPr>
          <p:cNvPr id="3" name="矩形 2">
            <a:extLst>
              <a:ext uri="{FF2B5EF4-FFF2-40B4-BE49-F238E27FC236}">
                <a16:creationId xmlns:a16="http://schemas.microsoft.com/office/drawing/2014/main" id="{7035A74C-3B14-A047-B556-576CE450DE85}"/>
              </a:ext>
            </a:extLst>
          </p:cNvPr>
          <p:cNvSpPr/>
          <p:nvPr/>
        </p:nvSpPr>
        <p:spPr>
          <a:xfrm>
            <a:off x="2828544" y="3393085"/>
            <a:ext cx="6096000" cy="1754326"/>
          </a:xfrm>
          <a:prstGeom prst="rect">
            <a:avLst/>
          </a:prstGeom>
          <a:ln>
            <a:solidFill>
              <a:schemeClr val="accent1">
                <a:hueOff val="0"/>
                <a:satOff val="0"/>
                <a:lumOff val="0"/>
              </a:schemeClr>
            </a:solidFill>
          </a:ln>
        </p:spPr>
        <p:txBody>
          <a:bodyPr>
            <a:spAutoFit/>
          </a:bodyPr>
          <a:lstStyle/>
          <a:p>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a:t>
            </a:r>
            <a:r>
              <a:rPr lang="zh-CN" altLang="en-US" b="0">
                <a:solidFill>
                  <a:srgbClr val="5F6167"/>
                </a:solidFill>
                <a:effectLst/>
                <a:latin typeface="Fira Code" panose="020B0509050000020004" pitchFamily="49" charset="0"/>
              </a:rPr>
              <a:t>在赋值前输出</a:t>
            </a:r>
            <a:r>
              <a:rPr lang="en-US" altLang="zh-CN" b="0">
                <a:solidFill>
                  <a:srgbClr val="5F6167"/>
                </a:solidFill>
                <a:effectLst/>
                <a:latin typeface="Fira Code" panose="020B0509050000020004" pitchFamily="49" charset="0"/>
              </a:rPr>
              <a:t>undefined</a:t>
            </a:r>
            <a:endParaRPr lang="en-US" altLang="zh-CN" b="0">
              <a:solidFill>
                <a:srgbClr val="BBBBBB"/>
              </a:solidFill>
              <a:effectLst/>
              <a:latin typeface="Fira Code" panose="020B0509050000020004" pitchFamily="49" charset="0"/>
            </a:endParaRPr>
          </a:p>
          <a:p>
            <a:br>
              <a:rPr lang="en-US" altLang="zh-CN" b="0">
                <a:solidFill>
                  <a:srgbClr val="BBBBBB"/>
                </a:solidFill>
                <a:effectLst/>
                <a:latin typeface="Fira Code" panose="020B0509050000020004" pitchFamily="49" charset="0"/>
              </a:rPr>
            </a:br>
            <a:r>
              <a:rPr lang="en-US" altLang="zh-CN" b="0">
                <a:solidFill>
                  <a:srgbClr val="5F6167"/>
                </a:solidFill>
                <a:effectLst/>
                <a:latin typeface="Fira Code" panose="020B0509050000020004" pitchFamily="49" charset="0"/>
              </a:rPr>
              <a:t>// </a:t>
            </a:r>
            <a:r>
              <a:rPr lang="zh-CN" altLang="en-US" b="0">
                <a:solidFill>
                  <a:srgbClr val="5F6167"/>
                </a:solidFill>
                <a:effectLst/>
                <a:latin typeface="Fira Code" panose="020B0509050000020004" pitchFamily="49" charset="0"/>
              </a:rPr>
              <a:t>变量在这里定义</a:t>
            </a:r>
            <a:endParaRPr lang="zh-CN" altLang="en-US" b="0">
              <a:solidFill>
                <a:srgbClr val="BBBBBB"/>
              </a:solidFill>
              <a:effectLst/>
              <a:latin typeface="Fira Code" panose="020B0509050000020004" pitchFamily="49" charset="0"/>
            </a:endParaRPr>
          </a:p>
          <a:p>
            <a:r>
              <a:rPr lang="en-US" altLang="zh-CN" b="0">
                <a:solidFill>
                  <a:srgbClr val="C74DED"/>
                </a:solidFill>
                <a:effectLst/>
                <a:latin typeface="Fira Code" panose="020B0509050000020004" pitchFamily="49" charset="0"/>
              </a:rPr>
              <a:t>var</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96E072"/>
                </a:solidFill>
                <a:effectLst/>
                <a:latin typeface="Fira Code" panose="020B0509050000020004" pitchFamily="49" charset="0"/>
              </a:rPr>
              <a:t>'Alexa'</a:t>
            </a:r>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a:t>
            </a:r>
            <a:r>
              <a:rPr lang="zh-CN" altLang="en-US" b="0">
                <a:solidFill>
                  <a:srgbClr val="5F6167"/>
                </a:solidFill>
                <a:effectLst/>
                <a:latin typeface="Fira Code" panose="020B0509050000020004" pitchFamily="49" charset="0"/>
              </a:rPr>
              <a:t>会在赋值后返回 </a:t>
            </a:r>
            <a:r>
              <a:rPr lang="en-US" altLang="zh-CN" b="0">
                <a:solidFill>
                  <a:srgbClr val="5F6167"/>
                </a:solidFill>
                <a:effectLst/>
                <a:latin typeface="Fira Code" panose="020B0509050000020004" pitchFamily="49" charset="0"/>
              </a:rPr>
              <a:t>'Alexa'</a:t>
            </a:r>
            <a:endParaRPr lang="en-US" altLang="zh-CN" b="0">
              <a:solidFill>
                <a:srgbClr val="BBBBBB"/>
              </a:solidFill>
              <a:effectLst/>
              <a:latin typeface="Fira Code" panose="020B0509050000020004" pitchFamily="49" charset="0"/>
            </a:endParaRPr>
          </a:p>
        </p:txBody>
      </p:sp>
    </p:spTree>
    <p:extLst>
      <p:ext uri="{BB962C8B-B14F-4D97-AF65-F5344CB8AC3E}">
        <p14:creationId xmlns:p14="http://schemas.microsoft.com/office/powerpoint/2010/main" val="34638882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提升</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变量提升</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sp>
        <p:nvSpPr>
          <p:cNvPr id="7" name="内容占位符 7">
            <a:extLst>
              <a:ext uri="{FF2B5EF4-FFF2-40B4-BE49-F238E27FC236}">
                <a16:creationId xmlns:a16="http://schemas.microsoft.com/office/drawing/2014/main" id="{731327E0-E888-8043-ACD6-736E9C3A4919}"/>
              </a:ext>
            </a:extLst>
          </p:cNvPr>
          <p:cNvSpPr>
            <a:spLocks noGrp="1"/>
          </p:cNvSpPr>
          <p:nvPr>
            <p:ph sz="half" idx="1"/>
          </p:nvPr>
        </p:nvSpPr>
        <p:spPr>
          <a:xfrm>
            <a:off x="937985" y="1664208"/>
            <a:ext cx="10499271" cy="5029889"/>
          </a:xfrm>
        </p:spPr>
        <p:txBody>
          <a:bodyPr>
            <a:normAutofit fontScale="92500" lnSpcReduction="10000"/>
          </a:bodyPr>
          <a:lstStyle/>
          <a:p>
            <a:r>
              <a:rPr lang="zh-CN" altLang="en-US"/>
              <a:t>使用</a:t>
            </a:r>
            <a:r>
              <a:rPr lang="en-US" altLang="zh-CN">
                <a:solidFill>
                  <a:schemeClr val="accent6"/>
                </a:solidFill>
              </a:rPr>
              <a:t>var</a:t>
            </a:r>
            <a:r>
              <a:rPr lang="zh-CN" altLang="en-US"/>
              <a:t>关键字的变量声明自动移到当前作用域的顶部。不过，变量赋值不提升。这意味着如果一个变量是在函数末尾赋值的，那么在赋值之前，该变量的值都是</a:t>
            </a:r>
            <a:r>
              <a:rPr lang="en-US" altLang="zh-CN"/>
              <a:t>undefined</a:t>
            </a:r>
            <a:endParaRPr lang="zh-CN" altLang="en-US"/>
          </a:p>
        </p:txBody>
      </p:sp>
    </p:spTree>
    <p:extLst>
      <p:ext uri="{BB962C8B-B14F-4D97-AF65-F5344CB8AC3E}">
        <p14:creationId xmlns:p14="http://schemas.microsoft.com/office/powerpoint/2010/main" val="3107793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en-US" altLang="zh-CN" dirty="0"/>
              <a:t>JavaScript</a:t>
            </a:r>
            <a:r>
              <a:rPr lang="zh-CN" altLang="en-US" dirty="0"/>
              <a:t> 引擎</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源代码</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3" name="矩形 2">
            <a:extLst>
              <a:ext uri="{FF2B5EF4-FFF2-40B4-BE49-F238E27FC236}">
                <a16:creationId xmlns:a16="http://schemas.microsoft.com/office/drawing/2014/main" id="{F5BD1240-BB92-1B43-9923-7BD36B3964D0}"/>
              </a:ext>
            </a:extLst>
          </p:cNvPr>
          <p:cNvSpPr/>
          <p:nvPr/>
        </p:nvSpPr>
        <p:spPr>
          <a:xfrm>
            <a:off x="1895856" y="2254102"/>
            <a:ext cx="9058656" cy="923330"/>
          </a:xfrm>
          <a:prstGeom prst="rect">
            <a:avLst/>
          </a:prstGeom>
          <a:ln>
            <a:solidFill>
              <a:schemeClr val="accent1"/>
            </a:solidFill>
          </a:ln>
        </p:spPr>
        <p:txBody>
          <a:bodyPr wrap="square">
            <a:spAutoFit/>
          </a:bodyPr>
          <a:lstStyle/>
          <a:p>
            <a:r>
              <a:rPr lang="en-US" altLang="zh-CN" b="0">
                <a:solidFill>
                  <a:srgbClr val="C74DED"/>
                </a:solidFill>
                <a:effectLst/>
                <a:latin typeface="Fira Code" panose="020B0509050000020004" pitchFamily="49" charset="0"/>
              </a:rPr>
              <a:t>function</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greeting</a:t>
            </a:r>
            <a:r>
              <a:rPr lang="en-US" altLang="zh-CN" b="0">
                <a:solidFill>
                  <a:srgbClr val="BBBBBB"/>
                </a:solidFill>
                <a:effectLst/>
                <a:latin typeface="Fira Code" panose="020B0509050000020004" pitchFamily="49" charset="0"/>
              </a:rPr>
              <a:t>() {</a:t>
            </a:r>
          </a:p>
          <a:p>
            <a:r>
              <a:rPr lang="en-US" altLang="zh-CN" b="0">
                <a:solidFill>
                  <a:srgbClr val="C74DED"/>
                </a:solidFill>
                <a:effectLst/>
                <a:latin typeface="Fira Code" panose="020B0509050000020004" pitchFamily="49" charset="0"/>
              </a:rPr>
              <a:t>  return</a:t>
            </a:r>
            <a:r>
              <a:rPr lang="en-US" altLang="zh-CN" b="0">
                <a:solidFill>
                  <a:srgbClr val="BBBBBB"/>
                </a:solidFill>
                <a:effectLst/>
                <a:latin typeface="Fira Code" panose="020B0509050000020004" pitchFamily="49" charset="0"/>
              </a:rPr>
              <a:t> </a:t>
            </a:r>
            <a:r>
              <a:rPr lang="en-US" altLang="zh-CN" b="0">
                <a:solidFill>
                  <a:srgbClr val="96E072"/>
                </a:solidFill>
                <a:effectLst/>
                <a:latin typeface="Fira Code" panose="020B0509050000020004" pitchFamily="49" charset="0"/>
              </a:rPr>
              <a:t>'hi'</a:t>
            </a:r>
            <a:endParaRPr lang="en-US" altLang="zh-CN" b="0">
              <a:solidFill>
                <a:srgbClr val="BBBBBB"/>
              </a:solidFill>
              <a:effectLst/>
              <a:latin typeface="Fira Code" panose="020B0509050000020004" pitchFamily="49" charset="0"/>
            </a:endParaRPr>
          </a:p>
          <a:p>
            <a:r>
              <a:rPr lang="en-US" altLang="zh-CN" b="0">
                <a:solidFill>
                  <a:srgbClr val="BBBBBB"/>
                </a:solidFill>
                <a:effectLst/>
                <a:latin typeface="Fira Code" panose="020B0509050000020004" pitchFamily="49" charset="0"/>
              </a:rPr>
              <a:t>}</a:t>
            </a:r>
          </a:p>
        </p:txBody>
      </p:sp>
    </p:spTree>
    <p:extLst>
      <p:ext uri="{BB962C8B-B14F-4D97-AF65-F5344CB8AC3E}">
        <p14:creationId xmlns:p14="http://schemas.microsoft.com/office/powerpoint/2010/main" val="1219103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提升</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变量提升</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sp>
        <p:nvSpPr>
          <p:cNvPr id="7" name="内容占位符 7">
            <a:extLst>
              <a:ext uri="{FF2B5EF4-FFF2-40B4-BE49-F238E27FC236}">
                <a16:creationId xmlns:a16="http://schemas.microsoft.com/office/drawing/2014/main" id="{731327E0-E888-8043-ACD6-736E9C3A4919}"/>
              </a:ext>
            </a:extLst>
          </p:cNvPr>
          <p:cNvSpPr>
            <a:spLocks noGrp="1"/>
          </p:cNvSpPr>
          <p:nvPr>
            <p:ph sz="half" idx="1"/>
          </p:nvPr>
        </p:nvSpPr>
        <p:spPr>
          <a:xfrm>
            <a:off x="937985" y="1664208"/>
            <a:ext cx="10499271" cy="5029889"/>
          </a:xfrm>
        </p:spPr>
        <p:txBody>
          <a:bodyPr>
            <a:normAutofit fontScale="92500" lnSpcReduction="10000"/>
          </a:bodyPr>
          <a:lstStyle/>
          <a:p>
            <a:r>
              <a:rPr lang="zh-CN" altLang="en-US"/>
              <a:t> 变量提升只适用于用 </a:t>
            </a:r>
            <a:r>
              <a:rPr lang="en-US" altLang="zh-CN"/>
              <a:t>var</a:t>
            </a:r>
            <a:r>
              <a:rPr lang="zh-CN" altLang="en-US"/>
              <a:t> 声明的变量。</a:t>
            </a:r>
            <a:r>
              <a:rPr lang="en-US" altLang="zh-CN"/>
              <a:t> const</a:t>
            </a:r>
            <a:r>
              <a:rPr lang="zh-CN" altLang="en-US"/>
              <a:t>、</a:t>
            </a:r>
            <a:r>
              <a:rPr lang="en-US" altLang="zh-CN"/>
              <a:t>let</a:t>
            </a:r>
            <a:r>
              <a:rPr lang="zh-CN" altLang="en-US"/>
              <a:t> 声明的变量不提升！</a:t>
            </a:r>
            <a:endParaRPr lang="en-US" altLang="zh-CN"/>
          </a:p>
          <a:p>
            <a:r>
              <a:rPr lang="zh-CN" altLang="en-US"/>
              <a:t> 暂时性死区</a:t>
            </a:r>
          </a:p>
        </p:txBody>
      </p:sp>
    </p:spTree>
    <p:extLst>
      <p:ext uri="{BB962C8B-B14F-4D97-AF65-F5344CB8AC3E}">
        <p14:creationId xmlns:p14="http://schemas.microsoft.com/office/powerpoint/2010/main" val="7286642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提升</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变量提升</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sp>
        <p:nvSpPr>
          <p:cNvPr id="7" name="内容占位符 7">
            <a:extLst>
              <a:ext uri="{FF2B5EF4-FFF2-40B4-BE49-F238E27FC236}">
                <a16:creationId xmlns:a16="http://schemas.microsoft.com/office/drawing/2014/main" id="{731327E0-E888-8043-ACD6-736E9C3A4919}"/>
              </a:ext>
            </a:extLst>
          </p:cNvPr>
          <p:cNvSpPr>
            <a:spLocks noGrp="1"/>
          </p:cNvSpPr>
          <p:nvPr>
            <p:ph sz="half" idx="1"/>
          </p:nvPr>
        </p:nvSpPr>
        <p:spPr>
          <a:xfrm>
            <a:off x="937985" y="1664208"/>
            <a:ext cx="4091215" cy="5029889"/>
          </a:xfrm>
        </p:spPr>
        <p:txBody>
          <a:bodyPr>
            <a:normAutofit fontScale="92500" lnSpcReduction="10000"/>
          </a:bodyPr>
          <a:lstStyle/>
          <a:p>
            <a:r>
              <a:rPr lang="zh-CN" altLang="en-US"/>
              <a:t>  函数表达式与变量提升的方式相似！也就是说，如果函数表达式是用 </a:t>
            </a:r>
            <a:r>
              <a:rPr lang="en-US" altLang="zh-CN"/>
              <a:t>var</a:t>
            </a:r>
            <a:r>
              <a:rPr lang="zh-CN" altLang="en-US"/>
              <a:t> 声明的，那么声明会被提升，不过实际的函数是不会提升的！</a:t>
            </a:r>
          </a:p>
        </p:txBody>
      </p:sp>
      <p:sp>
        <p:nvSpPr>
          <p:cNvPr id="3" name="矩形 2">
            <a:extLst>
              <a:ext uri="{FF2B5EF4-FFF2-40B4-BE49-F238E27FC236}">
                <a16:creationId xmlns:a16="http://schemas.microsoft.com/office/drawing/2014/main" id="{5E9B72A7-CAA5-1047-B89C-2C7FBF06A982}"/>
              </a:ext>
            </a:extLst>
          </p:cNvPr>
          <p:cNvSpPr/>
          <p:nvPr/>
        </p:nvSpPr>
        <p:spPr>
          <a:xfrm>
            <a:off x="5718048" y="1263408"/>
            <a:ext cx="6096000" cy="5355312"/>
          </a:xfrm>
          <a:prstGeom prst="rect">
            <a:avLst/>
          </a:prstGeom>
          <a:ln>
            <a:solidFill>
              <a:schemeClr val="accent1">
                <a:hueOff val="0"/>
                <a:satOff val="0"/>
                <a:lumOff val="0"/>
              </a:schemeClr>
            </a:solidFill>
          </a:ln>
        </p:spPr>
        <p:txBody>
          <a:bodyPr>
            <a:spAutoFit/>
          </a:bodyPr>
          <a:lstStyle/>
          <a:p>
            <a:r>
              <a:rPr lang="en-US" altLang="zh-CN" b="0">
                <a:solidFill>
                  <a:srgbClr val="5F6167"/>
                </a:solidFill>
                <a:effectLst/>
                <a:latin typeface="Fira Code" panose="020B0509050000020004" pitchFamily="49" charset="0"/>
              </a:rPr>
              <a:t>// </a:t>
            </a:r>
            <a:r>
              <a:rPr lang="zh-CN" altLang="en-US" b="0">
                <a:solidFill>
                  <a:srgbClr val="5F6167"/>
                </a:solidFill>
                <a:effectLst/>
                <a:latin typeface="Fira Code" panose="020B0509050000020004" pitchFamily="49" charset="0"/>
              </a:rPr>
              <a:t>变量</a:t>
            </a:r>
            <a:r>
              <a:rPr lang="en-US" altLang="zh-CN" b="0">
                <a:solidFill>
                  <a:srgbClr val="5F6167"/>
                </a:solidFill>
                <a:effectLst/>
                <a:latin typeface="Fira Code" panose="020B0509050000020004" pitchFamily="49" charset="0"/>
              </a:rPr>
              <a:t>helloExpression</a:t>
            </a:r>
            <a:r>
              <a:rPr lang="zh-CN" altLang="en-US" b="0">
                <a:solidFill>
                  <a:srgbClr val="5F6167"/>
                </a:solidFill>
                <a:effectLst/>
                <a:latin typeface="Fira Code" panose="020B0509050000020004" pitchFamily="49" charset="0"/>
              </a:rPr>
              <a:t>的值为</a:t>
            </a:r>
            <a:r>
              <a:rPr lang="en-US" altLang="zh-CN" b="0">
                <a:solidFill>
                  <a:srgbClr val="5F6167"/>
                </a:solidFill>
                <a:effectLst/>
                <a:latin typeface="Fira Code" panose="020B0509050000020004" pitchFamily="49" charset="0"/>
              </a:rPr>
              <a:t>undefined</a:t>
            </a:r>
            <a:r>
              <a:rPr lang="zh-CN" altLang="en-US" b="0">
                <a:solidFill>
                  <a:srgbClr val="5F6167"/>
                </a:solidFill>
                <a:effectLst/>
                <a:latin typeface="Fira Code" panose="020B0509050000020004" pitchFamily="49" charset="0"/>
              </a:rPr>
              <a:t>，所以该函数不能被调用</a:t>
            </a:r>
            <a:endParaRPr lang="zh-CN" altLang="en-US" b="0">
              <a:solidFill>
                <a:srgbClr val="BBBBBB"/>
              </a:solidFill>
              <a:effectLst/>
              <a:latin typeface="Fira Code" panose="020B0509050000020004" pitchFamily="49" charset="0"/>
            </a:endParaRPr>
          </a:p>
          <a:p>
            <a:r>
              <a:rPr lang="en-US" altLang="zh-CN" b="0">
                <a:solidFill>
                  <a:srgbClr val="FFE66D"/>
                </a:solidFill>
                <a:effectLst/>
                <a:latin typeface="Fira Code" panose="020B0509050000020004" pitchFamily="49" charset="0"/>
              </a:rPr>
              <a:t>helloExpression</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a:t>
            </a:r>
            <a:r>
              <a:rPr lang="zh-CN" altLang="en-US" b="0">
                <a:solidFill>
                  <a:srgbClr val="5F6167"/>
                </a:solidFill>
                <a:effectLst/>
                <a:latin typeface="Fira Code" panose="020B0509050000020004" pitchFamily="49" charset="0"/>
              </a:rPr>
              <a:t>抛出一个错误</a:t>
            </a:r>
            <a:endParaRPr lang="zh-CN" altLang="en-US" b="0">
              <a:solidFill>
                <a:srgbClr val="BBBBBB"/>
              </a:solidFill>
              <a:effectLst/>
              <a:latin typeface="Fira Code" panose="020B0509050000020004" pitchFamily="49" charset="0"/>
            </a:endParaRPr>
          </a:p>
          <a:p>
            <a:br>
              <a:rPr lang="zh-CN" altLang="en-US" b="0">
                <a:solidFill>
                  <a:srgbClr val="BBBBBB"/>
                </a:solidFill>
                <a:effectLst/>
                <a:latin typeface="Fira Code" panose="020B0509050000020004" pitchFamily="49" charset="0"/>
              </a:rPr>
            </a:br>
            <a:r>
              <a:rPr lang="en-US" altLang="zh-CN" b="0">
                <a:solidFill>
                  <a:srgbClr val="5F6167"/>
                </a:solidFill>
                <a:effectLst/>
                <a:latin typeface="Fira Code" panose="020B0509050000020004" pitchFamily="49" charset="0"/>
              </a:rPr>
              <a:t>// </a:t>
            </a:r>
            <a:r>
              <a:rPr lang="zh-CN" altLang="en-US" b="0">
                <a:solidFill>
                  <a:srgbClr val="5F6167"/>
                </a:solidFill>
                <a:effectLst/>
                <a:latin typeface="Fira Code" panose="020B0509050000020004" pitchFamily="49" charset="0"/>
              </a:rPr>
              <a:t>函数声明可以在它声明之前调用</a:t>
            </a:r>
            <a:endParaRPr lang="zh-CN" altLang="en-US" b="0">
              <a:solidFill>
                <a:srgbClr val="BBBBBB"/>
              </a:solidFill>
              <a:effectLst/>
              <a:latin typeface="Fira Code" panose="020B0509050000020004" pitchFamily="49" charset="0"/>
            </a:endParaRPr>
          </a:p>
          <a:p>
            <a:r>
              <a:rPr lang="en-US" altLang="zh-CN" b="0">
                <a:solidFill>
                  <a:srgbClr val="FFE66D"/>
                </a:solidFill>
                <a:effectLst/>
                <a:latin typeface="Fira Code" panose="020B0509050000020004" pitchFamily="49" charset="0"/>
              </a:rPr>
              <a:t>helloDeclaration</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a:t>
            </a:r>
            <a:r>
              <a:rPr lang="zh-CN" altLang="en-US" b="0">
                <a:solidFill>
                  <a:srgbClr val="5F6167"/>
                </a:solidFill>
                <a:effectLst/>
                <a:latin typeface="Fira Code" panose="020B0509050000020004" pitchFamily="49" charset="0"/>
              </a:rPr>
              <a:t>返回 </a:t>
            </a:r>
            <a:r>
              <a:rPr lang="en-US" altLang="zh-CN" b="0">
                <a:solidFill>
                  <a:srgbClr val="5F6167"/>
                </a:solidFill>
                <a:effectLst/>
                <a:latin typeface="Fira Code" panose="020B0509050000020004" pitchFamily="49" charset="0"/>
              </a:rPr>
              <a:t>'hello' </a:t>
            </a:r>
            <a:endParaRPr lang="en-US" altLang="zh-CN" b="0">
              <a:solidFill>
                <a:srgbClr val="BBBBBB"/>
              </a:solidFill>
              <a:effectLst/>
              <a:latin typeface="Fira Code" panose="020B0509050000020004" pitchFamily="49" charset="0"/>
            </a:endParaRPr>
          </a:p>
          <a:p>
            <a:br>
              <a:rPr lang="en-US" altLang="zh-CN" b="0">
                <a:solidFill>
                  <a:srgbClr val="BBBBBB"/>
                </a:solidFill>
                <a:effectLst/>
                <a:latin typeface="Fira Code" panose="020B0509050000020004" pitchFamily="49" charset="0"/>
              </a:rPr>
            </a:br>
            <a:r>
              <a:rPr lang="en-US" altLang="zh-CN" b="0">
                <a:solidFill>
                  <a:srgbClr val="5F6167"/>
                </a:solidFill>
                <a:effectLst/>
                <a:latin typeface="Fira Code" panose="020B0509050000020004" pitchFamily="49" charset="0"/>
              </a:rPr>
              <a:t>// </a:t>
            </a:r>
            <a:r>
              <a:rPr lang="zh-CN" altLang="en-US" b="0">
                <a:solidFill>
                  <a:srgbClr val="5F6167"/>
                </a:solidFill>
                <a:effectLst/>
                <a:latin typeface="Fira Code" panose="020B0509050000020004" pitchFamily="49" charset="0"/>
              </a:rPr>
              <a:t>将函数表达式赋值给一个变量</a:t>
            </a:r>
            <a:endParaRPr lang="zh-CN" altLang="en-US" b="0">
              <a:solidFill>
                <a:srgbClr val="BBBBBB"/>
              </a:solidFill>
              <a:effectLst/>
              <a:latin typeface="Fira Code" panose="020B0509050000020004" pitchFamily="49" charset="0"/>
            </a:endParaRPr>
          </a:p>
          <a:p>
            <a:r>
              <a:rPr lang="en-US" altLang="zh-CN" b="0">
                <a:solidFill>
                  <a:srgbClr val="C74DED"/>
                </a:solidFill>
                <a:effectLst/>
                <a:latin typeface="Fira Code" panose="020B0509050000020004" pitchFamily="49" charset="0"/>
              </a:rPr>
              <a:t>var</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helloExpression</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C74DED"/>
                </a:solidFill>
                <a:effectLst/>
                <a:latin typeface="Fira Code" panose="020B0509050000020004" pitchFamily="49" charset="0"/>
              </a:rPr>
              <a:t>function</a:t>
            </a:r>
            <a:r>
              <a:rPr lang="en-US" altLang="zh-CN" b="0">
                <a:solidFill>
                  <a:srgbClr val="BBBBBB"/>
                </a:solidFill>
                <a:effectLst/>
                <a:latin typeface="Fira Code" panose="020B0509050000020004" pitchFamily="49" charset="0"/>
              </a:rPr>
              <a:t>() { </a:t>
            </a:r>
          </a:p>
          <a:p>
            <a:r>
              <a:rPr lang="zh-CN" altLang="en-US" b="0">
                <a:solidFill>
                  <a:srgbClr val="F39C12"/>
                </a:solidFill>
                <a:effectLst/>
                <a:latin typeface="Fira Code" panose="020B0509050000020004" pitchFamily="49" charset="0"/>
              </a:rPr>
              <a:t>  </a:t>
            </a:r>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'hello'</a:t>
            </a:r>
            <a:r>
              <a:rPr lang="en-US" altLang="zh-CN" b="0">
                <a:solidFill>
                  <a:srgbClr val="BBBBBB"/>
                </a:solidFill>
                <a:effectLst/>
                <a:latin typeface="Fira Code" panose="020B0509050000020004" pitchFamily="49" charset="0"/>
              </a:rPr>
              <a:t>)</a:t>
            </a:r>
          </a:p>
          <a:p>
            <a:r>
              <a:rPr lang="en-US" altLang="zh-CN" b="0">
                <a:solidFill>
                  <a:srgbClr val="BBBBBB"/>
                </a:solidFill>
                <a:effectLst/>
                <a:latin typeface="Fira Code" panose="020B0509050000020004" pitchFamily="49" charset="0"/>
              </a:rPr>
              <a:t>} </a:t>
            </a:r>
          </a:p>
          <a:p>
            <a:br>
              <a:rPr lang="en-US" altLang="zh-CN" b="0">
                <a:solidFill>
                  <a:srgbClr val="BBBBBB"/>
                </a:solidFill>
                <a:effectLst/>
                <a:latin typeface="Fira Code" panose="020B0509050000020004" pitchFamily="49" charset="0"/>
              </a:rPr>
            </a:br>
            <a:r>
              <a:rPr lang="en-US" altLang="zh-CN" b="0">
                <a:solidFill>
                  <a:srgbClr val="5F6167"/>
                </a:solidFill>
                <a:effectLst/>
                <a:latin typeface="Fira Code" panose="020B0509050000020004" pitchFamily="49" charset="0"/>
              </a:rPr>
              <a:t>// </a:t>
            </a:r>
            <a:r>
              <a:rPr lang="zh-CN" altLang="en-US" b="0">
                <a:solidFill>
                  <a:srgbClr val="5F6167"/>
                </a:solidFill>
                <a:effectLst/>
                <a:latin typeface="Fira Code" panose="020B0509050000020004" pitchFamily="49" charset="0"/>
              </a:rPr>
              <a:t>声明一个函数声明</a:t>
            </a:r>
            <a:endParaRPr lang="zh-CN" altLang="en-US" b="0">
              <a:solidFill>
                <a:srgbClr val="BBBBBB"/>
              </a:solidFill>
              <a:effectLst/>
              <a:latin typeface="Fira Code" panose="020B0509050000020004" pitchFamily="49" charset="0"/>
            </a:endParaRPr>
          </a:p>
          <a:p>
            <a:r>
              <a:rPr lang="en-US" altLang="zh-CN" b="0">
                <a:solidFill>
                  <a:srgbClr val="C74DED"/>
                </a:solidFill>
                <a:effectLst/>
                <a:latin typeface="Fira Code" panose="020B0509050000020004" pitchFamily="49" charset="0"/>
              </a:rPr>
              <a:t>function</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helloDeclaration</a:t>
            </a:r>
            <a:r>
              <a:rPr lang="en-US" altLang="zh-CN" b="0">
                <a:solidFill>
                  <a:srgbClr val="BBBBBB"/>
                </a:solidFill>
                <a:effectLst/>
                <a:latin typeface="Fira Code" panose="020B0509050000020004" pitchFamily="49" charset="0"/>
              </a:rPr>
              <a:t>() { </a:t>
            </a:r>
          </a:p>
          <a:p>
            <a:r>
              <a:rPr lang="zh-CN" altLang="en-US" b="0">
                <a:solidFill>
                  <a:srgbClr val="F39C12"/>
                </a:solidFill>
                <a:effectLst/>
                <a:latin typeface="Fira Code" panose="020B0509050000020004" pitchFamily="49" charset="0"/>
              </a:rPr>
              <a:t>  </a:t>
            </a:r>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96E072"/>
                </a:solidFill>
                <a:effectLst/>
                <a:latin typeface="Fira Code" panose="020B0509050000020004" pitchFamily="49" charset="0"/>
              </a:rPr>
              <a:t>'hello'</a:t>
            </a:r>
            <a:r>
              <a:rPr lang="en-US" altLang="zh-CN" b="0">
                <a:solidFill>
                  <a:srgbClr val="BBBBBB"/>
                </a:solidFill>
                <a:effectLst/>
                <a:latin typeface="Fira Code" panose="020B0509050000020004" pitchFamily="49" charset="0"/>
              </a:rPr>
              <a:t>) </a:t>
            </a:r>
          </a:p>
          <a:p>
            <a:r>
              <a:rPr lang="en-US" altLang="zh-CN" b="0">
                <a:solidFill>
                  <a:srgbClr val="BBBBBB"/>
                </a:solidFill>
                <a:effectLst/>
                <a:latin typeface="Fira Code" panose="020B0509050000020004" pitchFamily="49" charset="0"/>
              </a:rPr>
              <a:t>} </a:t>
            </a:r>
          </a:p>
          <a:p>
            <a:br>
              <a:rPr lang="en-US" altLang="zh-CN" b="0">
                <a:solidFill>
                  <a:srgbClr val="BBBBBB"/>
                </a:solidFill>
                <a:effectLst/>
                <a:latin typeface="Fira Code" panose="020B0509050000020004" pitchFamily="49" charset="0"/>
              </a:rPr>
            </a:br>
            <a:r>
              <a:rPr lang="en-US" altLang="zh-CN" b="0">
                <a:solidFill>
                  <a:srgbClr val="5F6167"/>
                </a:solidFill>
                <a:effectLst/>
                <a:latin typeface="Fira Code" panose="020B0509050000020004" pitchFamily="49" charset="0"/>
              </a:rPr>
              <a:t>// </a:t>
            </a:r>
            <a:r>
              <a:rPr lang="zh-CN" altLang="en-US" b="0">
                <a:solidFill>
                  <a:srgbClr val="5F6167"/>
                </a:solidFill>
                <a:effectLst/>
                <a:latin typeface="Fira Code" panose="020B0509050000020004" pitchFamily="49" charset="0"/>
              </a:rPr>
              <a:t>函数表达式只能在赋值后才能被调用 </a:t>
            </a:r>
            <a:endParaRPr lang="zh-CN" altLang="en-US" b="0">
              <a:solidFill>
                <a:srgbClr val="BBBBBB"/>
              </a:solidFill>
              <a:effectLst/>
              <a:latin typeface="Fira Code" panose="020B0509050000020004" pitchFamily="49" charset="0"/>
            </a:endParaRPr>
          </a:p>
          <a:p>
            <a:r>
              <a:rPr lang="en-US" altLang="zh-CN" b="0">
                <a:solidFill>
                  <a:srgbClr val="FFE66D"/>
                </a:solidFill>
                <a:effectLst/>
                <a:latin typeface="Fira Code" panose="020B0509050000020004" pitchFamily="49" charset="0"/>
              </a:rPr>
              <a:t>helloExpression</a:t>
            </a:r>
            <a:r>
              <a:rPr lang="en-US" altLang="zh-CN" b="0">
                <a:solidFill>
                  <a:srgbClr val="BBBBBB"/>
                </a:solidFill>
                <a:effectLst/>
                <a:latin typeface="Fira Code" panose="020B0509050000020004" pitchFamily="49" charset="0"/>
              </a:rPr>
              <a:t>(); </a:t>
            </a:r>
            <a:r>
              <a:rPr lang="en-US" altLang="zh-CN" b="0">
                <a:solidFill>
                  <a:srgbClr val="5F6167"/>
                </a:solidFill>
                <a:effectLst/>
                <a:latin typeface="Fira Code" panose="020B0509050000020004" pitchFamily="49" charset="0"/>
              </a:rPr>
              <a:t>// </a:t>
            </a:r>
            <a:r>
              <a:rPr lang="zh-CN" altLang="en-US" b="0">
                <a:solidFill>
                  <a:srgbClr val="5F6167"/>
                </a:solidFill>
                <a:effectLst/>
                <a:latin typeface="Fira Code" panose="020B0509050000020004" pitchFamily="49" charset="0"/>
              </a:rPr>
              <a:t>返回 </a:t>
            </a:r>
            <a:r>
              <a:rPr lang="en-US" altLang="zh-CN" b="0">
                <a:solidFill>
                  <a:srgbClr val="5F6167"/>
                </a:solidFill>
                <a:effectLst/>
                <a:latin typeface="Fira Code" panose="020B0509050000020004" pitchFamily="49" charset="0"/>
              </a:rPr>
              <a:t>'hello'</a:t>
            </a:r>
            <a:endParaRPr lang="en-US" altLang="zh-CN" b="0">
              <a:solidFill>
                <a:srgbClr val="BBBBBB"/>
              </a:solidFill>
              <a:effectLst/>
              <a:latin typeface="Fira Code" panose="020B0509050000020004" pitchFamily="49" charset="0"/>
            </a:endParaRPr>
          </a:p>
        </p:txBody>
      </p:sp>
    </p:spTree>
    <p:extLst>
      <p:ext uri="{BB962C8B-B14F-4D97-AF65-F5344CB8AC3E}">
        <p14:creationId xmlns:p14="http://schemas.microsoft.com/office/powerpoint/2010/main" val="26069346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提升</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背后</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sp>
        <p:nvSpPr>
          <p:cNvPr id="7" name="内容占位符 7">
            <a:extLst>
              <a:ext uri="{FF2B5EF4-FFF2-40B4-BE49-F238E27FC236}">
                <a16:creationId xmlns:a16="http://schemas.microsoft.com/office/drawing/2014/main" id="{731327E0-E888-8043-ACD6-736E9C3A4919}"/>
              </a:ext>
            </a:extLst>
          </p:cNvPr>
          <p:cNvSpPr>
            <a:spLocks noGrp="1"/>
          </p:cNvSpPr>
          <p:nvPr>
            <p:ph sz="half" idx="1"/>
          </p:nvPr>
        </p:nvSpPr>
        <p:spPr>
          <a:xfrm>
            <a:off x="1102577" y="1700784"/>
            <a:ext cx="10499271" cy="4754880"/>
          </a:xfrm>
        </p:spPr>
        <p:txBody>
          <a:bodyPr>
            <a:normAutofit fontScale="92500" lnSpcReduction="10000"/>
          </a:bodyPr>
          <a:lstStyle/>
          <a:p>
            <a:r>
              <a:rPr lang="zh-CN" altLang="en-US"/>
              <a:t>  执行上下文的两个阶段</a:t>
            </a:r>
            <a:endParaRPr lang="en-US" altLang="zh-CN"/>
          </a:p>
          <a:p>
            <a:pPr lvl="1"/>
            <a:r>
              <a:rPr lang="zh-CN" altLang="en-US"/>
              <a:t> 创建阶段</a:t>
            </a:r>
            <a:endParaRPr lang="en-US" altLang="zh-CN"/>
          </a:p>
          <a:p>
            <a:pPr lvl="1"/>
            <a:r>
              <a:rPr lang="zh-CN" altLang="en-US"/>
              <a:t> 执行阶段</a:t>
            </a:r>
          </a:p>
        </p:txBody>
      </p:sp>
    </p:spTree>
    <p:extLst>
      <p:ext uri="{BB962C8B-B14F-4D97-AF65-F5344CB8AC3E}">
        <p14:creationId xmlns:p14="http://schemas.microsoft.com/office/powerpoint/2010/main" val="26479584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提升</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背后</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pic>
        <p:nvPicPr>
          <p:cNvPr id="8194" name="Picture 2">
            <a:extLst>
              <a:ext uri="{FF2B5EF4-FFF2-40B4-BE49-F238E27FC236}">
                <a16:creationId xmlns:a16="http://schemas.microsoft.com/office/drawing/2014/main" id="{05B82BCF-821C-714A-8C6D-CC851AFDD7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2016" y="1570482"/>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11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提升</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背后</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pic>
        <p:nvPicPr>
          <p:cNvPr id="10242" name="Picture 2">
            <a:extLst>
              <a:ext uri="{FF2B5EF4-FFF2-40B4-BE49-F238E27FC236}">
                <a16:creationId xmlns:a16="http://schemas.microsoft.com/office/drawing/2014/main" id="{52FC8AC8-413E-484F-A028-7BBB7E0E6B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6880" y="1552194"/>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6486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提升</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背后</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pic>
        <p:nvPicPr>
          <p:cNvPr id="12290" name="Picture 2">
            <a:extLst>
              <a:ext uri="{FF2B5EF4-FFF2-40B4-BE49-F238E27FC236}">
                <a16:creationId xmlns:a16="http://schemas.microsoft.com/office/drawing/2014/main" id="{F56A31F5-4AAB-BF42-A324-D0A37096DA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576" y="1533906"/>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4220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提升</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背后</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pic>
        <p:nvPicPr>
          <p:cNvPr id="14338" name="Picture 2">
            <a:extLst>
              <a:ext uri="{FF2B5EF4-FFF2-40B4-BE49-F238E27FC236}">
                <a16:creationId xmlns:a16="http://schemas.microsoft.com/office/drawing/2014/main" id="{7DDFDCCE-0743-8049-8B92-622C18A24A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5440" y="1552194"/>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8959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提升</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背后</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pic>
        <p:nvPicPr>
          <p:cNvPr id="16386" name="Picture 2">
            <a:extLst>
              <a:ext uri="{FF2B5EF4-FFF2-40B4-BE49-F238E27FC236}">
                <a16:creationId xmlns:a16="http://schemas.microsoft.com/office/drawing/2014/main" id="{F06FE8FF-8D55-BF4F-BFCD-CA78ECE8BF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320" y="171450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8517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提升</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背后</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pic>
        <p:nvPicPr>
          <p:cNvPr id="18434" name="Picture 2">
            <a:extLst>
              <a:ext uri="{FF2B5EF4-FFF2-40B4-BE49-F238E27FC236}">
                <a16:creationId xmlns:a16="http://schemas.microsoft.com/office/drawing/2014/main" id="{CA1006F0-60C0-B14D-A223-FB38EB2986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608" y="1515618"/>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8318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提升</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背后</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pic>
        <p:nvPicPr>
          <p:cNvPr id="20482" name="Picture 2">
            <a:extLst>
              <a:ext uri="{FF2B5EF4-FFF2-40B4-BE49-F238E27FC236}">
                <a16:creationId xmlns:a16="http://schemas.microsoft.com/office/drawing/2014/main" id="{9A5B3539-C059-0A4B-839E-A31D64666C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3456" y="171450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037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en-US" altLang="zh-CN" dirty="0"/>
              <a:t>JavaScript</a:t>
            </a:r>
            <a:r>
              <a:rPr lang="zh-CN" altLang="en-US" dirty="0"/>
              <a:t> 引擎</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字节流</a:t>
            </a:r>
            <a:r>
              <a:rPr lang="en-US" altLang="zh-CN" dirty="0">
                <a:sym typeface="Wingdings" pitchFamily="2" charset="2"/>
              </a:rPr>
              <a:t></a:t>
            </a:r>
            <a:r>
              <a:rPr lang="zh-CN" altLang="en-US" dirty="0">
                <a:sym typeface="Wingdings" pitchFamily="2" charset="2"/>
              </a:rPr>
              <a:t>字节流</a:t>
            </a:r>
            <a:r>
              <a:rPr lang="zh-CN" altLang="en-US" dirty="0"/>
              <a:t>解码器</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8" name="内容占位符 7">
            <a:extLst>
              <a:ext uri="{FF2B5EF4-FFF2-40B4-BE49-F238E27FC236}">
                <a16:creationId xmlns:a16="http://schemas.microsoft.com/office/drawing/2014/main" id="{48BD4569-0724-EB44-A698-6FF0A05161C2}"/>
              </a:ext>
            </a:extLst>
          </p:cNvPr>
          <p:cNvSpPr>
            <a:spLocks noGrp="1"/>
          </p:cNvSpPr>
          <p:nvPr>
            <p:ph sz="half" idx="1"/>
          </p:nvPr>
        </p:nvSpPr>
        <p:spPr>
          <a:xfrm>
            <a:off x="992849" y="1811110"/>
            <a:ext cx="10499271" cy="4882987"/>
          </a:xfrm>
        </p:spPr>
        <p:txBody>
          <a:bodyPr>
            <a:normAutofit fontScale="92500" lnSpcReduction="10000"/>
          </a:bodyPr>
          <a:lstStyle/>
          <a:p>
            <a:r>
              <a:rPr lang="zh-CN" altLang="en-US" dirty="0"/>
              <a:t> </a:t>
            </a:r>
            <a:r>
              <a:rPr lang="en-US" altLang="zh-CN" dirty="0"/>
              <a:t>1.</a:t>
            </a:r>
            <a:r>
              <a:rPr lang="zh-CN" altLang="en-US" dirty="0"/>
              <a:t>代码以 </a:t>
            </a:r>
            <a:r>
              <a:rPr lang="en-US" altLang="zh-CN" dirty="0"/>
              <a:t>UTF-16</a:t>
            </a:r>
            <a:r>
              <a:rPr lang="zh-CN" altLang="en-US" dirty="0"/>
              <a:t> 字节流形式传到字节流解码器（</a:t>
            </a:r>
            <a:r>
              <a:rPr lang="en-US" altLang="zh-CN" dirty="0"/>
              <a:t>Byte Stream Decoder</a:t>
            </a:r>
            <a:r>
              <a:rPr lang="zh-CN" altLang="en-US" dirty="0"/>
              <a:t>）</a:t>
            </a:r>
          </a:p>
        </p:txBody>
      </p:sp>
      <p:grpSp>
        <p:nvGrpSpPr>
          <p:cNvPr id="20" name="组合 19">
            <a:extLst>
              <a:ext uri="{FF2B5EF4-FFF2-40B4-BE49-F238E27FC236}">
                <a16:creationId xmlns:a16="http://schemas.microsoft.com/office/drawing/2014/main" id="{3327CEBC-7B13-334D-8F42-421210512F85}"/>
              </a:ext>
            </a:extLst>
          </p:cNvPr>
          <p:cNvGrpSpPr/>
          <p:nvPr/>
        </p:nvGrpSpPr>
        <p:grpSpPr>
          <a:xfrm>
            <a:off x="1700784" y="2273808"/>
            <a:ext cx="9162288" cy="3706368"/>
            <a:chOff x="914400" y="1816608"/>
            <a:chExt cx="9162288" cy="3706368"/>
          </a:xfrm>
        </p:grpSpPr>
        <p:sp>
          <p:nvSpPr>
            <p:cNvPr id="5" name="圆角矩形 4">
              <a:extLst>
                <a:ext uri="{FF2B5EF4-FFF2-40B4-BE49-F238E27FC236}">
                  <a16:creationId xmlns:a16="http://schemas.microsoft.com/office/drawing/2014/main" id="{CE642E52-C050-EA44-B010-6CF58BD40F03}"/>
                </a:ext>
              </a:extLst>
            </p:cNvPr>
            <p:cNvSpPr/>
            <p:nvPr/>
          </p:nvSpPr>
          <p:spPr>
            <a:xfrm>
              <a:off x="914400" y="2999232"/>
              <a:ext cx="3291840" cy="1554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圆角矩形 12">
              <a:extLst>
                <a:ext uri="{FF2B5EF4-FFF2-40B4-BE49-F238E27FC236}">
                  <a16:creationId xmlns:a16="http://schemas.microsoft.com/office/drawing/2014/main" id="{BB9A24DE-E86A-874A-8DC6-CFA33496195B}"/>
                </a:ext>
              </a:extLst>
            </p:cNvPr>
            <p:cNvSpPr/>
            <p:nvPr/>
          </p:nvSpPr>
          <p:spPr>
            <a:xfrm>
              <a:off x="1066800" y="3151632"/>
              <a:ext cx="2956560" cy="1219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a:extLst>
                <a:ext uri="{FF2B5EF4-FFF2-40B4-BE49-F238E27FC236}">
                  <a16:creationId xmlns:a16="http://schemas.microsoft.com/office/drawing/2014/main" id="{5B822225-0CD7-D041-8DCA-EFEFA7C6B691}"/>
                </a:ext>
              </a:extLst>
            </p:cNvPr>
            <p:cNvSpPr txBox="1"/>
            <p:nvPr/>
          </p:nvSpPr>
          <p:spPr>
            <a:xfrm>
              <a:off x="2103120" y="3566160"/>
              <a:ext cx="877163" cy="369332"/>
            </a:xfrm>
            <a:prstGeom prst="rect">
              <a:avLst/>
            </a:prstGeom>
            <a:noFill/>
          </p:spPr>
          <p:txBody>
            <a:bodyPr wrap="none" rtlCol="0">
              <a:spAutoFit/>
            </a:bodyPr>
            <a:lstStyle/>
            <a:p>
              <a:r>
                <a:rPr kumimoji="1" lang="zh-CN" altLang="en-US"/>
                <a:t>源代码</a:t>
              </a:r>
            </a:p>
          </p:txBody>
        </p:sp>
        <p:cxnSp>
          <p:nvCxnSpPr>
            <p:cNvPr id="9" name="直线箭头连接符 8">
              <a:extLst>
                <a:ext uri="{FF2B5EF4-FFF2-40B4-BE49-F238E27FC236}">
                  <a16:creationId xmlns:a16="http://schemas.microsoft.com/office/drawing/2014/main" id="{E602F442-B85C-2141-9B6C-784A76838CFB}"/>
                </a:ext>
              </a:extLst>
            </p:cNvPr>
            <p:cNvCxnSpPr>
              <a:stCxn id="5" idx="3"/>
            </p:cNvCxnSpPr>
            <p:nvPr/>
          </p:nvCxnSpPr>
          <p:spPr>
            <a:xfrm>
              <a:off x="4206240" y="3776472"/>
              <a:ext cx="2779776" cy="9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圆角矩形 13">
              <a:extLst>
                <a:ext uri="{FF2B5EF4-FFF2-40B4-BE49-F238E27FC236}">
                  <a16:creationId xmlns:a16="http://schemas.microsoft.com/office/drawing/2014/main" id="{D7B83A73-06F5-C743-8ADA-F3F292BEB8EB}"/>
                </a:ext>
              </a:extLst>
            </p:cNvPr>
            <p:cNvSpPr/>
            <p:nvPr/>
          </p:nvSpPr>
          <p:spPr>
            <a:xfrm>
              <a:off x="7010400" y="2218944"/>
              <a:ext cx="3066288" cy="33040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圆角矩形 14">
              <a:extLst>
                <a:ext uri="{FF2B5EF4-FFF2-40B4-BE49-F238E27FC236}">
                  <a16:creationId xmlns:a16="http://schemas.microsoft.com/office/drawing/2014/main" id="{FE025AAE-D361-F044-8E98-F37197864083}"/>
                </a:ext>
              </a:extLst>
            </p:cNvPr>
            <p:cNvSpPr/>
            <p:nvPr/>
          </p:nvSpPr>
          <p:spPr>
            <a:xfrm>
              <a:off x="7162800" y="2371344"/>
              <a:ext cx="2767584" cy="30053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a:extLst>
                <a:ext uri="{FF2B5EF4-FFF2-40B4-BE49-F238E27FC236}">
                  <a16:creationId xmlns:a16="http://schemas.microsoft.com/office/drawing/2014/main" id="{AEC78A84-F90B-DE47-A764-F947D7921682}"/>
                </a:ext>
              </a:extLst>
            </p:cNvPr>
            <p:cNvSpPr txBox="1"/>
            <p:nvPr/>
          </p:nvSpPr>
          <p:spPr>
            <a:xfrm>
              <a:off x="7595616" y="1816608"/>
              <a:ext cx="1569660" cy="369332"/>
            </a:xfrm>
            <a:prstGeom prst="rect">
              <a:avLst/>
            </a:prstGeom>
            <a:noFill/>
          </p:spPr>
          <p:txBody>
            <a:bodyPr wrap="none" rtlCol="0">
              <a:spAutoFit/>
            </a:bodyPr>
            <a:lstStyle/>
            <a:p>
              <a:r>
                <a:rPr kumimoji="1" lang="zh-CN" altLang="en-US"/>
                <a:t>字节流解码器</a:t>
              </a:r>
            </a:p>
          </p:txBody>
        </p:sp>
        <p:sp>
          <p:nvSpPr>
            <p:cNvPr id="18" name="文本框 17">
              <a:extLst>
                <a:ext uri="{FF2B5EF4-FFF2-40B4-BE49-F238E27FC236}">
                  <a16:creationId xmlns:a16="http://schemas.microsoft.com/office/drawing/2014/main" id="{DCF64C41-BF81-E44D-91EB-4BEF5F6F891C}"/>
                </a:ext>
              </a:extLst>
            </p:cNvPr>
            <p:cNvSpPr txBox="1"/>
            <p:nvPr/>
          </p:nvSpPr>
          <p:spPr>
            <a:xfrm>
              <a:off x="4248912" y="3425952"/>
              <a:ext cx="2557110" cy="369332"/>
            </a:xfrm>
            <a:prstGeom prst="rect">
              <a:avLst/>
            </a:prstGeom>
            <a:noFill/>
          </p:spPr>
          <p:txBody>
            <a:bodyPr wrap="none" rtlCol="0">
              <a:spAutoFit/>
            </a:bodyPr>
            <a:lstStyle/>
            <a:p>
              <a:r>
                <a:rPr kumimoji="1" lang="en-US" altLang="zh-CN"/>
                <a:t>...00 6e 00</a:t>
              </a:r>
              <a:r>
                <a:rPr kumimoji="1" lang="zh-CN" altLang="en-US"/>
                <a:t> </a:t>
              </a:r>
              <a:r>
                <a:rPr kumimoji="1" lang="en-US" altLang="zh-CN"/>
                <a:t>75</a:t>
              </a:r>
              <a:r>
                <a:rPr kumimoji="1" lang="zh-CN" altLang="en-US"/>
                <a:t> </a:t>
              </a:r>
              <a:r>
                <a:rPr kumimoji="1" lang="en-US" altLang="zh-CN"/>
                <a:t>00</a:t>
              </a:r>
              <a:r>
                <a:rPr kumimoji="1" lang="zh-CN" altLang="en-US"/>
                <a:t> </a:t>
              </a:r>
              <a:r>
                <a:rPr kumimoji="1" lang="en-US" altLang="zh-CN"/>
                <a:t>66 00</a:t>
              </a:r>
              <a:endParaRPr kumimoji="1" lang="zh-CN" altLang="en-US"/>
            </a:p>
          </p:txBody>
        </p:sp>
        <p:sp>
          <p:nvSpPr>
            <p:cNvPr id="19" name="文本框 18">
              <a:extLst>
                <a:ext uri="{FF2B5EF4-FFF2-40B4-BE49-F238E27FC236}">
                  <a16:creationId xmlns:a16="http://schemas.microsoft.com/office/drawing/2014/main" id="{BDFF1A5B-3D0E-2C4F-A73E-1DC56F7DBED3}"/>
                </a:ext>
              </a:extLst>
            </p:cNvPr>
            <p:cNvSpPr txBox="1"/>
            <p:nvPr/>
          </p:nvSpPr>
          <p:spPr>
            <a:xfrm>
              <a:off x="7455408" y="2590800"/>
              <a:ext cx="2108269" cy="1477328"/>
            </a:xfrm>
            <a:prstGeom prst="rect">
              <a:avLst/>
            </a:prstGeom>
            <a:noFill/>
          </p:spPr>
          <p:txBody>
            <a:bodyPr wrap="none" rtlCol="0">
              <a:spAutoFit/>
            </a:bodyPr>
            <a:lstStyle/>
            <a:p>
              <a:r>
                <a:rPr kumimoji="1" lang="en-US" altLang="zh-CN"/>
                <a:t>00 66 00 75 00 6e</a:t>
              </a:r>
            </a:p>
            <a:p>
              <a:r>
                <a:rPr kumimoji="1" lang="en-US" altLang="zh-CN"/>
                <a:t>00 63 00 74 00 69</a:t>
              </a:r>
            </a:p>
            <a:p>
              <a:r>
                <a:rPr kumimoji="1" lang="en-US" altLang="zh-CN"/>
                <a:t>00 6f 00 6e  00 28 </a:t>
              </a:r>
            </a:p>
            <a:p>
              <a:r>
                <a:rPr kumimoji="1" lang="en-US" altLang="zh-CN"/>
                <a:t>00 29 00 20 00 7b</a:t>
              </a:r>
            </a:p>
            <a:p>
              <a:r>
                <a:rPr kumimoji="1" lang="en-US" altLang="zh-CN"/>
                <a:t>....</a:t>
              </a:r>
              <a:endParaRPr kumimoji="1" lang="zh-CN" altLang="en-US"/>
            </a:p>
          </p:txBody>
        </p:sp>
      </p:grpSp>
    </p:spTree>
    <p:extLst>
      <p:ext uri="{BB962C8B-B14F-4D97-AF65-F5344CB8AC3E}">
        <p14:creationId xmlns:p14="http://schemas.microsoft.com/office/powerpoint/2010/main" val="32935499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提升</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总结</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sp>
        <p:nvSpPr>
          <p:cNvPr id="3" name="矩形 2">
            <a:extLst>
              <a:ext uri="{FF2B5EF4-FFF2-40B4-BE49-F238E27FC236}">
                <a16:creationId xmlns:a16="http://schemas.microsoft.com/office/drawing/2014/main" id="{B8C109CB-8D7D-DE4F-934C-61CCAD65F65B}"/>
              </a:ext>
            </a:extLst>
          </p:cNvPr>
          <p:cNvSpPr/>
          <p:nvPr/>
        </p:nvSpPr>
        <p:spPr>
          <a:xfrm>
            <a:off x="1024128" y="1830800"/>
            <a:ext cx="10552176" cy="1403718"/>
          </a:xfrm>
          <a:prstGeom prst="rect">
            <a:avLst/>
          </a:prstGeom>
        </p:spPr>
        <p:txBody>
          <a:bodyPr wrap="square">
            <a:spAutoFit/>
          </a:bodyPr>
          <a:lstStyle/>
          <a:p>
            <a:pPr marL="228600" indent="-228600">
              <a:lnSpc>
                <a:spcPct val="140000"/>
              </a:lnSpc>
              <a:spcBef>
                <a:spcPts val="1000"/>
              </a:spcBef>
              <a:buClr>
                <a:srgbClr val="88A85B"/>
              </a:buClr>
              <a:buSzPct val="130000"/>
              <a:buFont typeface="Apple Symbols" panose="02000000000000000000" pitchFamily="2" charset="-79"/>
              <a:buChar char="⦿"/>
            </a:pPr>
            <a:r>
              <a:rPr lang="zh-CN" altLang="en-US" sz="1900">
                <a:solidFill>
                  <a:srgbClr val="477DEB"/>
                </a:solidFill>
              </a:rPr>
              <a:t> 在执行代码之前，将函数和变量存储在内存中以用于执行上下文。这称为变量提升（</a:t>
            </a:r>
            <a:r>
              <a:rPr lang="en-US" altLang="zh-CN" sz="1900">
                <a:solidFill>
                  <a:srgbClr val="477DEB"/>
                </a:solidFill>
              </a:rPr>
              <a:t>hoisting</a:t>
            </a:r>
            <a:r>
              <a:rPr lang="zh-CN" altLang="en-US" sz="1900">
                <a:solidFill>
                  <a:srgbClr val="477DEB"/>
                </a:solidFill>
              </a:rPr>
              <a:t>）。</a:t>
            </a:r>
          </a:p>
          <a:p>
            <a:pPr marL="228600" indent="-228600">
              <a:lnSpc>
                <a:spcPct val="140000"/>
              </a:lnSpc>
              <a:spcBef>
                <a:spcPts val="1000"/>
              </a:spcBef>
              <a:buClr>
                <a:srgbClr val="88A85B"/>
              </a:buClr>
              <a:buSzPct val="130000"/>
              <a:buFont typeface="Apple Symbols" panose="02000000000000000000" pitchFamily="2" charset="-79"/>
              <a:buChar char="⦿"/>
            </a:pPr>
            <a:r>
              <a:rPr lang="zh-CN" altLang="en-US" sz="1900">
                <a:solidFill>
                  <a:srgbClr val="477DEB"/>
                </a:solidFill>
              </a:rPr>
              <a:t> 函数被存储为一个对整个函数的引用，用</a:t>
            </a:r>
            <a:r>
              <a:rPr lang="en-US" altLang="zh-CN" sz="1900">
                <a:solidFill>
                  <a:srgbClr val="477DEB"/>
                </a:solidFill>
              </a:rPr>
              <a:t>var</a:t>
            </a:r>
            <a:r>
              <a:rPr lang="zh-CN" altLang="en-US" sz="1900">
                <a:solidFill>
                  <a:srgbClr val="477DEB"/>
                </a:solidFill>
              </a:rPr>
              <a:t>关键字声明的变量的值为</a:t>
            </a:r>
            <a:r>
              <a:rPr lang="en-US" altLang="zh-CN" sz="1900">
                <a:solidFill>
                  <a:srgbClr val="477DEB"/>
                </a:solidFill>
              </a:rPr>
              <a:t>undefined</a:t>
            </a:r>
            <a:r>
              <a:rPr lang="zh-CN" altLang="en-US" sz="1900">
                <a:solidFill>
                  <a:srgbClr val="477DEB"/>
                </a:solidFill>
              </a:rPr>
              <a:t>，而用</a:t>
            </a:r>
            <a:r>
              <a:rPr lang="en-US" altLang="zh-CN" sz="1900">
                <a:solidFill>
                  <a:srgbClr val="477DEB"/>
                </a:solidFill>
              </a:rPr>
              <a:t>let</a:t>
            </a:r>
            <a:r>
              <a:rPr lang="zh-CN" altLang="en-US" sz="1900">
                <a:solidFill>
                  <a:srgbClr val="477DEB"/>
                </a:solidFill>
              </a:rPr>
              <a:t>和</a:t>
            </a:r>
            <a:r>
              <a:rPr lang="en-US" altLang="zh-CN" sz="1900">
                <a:solidFill>
                  <a:srgbClr val="477DEB"/>
                </a:solidFill>
              </a:rPr>
              <a:t>const</a:t>
            </a:r>
            <a:r>
              <a:rPr lang="zh-CN" altLang="en-US" sz="1900">
                <a:solidFill>
                  <a:srgbClr val="477DEB"/>
                </a:solidFill>
              </a:rPr>
              <a:t>关键字声明的变量未被初始化。</a:t>
            </a:r>
          </a:p>
        </p:txBody>
      </p:sp>
    </p:spTree>
    <p:extLst>
      <p:ext uri="{BB962C8B-B14F-4D97-AF65-F5344CB8AC3E}">
        <p14:creationId xmlns:p14="http://schemas.microsoft.com/office/powerpoint/2010/main" val="40195585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10360" y="2397760"/>
            <a:ext cx="129601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452880" y="3674745"/>
            <a:ext cx="1642110" cy="1642110"/>
            <a:chOff x="1667" y="6676"/>
            <a:chExt cx="2280" cy="2280"/>
          </a:xfrm>
        </p:grpSpPr>
        <p:sp>
          <p:nvSpPr>
            <p:cNvPr id="8" name="椭圆 7"/>
            <p:cNvSpPr/>
            <p:nvPr/>
          </p:nvSpPr>
          <p:spPr>
            <a:xfrm>
              <a:off x="1836" y="6821"/>
              <a:ext cx="1989" cy="19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descr="5bc40d7864e71-13"/>
            <p:cNvPicPr>
              <a:picLocks noChangeAspect="1"/>
            </p:cNvPicPr>
            <p:nvPr/>
          </p:nvPicPr>
          <p:blipFill>
            <a:blip r:embed="rId4"/>
            <a:stretch>
              <a:fillRect/>
            </a:stretch>
          </p:blipFill>
          <p:spPr>
            <a:xfrm>
              <a:off x="1667" y="6676"/>
              <a:ext cx="2280" cy="2280"/>
            </a:xfrm>
            <a:prstGeom prst="rect">
              <a:avLst/>
            </a:prstGeom>
          </p:spPr>
        </p:pic>
      </p:grpSp>
      <p:sp>
        <p:nvSpPr>
          <p:cNvPr id="10" name="标题 9">
            <a:extLst>
              <a:ext uri="{FF2B5EF4-FFF2-40B4-BE49-F238E27FC236}">
                <a16:creationId xmlns:a16="http://schemas.microsoft.com/office/drawing/2014/main" id="{E2DF39B3-AAFB-D041-B11B-6433582A1BA5}"/>
              </a:ext>
            </a:extLst>
          </p:cNvPr>
          <p:cNvSpPr>
            <a:spLocks noGrp="1"/>
          </p:cNvSpPr>
          <p:nvPr>
            <p:ph type="ctrTitle"/>
          </p:nvPr>
        </p:nvSpPr>
        <p:spPr>
          <a:xfrm>
            <a:off x="1610360" y="2509330"/>
            <a:ext cx="9636760" cy="937448"/>
          </a:xfrm>
        </p:spPr>
        <p:txBody>
          <a:bodyPr/>
          <a:lstStyle/>
          <a:p>
            <a:r>
              <a:rPr lang="zh-CN" altLang="en-US" dirty="0"/>
              <a:t>作用域与作用域链</a:t>
            </a:r>
          </a:p>
        </p:txBody>
      </p:sp>
      <p:sp>
        <p:nvSpPr>
          <p:cNvPr id="12" name="副标题 11">
            <a:extLst>
              <a:ext uri="{FF2B5EF4-FFF2-40B4-BE49-F238E27FC236}">
                <a16:creationId xmlns:a16="http://schemas.microsoft.com/office/drawing/2014/main" id="{5356BE09-0DA6-F842-9D9A-446B536C14D5}"/>
              </a:ext>
            </a:extLst>
          </p:cNvPr>
          <p:cNvSpPr>
            <a:spLocks noGrp="1"/>
          </p:cNvSpPr>
          <p:nvPr>
            <p:ph type="subTitle" idx="1"/>
          </p:nvPr>
        </p:nvSpPr>
        <p:spPr/>
        <p:txBody>
          <a:bodyPr/>
          <a:lstStyle/>
          <a:p>
            <a:r>
              <a:rPr lang="en-US" altLang="zh-CN" dirty="0"/>
              <a:t>4</a:t>
            </a:r>
            <a:endParaRPr lang="zh-CN" altLang="en-US" dirty="0"/>
          </a:p>
        </p:txBody>
      </p:sp>
    </p:spTree>
    <p:custDataLst>
      <p:tags r:id="rId1"/>
    </p:custDataLst>
    <p:extLst>
      <p:ext uri="{BB962C8B-B14F-4D97-AF65-F5344CB8AC3E}">
        <p14:creationId xmlns:p14="http://schemas.microsoft.com/office/powerpoint/2010/main" val="30311539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作用域和作用域链</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作用域</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4</a:t>
            </a:r>
            <a:endParaRPr lang="zh-CN" altLang="en-US" dirty="0"/>
          </a:p>
        </p:txBody>
      </p:sp>
      <p:sp>
        <p:nvSpPr>
          <p:cNvPr id="13" name="矩形 12">
            <a:extLst>
              <a:ext uri="{FF2B5EF4-FFF2-40B4-BE49-F238E27FC236}">
                <a16:creationId xmlns:a16="http://schemas.microsoft.com/office/drawing/2014/main" id="{9667AE5E-4F9E-434A-82BB-22D0AF4AFE0F}"/>
              </a:ext>
            </a:extLst>
          </p:cNvPr>
          <p:cNvSpPr/>
          <p:nvPr/>
        </p:nvSpPr>
        <p:spPr>
          <a:xfrm>
            <a:off x="1024128" y="1830800"/>
            <a:ext cx="10552176" cy="5166799"/>
          </a:xfrm>
          <a:prstGeom prst="rect">
            <a:avLst/>
          </a:prstGeom>
        </p:spPr>
        <p:txBody>
          <a:bodyPr wrap="square">
            <a:spAutoFit/>
          </a:bodyPr>
          <a:lstStyle/>
          <a:p>
            <a:pPr marL="228600" indent="-228600">
              <a:lnSpc>
                <a:spcPct val="140000"/>
              </a:lnSpc>
              <a:spcBef>
                <a:spcPts val="1000"/>
              </a:spcBef>
              <a:buClr>
                <a:srgbClr val="88A85B"/>
              </a:buClr>
              <a:buSzPct val="130000"/>
              <a:buFont typeface="Apple Symbols" panose="02000000000000000000" pitchFamily="2" charset="-79"/>
              <a:buChar char="⦿"/>
            </a:pPr>
            <a:r>
              <a:rPr lang="zh-CN" altLang="en-US" sz="1900">
                <a:solidFill>
                  <a:srgbClr val="477DEB"/>
                </a:solidFill>
              </a:rPr>
              <a:t> 作用域指变量可见性 、可访问性。变量的作用域是该变量可以被访问的程序区域。</a:t>
            </a:r>
            <a:endParaRPr lang="en-US" altLang="zh-CN" sz="1900">
              <a:solidFill>
                <a:srgbClr val="477DEB"/>
              </a:solidFill>
            </a:endParaRPr>
          </a:p>
          <a:p>
            <a:pPr marL="228600" indent="-228600">
              <a:lnSpc>
                <a:spcPct val="140000"/>
              </a:lnSpc>
              <a:spcBef>
                <a:spcPts val="1000"/>
              </a:spcBef>
              <a:buClr>
                <a:srgbClr val="88A85B"/>
              </a:buClr>
              <a:buSzPct val="130000"/>
              <a:buFont typeface="Apple Symbols" panose="02000000000000000000" pitchFamily="2" charset="-79"/>
              <a:buChar char="⦿"/>
            </a:pPr>
            <a:r>
              <a:rPr lang="zh-CN" altLang="en-US" sz="1900">
                <a:solidFill>
                  <a:srgbClr val="477DEB"/>
                </a:solidFill>
              </a:rPr>
              <a:t> </a:t>
            </a:r>
            <a:r>
              <a:rPr lang="en-US" altLang="zh-CN" sz="1900">
                <a:solidFill>
                  <a:srgbClr val="477DEB"/>
                </a:solidFill>
              </a:rPr>
              <a:t>JavaScript</a:t>
            </a:r>
            <a:r>
              <a:rPr lang="zh-CN" altLang="en-US" sz="1900">
                <a:solidFill>
                  <a:srgbClr val="477DEB"/>
                </a:solidFill>
              </a:rPr>
              <a:t> 的作用域是静态的（在运行时不会改变），并且可以嵌套。</a:t>
            </a:r>
            <a:endParaRPr lang="en-US" altLang="zh-CN" sz="1900">
              <a:solidFill>
                <a:srgbClr val="477DEB"/>
              </a:solidFill>
            </a:endParaRPr>
          </a:p>
          <a:p>
            <a:pPr marL="228600" indent="-228600">
              <a:lnSpc>
                <a:spcPct val="140000"/>
              </a:lnSpc>
              <a:spcBef>
                <a:spcPts val="1000"/>
              </a:spcBef>
              <a:buClr>
                <a:srgbClr val="88A85B"/>
              </a:buClr>
              <a:buSzPct val="130000"/>
              <a:buFont typeface="Apple Symbols" panose="02000000000000000000" pitchFamily="2" charset="-79"/>
              <a:buChar char="⦿"/>
            </a:pPr>
            <a:r>
              <a:rPr lang="zh-CN" altLang="en-US" sz="1900">
                <a:solidFill>
                  <a:srgbClr val="477DEB"/>
                </a:solidFill>
              </a:rPr>
              <a:t> 作用域是通过词法环境实现的。由两个组件组成：</a:t>
            </a:r>
            <a:endParaRPr lang="en-US" altLang="zh-CN" sz="1900">
              <a:solidFill>
                <a:srgbClr val="477DEB"/>
              </a:solidFill>
            </a:endParaRPr>
          </a:p>
          <a:p>
            <a:pPr marL="685800" lvl="1" indent="-228600">
              <a:lnSpc>
                <a:spcPct val="140000"/>
              </a:lnSpc>
              <a:spcBef>
                <a:spcPts val="1000"/>
              </a:spcBef>
              <a:buClr>
                <a:srgbClr val="88A85B"/>
              </a:buClr>
              <a:buSzPct val="130000"/>
              <a:buFont typeface="Apple Symbols" panose="02000000000000000000" pitchFamily="2" charset="-79"/>
              <a:buChar char="⦿"/>
            </a:pPr>
            <a:r>
              <a:rPr lang="zh-CN" altLang="en-US" sz="1900">
                <a:solidFill>
                  <a:srgbClr val="477DEB"/>
                </a:solidFill>
              </a:rPr>
              <a:t> 环境记录：把变量名映射到变量值。这里是 </a:t>
            </a:r>
            <a:r>
              <a:rPr lang="en-US" altLang="zh-CN" sz="1900">
                <a:solidFill>
                  <a:srgbClr val="477DEB"/>
                </a:solidFill>
              </a:rPr>
              <a:t>JS</a:t>
            </a:r>
            <a:r>
              <a:rPr lang="zh-CN" altLang="en-US" sz="1900">
                <a:solidFill>
                  <a:srgbClr val="477DEB"/>
                </a:solidFill>
              </a:rPr>
              <a:t> 存储变量的地方。在环境记录中的一个键值条目就称为绑定（</a:t>
            </a:r>
            <a:r>
              <a:rPr lang="en-US" altLang="zh-CN" sz="1900">
                <a:solidFill>
                  <a:srgbClr val="477DEB"/>
                </a:solidFill>
              </a:rPr>
              <a:t>binding</a:t>
            </a:r>
            <a:r>
              <a:rPr lang="zh-CN" altLang="en-US" sz="1900">
                <a:solidFill>
                  <a:srgbClr val="477DEB"/>
                </a:solidFill>
              </a:rPr>
              <a:t>）</a:t>
            </a:r>
            <a:endParaRPr lang="en-US" altLang="zh-CN" sz="1900">
              <a:solidFill>
                <a:srgbClr val="477DEB"/>
              </a:solidFill>
            </a:endParaRPr>
          </a:p>
          <a:p>
            <a:pPr marL="685800" lvl="1" indent="-228600">
              <a:lnSpc>
                <a:spcPct val="140000"/>
              </a:lnSpc>
              <a:spcBef>
                <a:spcPts val="1000"/>
              </a:spcBef>
              <a:buClr>
                <a:srgbClr val="88A85B"/>
              </a:buClr>
              <a:buSzPct val="130000"/>
              <a:buFont typeface="Apple Symbols" panose="02000000000000000000" pitchFamily="2" charset="-79"/>
              <a:buChar char="⦿"/>
            </a:pPr>
            <a:r>
              <a:rPr lang="zh-CN" altLang="en-US" sz="1900">
                <a:solidFill>
                  <a:srgbClr val="477DEB"/>
                </a:solidFill>
              </a:rPr>
              <a:t> 对外层环境的引用</a:t>
            </a:r>
            <a:endParaRPr lang="en-US" altLang="zh-CN" sz="1900">
              <a:solidFill>
                <a:srgbClr val="477DEB"/>
              </a:solidFill>
            </a:endParaRPr>
          </a:p>
          <a:p>
            <a:pPr marL="228600" indent="-228600">
              <a:lnSpc>
                <a:spcPct val="140000"/>
              </a:lnSpc>
              <a:spcBef>
                <a:spcPts val="1000"/>
              </a:spcBef>
              <a:buClr>
                <a:srgbClr val="88A85B"/>
              </a:buClr>
              <a:buSzPct val="130000"/>
              <a:buFont typeface="Apple Symbols" panose="02000000000000000000" pitchFamily="2" charset="-79"/>
              <a:buChar char="⦿"/>
            </a:pPr>
            <a:r>
              <a:rPr lang="zh-CN" altLang="en-US" sz="1900">
                <a:solidFill>
                  <a:srgbClr val="477DEB"/>
                </a:solidFill>
              </a:rPr>
              <a:t> 类型：</a:t>
            </a:r>
            <a:endParaRPr lang="en-US" altLang="zh-CN" sz="1900">
              <a:solidFill>
                <a:srgbClr val="477DEB"/>
              </a:solidFill>
            </a:endParaRPr>
          </a:p>
          <a:p>
            <a:pPr marL="685800" lvl="1" indent="-228600">
              <a:lnSpc>
                <a:spcPct val="140000"/>
              </a:lnSpc>
              <a:spcBef>
                <a:spcPts val="1000"/>
              </a:spcBef>
              <a:buClr>
                <a:srgbClr val="88A85B"/>
              </a:buClr>
              <a:buSzPct val="130000"/>
              <a:buFont typeface="Apple Symbols" panose="02000000000000000000" pitchFamily="2" charset="-79"/>
              <a:buChar char="⦿"/>
            </a:pPr>
            <a:r>
              <a:rPr lang="zh-CN" altLang="en-US" sz="1900">
                <a:solidFill>
                  <a:srgbClr val="477DEB"/>
                </a:solidFill>
              </a:rPr>
              <a:t> 全局作用域</a:t>
            </a:r>
            <a:endParaRPr lang="en-US" altLang="zh-CN" sz="1900">
              <a:solidFill>
                <a:srgbClr val="477DEB"/>
              </a:solidFill>
            </a:endParaRPr>
          </a:p>
          <a:p>
            <a:pPr marL="685800" lvl="1" indent="-228600">
              <a:lnSpc>
                <a:spcPct val="140000"/>
              </a:lnSpc>
              <a:spcBef>
                <a:spcPts val="1000"/>
              </a:spcBef>
              <a:buClr>
                <a:srgbClr val="88A85B"/>
              </a:buClr>
              <a:buSzPct val="130000"/>
              <a:buFont typeface="Apple Symbols" panose="02000000000000000000" pitchFamily="2" charset="-79"/>
              <a:buChar char="⦿"/>
            </a:pPr>
            <a:r>
              <a:rPr lang="zh-CN" altLang="en-US" sz="1900">
                <a:solidFill>
                  <a:srgbClr val="477DEB"/>
                </a:solidFill>
              </a:rPr>
              <a:t> 函数作用域</a:t>
            </a:r>
            <a:endParaRPr lang="en-US" altLang="zh-CN" sz="1900">
              <a:solidFill>
                <a:srgbClr val="477DEB"/>
              </a:solidFill>
            </a:endParaRPr>
          </a:p>
          <a:p>
            <a:pPr marL="685800" lvl="1" indent="-228600">
              <a:lnSpc>
                <a:spcPct val="140000"/>
              </a:lnSpc>
              <a:spcBef>
                <a:spcPts val="1000"/>
              </a:spcBef>
              <a:buClr>
                <a:srgbClr val="88A85B"/>
              </a:buClr>
              <a:buSzPct val="130000"/>
              <a:buFont typeface="Apple Symbols" panose="02000000000000000000" pitchFamily="2" charset="-79"/>
              <a:buChar char="⦿"/>
            </a:pPr>
            <a:r>
              <a:rPr lang="zh-CN" altLang="en-US" sz="1900">
                <a:solidFill>
                  <a:srgbClr val="477DEB"/>
                </a:solidFill>
              </a:rPr>
              <a:t> 块作用域</a:t>
            </a:r>
          </a:p>
        </p:txBody>
      </p:sp>
    </p:spTree>
    <p:extLst>
      <p:ext uri="{BB962C8B-B14F-4D97-AF65-F5344CB8AC3E}">
        <p14:creationId xmlns:p14="http://schemas.microsoft.com/office/powerpoint/2010/main" val="15113925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作用域和作用域链</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词法作用域</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4</a:t>
            </a:r>
            <a:endParaRPr lang="zh-CN" altLang="en-US" dirty="0"/>
          </a:p>
        </p:txBody>
      </p:sp>
      <p:sp>
        <p:nvSpPr>
          <p:cNvPr id="13" name="矩形 12">
            <a:extLst>
              <a:ext uri="{FF2B5EF4-FFF2-40B4-BE49-F238E27FC236}">
                <a16:creationId xmlns:a16="http://schemas.microsoft.com/office/drawing/2014/main" id="{9667AE5E-4F9E-434A-82BB-22D0AF4AFE0F}"/>
              </a:ext>
            </a:extLst>
          </p:cNvPr>
          <p:cNvSpPr/>
          <p:nvPr/>
        </p:nvSpPr>
        <p:spPr>
          <a:xfrm>
            <a:off x="1024128" y="1830800"/>
            <a:ext cx="10552176" cy="2348656"/>
          </a:xfrm>
          <a:prstGeom prst="rect">
            <a:avLst/>
          </a:prstGeom>
        </p:spPr>
        <p:txBody>
          <a:bodyPr wrap="square">
            <a:spAutoFit/>
          </a:bodyPr>
          <a:lstStyle/>
          <a:p>
            <a:pPr marL="228600" indent="-228600">
              <a:lnSpc>
                <a:spcPct val="140000"/>
              </a:lnSpc>
              <a:spcBef>
                <a:spcPts val="1000"/>
              </a:spcBef>
              <a:buClr>
                <a:srgbClr val="88A85B"/>
              </a:buClr>
              <a:buSzPct val="130000"/>
              <a:buFont typeface="Apple Symbols" panose="02000000000000000000" pitchFamily="2" charset="-79"/>
              <a:buChar char="⦿"/>
            </a:pPr>
            <a:r>
              <a:rPr lang="zh-CN" altLang="en-US" sz="1900">
                <a:solidFill>
                  <a:srgbClr val="477DEB"/>
                </a:solidFill>
              </a:rPr>
              <a:t> 词法作用域（也称静态作用域），意思是作用域是在词法分析时（编译时）而不是运行时确定的。与之对应的是动态作用域。</a:t>
            </a:r>
            <a:endParaRPr lang="en-US" altLang="zh-CN" sz="1900">
              <a:solidFill>
                <a:srgbClr val="477DEB"/>
              </a:solidFill>
            </a:endParaRPr>
          </a:p>
          <a:p>
            <a:pPr marL="228600" indent="-228600">
              <a:lnSpc>
                <a:spcPct val="140000"/>
              </a:lnSpc>
              <a:spcBef>
                <a:spcPts val="1000"/>
              </a:spcBef>
              <a:buClr>
                <a:srgbClr val="88A85B"/>
              </a:buClr>
              <a:buSzPct val="130000"/>
              <a:buFont typeface="Apple Symbols" panose="02000000000000000000" pitchFamily="2" charset="-79"/>
              <a:buChar char="⦿"/>
            </a:pPr>
            <a:r>
              <a:rPr lang="zh-CN" altLang="en-US" sz="1900">
                <a:solidFill>
                  <a:srgbClr val="477DEB"/>
                </a:solidFill>
              </a:rPr>
              <a:t> 使用词法作用域就意味着看看源代码就能确定变量的作用域。而动态作用域直到代码执行时才能确定作用域。</a:t>
            </a:r>
            <a:endParaRPr lang="en-US" altLang="zh-CN" sz="1900">
              <a:solidFill>
                <a:srgbClr val="477DEB"/>
              </a:solidFill>
            </a:endParaRPr>
          </a:p>
          <a:p>
            <a:pPr marL="228600" indent="-228600">
              <a:lnSpc>
                <a:spcPct val="140000"/>
              </a:lnSpc>
              <a:spcBef>
                <a:spcPts val="1000"/>
              </a:spcBef>
              <a:buClr>
                <a:srgbClr val="88A85B"/>
              </a:buClr>
              <a:buSzPct val="130000"/>
              <a:buFont typeface="Apple Symbols" panose="02000000000000000000" pitchFamily="2" charset="-79"/>
              <a:buChar char="⦿"/>
            </a:pPr>
            <a:r>
              <a:rPr lang="zh-CN" altLang="en-US" sz="1900">
                <a:solidFill>
                  <a:srgbClr val="477DEB"/>
                </a:solidFill>
              </a:rPr>
              <a:t> </a:t>
            </a:r>
            <a:r>
              <a:rPr lang="en-US" altLang="zh-CN" sz="1900">
                <a:solidFill>
                  <a:srgbClr val="477DEB"/>
                </a:solidFill>
              </a:rPr>
              <a:t>JavaScript</a:t>
            </a:r>
            <a:r>
              <a:rPr lang="zh-CN" altLang="en-US" sz="1900">
                <a:solidFill>
                  <a:srgbClr val="477DEB"/>
                </a:solidFill>
              </a:rPr>
              <a:t> 采用词法作用域。</a:t>
            </a:r>
          </a:p>
        </p:txBody>
      </p:sp>
    </p:spTree>
    <p:extLst>
      <p:ext uri="{BB962C8B-B14F-4D97-AF65-F5344CB8AC3E}">
        <p14:creationId xmlns:p14="http://schemas.microsoft.com/office/powerpoint/2010/main" val="17668839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作用域和作用域链</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示例</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4</a:t>
            </a:r>
            <a:endParaRPr lang="zh-CN" altLang="en-US" dirty="0"/>
          </a:p>
        </p:txBody>
      </p:sp>
      <p:sp>
        <p:nvSpPr>
          <p:cNvPr id="5" name="矩形 4">
            <a:extLst>
              <a:ext uri="{FF2B5EF4-FFF2-40B4-BE49-F238E27FC236}">
                <a16:creationId xmlns:a16="http://schemas.microsoft.com/office/drawing/2014/main" id="{8698EC6D-EC08-FA46-8A79-B027BF1085F5}"/>
              </a:ext>
            </a:extLst>
          </p:cNvPr>
          <p:cNvSpPr/>
          <p:nvPr/>
        </p:nvSpPr>
        <p:spPr>
          <a:xfrm>
            <a:off x="2115312" y="1673781"/>
            <a:ext cx="7705344" cy="3416320"/>
          </a:xfrm>
          <a:prstGeom prst="rect">
            <a:avLst/>
          </a:prstGeom>
          <a:ln>
            <a:solidFill>
              <a:schemeClr val="accent1">
                <a:hueOff val="0"/>
                <a:satOff val="0"/>
                <a:lumOff val="0"/>
              </a:schemeClr>
            </a:solidFill>
          </a:ln>
        </p:spPr>
        <p:txBody>
          <a:bodyPr wrap="square">
            <a:spAutoFit/>
          </a:bodyPr>
          <a:lstStyle/>
          <a:p>
            <a:r>
              <a:rPr lang="en-US" altLang="zh-CN" b="0">
                <a:solidFill>
                  <a:srgbClr val="C74DED"/>
                </a:solidFill>
                <a:effectLst/>
                <a:latin typeface="Fira Code" panose="020B0509050000020004" pitchFamily="49" charset="0"/>
              </a:rPr>
              <a:t>const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96E072"/>
                </a:solidFill>
                <a:effectLst/>
                <a:latin typeface="Fira Code" panose="020B0509050000020004" pitchFamily="49" charset="0"/>
              </a:rPr>
              <a:t>"Lydia"</a:t>
            </a:r>
            <a:r>
              <a:rPr lang="en-US" altLang="zh-CN" b="0">
                <a:solidFill>
                  <a:srgbClr val="BBBBBB"/>
                </a:solidFill>
                <a:effectLst/>
                <a:latin typeface="Fira Code" panose="020B0509050000020004" pitchFamily="49" charset="0"/>
              </a:rPr>
              <a:t>;</a:t>
            </a:r>
          </a:p>
          <a:p>
            <a:r>
              <a:rPr lang="en-US" altLang="zh-CN" b="0">
                <a:solidFill>
                  <a:srgbClr val="C74DED"/>
                </a:solidFill>
                <a:effectLst/>
                <a:latin typeface="Fira Code" panose="020B0509050000020004" pitchFamily="49" charset="0"/>
              </a:rPr>
              <a:t>const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age</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F39C12"/>
                </a:solidFill>
                <a:effectLst/>
                <a:latin typeface="Fira Code" panose="020B0509050000020004" pitchFamily="49" charset="0"/>
              </a:rPr>
              <a:t>21</a:t>
            </a:r>
            <a:r>
              <a:rPr lang="en-US" altLang="zh-CN" b="0">
                <a:solidFill>
                  <a:srgbClr val="BBBBBB"/>
                </a:solidFill>
                <a:effectLst/>
                <a:latin typeface="Fira Code" panose="020B0509050000020004" pitchFamily="49" charset="0"/>
              </a:rPr>
              <a:t>;</a:t>
            </a:r>
          </a:p>
          <a:p>
            <a:r>
              <a:rPr lang="en-US" altLang="zh-CN" b="0">
                <a:solidFill>
                  <a:srgbClr val="C74DED"/>
                </a:solidFill>
                <a:effectLst/>
                <a:latin typeface="Fira Code" panose="020B0509050000020004" pitchFamily="49" charset="0"/>
              </a:rPr>
              <a:t>const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city</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96E072"/>
                </a:solidFill>
                <a:effectLst/>
                <a:latin typeface="Fira Code" panose="020B0509050000020004" pitchFamily="49" charset="0"/>
              </a:rPr>
              <a:t>"San Francisco"</a:t>
            </a:r>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C74DED"/>
                </a:solidFill>
                <a:effectLst/>
                <a:latin typeface="Fira Code" panose="020B0509050000020004" pitchFamily="49" charset="0"/>
              </a:rPr>
              <a:t>function</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getPersonInfo</a:t>
            </a:r>
            <a:r>
              <a:rPr lang="en-US" altLang="zh-CN" b="0">
                <a:solidFill>
                  <a:srgbClr val="BBBBBB"/>
                </a:solidFill>
                <a:effectLst/>
                <a:latin typeface="Fira Code" panose="020B0509050000020004" pitchFamily="49" charset="0"/>
              </a:rPr>
              <a:t>() {</a:t>
            </a: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const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96E072"/>
                </a:solidFill>
                <a:effectLst/>
                <a:latin typeface="Fira Code" panose="020B0509050000020004" pitchFamily="49" charset="0"/>
              </a:rPr>
              <a:t>"Sarah"</a:t>
            </a:r>
            <a:r>
              <a:rPr lang="en-US" altLang="zh-CN" b="0">
                <a:solidFill>
                  <a:srgbClr val="BBBBBB"/>
                </a:solidFill>
                <a:effectLst/>
                <a:latin typeface="Fira Code" panose="020B0509050000020004" pitchFamily="49" charset="0"/>
              </a:rPr>
              <a:t>;</a:t>
            </a: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const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age</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F39C12"/>
                </a:solidFill>
                <a:effectLst/>
                <a:latin typeface="Fira Code" panose="020B0509050000020004" pitchFamily="49" charset="0"/>
              </a:rPr>
              <a:t>22</a:t>
            </a:r>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zh-CN" altLang="en-US" b="0">
                <a:solidFill>
                  <a:srgbClr val="BBBBBB"/>
                </a:solidFill>
                <a:effectLst/>
                <a:latin typeface="Fira Code" panose="020B0509050000020004" pitchFamily="49" charset="0"/>
              </a:rPr>
              <a:t>  </a:t>
            </a:r>
            <a:r>
              <a:rPr lang="en-US" altLang="zh-CN" b="0">
                <a:solidFill>
                  <a:srgbClr val="C74DED"/>
                </a:solidFill>
                <a:effectLst/>
                <a:latin typeface="Fira Code" panose="020B0509050000020004" pitchFamily="49" charset="0"/>
              </a:rPr>
              <a:t>return</a:t>
            </a:r>
            <a:r>
              <a:rPr lang="en-US" altLang="zh-CN" b="0">
                <a:solidFill>
                  <a:srgbClr val="BBBBBB"/>
                </a:solidFill>
                <a:effectLst/>
                <a:latin typeface="Fira Code" panose="020B0509050000020004" pitchFamily="49" charset="0"/>
              </a:rPr>
              <a:t> </a:t>
            </a:r>
            <a:r>
              <a:rPr lang="en-US" altLang="zh-CN" b="0">
                <a:solidFill>
                  <a:srgbClr val="96E072"/>
                </a:solidFill>
                <a:effectLst/>
                <a:latin typeface="Fira Code" panose="020B0509050000020004" pitchFamily="49" charset="0"/>
              </a:rPr>
              <a:t>`</a:t>
            </a:r>
            <a:r>
              <a:rPr lang="en-US" altLang="zh-CN" b="0">
                <a:solidFill>
                  <a:srgbClr val="F92672"/>
                </a:solidFill>
                <a:effectLst/>
                <a:latin typeface="Fira Code" panose="020B0509050000020004" pitchFamily="49" charset="0"/>
              </a:rPr>
              <a:t>${</a:t>
            </a:r>
            <a:r>
              <a:rPr lang="en-US" altLang="zh-CN" b="0">
                <a:solidFill>
                  <a:srgbClr val="00E8C6"/>
                </a:solidFill>
                <a:effectLst/>
                <a:latin typeface="Fira Code" panose="020B0509050000020004" pitchFamily="49" charset="0"/>
              </a:rPr>
              <a:t>name</a:t>
            </a:r>
            <a:r>
              <a:rPr lang="en-US" altLang="zh-CN" b="0">
                <a:solidFill>
                  <a:srgbClr val="F92672"/>
                </a:solidFill>
                <a:effectLst/>
                <a:latin typeface="Fira Code" panose="020B0509050000020004" pitchFamily="49" charset="0"/>
              </a:rPr>
              <a:t>}</a:t>
            </a:r>
            <a:r>
              <a:rPr lang="en-US" altLang="zh-CN" b="0">
                <a:solidFill>
                  <a:srgbClr val="96E072"/>
                </a:solidFill>
                <a:effectLst/>
                <a:latin typeface="Fira Code" panose="020B0509050000020004" pitchFamily="49" charset="0"/>
              </a:rPr>
              <a:t> is </a:t>
            </a:r>
            <a:r>
              <a:rPr lang="en-US" altLang="zh-CN" b="0">
                <a:solidFill>
                  <a:srgbClr val="F92672"/>
                </a:solidFill>
                <a:effectLst/>
                <a:latin typeface="Fira Code" panose="020B0509050000020004" pitchFamily="49" charset="0"/>
              </a:rPr>
              <a:t>${</a:t>
            </a:r>
            <a:r>
              <a:rPr lang="en-US" altLang="zh-CN" b="0">
                <a:solidFill>
                  <a:srgbClr val="00E8C6"/>
                </a:solidFill>
                <a:effectLst/>
                <a:latin typeface="Fira Code" panose="020B0509050000020004" pitchFamily="49" charset="0"/>
              </a:rPr>
              <a:t>age</a:t>
            </a:r>
            <a:r>
              <a:rPr lang="en-US" altLang="zh-CN" b="0">
                <a:solidFill>
                  <a:srgbClr val="F92672"/>
                </a:solidFill>
                <a:effectLst/>
                <a:latin typeface="Fira Code" panose="020B0509050000020004" pitchFamily="49" charset="0"/>
              </a:rPr>
              <a:t>}</a:t>
            </a:r>
            <a:r>
              <a:rPr lang="en-US" altLang="zh-CN" b="0">
                <a:solidFill>
                  <a:srgbClr val="96E072"/>
                </a:solidFill>
                <a:effectLst/>
                <a:latin typeface="Fira Code" panose="020B0509050000020004" pitchFamily="49" charset="0"/>
              </a:rPr>
              <a:t> and lives in </a:t>
            </a:r>
            <a:r>
              <a:rPr lang="en-US" altLang="zh-CN" b="0">
                <a:solidFill>
                  <a:srgbClr val="F92672"/>
                </a:solidFill>
                <a:effectLst/>
                <a:latin typeface="Fira Code" panose="020B0509050000020004" pitchFamily="49" charset="0"/>
              </a:rPr>
              <a:t>${</a:t>
            </a:r>
            <a:r>
              <a:rPr lang="en-US" altLang="zh-CN" b="0">
                <a:solidFill>
                  <a:srgbClr val="00E8C6"/>
                </a:solidFill>
                <a:effectLst/>
                <a:latin typeface="Fira Code" panose="020B0509050000020004" pitchFamily="49" charset="0"/>
              </a:rPr>
              <a:t>city</a:t>
            </a:r>
            <a:r>
              <a:rPr lang="en-US" altLang="zh-CN" b="0">
                <a:solidFill>
                  <a:srgbClr val="F92672"/>
                </a:solidFill>
                <a:effectLst/>
                <a:latin typeface="Fira Code" panose="020B0509050000020004" pitchFamily="49" charset="0"/>
              </a:rPr>
              <a:t>}</a:t>
            </a:r>
            <a:r>
              <a:rPr lang="en-US" altLang="zh-CN" b="0">
                <a:solidFill>
                  <a:srgbClr val="96E072"/>
                </a:solidFill>
                <a:effectLst/>
                <a:latin typeface="Fira Code" panose="020B0509050000020004" pitchFamily="49" charset="0"/>
              </a:rPr>
              <a:t>`</a:t>
            </a:r>
            <a:r>
              <a:rPr lang="en-US" altLang="zh-CN" b="0">
                <a:solidFill>
                  <a:srgbClr val="BBBBBB"/>
                </a:solidFill>
                <a:effectLst/>
                <a:latin typeface="Fira Code" panose="020B0509050000020004" pitchFamily="49" charset="0"/>
              </a:rPr>
              <a:t>;</a:t>
            </a:r>
          </a:p>
          <a:p>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getPersonInfo</a:t>
            </a:r>
            <a:r>
              <a:rPr lang="en-US" altLang="zh-CN" b="0">
                <a:solidFill>
                  <a:srgbClr val="BBBBBB"/>
                </a:solidFill>
                <a:effectLst/>
                <a:latin typeface="Fira Code" panose="020B0509050000020004" pitchFamily="49" charset="0"/>
              </a:rPr>
              <a:t>());</a:t>
            </a:r>
          </a:p>
        </p:txBody>
      </p:sp>
    </p:spTree>
    <p:extLst>
      <p:ext uri="{BB962C8B-B14F-4D97-AF65-F5344CB8AC3E}">
        <p14:creationId xmlns:p14="http://schemas.microsoft.com/office/powerpoint/2010/main" val="33046725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作用域和作用域链</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示例</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4</a:t>
            </a:r>
            <a:endParaRPr lang="zh-CN" altLang="en-US" dirty="0"/>
          </a:p>
        </p:txBody>
      </p:sp>
      <p:pic>
        <p:nvPicPr>
          <p:cNvPr id="22530" name="Picture 2">
            <a:extLst>
              <a:ext uri="{FF2B5EF4-FFF2-40B4-BE49-F238E27FC236}">
                <a16:creationId xmlns:a16="http://schemas.microsoft.com/office/drawing/2014/main" id="{4E6BA42A-65D4-674D-862B-EE339D0EE0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856" y="1619770"/>
            <a:ext cx="10312400" cy="5238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7954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作用域和作用域链</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示例</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4</a:t>
            </a:r>
            <a:endParaRPr lang="zh-CN" altLang="en-US" dirty="0"/>
          </a:p>
        </p:txBody>
      </p:sp>
      <p:pic>
        <p:nvPicPr>
          <p:cNvPr id="24578" name="Picture 2">
            <a:extLst>
              <a:ext uri="{FF2B5EF4-FFF2-40B4-BE49-F238E27FC236}">
                <a16:creationId xmlns:a16="http://schemas.microsoft.com/office/drawing/2014/main" id="{3A8A0C50-8453-AD44-9661-11897DE2B8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3936" y="1378526"/>
            <a:ext cx="9196832" cy="5225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8241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作用域和作用域链</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示例</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4</a:t>
            </a:r>
            <a:endParaRPr lang="zh-CN" altLang="en-US" dirty="0"/>
          </a:p>
        </p:txBody>
      </p:sp>
      <p:pic>
        <p:nvPicPr>
          <p:cNvPr id="26626" name="Picture 2">
            <a:extLst>
              <a:ext uri="{FF2B5EF4-FFF2-40B4-BE49-F238E27FC236}">
                <a16:creationId xmlns:a16="http://schemas.microsoft.com/office/drawing/2014/main" id="{B40DA115-CD73-6240-9BFB-6F393CCD0A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4896" y="1460754"/>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6767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作用域和作用域链</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示例</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4</a:t>
            </a:r>
            <a:endParaRPr lang="zh-CN" altLang="en-US" dirty="0"/>
          </a:p>
        </p:txBody>
      </p:sp>
      <p:pic>
        <p:nvPicPr>
          <p:cNvPr id="28674" name="Picture 2">
            <a:extLst>
              <a:ext uri="{FF2B5EF4-FFF2-40B4-BE49-F238E27FC236}">
                <a16:creationId xmlns:a16="http://schemas.microsoft.com/office/drawing/2014/main" id="{14B6F0CE-8A17-544C-BB00-FFF088A375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9760" y="149733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5384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作用域和作用域链</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示例</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4</a:t>
            </a:r>
            <a:endParaRPr lang="zh-CN" altLang="en-US" dirty="0"/>
          </a:p>
        </p:txBody>
      </p:sp>
      <p:pic>
        <p:nvPicPr>
          <p:cNvPr id="30722" name="Picture 2">
            <a:extLst>
              <a:ext uri="{FF2B5EF4-FFF2-40B4-BE49-F238E27FC236}">
                <a16:creationId xmlns:a16="http://schemas.microsoft.com/office/drawing/2014/main" id="{D715C427-91E1-2C41-B848-8471AE7022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592" y="1718818"/>
            <a:ext cx="11176000" cy="473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262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en-US" altLang="zh-CN" dirty="0"/>
              <a:t>JavaScript</a:t>
            </a:r>
            <a:r>
              <a:rPr lang="zh-CN" altLang="en-US" dirty="0"/>
              <a:t> 引擎</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en-US" altLang="zh-CN" dirty="0"/>
              <a:t>Token</a:t>
            </a:r>
            <a:r>
              <a:rPr lang="zh-CN" altLang="en-US" dirty="0"/>
              <a:t>（词元）</a:t>
            </a:r>
            <a:r>
              <a:rPr lang="en-US" altLang="zh-CN" dirty="0">
                <a:sym typeface="Wingdings" pitchFamily="2" charset="2"/>
              </a:rPr>
              <a:t> </a:t>
            </a:r>
            <a:r>
              <a:rPr lang="zh-CN" altLang="en-US" dirty="0">
                <a:sym typeface="Wingdings" pitchFamily="2" charset="2"/>
              </a:rPr>
              <a:t>解析器</a:t>
            </a:r>
            <a:endParaRPr lang="zh-CN" altLang="en-US" dirty="0"/>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8" name="内容占位符 7">
            <a:extLst>
              <a:ext uri="{FF2B5EF4-FFF2-40B4-BE49-F238E27FC236}">
                <a16:creationId xmlns:a16="http://schemas.microsoft.com/office/drawing/2014/main" id="{48BD4569-0724-EB44-A698-6FF0A05161C2}"/>
              </a:ext>
            </a:extLst>
          </p:cNvPr>
          <p:cNvSpPr>
            <a:spLocks noGrp="1"/>
          </p:cNvSpPr>
          <p:nvPr>
            <p:ph sz="half" idx="1"/>
          </p:nvPr>
        </p:nvSpPr>
        <p:spPr>
          <a:xfrm>
            <a:off x="1096088" y="1176929"/>
            <a:ext cx="10499271" cy="4882987"/>
          </a:xfrm>
        </p:spPr>
        <p:txBody>
          <a:bodyPr>
            <a:normAutofit fontScale="92500" lnSpcReduction="10000"/>
          </a:bodyPr>
          <a:lstStyle/>
          <a:p>
            <a:r>
              <a:rPr lang="zh-CN" altLang="en-US" dirty="0"/>
              <a:t> </a:t>
            </a:r>
            <a:r>
              <a:rPr lang="en-US" altLang="zh-CN" dirty="0"/>
              <a:t>2.</a:t>
            </a:r>
            <a:r>
              <a:rPr lang="zh-CN" altLang="en-US" dirty="0"/>
              <a:t>字节流解码器将字节解码为 </a:t>
            </a:r>
            <a:r>
              <a:rPr lang="en-US" altLang="zh-CN" dirty="0"/>
              <a:t>Token</a:t>
            </a:r>
            <a:r>
              <a:rPr lang="zh-CN" altLang="en-US" dirty="0"/>
              <a:t>（词元），</a:t>
            </a:r>
            <a:r>
              <a:rPr lang="en-US" altLang="zh-CN" dirty="0"/>
              <a:t>Token</a:t>
            </a:r>
            <a:r>
              <a:rPr lang="zh-CN" altLang="en-US" dirty="0"/>
              <a:t>被发送给解析器和预解析器。</a:t>
            </a:r>
          </a:p>
        </p:txBody>
      </p:sp>
      <p:sp>
        <p:nvSpPr>
          <p:cNvPr id="22" name="圆角矩形 21">
            <a:extLst>
              <a:ext uri="{FF2B5EF4-FFF2-40B4-BE49-F238E27FC236}">
                <a16:creationId xmlns:a16="http://schemas.microsoft.com/office/drawing/2014/main" id="{B7203F39-B540-2E4E-B779-3E785BCCF99C}"/>
              </a:ext>
            </a:extLst>
          </p:cNvPr>
          <p:cNvSpPr/>
          <p:nvPr/>
        </p:nvSpPr>
        <p:spPr>
          <a:xfrm>
            <a:off x="7315200" y="2706624"/>
            <a:ext cx="3968496" cy="39867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圆角矩形 22">
            <a:extLst>
              <a:ext uri="{FF2B5EF4-FFF2-40B4-BE49-F238E27FC236}">
                <a16:creationId xmlns:a16="http://schemas.microsoft.com/office/drawing/2014/main" id="{342607A8-A6AD-6348-ADE2-AD0DB3E0098C}"/>
              </a:ext>
            </a:extLst>
          </p:cNvPr>
          <p:cNvSpPr/>
          <p:nvPr/>
        </p:nvSpPr>
        <p:spPr>
          <a:xfrm>
            <a:off x="7485888" y="2871216"/>
            <a:ext cx="3651504" cy="37307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5" name="直线箭头连接符 24">
            <a:extLst>
              <a:ext uri="{FF2B5EF4-FFF2-40B4-BE49-F238E27FC236}">
                <a16:creationId xmlns:a16="http://schemas.microsoft.com/office/drawing/2014/main" id="{32BE6AF8-F54B-1546-A2D8-1B6369F29CC6}"/>
              </a:ext>
            </a:extLst>
          </p:cNvPr>
          <p:cNvCxnSpPr>
            <a:cxnSpLocks/>
          </p:cNvCxnSpPr>
          <p:nvPr/>
        </p:nvCxnSpPr>
        <p:spPr>
          <a:xfrm>
            <a:off x="4590288" y="4270248"/>
            <a:ext cx="27249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圆角矩形 25">
            <a:extLst>
              <a:ext uri="{FF2B5EF4-FFF2-40B4-BE49-F238E27FC236}">
                <a16:creationId xmlns:a16="http://schemas.microsoft.com/office/drawing/2014/main" id="{DFF4E313-57ED-FA44-9E65-0FF7DAD971B3}"/>
              </a:ext>
            </a:extLst>
          </p:cNvPr>
          <p:cNvSpPr/>
          <p:nvPr/>
        </p:nvSpPr>
        <p:spPr>
          <a:xfrm>
            <a:off x="1524000" y="2859024"/>
            <a:ext cx="3066288" cy="33040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圆角矩形 26">
            <a:extLst>
              <a:ext uri="{FF2B5EF4-FFF2-40B4-BE49-F238E27FC236}">
                <a16:creationId xmlns:a16="http://schemas.microsoft.com/office/drawing/2014/main" id="{48E321E4-5537-3A47-B1EE-2EA6C725266C}"/>
              </a:ext>
            </a:extLst>
          </p:cNvPr>
          <p:cNvSpPr/>
          <p:nvPr/>
        </p:nvSpPr>
        <p:spPr>
          <a:xfrm>
            <a:off x="1676400" y="3011424"/>
            <a:ext cx="2767584" cy="30053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文本框 27">
            <a:extLst>
              <a:ext uri="{FF2B5EF4-FFF2-40B4-BE49-F238E27FC236}">
                <a16:creationId xmlns:a16="http://schemas.microsoft.com/office/drawing/2014/main" id="{0A0628FC-A40B-F547-96F0-B7C344870AB2}"/>
              </a:ext>
            </a:extLst>
          </p:cNvPr>
          <p:cNvSpPr txBox="1"/>
          <p:nvPr/>
        </p:nvSpPr>
        <p:spPr>
          <a:xfrm>
            <a:off x="2109216" y="2456688"/>
            <a:ext cx="1569660" cy="369332"/>
          </a:xfrm>
          <a:prstGeom prst="rect">
            <a:avLst/>
          </a:prstGeom>
          <a:noFill/>
        </p:spPr>
        <p:txBody>
          <a:bodyPr wrap="none" rtlCol="0">
            <a:spAutoFit/>
          </a:bodyPr>
          <a:lstStyle/>
          <a:p>
            <a:r>
              <a:rPr kumimoji="1" lang="zh-CN" altLang="en-US"/>
              <a:t>字节流解码器</a:t>
            </a:r>
          </a:p>
        </p:txBody>
      </p:sp>
      <p:sp>
        <p:nvSpPr>
          <p:cNvPr id="30" name="文本框 29">
            <a:extLst>
              <a:ext uri="{FF2B5EF4-FFF2-40B4-BE49-F238E27FC236}">
                <a16:creationId xmlns:a16="http://schemas.microsoft.com/office/drawing/2014/main" id="{71781B12-A3F8-5D45-9C88-B64B9FEB35AA}"/>
              </a:ext>
            </a:extLst>
          </p:cNvPr>
          <p:cNvSpPr txBox="1"/>
          <p:nvPr/>
        </p:nvSpPr>
        <p:spPr>
          <a:xfrm>
            <a:off x="1969008" y="3230880"/>
            <a:ext cx="2108269" cy="1477328"/>
          </a:xfrm>
          <a:prstGeom prst="rect">
            <a:avLst/>
          </a:prstGeom>
          <a:noFill/>
        </p:spPr>
        <p:txBody>
          <a:bodyPr wrap="none" rtlCol="0">
            <a:spAutoFit/>
          </a:bodyPr>
          <a:lstStyle/>
          <a:p>
            <a:r>
              <a:rPr kumimoji="1" lang="en-US" altLang="zh-CN"/>
              <a:t>00 66 00 75 00 6e</a:t>
            </a:r>
          </a:p>
          <a:p>
            <a:r>
              <a:rPr kumimoji="1" lang="en-US" altLang="zh-CN"/>
              <a:t>00 63 00 74 00 69</a:t>
            </a:r>
          </a:p>
          <a:p>
            <a:r>
              <a:rPr kumimoji="1" lang="en-US" altLang="zh-CN"/>
              <a:t>00 6f 00 6e  00 28 </a:t>
            </a:r>
          </a:p>
          <a:p>
            <a:r>
              <a:rPr kumimoji="1" lang="en-US" altLang="zh-CN"/>
              <a:t>00 29 00 20 00 7b</a:t>
            </a:r>
          </a:p>
          <a:p>
            <a:r>
              <a:rPr kumimoji="1" lang="en-US" altLang="zh-CN"/>
              <a:t>....</a:t>
            </a:r>
            <a:endParaRPr kumimoji="1" lang="zh-CN" altLang="en-US"/>
          </a:p>
        </p:txBody>
      </p:sp>
      <p:sp>
        <p:nvSpPr>
          <p:cNvPr id="31" name="文本框 30">
            <a:extLst>
              <a:ext uri="{FF2B5EF4-FFF2-40B4-BE49-F238E27FC236}">
                <a16:creationId xmlns:a16="http://schemas.microsoft.com/office/drawing/2014/main" id="{C7536B05-79CC-2348-9F0C-1445CA2352E0}"/>
              </a:ext>
            </a:extLst>
          </p:cNvPr>
          <p:cNvSpPr txBox="1"/>
          <p:nvPr/>
        </p:nvSpPr>
        <p:spPr>
          <a:xfrm>
            <a:off x="8918448" y="2334768"/>
            <a:ext cx="889987" cy="369332"/>
          </a:xfrm>
          <a:prstGeom prst="rect">
            <a:avLst/>
          </a:prstGeom>
          <a:noFill/>
        </p:spPr>
        <p:txBody>
          <a:bodyPr wrap="none" rtlCol="0">
            <a:spAutoFit/>
          </a:bodyPr>
          <a:lstStyle/>
          <a:p>
            <a:r>
              <a:rPr kumimoji="1" lang="zh-CN" altLang="en-US"/>
              <a:t>解析器</a:t>
            </a:r>
          </a:p>
        </p:txBody>
      </p:sp>
      <p:sp>
        <p:nvSpPr>
          <p:cNvPr id="32" name="文本框 31">
            <a:extLst>
              <a:ext uri="{FF2B5EF4-FFF2-40B4-BE49-F238E27FC236}">
                <a16:creationId xmlns:a16="http://schemas.microsoft.com/office/drawing/2014/main" id="{C9F398B1-B89D-6E43-A202-851611DB431D}"/>
              </a:ext>
            </a:extLst>
          </p:cNvPr>
          <p:cNvSpPr txBox="1"/>
          <p:nvPr/>
        </p:nvSpPr>
        <p:spPr>
          <a:xfrm>
            <a:off x="5559552" y="3840480"/>
            <a:ext cx="646331" cy="369332"/>
          </a:xfrm>
          <a:prstGeom prst="rect">
            <a:avLst/>
          </a:prstGeom>
          <a:noFill/>
        </p:spPr>
        <p:txBody>
          <a:bodyPr wrap="none" rtlCol="0">
            <a:spAutoFit/>
          </a:bodyPr>
          <a:lstStyle/>
          <a:p>
            <a:r>
              <a:rPr kumimoji="1" lang="zh-CN" altLang="en-US"/>
              <a:t>解析</a:t>
            </a:r>
          </a:p>
        </p:txBody>
      </p:sp>
      <p:sp>
        <p:nvSpPr>
          <p:cNvPr id="33" name="文本框 32">
            <a:extLst>
              <a:ext uri="{FF2B5EF4-FFF2-40B4-BE49-F238E27FC236}">
                <a16:creationId xmlns:a16="http://schemas.microsoft.com/office/drawing/2014/main" id="{099219D0-FF89-624B-AA90-4EB89166BD08}"/>
              </a:ext>
            </a:extLst>
          </p:cNvPr>
          <p:cNvSpPr txBox="1"/>
          <p:nvPr/>
        </p:nvSpPr>
        <p:spPr>
          <a:xfrm>
            <a:off x="1328928" y="6303264"/>
            <a:ext cx="1338828" cy="369332"/>
          </a:xfrm>
          <a:prstGeom prst="rect">
            <a:avLst/>
          </a:prstGeom>
          <a:noFill/>
        </p:spPr>
        <p:txBody>
          <a:bodyPr wrap="none" rtlCol="0">
            <a:spAutoFit/>
          </a:bodyPr>
          <a:lstStyle/>
          <a:p>
            <a:r>
              <a:rPr kumimoji="1" lang="zh-CN" altLang="en-US"/>
              <a:t>解码过的值</a:t>
            </a:r>
          </a:p>
        </p:txBody>
      </p:sp>
      <p:sp>
        <p:nvSpPr>
          <p:cNvPr id="7" name="下箭头 6">
            <a:extLst>
              <a:ext uri="{FF2B5EF4-FFF2-40B4-BE49-F238E27FC236}">
                <a16:creationId xmlns:a16="http://schemas.microsoft.com/office/drawing/2014/main" id="{565DA9DB-848D-A548-BCAD-469A4A36C007}"/>
              </a:ext>
            </a:extLst>
          </p:cNvPr>
          <p:cNvSpPr/>
          <p:nvPr/>
        </p:nvSpPr>
        <p:spPr>
          <a:xfrm>
            <a:off x="2359152" y="2999232"/>
            <a:ext cx="182880" cy="27432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矩形 34">
            <a:extLst>
              <a:ext uri="{FF2B5EF4-FFF2-40B4-BE49-F238E27FC236}">
                <a16:creationId xmlns:a16="http://schemas.microsoft.com/office/drawing/2014/main" id="{EFD4F6C9-02E0-224B-A0A2-88F5EF2F4843}"/>
              </a:ext>
            </a:extLst>
          </p:cNvPr>
          <p:cNvSpPr/>
          <p:nvPr/>
        </p:nvSpPr>
        <p:spPr>
          <a:xfrm>
            <a:off x="2621280" y="6260592"/>
            <a:ext cx="1188720" cy="4206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accent6"/>
                </a:solidFill>
              </a:rPr>
              <a:t>function</a:t>
            </a:r>
            <a:endParaRPr kumimoji="1" lang="zh-CN" altLang="en-US">
              <a:solidFill>
                <a:schemeClr val="accent6"/>
              </a:solidFill>
            </a:endParaRPr>
          </a:p>
        </p:txBody>
      </p:sp>
      <p:grpSp>
        <p:nvGrpSpPr>
          <p:cNvPr id="44" name="组合 43">
            <a:extLst>
              <a:ext uri="{FF2B5EF4-FFF2-40B4-BE49-F238E27FC236}">
                <a16:creationId xmlns:a16="http://schemas.microsoft.com/office/drawing/2014/main" id="{F0E8CE2E-ABBA-694D-9B07-F06E8C077832}"/>
              </a:ext>
            </a:extLst>
          </p:cNvPr>
          <p:cNvGrpSpPr/>
          <p:nvPr/>
        </p:nvGrpSpPr>
        <p:grpSpPr>
          <a:xfrm>
            <a:off x="5138928" y="4425696"/>
            <a:ext cx="1591056" cy="987552"/>
            <a:chOff x="5138928" y="4425696"/>
            <a:chExt cx="1591056" cy="987552"/>
          </a:xfrm>
        </p:grpSpPr>
        <p:grpSp>
          <p:nvGrpSpPr>
            <p:cNvPr id="43" name="组合 42">
              <a:extLst>
                <a:ext uri="{FF2B5EF4-FFF2-40B4-BE49-F238E27FC236}">
                  <a16:creationId xmlns:a16="http://schemas.microsoft.com/office/drawing/2014/main" id="{49A56D20-CC31-0D40-A88C-8F477F3B18AF}"/>
                </a:ext>
              </a:extLst>
            </p:cNvPr>
            <p:cNvGrpSpPr/>
            <p:nvPr/>
          </p:nvGrpSpPr>
          <p:grpSpPr>
            <a:xfrm>
              <a:off x="5138928" y="4425696"/>
              <a:ext cx="1591056" cy="987552"/>
              <a:chOff x="5138928" y="4425696"/>
              <a:chExt cx="1591056" cy="987552"/>
            </a:xfrm>
          </p:grpSpPr>
          <p:sp>
            <p:nvSpPr>
              <p:cNvPr id="4" name="矩形 3">
                <a:extLst>
                  <a:ext uri="{FF2B5EF4-FFF2-40B4-BE49-F238E27FC236}">
                    <a16:creationId xmlns:a16="http://schemas.microsoft.com/office/drawing/2014/main" id="{7DA00E64-F2AE-B144-B5D9-C8A2A3B8EFF0}"/>
                  </a:ext>
                </a:extLst>
              </p:cNvPr>
              <p:cNvSpPr/>
              <p:nvPr/>
            </p:nvSpPr>
            <p:spPr>
              <a:xfrm>
                <a:off x="5376672" y="4956048"/>
                <a:ext cx="118872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accent6"/>
                    </a:solidFill>
                  </a:rPr>
                  <a:t>function</a:t>
                </a:r>
                <a:endParaRPr kumimoji="1" lang="zh-CN" altLang="en-US">
                  <a:solidFill>
                    <a:schemeClr val="accent6"/>
                  </a:solidFill>
                </a:endParaRPr>
              </a:p>
            </p:txBody>
          </p:sp>
          <p:sp>
            <p:nvSpPr>
              <p:cNvPr id="16" name="圆角矩形 15">
                <a:extLst>
                  <a:ext uri="{FF2B5EF4-FFF2-40B4-BE49-F238E27FC236}">
                    <a16:creationId xmlns:a16="http://schemas.microsoft.com/office/drawing/2014/main" id="{A16DBED7-C70F-7B40-9F38-36E7D3E8D54F}"/>
                  </a:ext>
                </a:extLst>
              </p:cNvPr>
              <p:cNvSpPr/>
              <p:nvPr/>
            </p:nvSpPr>
            <p:spPr>
              <a:xfrm>
                <a:off x="5138928" y="4425696"/>
                <a:ext cx="1591056" cy="9875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矩形 33">
                <a:extLst>
                  <a:ext uri="{FF2B5EF4-FFF2-40B4-BE49-F238E27FC236}">
                    <a16:creationId xmlns:a16="http://schemas.microsoft.com/office/drawing/2014/main" id="{1357F523-99D9-E945-BA7A-B7B9D2E7BDCB}"/>
                  </a:ext>
                </a:extLst>
              </p:cNvPr>
              <p:cNvSpPr/>
              <p:nvPr/>
            </p:nvSpPr>
            <p:spPr>
              <a:xfrm>
                <a:off x="5364480" y="4431792"/>
                <a:ext cx="118872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accent6"/>
                    </a:solidFill>
                  </a:rPr>
                  <a:t>关键字</a:t>
                </a:r>
              </a:p>
            </p:txBody>
          </p:sp>
        </p:grpSp>
        <p:cxnSp>
          <p:nvCxnSpPr>
            <p:cNvPr id="37" name="直线连接符 36">
              <a:extLst>
                <a:ext uri="{FF2B5EF4-FFF2-40B4-BE49-F238E27FC236}">
                  <a16:creationId xmlns:a16="http://schemas.microsoft.com/office/drawing/2014/main" id="{E4F46DD0-C7E7-1A42-A78B-D6F4C7752A36}"/>
                </a:ext>
              </a:extLst>
            </p:cNvPr>
            <p:cNvCxnSpPr>
              <a:stCxn id="16" idx="1"/>
              <a:endCxn id="16" idx="3"/>
            </p:cNvCxnSpPr>
            <p:nvPr/>
          </p:nvCxnSpPr>
          <p:spPr>
            <a:xfrm>
              <a:off x="5138928" y="4919472"/>
              <a:ext cx="1591056"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5" name="组合 44">
            <a:extLst>
              <a:ext uri="{FF2B5EF4-FFF2-40B4-BE49-F238E27FC236}">
                <a16:creationId xmlns:a16="http://schemas.microsoft.com/office/drawing/2014/main" id="{D902FA88-8A71-A240-813B-D5B459648577}"/>
              </a:ext>
            </a:extLst>
          </p:cNvPr>
          <p:cNvGrpSpPr/>
          <p:nvPr/>
        </p:nvGrpSpPr>
        <p:grpSpPr>
          <a:xfrm>
            <a:off x="7668768" y="3096768"/>
            <a:ext cx="1420368" cy="707136"/>
            <a:chOff x="5138928" y="4425696"/>
            <a:chExt cx="1591056" cy="987552"/>
          </a:xfrm>
        </p:grpSpPr>
        <p:grpSp>
          <p:nvGrpSpPr>
            <p:cNvPr id="46" name="组合 45">
              <a:extLst>
                <a:ext uri="{FF2B5EF4-FFF2-40B4-BE49-F238E27FC236}">
                  <a16:creationId xmlns:a16="http://schemas.microsoft.com/office/drawing/2014/main" id="{FE90185C-E521-B942-ACB8-996FCC9C28F6}"/>
                </a:ext>
              </a:extLst>
            </p:cNvPr>
            <p:cNvGrpSpPr/>
            <p:nvPr/>
          </p:nvGrpSpPr>
          <p:grpSpPr>
            <a:xfrm>
              <a:off x="5138928" y="4425696"/>
              <a:ext cx="1591056" cy="987552"/>
              <a:chOff x="5138928" y="4425696"/>
              <a:chExt cx="1591056" cy="987552"/>
            </a:xfrm>
          </p:grpSpPr>
          <p:sp>
            <p:nvSpPr>
              <p:cNvPr id="48" name="矩形 47">
                <a:extLst>
                  <a:ext uri="{FF2B5EF4-FFF2-40B4-BE49-F238E27FC236}">
                    <a16:creationId xmlns:a16="http://schemas.microsoft.com/office/drawing/2014/main" id="{26E21C3F-46AB-864D-B208-E56FE2BF549A}"/>
                  </a:ext>
                </a:extLst>
              </p:cNvPr>
              <p:cNvSpPr/>
              <p:nvPr/>
            </p:nvSpPr>
            <p:spPr>
              <a:xfrm>
                <a:off x="5376672" y="4956048"/>
                <a:ext cx="118872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accent6"/>
                    </a:solidFill>
                  </a:rPr>
                  <a:t>function</a:t>
                </a:r>
                <a:endParaRPr kumimoji="1" lang="zh-CN" altLang="en-US" sz="1600">
                  <a:solidFill>
                    <a:schemeClr val="accent6"/>
                  </a:solidFill>
                </a:endParaRPr>
              </a:p>
            </p:txBody>
          </p:sp>
          <p:sp>
            <p:nvSpPr>
              <p:cNvPr id="49" name="圆角矩形 48">
                <a:extLst>
                  <a:ext uri="{FF2B5EF4-FFF2-40B4-BE49-F238E27FC236}">
                    <a16:creationId xmlns:a16="http://schemas.microsoft.com/office/drawing/2014/main" id="{091BC3AC-A8BD-4A4E-8B17-D05634528811}"/>
                  </a:ext>
                </a:extLst>
              </p:cNvPr>
              <p:cNvSpPr/>
              <p:nvPr/>
            </p:nvSpPr>
            <p:spPr>
              <a:xfrm>
                <a:off x="5138928" y="4425696"/>
                <a:ext cx="1591056" cy="9875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50" name="矩形 49">
                <a:extLst>
                  <a:ext uri="{FF2B5EF4-FFF2-40B4-BE49-F238E27FC236}">
                    <a16:creationId xmlns:a16="http://schemas.microsoft.com/office/drawing/2014/main" id="{DD9FB14A-6784-484A-8905-22BE86B53D7A}"/>
                  </a:ext>
                </a:extLst>
              </p:cNvPr>
              <p:cNvSpPr/>
              <p:nvPr/>
            </p:nvSpPr>
            <p:spPr>
              <a:xfrm>
                <a:off x="5364480" y="4431792"/>
                <a:ext cx="118872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a:solidFill>
                      <a:schemeClr val="accent6"/>
                    </a:solidFill>
                  </a:rPr>
                  <a:t>关键字</a:t>
                </a:r>
              </a:p>
            </p:txBody>
          </p:sp>
        </p:grpSp>
        <p:cxnSp>
          <p:nvCxnSpPr>
            <p:cNvPr id="47" name="直线连接符 46">
              <a:extLst>
                <a:ext uri="{FF2B5EF4-FFF2-40B4-BE49-F238E27FC236}">
                  <a16:creationId xmlns:a16="http://schemas.microsoft.com/office/drawing/2014/main" id="{43F39D94-FA4B-AD47-9238-0EEBD73F2411}"/>
                </a:ext>
              </a:extLst>
            </p:cNvPr>
            <p:cNvCxnSpPr>
              <a:stCxn id="49" idx="1"/>
              <a:endCxn id="49" idx="3"/>
            </p:cNvCxnSpPr>
            <p:nvPr/>
          </p:nvCxnSpPr>
          <p:spPr>
            <a:xfrm>
              <a:off x="5138928" y="4919472"/>
              <a:ext cx="1591056"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7" name="组合 56">
            <a:extLst>
              <a:ext uri="{FF2B5EF4-FFF2-40B4-BE49-F238E27FC236}">
                <a16:creationId xmlns:a16="http://schemas.microsoft.com/office/drawing/2014/main" id="{974E20C7-1421-B842-A46C-E33F07BD9D96}"/>
              </a:ext>
            </a:extLst>
          </p:cNvPr>
          <p:cNvGrpSpPr/>
          <p:nvPr/>
        </p:nvGrpSpPr>
        <p:grpSpPr>
          <a:xfrm>
            <a:off x="9357360" y="3084576"/>
            <a:ext cx="1420368" cy="707136"/>
            <a:chOff x="5138928" y="4425696"/>
            <a:chExt cx="1591056" cy="987552"/>
          </a:xfrm>
        </p:grpSpPr>
        <p:grpSp>
          <p:nvGrpSpPr>
            <p:cNvPr id="58" name="组合 57">
              <a:extLst>
                <a:ext uri="{FF2B5EF4-FFF2-40B4-BE49-F238E27FC236}">
                  <a16:creationId xmlns:a16="http://schemas.microsoft.com/office/drawing/2014/main" id="{726ED47C-0EB8-C246-B6F6-55B6F0D5DD35}"/>
                </a:ext>
              </a:extLst>
            </p:cNvPr>
            <p:cNvGrpSpPr/>
            <p:nvPr/>
          </p:nvGrpSpPr>
          <p:grpSpPr>
            <a:xfrm>
              <a:off x="5138928" y="4425696"/>
              <a:ext cx="1591056" cy="987552"/>
              <a:chOff x="5138928" y="4425696"/>
              <a:chExt cx="1591056" cy="987552"/>
            </a:xfrm>
          </p:grpSpPr>
          <p:sp>
            <p:nvSpPr>
              <p:cNvPr id="60" name="矩形 59">
                <a:extLst>
                  <a:ext uri="{FF2B5EF4-FFF2-40B4-BE49-F238E27FC236}">
                    <a16:creationId xmlns:a16="http://schemas.microsoft.com/office/drawing/2014/main" id="{9E2AB470-9813-5E4E-B4E4-0DFD77B92720}"/>
                  </a:ext>
                </a:extLst>
              </p:cNvPr>
              <p:cNvSpPr/>
              <p:nvPr/>
            </p:nvSpPr>
            <p:spPr>
              <a:xfrm>
                <a:off x="5376672" y="4956048"/>
                <a:ext cx="118872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accent6"/>
                    </a:solidFill>
                  </a:rPr>
                  <a:t>greeting</a:t>
                </a:r>
                <a:endParaRPr kumimoji="1" lang="zh-CN" altLang="en-US" sz="1600">
                  <a:solidFill>
                    <a:schemeClr val="accent6"/>
                  </a:solidFill>
                </a:endParaRPr>
              </a:p>
            </p:txBody>
          </p:sp>
          <p:sp>
            <p:nvSpPr>
              <p:cNvPr id="61" name="圆角矩形 60">
                <a:extLst>
                  <a:ext uri="{FF2B5EF4-FFF2-40B4-BE49-F238E27FC236}">
                    <a16:creationId xmlns:a16="http://schemas.microsoft.com/office/drawing/2014/main" id="{4C096942-6536-DF44-BAC7-D49A447EAD1D}"/>
                  </a:ext>
                </a:extLst>
              </p:cNvPr>
              <p:cNvSpPr/>
              <p:nvPr/>
            </p:nvSpPr>
            <p:spPr>
              <a:xfrm>
                <a:off x="5138928" y="4425696"/>
                <a:ext cx="1591056" cy="9875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62" name="矩形 61">
                <a:extLst>
                  <a:ext uri="{FF2B5EF4-FFF2-40B4-BE49-F238E27FC236}">
                    <a16:creationId xmlns:a16="http://schemas.microsoft.com/office/drawing/2014/main" id="{AB3A40A5-091D-4E49-AEFF-D2757EE76525}"/>
                  </a:ext>
                </a:extLst>
              </p:cNvPr>
              <p:cNvSpPr/>
              <p:nvPr/>
            </p:nvSpPr>
            <p:spPr>
              <a:xfrm>
                <a:off x="5364480" y="4431792"/>
                <a:ext cx="118872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a:solidFill>
                      <a:schemeClr val="accent6"/>
                    </a:solidFill>
                  </a:rPr>
                  <a:t>标识符</a:t>
                </a:r>
              </a:p>
            </p:txBody>
          </p:sp>
        </p:grpSp>
        <p:cxnSp>
          <p:nvCxnSpPr>
            <p:cNvPr id="59" name="直线连接符 58">
              <a:extLst>
                <a:ext uri="{FF2B5EF4-FFF2-40B4-BE49-F238E27FC236}">
                  <a16:creationId xmlns:a16="http://schemas.microsoft.com/office/drawing/2014/main" id="{9AD98EC1-CC63-F44D-A80C-C591BCF13D96}"/>
                </a:ext>
              </a:extLst>
            </p:cNvPr>
            <p:cNvCxnSpPr>
              <a:stCxn id="61" idx="1"/>
              <a:endCxn id="61" idx="3"/>
            </p:cNvCxnSpPr>
            <p:nvPr/>
          </p:nvCxnSpPr>
          <p:spPr>
            <a:xfrm>
              <a:off x="5138928" y="4919472"/>
              <a:ext cx="1591056"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9" name="组合 68">
            <a:extLst>
              <a:ext uri="{FF2B5EF4-FFF2-40B4-BE49-F238E27FC236}">
                <a16:creationId xmlns:a16="http://schemas.microsoft.com/office/drawing/2014/main" id="{E4A5F84E-F46E-3C41-86B1-9F3B3E472DA8}"/>
              </a:ext>
            </a:extLst>
          </p:cNvPr>
          <p:cNvGrpSpPr/>
          <p:nvPr/>
        </p:nvGrpSpPr>
        <p:grpSpPr>
          <a:xfrm>
            <a:off x="7674864" y="3925824"/>
            <a:ext cx="1420368" cy="707136"/>
            <a:chOff x="5138928" y="4425696"/>
            <a:chExt cx="1591056" cy="987552"/>
          </a:xfrm>
        </p:grpSpPr>
        <p:grpSp>
          <p:nvGrpSpPr>
            <p:cNvPr id="70" name="组合 69">
              <a:extLst>
                <a:ext uri="{FF2B5EF4-FFF2-40B4-BE49-F238E27FC236}">
                  <a16:creationId xmlns:a16="http://schemas.microsoft.com/office/drawing/2014/main" id="{4D5834D9-FED7-2F4B-9FCD-F874F3A07F01}"/>
                </a:ext>
              </a:extLst>
            </p:cNvPr>
            <p:cNvGrpSpPr/>
            <p:nvPr/>
          </p:nvGrpSpPr>
          <p:grpSpPr>
            <a:xfrm>
              <a:off x="5138928" y="4425696"/>
              <a:ext cx="1591056" cy="987552"/>
              <a:chOff x="5138928" y="4425696"/>
              <a:chExt cx="1591056" cy="987552"/>
            </a:xfrm>
          </p:grpSpPr>
          <p:sp>
            <p:nvSpPr>
              <p:cNvPr id="72" name="矩形 71">
                <a:extLst>
                  <a:ext uri="{FF2B5EF4-FFF2-40B4-BE49-F238E27FC236}">
                    <a16:creationId xmlns:a16="http://schemas.microsoft.com/office/drawing/2014/main" id="{544C1D77-560A-0242-A625-889FC01EE5E1}"/>
                  </a:ext>
                </a:extLst>
              </p:cNvPr>
              <p:cNvSpPr/>
              <p:nvPr/>
            </p:nvSpPr>
            <p:spPr>
              <a:xfrm>
                <a:off x="5376672" y="4956048"/>
                <a:ext cx="118872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accent6"/>
                    </a:solidFill>
                  </a:rPr>
                  <a:t>(</a:t>
                </a:r>
                <a:endParaRPr kumimoji="1" lang="zh-CN" altLang="en-US" sz="1600">
                  <a:solidFill>
                    <a:schemeClr val="accent6"/>
                  </a:solidFill>
                </a:endParaRPr>
              </a:p>
            </p:txBody>
          </p:sp>
          <p:sp>
            <p:nvSpPr>
              <p:cNvPr id="73" name="圆角矩形 72">
                <a:extLst>
                  <a:ext uri="{FF2B5EF4-FFF2-40B4-BE49-F238E27FC236}">
                    <a16:creationId xmlns:a16="http://schemas.microsoft.com/office/drawing/2014/main" id="{6A396F78-FB68-E846-9F4A-78A4A4D1668E}"/>
                  </a:ext>
                </a:extLst>
              </p:cNvPr>
              <p:cNvSpPr/>
              <p:nvPr/>
            </p:nvSpPr>
            <p:spPr>
              <a:xfrm>
                <a:off x="5138928" y="4425696"/>
                <a:ext cx="1591056" cy="9875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74" name="矩形 73">
                <a:extLst>
                  <a:ext uri="{FF2B5EF4-FFF2-40B4-BE49-F238E27FC236}">
                    <a16:creationId xmlns:a16="http://schemas.microsoft.com/office/drawing/2014/main" id="{D014E1A1-FF8C-F846-AFDE-C3345FEC5A7C}"/>
                  </a:ext>
                </a:extLst>
              </p:cNvPr>
              <p:cNvSpPr/>
              <p:nvPr/>
            </p:nvSpPr>
            <p:spPr>
              <a:xfrm>
                <a:off x="5364480" y="4431792"/>
                <a:ext cx="118872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a:solidFill>
                      <a:schemeClr val="accent6"/>
                    </a:solidFill>
                  </a:rPr>
                  <a:t>标点符号</a:t>
                </a:r>
              </a:p>
            </p:txBody>
          </p:sp>
        </p:grpSp>
        <p:cxnSp>
          <p:nvCxnSpPr>
            <p:cNvPr id="71" name="直线连接符 70">
              <a:extLst>
                <a:ext uri="{FF2B5EF4-FFF2-40B4-BE49-F238E27FC236}">
                  <a16:creationId xmlns:a16="http://schemas.microsoft.com/office/drawing/2014/main" id="{D51419BF-1282-4C4D-A15F-D30C3B1AAB5B}"/>
                </a:ext>
              </a:extLst>
            </p:cNvPr>
            <p:cNvCxnSpPr>
              <a:stCxn id="73" idx="1"/>
              <a:endCxn id="73" idx="3"/>
            </p:cNvCxnSpPr>
            <p:nvPr/>
          </p:nvCxnSpPr>
          <p:spPr>
            <a:xfrm>
              <a:off x="5138928" y="4919472"/>
              <a:ext cx="1591056"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5" name="组合 74">
            <a:extLst>
              <a:ext uri="{FF2B5EF4-FFF2-40B4-BE49-F238E27FC236}">
                <a16:creationId xmlns:a16="http://schemas.microsoft.com/office/drawing/2014/main" id="{4F5E7A89-533D-8042-A93D-1D7C6B777EFF}"/>
              </a:ext>
            </a:extLst>
          </p:cNvPr>
          <p:cNvGrpSpPr/>
          <p:nvPr/>
        </p:nvGrpSpPr>
        <p:grpSpPr>
          <a:xfrm>
            <a:off x="9393936" y="3889248"/>
            <a:ext cx="1420368" cy="707136"/>
            <a:chOff x="5138928" y="4425696"/>
            <a:chExt cx="1591056" cy="987552"/>
          </a:xfrm>
        </p:grpSpPr>
        <p:grpSp>
          <p:nvGrpSpPr>
            <p:cNvPr id="76" name="组合 75">
              <a:extLst>
                <a:ext uri="{FF2B5EF4-FFF2-40B4-BE49-F238E27FC236}">
                  <a16:creationId xmlns:a16="http://schemas.microsoft.com/office/drawing/2014/main" id="{E695C36A-328A-5649-BF14-94331D255053}"/>
                </a:ext>
              </a:extLst>
            </p:cNvPr>
            <p:cNvGrpSpPr/>
            <p:nvPr/>
          </p:nvGrpSpPr>
          <p:grpSpPr>
            <a:xfrm>
              <a:off x="5138928" y="4425696"/>
              <a:ext cx="1591056" cy="987552"/>
              <a:chOff x="5138928" y="4425696"/>
              <a:chExt cx="1591056" cy="987552"/>
            </a:xfrm>
          </p:grpSpPr>
          <p:sp>
            <p:nvSpPr>
              <p:cNvPr id="78" name="矩形 77">
                <a:extLst>
                  <a:ext uri="{FF2B5EF4-FFF2-40B4-BE49-F238E27FC236}">
                    <a16:creationId xmlns:a16="http://schemas.microsoft.com/office/drawing/2014/main" id="{61389B05-681C-3440-9C25-B3EE7CCDEC2A}"/>
                  </a:ext>
                </a:extLst>
              </p:cNvPr>
              <p:cNvSpPr/>
              <p:nvPr/>
            </p:nvSpPr>
            <p:spPr>
              <a:xfrm>
                <a:off x="5376672" y="4956048"/>
                <a:ext cx="118872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accent6"/>
                    </a:solidFill>
                  </a:rPr>
                  <a:t>)</a:t>
                </a:r>
                <a:endParaRPr kumimoji="1" lang="zh-CN" altLang="en-US" sz="1600">
                  <a:solidFill>
                    <a:schemeClr val="accent6"/>
                  </a:solidFill>
                </a:endParaRPr>
              </a:p>
            </p:txBody>
          </p:sp>
          <p:sp>
            <p:nvSpPr>
              <p:cNvPr id="79" name="圆角矩形 78">
                <a:extLst>
                  <a:ext uri="{FF2B5EF4-FFF2-40B4-BE49-F238E27FC236}">
                    <a16:creationId xmlns:a16="http://schemas.microsoft.com/office/drawing/2014/main" id="{445EB37B-4E29-F14D-9F0A-6958A1C61F20}"/>
                  </a:ext>
                </a:extLst>
              </p:cNvPr>
              <p:cNvSpPr/>
              <p:nvPr/>
            </p:nvSpPr>
            <p:spPr>
              <a:xfrm>
                <a:off x="5138928" y="4425696"/>
                <a:ext cx="1591056" cy="9875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80" name="矩形 79">
                <a:extLst>
                  <a:ext uri="{FF2B5EF4-FFF2-40B4-BE49-F238E27FC236}">
                    <a16:creationId xmlns:a16="http://schemas.microsoft.com/office/drawing/2014/main" id="{0371A854-8FCB-8745-B7FF-3F2E46DC5D27}"/>
                  </a:ext>
                </a:extLst>
              </p:cNvPr>
              <p:cNvSpPr/>
              <p:nvPr/>
            </p:nvSpPr>
            <p:spPr>
              <a:xfrm>
                <a:off x="5364480" y="4431792"/>
                <a:ext cx="118872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a:solidFill>
                      <a:schemeClr val="accent6"/>
                    </a:solidFill>
                  </a:rPr>
                  <a:t>标点符号</a:t>
                </a:r>
              </a:p>
            </p:txBody>
          </p:sp>
        </p:grpSp>
        <p:cxnSp>
          <p:nvCxnSpPr>
            <p:cNvPr id="77" name="直线连接符 76">
              <a:extLst>
                <a:ext uri="{FF2B5EF4-FFF2-40B4-BE49-F238E27FC236}">
                  <a16:creationId xmlns:a16="http://schemas.microsoft.com/office/drawing/2014/main" id="{0317E559-8A49-D54C-867D-2DF1D6EA90F5}"/>
                </a:ext>
              </a:extLst>
            </p:cNvPr>
            <p:cNvCxnSpPr>
              <a:stCxn id="79" idx="1"/>
              <a:endCxn id="79" idx="3"/>
            </p:cNvCxnSpPr>
            <p:nvPr/>
          </p:nvCxnSpPr>
          <p:spPr>
            <a:xfrm>
              <a:off x="5138928" y="4919472"/>
              <a:ext cx="1591056"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1" name="组合 80">
            <a:extLst>
              <a:ext uri="{FF2B5EF4-FFF2-40B4-BE49-F238E27FC236}">
                <a16:creationId xmlns:a16="http://schemas.microsoft.com/office/drawing/2014/main" id="{3C511B48-CBFB-6B42-BD40-496B120FBF70}"/>
              </a:ext>
            </a:extLst>
          </p:cNvPr>
          <p:cNvGrpSpPr/>
          <p:nvPr/>
        </p:nvGrpSpPr>
        <p:grpSpPr>
          <a:xfrm>
            <a:off x="7693152" y="4785360"/>
            <a:ext cx="1420368" cy="707136"/>
            <a:chOff x="5138928" y="4425696"/>
            <a:chExt cx="1591056" cy="987552"/>
          </a:xfrm>
        </p:grpSpPr>
        <p:grpSp>
          <p:nvGrpSpPr>
            <p:cNvPr id="82" name="组合 81">
              <a:extLst>
                <a:ext uri="{FF2B5EF4-FFF2-40B4-BE49-F238E27FC236}">
                  <a16:creationId xmlns:a16="http://schemas.microsoft.com/office/drawing/2014/main" id="{F554165C-788E-3744-B780-ADC9C7B20762}"/>
                </a:ext>
              </a:extLst>
            </p:cNvPr>
            <p:cNvGrpSpPr/>
            <p:nvPr/>
          </p:nvGrpSpPr>
          <p:grpSpPr>
            <a:xfrm>
              <a:off x="5138928" y="4425696"/>
              <a:ext cx="1591056" cy="987552"/>
              <a:chOff x="5138928" y="4425696"/>
              <a:chExt cx="1591056" cy="987552"/>
            </a:xfrm>
          </p:grpSpPr>
          <p:sp>
            <p:nvSpPr>
              <p:cNvPr id="84" name="矩形 83">
                <a:extLst>
                  <a:ext uri="{FF2B5EF4-FFF2-40B4-BE49-F238E27FC236}">
                    <a16:creationId xmlns:a16="http://schemas.microsoft.com/office/drawing/2014/main" id="{1DC9DD69-CE61-8247-A666-F8C07D80A010}"/>
                  </a:ext>
                </a:extLst>
              </p:cNvPr>
              <p:cNvSpPr/>
              <p:nvPr/>
            </p:nvSpPr>
            <p:spPr>
              <a:xfrm>
                <a:off x="5376672" y="4956048"/>
                <a:ext cx="118872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accent6"/>
                    </a:solidFill>
                  </a:rPr>
                  <a:t>{</a:t>
                </a:r>
                <a:endParaRPr kumimoji="1" lang="zh-CN" altLang="en-US" sz="1600">
                  <a:solidFill>
                    <a:schemeClr val="accent6"/>
                  </a:solidFill>
                </a:endParaRPr>
              </a:p>
            </p:txBody>
          </p:sp>
          <p:sp>
            <p:nvSpPr>
              <p:cNvPr id="85" name="圆角矩形 84">
                <a:extLst>
                  <a:ext uri="{FF2B5EF4-FFF2-40B4-BE49-F238E27FC236}">
                    <a16:creationId xmlns:a16="http://schemas.microsoft.com/office/drawing/2014/main" id="{6054D9C9-D9B5-1E4B-BCED-7C931B435424}"/>
                  </a:ext>
                </a:extLst>
              </p:cNvPr>
              <p:cNvSpPr/>
              <p:nvPr/>
            </p:nvSpPr>
            <p:spPr>
              <a:xfrm>
                <a:off x="5138928" y="4425696"/>
                <a:ext cx="1591056" cy="9875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86" name="矩形 85">
                <a:extLst>
                  <a:ext uri="{FF2B5EF4-FFF2-40B4-BE49-F238E27FC236}">
                    <a16:creationId xmlns:a16="http://schemas.microsoft.com/office/drawing/2014/main" id="{32E07936-E7DE-E746-8BE3-370AED26C301}"/>
                  </a:ext>
                </a:extLst>
              </p:cNvPr>
              <p:cNvSpPr/>
              <p:nvPr/>
            </p:nvSpPr>
            <p:spPr>
              <a:xfrm>
                <a:off x="5364480" y="4431792"/>
                <a:ext cx="118872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a:solidFill>
                      <a:schemeClr val="accent6"/>
                    </a:solidFill>
                  </a:rPr>
                  <a:t>标点符号</a:t>
                </a:r>
              </a:p>
            </p:txBody>
          </p:sp>
        </p:grpSp>
        <p:cxnSp>
          <p:nvCxnSpPr>
            <p:cNvPr id="83" name="直线连接符 82">
              <a:extLst>
                <a:ext uri="{FF2B5EF4-FFF2-40B4-BE49-F238E27FC236}">
                  <a16:creationId xmlns:a16="http://schemas.microsoft.com/office/drawing/2014/main" id="{70F60123-601B-8747-B03F-AD609A977358}"/>
                </a:ext>
              </a:extLst>
            </p:cNvPr>
            <p:cNvCxnSpPr>
              <a:stCxn id="85" idx="1"/>
              <a:endCxn id="85" idx="3"/>
            </p:cNvCxnSpPr>
            <p:nvPr/>
          </p:nvCxnSpPr>
          <p:spPr>
            <a:xfrm>
              <a:off x="5138928" y="4919472"/>
              <a:ext cx="1591056"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7" name="组合 86">
            <a:extLst>
              <a:ext uri="{FF2B5EF4-FFF2-40B4-BE49-F238E27FC236}">
                <a16:creationId xmlns:a16="http://schemas.microsoft.com/office/drawing/2014/main" id="{123FA5C5-64C9-1F45-AC09-C93F689AA48F}"/>
              </a:ext>
            </a:extLst>
          </p:cNvPr>
          <p:cNvGrpSpPr/>
          <p:nvPr/>
        </p:nvGrpSpPr>
        <p:grpSpPr>
          <a:xfrm>
            <a:off x="9393936" y="4730496"/>
            <a:ext cx="1420368" cy="707136"/>
            <a:chOff x="5138928" y="4425696"/>
            <a:chExt cx="1591056" cy="987552"/>
          </a:xfrm>
        </p:grpSpPr>
        <p:grpSp>
          <p:nvGrpSpPr>
            <p:cNvPr id="88" name="组合 87">
              <a:extLst>
                <a:ext uri="{FF2B5EF4-FFF2-40B4-BE49-F238E27FC236}">
                  <a16:creationId xmlns:a16="http://schemas.microsoft.com/office/drawing/2014/main" id="{FC1EB8A4-B34A-5C42-A08D-768BB18DFAA1}"/>
                </a:ext>
              </a:extLst>
            </p:cNvPr>
            <p:cNvGrpSpPr/>
            <p:nvPr/>
          </p:nvGrpSpPr>
          <p:grpSpPr>
            <a:xfrm>
              <a:off x="5138928" y="4425696"/>
              <a:ext cx="1591056" cy="987552"/>
              <a:chOff x="5138928" y="4425696"/>
              <a:chExt cx="1591056" cy="987552"/>
            </a:xfrm>
          </p:grpSpPr>
          <p:sp>
            <p:nvSpPr>
              <p:cNvPr id="90" name="矩形 89">
                <a:extLst>
                  <a:ext uri="{FF2B5EF4-FFF2-40B4-BE49-F238E27FC236}">
                    <a16:creationId xmlns:a16="http://schemas.microsoft.com/office/drawing/2014/main" id="{79DD1FAC-FD1F-454C-B22C-688181EA0F9C}"/>
                  </a:ext>
                </a:extLst>
              </p:cNvPr>
              <p:cNvSpPr/>
              <p:nvPr/>
            </p:nvSpPr>
            <p:spPr>
              <a:xfrm>
                <a:off x="5376672" y="4956048"/>
                <a:ext cx="118872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accent6"/>
                    </a:solidFill>
                  </a:rPr>
                  <a:t>return</a:t>
                </a:r>
                <a:endParaRPr kumimoji="1" lang="zh-CN" altLang="en-US" sz="1600">
                  <a:solidFill>
                    <a:schemeClr val="accent6"/>
                  </a:solidFill>
                </a:endParaRPr>
              </a:p>
            </p:txBody>
          </p:sp>
          <p:sp>
            <p:nvSpPr>
              <p:cNvPr id="91" name="圆角矩形 90">
                <a:extLst>
                  <a:ext uri="{FF2B5EF4-FFF2-40B4-BE49-F238E27FC236}">
                    <a16:creationId xmlns:a16="http://schemas.microsoft.com/office/drawing/2014/main" id="{EFE29A4B-F34E-2942-8152-4B2E28293F63}"/>
                  </a:ext>
                </a:extLst>
              </p:cNvPr>
              <p:cNvSpPr/>
              <p:nvPr/>
            </p:nvSpPr>
            <p:spPr>
              <a:xfrm>
                <a:off x="5138928" y="4425696"/>
                <a:ext cx="1591056" cy="9875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92" name="矩形 91">
                <a:extLst>
                  <a:ext uri="{FF2B5EF4-FFF2-40B4-BE49-F238E27FC236}">
                    <a16:creationId xmlns:a16="http://schemas.microsoft.com/office/drawing/2014/main" id="{9C520637-B091-4843-A361-0BC0D34CA008}"/>
                  </a:ext>
                </a:extLst>
              </p:cNvPr>
              <p:cNvSpPr/>
              <p:nvPr/>
            </p:nvSpPr>
            <p:spPr>
              <a:xfrm>
                <a:off x="5364480" y="4431792"/>
                <a:ext cx="118872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a:solidFill>
                      <a:schemeClr val="accent6"/>
                    </a:solidFill>
                  </a:rPr>
                  <a:t>关键字</a:t>
                </a:r>
              </a:p>
            </p:txBody>
          </p:sp>
        </p:grpSp>
        <p:cxnSp>
          <p:nvCxnSpPr>
            <p:cNvPr id="89" name="直线连接符 88">
              <a:extLst>
                <a:ext uri="{FF2B5EF4-FFF2-40B4-BE49-F238E27FC236}">
                  <a16:creationId xmlns:a16="http://schemas.microsoft.com/office/drawing/2014/main" id="{04571A78-408F-A84C-9B71-885CF478CB2E}"/>
                </a:ext>
              </a:extLst>
            </p:cNvPr>
            <p:cNvCxnSpPr>
              <a:stCxn id="91" idx="1"/>
              <a:endCxn id="91" idx="3"/>
            </p:cNvCxnSpPr>
            <p:nvPr/>
          </p:nvCxnSpPr>
          <p:spPr>
            <a:xfrm>
              <a:off x="5138928" y="4919472"/>
              <a:ext cx="1591056"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3" name="组合 92">
            <a:extLst>
              <a:ext uri="{FF2B5EF4-FFF2-40B4-BE49-F238E27FC236}">
                <a16:creationId xmlns:a16="http://schemas.microsoft.com/office/drawing/2014/main" id="{30BDDFD5-24B2-8F43-BE21-8FA2D86B5AB9}"/>
              </a:ext>
            </a:extLst>
          </p:cNvPr>
          <p:cNvGrpSpPr/>
          <p:nvPr/>
        </p:nvGrpSpPr>
        <p:grpSpPr>
          <a:xfrm>
            <a:off x="7699248" y="5632704"/>
            <a:ext cx="1420368" cy="707136"/>
            <a:chOff x="5138928" y="4425696"/>
            <a:chExt cx="1591056" cy="987552"/>
          </a:xfrm>
        </p:grpSpPr>
        <p:grpSp>
          <p:nvGrpSpPr>
            <p:cNvPr id="94" name="组合 93">
              <a:extLst>
                <a:ext uri="{FF2B5EF4-FFF2-40B4-BE49-F238E27FC236}">
                  <a16:creationId xmlns:a16="http://schemas.microsoft.com/office/drawing/2014/main" id="{F0E04A9B-F467-4545-9E28-7936AB0DA73A}"/>
                </a:ext>
              </a:extLst>
            </p:cNvPr>
            <p:cNvGrpSpPr/>
            <p:nvPr/>
          </p:nvGrpSpPr>
          <p:grpSpPr>
            <a:xfrm>
              <a:off x="5138928" y="4425696"/>
              <a:ext cx="1591056" cy="987552"/>
              <a:chOff x="5138928" y="4425696"/>
              <a:chExt cx="1591056" cy="987552"/>
            </a:xfrm>
          </p:grpSpPr>
          <p:sp>
            <p:nvSpPr>
              <p:cNvPr id="96" name="矩形 95">
                <a:extLst>
                  <a:ext uri="{FF2B5EF4-FFF2-40B4-BE49-F238E27FC236}">
                    <a16:creationId xmlns:a16="http://schemas.microsoft.com/office/drawing/2014/main" id="{06B42061-1DC4-C74B-8B06-004E3BA44C83}"/>
                  </a:ext>
                </a:extLst>
              </p:cNvPr>
              <p:cNvSpPr/>
              <p:nvPr/>
            </p:nvSpPr>
            <p:spPr>
              <a:xfrm>
                <a:off x="5376672" y="4956048"/>
                <a:ext cx="118872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accent6"/>
                    </a:solidFill>
                  </a:rPr>
                  <a:t>'hi'</a:t>
                </a:r>
                <a:endParaRPr kumimoji="1" lang="zh-CN" altLang="en-US" sz="1600">
                  <a:solidFill>
                    <a:schemeClr val="accent6"/>
                  </a:solidFill>
                </a:endParaRPr>
              </a:p>
            </p:txBody>
          </p:sp>
          <p:sp>
            <p:nvSpPr>
              <p:cNvPr id="97" name="圆角矩形 96">
                <a:extLst>
                  <a:ext uri="{FF2B5EF4-FFF2-40B4-BE49-F238E27FC236}">
                    <a16:creationId xmlns:a16="http://schemas.microsoft.com/office/drawing/2014/main" id="{CFB02CEF-53E4-054E-9E9E-177C198E233D}"/>
                  </a:ext>
                </a:extLst>
              </p:cNvPr>
              <p:cNvSpPr/>
              <p:nvPr/>
            </p:nvSpPr>
            <p:spPr>
              <a:xfrm>
                <a:off x="5138928" y="4425696"/>
                <a:ext cx="1591056" cy="9875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98" name="矩形 97">
                <a:extLst>
                  <a:ext uri="{FF2B5EF4-FFF2-40B4-BE49-F238E27FC236}">
                    <a16:creationId xmlns:a16="http://schemas.microsoft.com/office/drawing/2014/main" id="{A6B2C548-C303-2743-A631-49278BAC18AE}"/>
                  </a:ext>
                </a:extLst>
              </p:cNvPr>
              <p:cNvSpPr/>
              <p:nvPr/>
            </p:nvSpPr>
            <p:spPr>
              <a:xfrm>
                <a:off x="5364480" y="4431792"/>
                <a:ext cx="118872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a:solidFill>
                      <a:schemeClr val="accent6"/>
                    </a:solidFill>
                  </a:rPr>
                  <a:t>字符串</a:t>
                </a:r>
              </a:p>
            </p:txBody>
          </p:sp>
        </p:grpSp>
        <p:cxnSp>
          <p:nvCxnSpPr>
            <p:cNvPr id="95" name="直线连接符 94">
              <a:extLst>
                <a:ext uri="{FF2B5EF4-FFF2-40B4-BE49-F238E27FC236}">
                  <a16:creationId xmlns:a16="http://schemas.microsoft.com/office/drawing/2014/main" id="{F78D6C6A-ACB2-254A-A7C4-8F42207627D5}"/>
                </a:ext>
              </a:extLst>
            </p:cNvPr>
            <p:cNvCxnSpPr>
              <a:stCxn id="97" idx="1"/>
              <a:endCxn id="97" idx="3"/>
            </p:cNvCxnSpPr>
            <p:nvPr/>
          </p:nvCxnSpPr>
          <p:spPr>
            <a:xfrm>
              <a:off x="5138928" y="4919472"/>
              <a:ext cx="1591056"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9" name="组合 98">
            <a:extLst>
              <a:ext uri="{FF2B5EF4-FFF2-40B4-BE49-F238E27FC236}">
                <a16:creationId xmlns:a16="http://schemas.microsoft.com/office/drawing/2014/main" id="{01B9F08D-DCE1-A848-9B26-FE188265F0A2}"/>
              </a:ext>
            </a:extLst>
          </p:cNvPr>
          <p:cNvGrpSpPr/>
          <p:nvPr/>
        </p:nvGrpSpPr>
        <p:grpSpPr>
          <a:xfrm>
            <a:off x="9400032" y="5577840"/>
            <a:ext cx="1420368" cy="707136"/>
            <a:chOff x="5138928" y="4425696"/>
            <a:chExt cx="1591056" cy="987552"/>
          </a:xfrm>
        </p:grpSpPr>
        <p:grpSp>
          <p:nvGrpSpPr>
            <p:cNvPr id="100" name="组合 99">
              <a:extLst>
                <a:ext uri="{FF2B5EF4-FFF2-40B4-BE49-F238E27FC236}">
                  <a16:creationId xmlns:a16="http://schemas.microsoft.com/office/drawing/2014/main" id="{DE66BC5F-D42F-2840-BBCB-9B22BAAEFA7B}"/>
                </a:ext>
              </a:extLst>
            </p:cNvPr>
            <p:cNvGrpSpPr/>
            <p:nvPr/>
          </p:nvGrpSpPr>
          <p:grpSpPr>
            <a:xfrm>
              <a:off x="5138928" y="4425696"/>
              <a:ext cx="1591056" cy="987552"/>
              <a:chOff x="5138928" y="4425696"/>
              <a:chExt cx="1591056" cy="987552"/>
            </a:xfrm>
          </p:grpSpPr>
          <p:sp>
            <p:nvSpPr>
              <p:cNvPr id="102" name="矩形 101">
                <a:extLst>
                  <a:ext uri="{FF2B5EF4-FFF2-40B4-BE49-F238E27FC236}">
                    <a16:creationId xmlns:a16="http://schemas.microsoft.com/office/drawing/2014/main" id="{74908CC6-472C-3A4E-B27D-68C4B16482CA}"/>
                  </a:ext>
                </a:extLst>
              </p:cNvPr>
              <p:cNvSpPr/>
              <p:nvPr/>
            </p:nvSpPr>
            <p:spPr>
              <a:xfrm>
                <a:off x="5376672" y="4956048"/>
                <a:ext cx="118872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accent6"/>
                    </a:solidFill>
                  </a:rPr>
                  <a:t>}</a:t>
                </a:r>
                <a:endParaRPr kumimoji="1" lang="zh-CN" altLang="en-US" sz="1600">
                  <a:solidFill>
                    <a:schemeClr val="accent6"/>
                  </a:solidFill>
                </a:endParaRPr>
              </a:p>
            </p:txBody>
          </p:sp>
          <p:sp>
            <p:nvSpPr>
              <p:cNvPr id="103" name="圆角矩形 102">
                <a:extLst>
                  <a:ext uri="{FF2B5EF4-FFF2-40B4-BE49-F238E27FC236}">
                    <a16:creationId xmlns:a16="http://schemas.microsoft.com/office/drawing/2014/main" id="{73642030-80F1-984D-A7A2-C4FE1AFC1CEE}"/>
                  </a:ext>
                </a:extLst>
              </p:cNvPr>
              <p:cNvSpPr/>
              <p:nvPr/>
            </p:nvSpPr>
            <p:spPr>
              <a:xfrm>
                <a:off x="5138928" y="4425696"/>
                <a:ext cx="1591056" cy="9875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104" name="矩形 103">
                <a:extLst>
                  <a:ext uri="{FF2B5EF4-FFF2-40B4-BE49-F238E27FC236}">
                    <a16:creationId xmlns:a16="http://schemas.microsoft.com/office/drawing/2014/main" id="{C270FB5E-8CF2-8440-8AED-56E627498AA9}"/>
                  </a:ext>
                </a:extLst>
              </p:cNvPr>
              <p:cNvSpPr/>
              <p:nvPr/>
            </p:nvSpPr>
            <p:spPr>
              <a:xfrm>
                <a:off x="5364480" y="4431792"/>
                <a:ext cx="118872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a:solidFill>
                      <a:schemeClr val="accent6"/>
                    </a:solidFill>
                  </a:rPr>
                  <a:t>标点符号</a:t>
                </a:r>
              </a:p>
            </p:txBody>
          </p:sp>
        </p:grpSp>
        <p:cxnSp>
          <p:nvCxnSpPr>
            <p:cNvPr id="101" name="直线连接符 100">
              <a:extLst>
                <a:ext uri="{FF2B5EF4-FFF2-40B4-BE49-F238E27FC236}">
                  <a16:creationId xmlns:a16="http://schemas.microsoft.com/office/drawing/2014/main" id="{BE8E48F4-68E6-4B48-BD45-6C99078FAFC7}"/>
                </a:ext>
              </a:extLst>
            </p:cNvPr>
            <p:cNvCxnSpPr>
              <a:stCxn id="103" idx="1"/>
              <a:endCxn id="103" idx="3"/>
            </p:cNvCxnSpPr>
            <p:nvPr/>
          </p:nvCxnSpPr>
          <p:spPr>
            <a:xfrm>
              <a:off x="5138928" y="4919472"/>
              <a:ext cx="1591056"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709025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作用域和作用域链</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示例</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4</a:t>
            </a:r>
            <a:endParaRPr lang="zh-CN" altLang="en-US" dirty="0"/>
          </a:p>
        </p:txBody>
      </p:sp>
      <p:pic>
        <p:nvPicPr>
          <p:cNvPr id="32770" name="Picture 2">
            <a:extLst>
              <a:ext uri="{FF2B5EF4-FFF2-40B4-BE49-F238E27FC236}">
                <a16:creationId xmlns:a16="http://schemas.microsoft.com/office/drawing/2014/main" id="{E9F46F4C-9A0E-FC48-9075-33198FEAF1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272171"/>
            <a:ext cx="9489440" cy="5585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4111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作用域和作用域链</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改一改代码</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4</a:t>
            </a:r>
            <a:endParaRPr lang="zh-CN" altLang="en-US" dirty="0"/>
          </a:p>
        </p:txBody>
      </p:sp>
      <p:sp>
        <p:nvSpPr>
          <p:cNvPr id="7" name="矩形 6">
            <a:extLst>
              <a:ext uri="{FF2B5EF4-FFF2-40B4-BE49-F238E27FC236}">
                <a16:creationId xmlns:a16="http://schemas.microsoft.com/office/drawing/2014/main" id="{94B719E3-D9A2-124C-A55F-42E851356AED}"/>
              </a:ext>
            </a:extLst>
          </p:cNvPr>
          <p:cNvSpPr/>
          <p:nvPr/>
        </p:nvSpPr>
        <p:spPr>
          <a:xfrm>
            <a:off x="2755392" y="1984677"/>
            <a:ext cx="7705344" cy="3416320"/>
          </a:xfrm>
          <a:prstGeom prst="rect">
            <a:avLst/>
          </a:prstGeom>
          <a:ln>
            <a:solidFill>
              <a:schemeClr val="accent1">
                <a:hueOff val="0"/>
                <a:satOff val="0"/>
                <a:lumOff val="0"/>
              </a:schemeClr>
            </a:solidFill>
          </a:ln>
        </p:spPr>
        <p:txBody>
          <a:bodyPr wrap="square">
            <a:spAutoFit/>
          </a:bodyPr>
          <a:lstStyle/>
          <a:p>
            <a:r>
              <a:rPr lang="en-US" altLang="zh-CN" b="0">
                <a:solidFill>
                  <a:srgbClr val="C74DED"/>
                </a:solidFill>
                <a:effectLst/>
                <a:latin typeface="Fira Code" panose="020B0509050000020004" pitchFamily="49" charset="0"/>
              </a:rPr>
              <a:t>const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96E072"/>
                </a:solidFill>
                <a:effectLst/>
                <a:latin typeface="Fira Code" panose="020B0509050000020004" pitchFamily="49" charset="0"/>
              </a:rPr>
              <a:t>"Lydia"</a:t>
            </a:r>
            <a:r>
              <a:rPr lang="en-US" altLang="zh-CN" b="0">
                <a:solidFill>
                  <a:srgbClr val="BBBBBB"/>
                </a:solidFill>
                <a:effectLst/>
                <a:latin typeface="Fira Code" panose="020B0509050000020004" pitchFamily="49" charset="0"/>
              </a:rPr>
              <a:t>;</a:t>
            </a:r>
          </a:p>
          <a:p>
            <a:r>
              <a:rPr lang="en-US" altLang="zh-CN" b="0">
                <a:solidFill>
                  <a:srgbClr val="C74DED"/>
                </a:solidFill>
                <a:effectLst/>
                <a:latin typeface="Fira Code" panose="020B0509050000020004" pitchFamily="49" charset="0"/>
              </a:rPr>
              <a:t>const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age</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F39C12"/>
                </a:solidFill>
                <a:effectLst/>
                <a:latin typeface="Fira Code" panose="020B0509050000020004" pitchFamily="49" charset="0"/>
              </a:rPr>
              <a:t>21</a:t>
            </a:r>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C74DED"/>
                </a:solidFill>
                <a:effectLst/>
                <a:latin typeface="Fira Code" panose="020B0509050000020004" pitchFamily="49" charset="0"/>
              </a:rPr>
              <a:t>function</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getPersonInfo</a:t>
            </a:r>
            <a:r>
              <a:rPr lang="en-US" altLang="zh-CN" b="0">
                <a:solidFill>
                  <a:srgbClr val="BBBBBB"/>
                </a:solidFill>
                <a:effectLst/>
                <a:latin typeface="Fira Code" panose="020B0509050000020004" pitchFamily="49" charset="0"/>
              </a:rPr>
              <a:t>() {</a:t>
            </a: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const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name</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96E072"/>
                </a:solidFill>
                <a:effectLst/>
                <a:latin typeface="Fira Code" panose="020B0509050000020004" pitchFamily="49" charset="0"/>
              </a:rPr>
              <a:t>"Sarah"</a:t>
            </a:r>
            <a:r>
              <a:rPr lang="en-US" altLang="zh-CN" b="0">
                <a:solidFill>
                  <a:srgbClr val="BBBBBB"/>
                </a:solidFill>
                <a:effectLst/>
                <a:latin typeface="Fira Code" panose="020B0509050000020004" pitchFamily="49" charset="0"/>
              </a:rPr>
              <a:t>;</a:t>
            </a: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const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age</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F39C12"/>
                </a:solidFill>
                <a:effectLst/>
                <a:latin typeface="Fira Code" panose="020B0509050000020004" pitchFamily="49" charset="0"/>
              </a:rPr>
              <a:t>22</a:t>
            </a:r>
            <a:r>
              <a:rPr lang="en-US" altLang="zh-CN" b="0">
                <a:solidFill>
                  <a:srgbClr val="BBBBBB"/>
                </a:solidFill>
                <a:effectLst/>
                <a:latin typeface="Fira Code" panose="020B0509050000020004" pitchFamily="49" charset="0"/>
              </a:rPr>
              <a:t>;</a:t>
            </a:r>
          </a:p>
          <a:p>
            <a:r>
              <a:rPr lang="zh-CN" altLang="en-US">
                <a:solidFill>
                  <a:srgbClr val="C74DED"/>
                </a:solidFill>
                <a:latin typeface="Fira Code" panose="020B0509050000020004" pitchFamily="49" charset="0"/>
              </a:rPr>
              <a:t>  </a:t>
            </a:r>
            <a:r>
              <a:rPr lang="en-US" altLang="zh-CN">
                <a:solidFill>
                  <a:srgbClr val="C74DED"/>
                </a:solidFill>
                <a:latin typeface="Fira Code" panose="020B0509050000020004" pitchFamily="49" charset="0"/>
              </a:rPr>
              <a:t>const</a:t>
            </a:r>
            <a:r>
              <a:rPr lang="en-US" altLang="zh-CN">
                <a:solidFill>
                  <a:srgbClr val="BBBBBB"/>
                </a:solidFill>
                <a:latin typeface="Fira Code" panose="020B0509050000020004" pitchFamily="49" charset="0"/>
              </a:rPr>
              <a:t> </a:t>
            </a:r>
            <a:r>
              <a:rPr lang="en-US" altLang="zh-CN">
                <a:solidFill>
                  <a:srgbClr val="00E8C6"/>
                </a:solidFill>
                <a:latin typeface="Fira Code" panose="020B0509050000020004" pitchFamily="49" charset="0"/>
              </a:rPr>
              <a:t>city</a:t>
            </a:r>
            <a:r>
              <a:rPr lang="en-US" altLang="zh-CN">
                <a:solidFill>
                  <a:srgbClr val="BBBBBB"/>
                </a:solidFill>
                <a:latin typeface="Fira Code" panose="020B0509050000020004" pitchFamily="49" charset="0"/>
              </a:rPr>
              <a:t> </a:t>
            </a:r>
            <a:r>
              <a:rPr lang="en-US" altLang="zh-CN">
                <a:solidFill>
                  <a:srgbClr val="EE5D43"/>
                </a:solidFill>
                <a:latin typeface="Fira Code" panose="020B0509050000020004" pitchFamily="49" charset="0"/>
              </a:rPr>
              <a:t>=</a:t>
            </a:r>
            <a:r>
              <a:rPr lang="en-US" altLang="zh-CN">
                <a:solidFill>
                  <a:srgbClr val="BBBBBB"/>
                </a:solidFill>
                <a:latin typeface="Fira Code" panose="020B0509050000020004" pitchFamily="49" charset="0"/>
              </a:rPr>
              <a:t> </a:t>
            </a:r>
            <a:r>
              <a:rPr lang="en-US" altLang="zh-CN">
                <a:solidFill>
                  <a:srgbClr val="96E072"/>
                </a:solidFill>
                <a:latin typeface="Fira Code" panose="020B0509050000020004" pitchFamily="49" charset="0"/>
              </a:rPr>
              <a:t>"San Francisco"</a:t>
            </a:r>
            <a:r>
              <a:rPr lang="en-US" altLang="zh-CN">
                <a:solidFill>
                  <a:srgbClr val="BBBBBB"/>
                </a:solidFill>
                <a:latin typeface="Fira Code" panose="020B0509050000020004" pitchFamily="49" charset="0"/>
              </a:rPr>
              <a:t>;</a:t>
            </a:r>
          </a:p>
          <a:p>
            <a:br>
              <a:rPr lang="en-US" altLang="zh-CN" b="0">
                <a:solidFill>
                  <a:srgbClr val="BBBBBB"/>
                </a:solidFill>
                <a:effectLst/>
                <a:latin typeface="Fira Code" panose="020B0509050000020004" pitchFamily="49" charset="0"/>
              </a:rPr>
            </a:br>
            <a:r>
              <a:rPr lang="zh-CN" altLang="en-US" b="0">
                <a:solidFill>
                  <a:srgbClr val="BBBBBB"/>
                </a:solidFill>
                <a:effectLst/>
                <a:latin typeface="Fira Code" panose="020B0509050000020004" pitchFamily="49" charset="0"/>
              </a:rPr>
              <a:t>  </a:t>
            </a:r>
            <a:r>
              <a:rPr lang="en-US" altLang="zh-CN" b="0">
                <a:solidFill>
                  <a:srgbClr val="C74DED"/>
                </a:solidFill>
                <a:effectLst/>
                <a:latin typeface="Fira Code" panose="020B0509050000020004" pitchFamily="49" charset="0"/>
              </a:rPr>
              <a:t>return</a:t>
            </a:r>
            <a:r>
              <a:rPr lang="en-US" altLang="zh-CN" b="0">
                <a:solidFill>
                  <a:srgbClr val="BBBBBB"/>
                </a:solidFill>
                <a:effectLst/>
                <a:latin typeface="Fira Code" panose="020B0509050000020004" pitchFamily="49" charset="0"/>
              </a:rPr>
              <a:t> </a:t>
            </a:r>
            <a:r>
              <a:rPr lang="en-US" altLang="zh-CN" b="0">
                <a:solidFill>
                  <a:srgbClr val="96E072"/>
                </a:solidFill>
                <a:effectLst/>
                <a:latin typeface="Fira Code" panose="020B0509050000020004" pitchFamily="49" charset="0"/>
              </a:rPr>
              <a:t>`</a:t>
            </a:r>
            <a:r>
              <a:rPr lang="en-US" altLang="zh-CN" b="0">
                <a:solidFill>
                  <a:srgbClr val="F92672"/>
                </a:solidFill>
                <a:effectLst/>
                <a:latin typeface="Fira Code" panose="020B0509050000020004" pitchFamily="49" charset="0"/>
              </a:rPr>
              <a:t>${</a:t>
            </a:r>
            <a:r>
              <a:rPr lang="en-US" altLang="zh-CN" b="0">
                <a:solidFill>
                  <a:srgbClr val="00E8C6"/>
                </a:solidFill>
                <a:effectLst/>
                <a:latin typeface="Fira Code" panose="020B0509050000020004" pitchFamily="49" charset="0"/>
              </a:rPr>
              <a:t>name</a:t>
            </a:r>
            <a:r>
              <a:rPr lang="en-US" altLang="zh-CN" b="0">
                <a:solidFill>
                  <a:srgbClr val="F92672"/>
                </a:solidFill>
                <a:effectLst/>
                <a:latin typeface="Fira Code" panose="020B0509050000020004" pitchFamily="49" charset="0"/>
              </a:rPr>
              <a:t>}</a:t>
            </a:r>
            <a:r>
              <a:rPr lang="en-US" altLang="zh-CN" b="0">
                <a:solidFill>
                  <a:srgbClr val="96E072"/>
                </a:solidFill>
                <a:effectLst/>
                <a:latin typeface="Fira Code" panose="020B0509050000020004" pitchFamily="49" charset="0"/>
              </a:rPr>
              <a:t> is </a:t>
            </a:r>
            <a:r>
              <a:rPr lang="en-US" altLang="zh-CN" b="0">
                <a:solidFill>
                  <a:srgbClr val="F92672"/>
                </a:solidFill>
                <a:effectLst/>
                <a:latin typeface="Fira Code" panose="020B0509050000020004" pitchFamily="49" charset="0"/>
              </a:rPr>
              <a:t>${</a:t>
            </a:r>
            <a:r>
              <a:rPr lang="en-US" altLang="zh-CN" b="0">
                <a:solidFill>
                  <a:srgbClr val="00E8C6"/>
                </a:solidFill>
                <a:effectLst/>
                <a:latin typeface="Fira Code" panose="020B0509050000020004" pitchFamily="49" charset="0"/>
              </a:rPr>
              <a:t>age</a:t>
            </a:r>
            <a:r>
              <a:rPr lang="en-US" altLang="zh-CN" b="0">
                <a:solidFill>
                  <a:srgbClr val="F92672"/>
                </a:solidFill>
                <a:effectLst/>
                <a:latin typeface="Fira Code" panose="020B0509050000020004" pitchFamily="49" charset="0"/>
              </a:rPr>
              <a:t>}</a:t>
            </a:r>
            <a:r>
              <a:rPr lang="en-US" altLang="zh-CN" b="0">
                <a:solidFill>
                  <a:srgbClr val="96E072"/>
                </a:solidFill>
                <a:effectLst/>
                <a:latin typeface="Fira Code" panose="020B0509050000020004" pitchFamily="49" charset="0"/>
              </a:rPr>
              <a:t> and lives in </a:t>
            </a:r>
            <a:r>
              <a:rPr lang="en-US" altLang="zh-CN" b="0">
                <a:solidFill>
                  <a:srgbClr val="F92672"/>
                </a:solidFill>
                <a:effectLst/>
                <a:latin typeface="Fira Code" panose="020B0509050000020004" pitchFamily="49" charset="0"/>
              </a:rPr>
              <a:t>${</a:t>
            </a:r>
            <a:r>
              <a:rPr lang="en-US" altLang="zh-CN" b="0">
                <a:solidFill>
                  <a:srgbClr val="00E8C6"/>
                </a:solidFill>
                <a:effectLst/>
                <a:latin typeface="Fira Code" panose="020B0509050000020004" pitchFamily="49" charset="0"/>
              </a:rPr>
              <a:t>city</a:t>
            </a:r>
            <a:r>
              <a:rPr lang="en-US" altLang="zh-CN" b="0">
                <a:solidFill>
                  <a:srgbClr val="F92672"/>
                </a:solidFill>
                <a:effectLst/>
                <a:latin typeface="Fira Code" panose="020B0509050000020004" pitchFamily="49" charset="0"/>
              </a:rPr>
              <a:t>}</a:t>
            </a:r>
            <a:r>
              <a:rPr lang="en-US" altLang="zh-CN" b="0">
                <a:solidFill>
                  <a:srgbClr val="96E072"/>
                </a:solidFill>
                <a:effectLst/>
                <a:latin typeface="Fira Code" panose="020B0509050000020004" pitchFamily="49" charset="0"/>
              </a:rPr>
              <a:t>`</a:t>
            </a:r>
            <a:r>
              <a:rPr lang="en-US" altLang="zh-CN" b="0">
                <a:solidFill>
                  <a:srgbClr val="BBBBBB"/>
                </a:solidFill>
                <a:effectLst/>
                <a:latin typeface="Fira Code" panose="020B0509050000020004" pitchFamily="49" charset="0"/>
              </a:rPr>
              <a:t>;</a:t>
            </a:r>
          </a:p>
          <a:p>
            <a:r>
              <a:rPr lang="en-US" altLang="zh-CN" b="0">
                <a:solidFill>
                  <a:srgbClr val="BBBBBB"/>
                </a:solidFill>
                <a:effectLst/>
                <a:latin typeface="Fira Code" panose="020B0509050000020004" pitchFamily="49" charset="0"/>
              </a:rPr>
              <a:t>}</a:t>
            </a:r>
          </a:p>
          <a:p>
            <a:br>
              <a:rPr lang="en-US" altLang="zh-CN" b="0">
                <a:solidFill>
                  <a:srgbClr val="BBBBBB"/>
                </a:solidFill>
                <a:effectLst/>
                <a:latin typeface="Fira Code" panose="020B0509050000020004" pitchFamily="49" charset="0"/>
              </a:rPr>
            </a:br>
            <a:r>
              <a:rPr lang="en-US" altLang="zh-CN" b="0">
                <a:solidFill>
                  <a:srgbClr val="F39C12"/>
                </a:solidFill>
                <a:effectLst/>
                <a:latin typeface="Fira Code" panose="020B0509050000020004" pitchFamily="49" charset="0"/>
              </a:rPr>
              <a:t>console</a:t>
            </a:r>
            <a:r>
              <a:rPr lang="en-US" altLang="zh-CN" b="0">
                <a:solidFill>
                  <a:srgbClr val="BBBBBB"/>
                </a:solidFill>
                <a:effectLst/>
                <a:latin typeface="Fira Code" panose="020B0509050000020004" pitchFamily="49" charset="0"/>
              </a:rPr>
              <a:t>.</a:t>
            </a:r>
            <a:r>
              <a:rPr lang="en-US" altLang="zh-CN" b="0">
                <a:solidFill>
                  <a:srgbClr val="FFE66D"/>
                </a:solidFill>
                <a:effectLst/>
                <a:latin typeface="Fira Code" panose="020B0509050000020004" pitchFamily="49" charset="0"/>
              </a:rPr>
              <a:t>log</a:t>
            </a:r>
            <a:r>
              <a:rPr lang="en-US" altLang="zh-CN" b="0">
                <a:solidFill>
                  <a:srgbClr val="BBBBBB"/>
                </a:solidFill>
                <a:effectLst/>
                <a:latin typeface="Fira Code" panose="020B0509050000020004" pitchFamily="49" charset="0"/>
              </a:rPr>
              <a:t>(</a:t>
            </a:r>
            <a:r>
              <a:rPr lang="en-US" altLang="zh-CN">
                <a:solidFill>
                  <a:srgbClr val="96E072"/>
                </a:solidFill>
                <a:latin typeface="Fira Code" panose="020B0509050000020004" pitchFamily="49" charset="0"/>
              </a:rPr>
              <a:t>`</a:t>
            </a:r>
            <a:r>
              <a:rPr lang="en-US" altLang="zh-CN">
                <a:solidFill>
                  <a:srgbClr val="F92672"/>
                </a:solidFill>
                <a:latin typeface="Fira Code" panose="020B0509050000020004" pitchFamily="49" charset="0"/>
              </a:rPr>
              <a:t>${</a:t>
            </a:r>
            <a:r>
              <a:rPr lang="en-US" altLang="zh-CN">
                <a:solidFill>
                  <a:srgbClr val="00E8C6"/>
                </a:solidFill>
                <a:latin typeface="Fira Code" panose="020B0509050000020004" pitchFamily="49" charset="0"/>
              </a:rPr>
              <a:t>name</a:t>
            </a:r>
            <a:r>
              <a:rPr lang="en-US" altLang="zh-CN">
                <a:solidFill>
                  <a:srgbClr val="F92672"/>
                </a:solidFill>
                <a:latin typeface="Fira Code" panose="020B0509050000020004" pitchFamily="49" charset="0"/>
              </a:rPr>
              <a:t>}</a:t>
            </a:r>
            <a:r>
              <a:rPr lang="en-US" altLang="zh-CN">
                <a:solidFill>
                  <a:srgbClr val="96E072"/>
                </a:solidFill>
                <a:latin typeface="Fira Code" panose="020B0509050000020004" pitchFamily="49" charset="0"/>
              </a:rPr>
              <a:t> is </a:t>
            </a:r>
            <a:r>
              <a:rPr lang="en-US" altLang="zh-CN">
                <a:solidFill>
                  <a:srgbClr val="F92672"/>
                </a:solidFill>
                <a:latin typeface="Fira Code" panose="020B0509050000020004" pitchFamily="49" charset="0"/>
              </a:rPr>
              <a:t>${</a:t>
            </a:r>
            <a:r>
              <a:rPr lang="en-US" altLang="zh-CN">
                <a:solidFill>
                  <a:srgbClr val="00E8C6"/>
                </a:solidFill>
                <a:latin typeface="Fira Code" panose="020B0509050000020004" pitchFamily="49" charset="0"/>
              </a:rPr>
              <a:t>age</a:t>
            </a:r>
            <a:r>
              <a:rPr lang="en-US" altLang="zh-CN">
                <a:solidFill>
                  <a:srgbClr val="F92672"/>
                </a:solidFill>
                <a:latin typeface="Fira Code" panose="020B0509050000020004" pitchFamily="49" charset="0"/>
              </a:rPr>
              <a:t>}</a:t>
            </a:r>
            <a:r>
              <a:rPr lang="en-US" altLang="zh-CN">
                <a:solidFill>
                  <a:srgbClr val="96E072"/>
                </a:solidFill>
                <a:latin typeface="Fira Code" panose="020B0509050000020004" pitchFamily="49" charset="0"/>
              </a:rPr>
              <a:t> and lives in </a:t>
            </a:r>
            <a:r>
              <a:rPr lang="en-US" altLang="zh-CN">
                <a:solidFill>
                  <a:srgbClr val="F92672"/>
                </a:solidFill>
                <a:latin typeface="Fira Code" panose="020B0509050000020004" pitchFamily="49" charset="0"/>
              </a:rPr>
              <a:t>${</a:t>
            </a:r>
            <a:r>
              <a:rPr lang="en-US" altLang="zh-CN">
                <a:solidFill>
                  <a:srgbClr val="00E8C6"/>
                </a:solidFill>
                <a:latin typeface="Fira Code" panose="020B0509050000020004" pitchFamily="49" charset="0"/>
              </a:rPr>
              <a:t>city</a:t>
            </a:r>
            <a:r>
              <a:rPr lang="en-US" altLang="zh-CN">
                <a:solidFill>
                  <a:srgbClr val="F92672"/>
                </a:solidFill>
                <a:latin typeface="Fira Code" panose="020B0509050000020004" pitchFamily="49" charset="0"/>
              </a:rPr>
              <a:t>}</a:t>
            </a:r>
            <a:r>
              <a:rPr lang="en-US" altLang="zh-CN">
                <a:solidFill>
                  <a:srgbClr val="96E072"/>
                </a:solidFill>
                <a:latin typeface="Fira Code" panose="020B0509050000020004" pitchFamily="49" charset="0"/>
              </a:rPr>
              <a:t>`</a:t>
            </a:r>
            <a:r>
              <a:rPr lang="en-US" altLang="zh-CN" b="0">
                <a:solidFill>
                  <a:srgbClr val="BBBBBB"/>
                </a:solidFill>
                <a:effectLst/>
                <a:latin typeface="Fira Code" panose="020B0509050000020004" pitchFamily="49" charset="0"/>
              </a:rPr>
              <a:t>);</a:t>
            </a:r>
          </a:p>
        </p:txBody>
      </p:sp>
    </p:spTree>
    <p:extLst>
      <p:ext uri="{BB962C8B-B14F-4D97-AF65-F5344CB8AC3E}">
        <p14:creationId xmlns:p14="http://schemas.microsoft.com/office/powerpoint/2010/main" val="41395129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作用域和作用域链</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改一改代码</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4</a:t>
            </a:r>
            <a:endParaRPr lang="zh-CN" altLang="en-US" dirty="0"/>
          </a:p>
        </p:txBody>
      </p:sp>
      <p:pic>
        <p:nvPicPr>
          <p:cNvPr id="34818" name="Picture 2">
            <a:extLst>
              <a:ext uri="{FF2B5EF4-FFF2-40B4-BE49-F238E27FC236}">
                <a16:creationId xmlns:a16="http://schemas.microsoft.com/office/drawing/2014/main" id="{454E1084-77BF-E14D-B47B-FD7924894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576" y="1552194"/>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6231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作用域和作用域链</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块作用域</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4</a:t>
            </a:r>
            <a:endParaRPr lang="zh-CN" altLang="en-US" dirty="0"/>
          </a:p>
        </p:txBody>
      </p:sp>
      <p:sp>
        <p:nvSpPr>
          <p:cNvPr id="3" name="矩形 2">
            <a:extLst>
              <a:ext uri="{FF2B5EF4-FFF2-40B4-BE49-F238E27FC236}">
                <a16:creationId xmlns:a16="http://schemas.microsoft.com/office/drawing/2014/main" id="{CA60DBF4-9ADD-EC45-A2CF-5B6568BAE65A}"/>
              </a:ext>
            </a:extLst>
          </p:cNvPr>
          <p:cNvSpPr/>
          <p:nvPr/>
        </p:nvSpPr>
        <p:spPr>
          <a:xfrm>
            <a:off x="3048000" y="2042220"/>
            <a:ext cx="6096000" cy="3139321"/>
          </a:xfrm>
          <a:prstGeom prst="rect">
            <a:avLst/>
          </a:prstGeom>
          <a:ln>
            <a:solidFill>
              <a:schemeClr val="accent1">
                <a:hueOff val="0"/>
                <a:satOff val="0"/>
                <a:lumOff val="0"/>
              </a:schemeClr>
            </a:solidFill>
          </a:ln>
        </p:spPr>
        <p:txBody>
          <a:bodyPr>
            <a:spAutoFit/>
          </a:bodyPr>
          <a:lstStyle/>
          <a:p>
            <a:r>
              <a:rPr lang="en-US" altLang="zh-CN" b="0">
                <a:solidFill>
                  <a:srgbClr val="C74DED"/>
                </a:solidFill>
                <a:effectLst/>
                <a:latin typeface="Fira Code" panose="020B0509050000020004" pitchFamily="49" charset="0"/>
              </a:rPr>
              <a:t>const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age</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F39C12"/>
                </a:solidFill>
                <a:effectLst/>
                <a:latin typeface="Fira Code" panose="020B0509050000020004" pitchFamily="49" charset="0"/>
              </a:rPr>
              <a:t>21</a:t>
            </a:r>
            <a:endParaRPr lang="en-US" altLang="zh-CN" b="0">
              <a:solidFill>
                <a:srgbClr val="BBBBBB"/>
              </a:solidFill>
              <a:effectLst/>
              <a:latin typeface="Fira Code" panose="020B0509050000020004" pitchFamily="49" charset="0"/>
            </a:endParaRPr>
          </a:p>
          <a:p>
            <a:br>
              <a:rPr lang="en-US" altLang="zh-CN" b="0">
                <a:solidFill>
                  <a:srgbClr val="BBBBBB"/>
                </a:solidFill>
                <a:effectLst/>
                <a:latin typeface="Fira Code" panose="020B0509050000020004" pitchFamily="49" charset="0"/>
              </a:rPr>
            </a:br>
            <a:r>
              <a:rPr lang="en-US" altLang="zh-CN" b="0">
                <a:solidFill>
                  <a:srgbClr val="C74DED"/>
                </a:solidFill>
                <a:effectLst/>
                <a:latin typeface="Fira Code" panose="020B0509050000020004" pitchFamily="49" charset="0"/>
              </a:rPr>
              <a:t>function</a:t>
            </a:r>
            <a:r>
              <a:rPr lang="en-US" altLang="zh-CN" b="0">
                <a:solidFill>
                  <a:srgbClr val="BBBBBB"/>
                </a:solidFill>
                <a:effectLst/>
                <a:latin typeface="Fira Code" panose="020B0509050000020004" pitchFamily="49" charset="0"/>
              </a:rPr>
              <a:t> </a:t>
            </a:r>
            <a:r>
              <a:rPr lang="en-US" altLang="zh-CN" b="0">
                <a:solidFill>
                  <a:srgbClr val="FFE66D"/>
                </a:solidFill>
                <a:effectLst/>
                <a:latin typeface="Fira Code" panose="020B0509050000020004" pitchFamily="49" charset="0"/>
              </a:rPr>
              <a:t>checkAge</a:t>
            </a:r>
            <a:r>
              <a:rPr lang="en-US" altLang="zh-CN" b="0">
                <a:solidFill>
                  <a:srgbClr val="BBBBBB"/>
                </a:solidFill>
                <a:effectLst/>
                <a:latin typeface="Fira Code" panose="020B0509050000020004" pitchFamily="49" charset="0"/>
              </a:rPr>
              <a:t>() {</a:t>
            </a: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if</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age</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&lt;</a:t>
            </a:r>
            <a:r>
              <a:rPr lang="en-US" altLang="zh-CN" b="0">
                <a:solidFill>
                  <a:srgbClr val="BBBBBB"/>
                </a:solidFill>
                <a:effectLst/>
                <a:latin typeface="Fira Code" panose="020B0509050000020004" pitchFamily="49" charset="0"/>
              </a:rPr>
              <a:t> </a:t>
            </a:r>
            <a:r>
              <a:rPr lang="en-US" altLang="zh-CN" b="0">
                <a:solidFill>
                  <a:srgbClr val="F39C12"/>
                </a:solidFill>
                <a:effectLst/>
                <a:latin typeface="Fira Code" panose="020B0509050000020004" pitchFamily="49" charset="0"/>
              </a:rPr>
              <a:t>21</a:t>
            </a:r>
            <a:r>
              <a:rPr lang="en-US" altLang="zh-CN" b="0">
                <a:solidFill>
                  <a:srgbClr val="BBBBBB"/>
                </a:solidFill>
                <a:effectLst/>
                <a:latin typeface="Fira Code" panose="020B0509050000020004" pitchFamily="49" charset="0"/>
              </a:rPr>
              <a:t>) {</a:t>
            </a: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const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message</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96E072"/>
                </a:solidFill>
                <a:effectLst/>
                <a:latin typeface="Fira Code" panose="020B0509050000020004" pitchFamily="49" charset="0"/>
              </a:rPr>
              <a:t>"You cannot drink!"</a:t>
            </a:r>
            <a:endParaRPr lang="en-US" altLang="zh-CN" b="0">
              <a:solidFill>
                <a:srgbClr val="BBBBBB"/>
              </a:solidFill>
              <a:effectLst/>
              <a:latin typeface="Fira Code" panose="020B0509050000020004" pitchFamily="49" charset="0"/>
            </a:endParaRP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return</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message</a:t>
            </a:r>
            <a:endParaRPr lang="en-US" altLang="zh-CN" b="0">
              <a:solidFill>
                <a:srgbClr val="BBBBBB"/>
              </a:solidFill>
              <a:effectLst/>
              <a:latin typeface="Fira Code" panose="020B0509050000020004" pitchFamily="49" charset="0"/>
            </a:endParaRPr>
          </a:p>
          <a:p>
            <a:r>
              <a:rPr lang="zh-CN" altLang="en-US" b="0">
                <a:solidFill>
                  <a:srgbClr val="BBBBBB"/>
                </a:solidFill>
                <a:effectLst/>
                <a:latin typeface="Fira Code" panose="020B0509050000020004" pitchFamily="49" charset="0"/>
              </a:rPr>
              <a:t>  </a:t>
            </a:r>
            <a:r>
              <a:rPr lang="en-US" altLang="zh-CN" b="0">
                <a:solidFill>
                  <a:srgbClr val="BBBBBB"/>
                </a:solidFill>
                <a:effectLst/>
                <a:latin typeface="Fira Code" panose="020B0509050000020004" pitchFamily="49" charset="0"/>
              </a:rPr>
              <a:t>} </a:t>
            </a:r>
            <a:r>
              <a:rPr lang="en-US" altLang="zh-CN" b="0">
                <a:solidFill>
                  <a:srgbClr val="C74DED"/>
                </a:solidFill>
                <a:effectLst/>
                <a:latin typeface="Fira Code" panose="020B0509050000020004" pitchFamily="49" charset="0"/>
              </a:rPr>
              <a:t>else</a:t>
            </a:r>
            <a:r>
              <a:rPr lang="en-US" altLang="zh-CN" b="0">
                <a:solidFill>
                  <a:srgbClr val="BBBBBB"/>
                </a:solidFill>
                <a:effectLst/>
                <a:latin typeface="Fira Code" panose="020B0509050000020004" pitchFamily="49" charset="0"/>
              </a:rPr>
              <a:t> {</a:t>
            </a: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const</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message</a:t>
            </a:r>
            <a:r>
              <a:rPr lang="en-US" altLang="zh-CN" b="0">
                <a:solidFill>
                  <a:srgbClr val="BBBBBB"/>
                </a:solidFill>
                <a:effectLst/>
                <a:latin typeface="Fira Code" panose="020B0509050000020004" pitchFamily="49" charset="0"/>
              </a:rPr>
              <a:t> </a:t>
            </a:r>
            <a:r>
              <a:rPr lang="en-US" altLang="zh-CN" b="0">
                <a:solidFill>
                  <a:srgbClr val="EE5D43"/>
                </a:solidFill>
                <a:effectLst/>
                <a:latin typeface="Fira Code" panose="020B0509050000020004" pitchFamily="49" charset="0"/>
              </a:rPr>
              <a:t>=</a:t>
            </a:r>
            <a:r>
              <a:rPr lang="en-US" altLang="zh-CN" b="0">
                <a:solidFill>
                  <a:srgbClr val="BBBBBB"/>
                </a:solidFill>
                <a:effectLst/>
                <a:latin typeface="Fira Code" panose="020B0509050000020004" pitchFamily="49" charset="0"/>
              </a:rPr>
              <a:t> </a:t>
            </a:r>
            <a:r>
              <a:rPr lang="en-US" altLang="zh-CN" b="0">
                <a:solidFill>
                  <a:srgbClr val="96E072"/>
                </a:solidFill>
                <a:effectLst/>
                <a:latin typeface="Fira Code" panose="020B0509050000020004" pitchFamily="49" charset="0"/>
              </a:rPr>
              <a:t>"You can drink!"</a:t>
            </a:r>
            <a:endParaRPr lang="en-US" altLang="zh-CN" b="0">
              <a:solidFill>
                <a:srgbClr val="BBBBBB"/>
              </a:solidFill>
              <a:effectLst/>
              <a:latin typeface="Fira Code" panose="020B0509050000020004" pitchFamily="49" charset="0"/>
            </a:endParaRPr>
          </a:p>
          <a:p>
            <a:r>
              <a:rPr lang="zh-CN" altLang="en-US" b="0">
                <a:solidFill>
                  <a:srgbClr val="C74DED"/>
                </a:solidFill>
                <a:effectLst/>
                <a:latin typeface="Fira Code" panose="020B0509050000020004" pitchFamily="49" charset="0"/>
              </a:rPr>
              <a:t>    </a:t>
            </a:r>
            <a:r>
              <a:rPr lang="en-US" altLang="zh-CN" b="0">
                <a:solidFill>
                  <a:srgbClr val="C74DED"/>
                </a:solidFill>
                <a:effectLst/>
                <a:latin typeface="Fira Code" panose="020B0509050000020004" pitchFamily="49" charset="0"/>
              </a:rPr>
              <a:t>return</a:t>
            </a:r>
            <a:r>
              <a:rPr lang="en-US" altLang="zh-CN" b="0">
                <a:solidFill>
                  <a:srgbClr val="BBBBBB"/>
                </a:solidFill>
                <a:effectLst/>
                <a:latin typeface="Fira Code" panose="020B0509050000020004" pitchFamily="49" charset="0"/>
              </a:rPr>
              <a:t> </a:t>
            </a:r>
            <a:r>
              <a:rPr lang="en-US" altLang="zh-CN" b="0">
                <a:solidFill>
                  <a:srgbClr val="00E8C6"/>
                </a:solidFill>
                <a:effectLst/>
                <a:latin typeface="Fira Code" panose="020B0509050000020004" pitchFamily="49" charset="0"/>
              </a:rPr>
              <a:t>message</a:t>
            </a:r>
            <a:endParaRPr lang="en-US" altLang="zh-CN" b="0">
              <a:solidFill>
                <a:srgbClr val="BBBBBB"/>
              </a:solidFill>
              <a:effectLst/>
              <a:latin typeface="Fira Code" panose="020B0509050000020004" pitchFamily="49" charset="0"/>
            </a:endParaRPr>
          </a:p>
          <a:p>
            <a:r>
              <a:rPr lang="zh-CN" altLang="en-US" b="0">
                <a:solidFill>
                  <a:srgbClr val="BBBBBB"/>
                </a:solidFill>
                <a:effectLst/>
                <a:latin typeface="Fira Code" panose="020B0509050000020004" pitchFamily="49" charset="0"/>
              </a:rPr>
              <a:t>  </a:t>
            </a:r>
            <a:r>
              <a:rPr lang="en-US" altLang="zh-CN" b="0">
                <a:solidFill>
                  <a:srgbClr val="BBBBBB"/>
                </a:solidFill>
                <a:effectLst/>
                <a:latin typeface="Fira Code" panose="020B0509050000020004" pitchFamily="49" charset="0"/>
              </a:rPr>
              <a:t>}</a:t>
            </a:r>
          </a:p>
          <a:p>
            <a:r>
              <a:rPr lang="en-US" altLang="zh-CN" b="0">
                <a:solidFill>
                  <a:srgbClr val="BBBBBB"/>
                </a:solidFill>
                <a:effectLst/>
                <a:latin typeface="Fira Code" panose="020B0509050000020004" pitchFamily="49" charset="0"/>
              </a:rPr>
              <a:t>}</a:t>
            </a:r>
          </a:p>
        </p:txBody>
      </p:sp>
    </p:spTree>
    <p:extLst>
      <p:ext uri="{BB962C8B-B14F-4D97-AF65-F5344CB8AC3E}">
        <p14:creationId xmlns:p14="http://schemas.microsoft.com/office/powerpoint/2010/main" val="38382191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作用域和作用域链</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块作用域</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4</a:t>
            </a:r>
            <a:endParaRPr lang="zh-CN" altLang="en-US" dirty="0"/>
          </a:p>
        </p:txBody>
      </p:sp>
      <p:pic>
        <p:nvPicPr>
          <p:cNvPr id="36866" name="Picture 2">
            <a:extLst>
              <a:ext uri="{FF2B5EF4-FFF2-40B4-BE49-F238E27FC236}">
                <a16:creationId xmlns:a16="http://schemas.microsoft.com/office/drawing/2014/main" id="{EA678D3F-91E7-5E41-A2AA-0896FDA51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2576" y="1540330"/>
            <a:ext cx="9434576" cy="5317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6212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作用域和作用域链</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总结</a:t>
            </a:r>
          </a:p>
        </p:txBody>
      </p:sp>
      <p:sp>
        <p:nvSpPr>
          <p:cNvPr id="3" name="矩形 2">
            <a:extLst>
              <a:ext uri="{FF2B5EF4-FFF2-40B4-BE49-F238E27FC236}">
                <a16:creationId xmlns:a16="http://schemas.microsoft.com/office/drawing/2014/main" id="{B8C109CB-8D7D-DE4F-934C-61CCAD65F65B}"/>
              </a:ext>
            </a:extLst>
          </p:cNvPr>
          <p:cNvSpPr/>
          <p:nvPr/>
        </p:nvSpPr>
        <p:spPr>
          <a:xfrm>
            <a:off x="1024128" y="1830800"/>
            <a:ext cx="10552176" cy="1939313"/>
          </a:xfrm>
          <a:prstGeom prst="rect">
            <a:avLst/>
          </a:prstGeom>
        </p:spPr>
        <p:txBody>
          <a:bodyPr wrap="square">
            <a:spAutoFit/>
          </a:bodyPr>
          <a:lstStyle/>
          <a:p>
            <a:pPr marL="228600" indent="-228600">
              <a:lnSpc>
                <a:spcPct val="140000"/>
              </a:lnSpc>
              <a:spcBef>
                <a:spcPts val="1000"/>
              </a:spcBef>
              <a:buClr>
                <a:srgbClr val="88A85B"/>
              </a:buClr>
              <a:buSzPct val="130000"/>
              <a:buFont typeface="Apple Symbols" panose="02000000000000000000" pitchFamily="2" charset="-79"/>
              <a:buChar char="⦿"/>
            </a:pPr>
            <a:r>
              <a:rPr lang="zh-CN" altLang="en-US" sz="1900">
                <a:solidFill>
                  <a:srgbClr val="477DEB"/>
                </a:solidFill>
              </a:rPr>
              <a:t> 可以把作用域链看作是对我们可以在当前执行上下文中可以访问的值的一个引用链。</a:t>
            </a:r>
            <a:endParaRPr lang="en-US" altLang="zh-CN" sz="1900">
              <a:solidFill>
                <a:srgbClr val="477DEB"/>
              </a:solidFill>
            </a:endParaRPr>
          </a:p>
          <a:p>
            <a:pPr marL="228600" indent="-228600">
              <a:lnSpc>
                <a:spcPct val="140000"/>
              </a:lnSpc>
              <a:spcBef>
                <a:spcPts val="1000"/>
              </a:spcBef>
              <a:buClr>
                <a:srgbClr val="88A85B"/>
              </a:buClr>
              <a:buSzPct val="130000"/>
              <a:buFont typeface="Apple Symbols" panose="02000000000000000000" pitchFamily="2" charset="-79"/>
              <a:buChar char="⦿"/>
            </a:pPr>
            <a:r>
              <a:rPr lang="zh-CN" altLang="en-US" sz="1900">
                <a:solidFill>
                  <a:srgbClr val="477DEB"/>
                </a:solidFill>
              </a:rPr>
              <a:t> 作用域还让重用在作用域链向下更深层次定义的变量名成为可能，因为变量名只能沿着作用域向下找，而不能向上找。</a:t>
            </a:r>
          </a:p>
          <a:p>
            <a:pPr marL="228600" indent="-228600">
              <a:lnSpc>
                <a:spcPct val="140000"/>
              </a:lnSpc>
              <a:spcBef>
                <a:spcPts val="1000"/>
              </a:spcBef>
              <a:buClr>
                <a:srgbClr val="88A85B"/>
              </a:buClr>
              <a:buSzPct val="130000"/>
              <a:buFont typeface="Apple Symbols" panose="02000000000000000000" pitchFamily="2" charset="-79"/>
              <a:buChar char="⦿"/>
            </a:pPr>
            <a:endParaRPr lang="zh-CN" altLang="en-US" sz="1900">
              <a:solidFill>
                <a:srgbClr val="477DEB"/>
              </a:solidFill>
            </a:endParaRPr>
          </a:p>
        </p:txBody>
      </p:sp>
      <p:sp>
        <p:nvSpPr>
          <p:cNvPr id="5" name="文本占位符 4">
            <a:extLst>
              <a:ext uri="{FF2B5EF4-FFF2-40B4-BE49-F238E27FC236}">
                <a16:creationId xmlns:a16="http://schemas.microsoft.com/office/drawing/2014/main" id="{869970EB-7512-8046-8489-41FE9CF1F32B}"/>
              </a:ext>
            </a:extLst>
          </p:cNvPr>
          <p:cNvSpPr>
            <a:spLocks noGrp="1"/>
          </p:cNvSpPr>
          <p:nvPr>
            <p:ph type="body" sz="quarter" idx="12"/>
          </p:nvPr>
        </p:nvSpPr>
        <p:spPr/>
        <p:txBody>
          <a:bodyPr/>
          <a:lstStyle/>
          <a:p>
            <a:r>
              <a:rPr lang="en-US" altLang="zh-CN"/>
              <a:t>4</a:t>
            </a:r>
            <a:endParaRPr lang="zh-CN" altLang="en-US"/>
          </a:p>
        </p:txBody>
      </p:sp>
    </p:spTree>
    <p:extLst>
      <p:ext uri="{BB962C8B-B14F-4D97-AF65-F5344CB8AC3E}">
        <p14:creationId xmlns:p14="http://schemas.microsoft.com/office/powerpoint/2010/main" val="32366334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10360" y="2397760"/>
            <a:ext cx="129601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452880" y="3674745"/>
            <a:ext cx="1642110" cy="1642110"/>
            <a:chOff x="1667" y="6676"/>
            <a:chExt cx="2280" cy="2280"/>
          </a:xfrm>
        </p:grpSpPr>
        <p:sp>
          <p:nvSpPr>
            <p:cNvPr id="8" name="椭圆 7"/>
            <p:cNvSpPr/>
            <p:nvPr/>
          </p:nvSpPr>
          <p:spPr>
            <a:xfrm>
              <a:off x="1836" y="6821"/>
              <a:ext cx="1989" cy="19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descr="5bc40d7864e71-13"/>
            <p:cNvPicPr>
              <a:picLocks noChangeAspect="1"/>
            </p:cNvPicPr>
            <p:nvPr/>
          </p:nvPicPr>
          <p:blipFill>
            <a:blip r:embed="rId4"/>
            <a:stretch>
              <a:fillRect/>
            </a:stretch>
          </p:blipFill>
          <p:spPr>
            <a:xfrm>
              <a:off x="1667" y="6676"/>
              <a:ext cx="2280" cy="2280"/>
            </a:xfrm>
            <a:prstGeom prst="rect">
              <a:avLst/>
            </a:prstGeom>
          </p:spPr>
        </p:pic>
      </p:grpSp>
      <p:sp>
        <p:nvSpPr>
          <p:cNvPr id="10" name="标题 9">
            <a:extLst>
              <a:ext uri="{FF2B5EF4-FFF2-40B4-BE49-F238E27FC236}">
                <a16:creationId xmlns:a16="http://schemas.microsoft.com/office/drawing/2014/main" id="{E2DF39B3-AAFB-D041-B11B-6433582A1BA5}"/>
              </a:ext>
            </a:extLst>
          </p:cNvPr>
          <p:cNvSpPr>
            <a:spLocks noGrp="1"/>
          </p:cNvSpPr>
          <p:nvPr>
            <p:ph type="ctrTitle"/>
          </p:nvPr>
        </p:nvSpPr>
        <p:spPr>
          <a:xfrm>
            <a:off x="1610360" y="2509330"/>
            <a:ext cx="9636760" cy="937448"/>
          </a:xfrm>
        </p:spPr>
        <p:txBody>
          <a:bodyPr/>
          <a:lstStyle/>
          <a:p>
            <a:r>
              <a:rPr lang="en-US" altLang="zh-CN" dirty="0"/>
              <a:t>this</a:t>
            </a:r>
            <a:r>
              <a:rPr lang="zh-CN" altLang="en-US" dirty="0"/>
              <a:t> 值的确定</a:t>
            </a:r>
          </a:p>
        </p:txBody>
      </p:sp>
      <p:sp>
        <p:nvSpPr>
          <p:cNvPr id="12" name="副标题 11">
            <a:extLst>
              <a:ext uri="{FF2B5EF4-FFF2-40B4-BE49-F238E27FC236}">
                <a16:creationId xmlns:a16="http://schemas.microsoft.com/office/drawing/2014/main" id="{5356BE09-0DA6-F842-9D9A-446B536C14D5}"/>
              </a:ext>
            </a:extLst>
          </p:cNvPr>
          <p:cNvSpPr>
            <a:spLocks noGrp="1"/>
          </p:cNvSpPr>
          <p:nvPr>
            <p:ph type="subTitle" idx="1"/>
          </p:nvPr>
        </p:nvSpPr>
        <p:spPr/>
        <p:txBody>
          <a:bodyPr/>
          <a:lstStyle/>
          <a:p>
            <a:r>
              <a:rPr lang="en-US" altLang="zh-CN" dirty="0"/>
              <a:t>5</a:t>
            </a:r>
            <a:endParaRPr lang="zh-CN" altLang="en-US" dirty="0"/>
          </a:p>
        </p:txBody>
      </p:sp>
    </p:spTree>
    <p:custDataLst>
      <p:tags r:id="rId1"/>
    </p:custDataLst>
    <p:extLst>
      <p:ext uri="{BB962C8B-B14F-4D97-AF65-F5344CB8AC3E}">
        <p14:creationId xmlns:p14="http://schemas.microsoft.com/office/powerpoint/2010/main" val="15709515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en-US" altLang="zh-CN" dirty="0"/>
              <a:t> this </a:t>
            </a:r>
            <a:r>
              <a:rPr lang="zh-CN" altLang="en-US" dirty="0"/>
              <a:t>值</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en-US" altLang="zh-CN" dirty="0"/>
              <a:t>this</a:t>
            </a:r>
            <a:r>
              <a:rPr lang="zh-CN" altLang="en-US" dirty="0"/>
              <a:t>值的确定</a:t>
            </a:r>
          </a:p>
        </p:txBody>
      </p:sp>
      <p:sp>
        <p:nvSpPr>
          <p:cNvPr id="3" name="矩形 2">
            <a:extLst>
              <a:ext uri="{FF2B5EF4-FFF2-40B4-BE49-F238E27FC236}">
                <a16:creationId xmlns:a16="http://schemas.microsoft.com/office/drawing/2014/main" id="{B8C109CB-8D7D-DE4F-934C-61CCAD65F65B}"/>
              </a:ext>
            </a:extLst>
          </p:cNvPr>
          <p:cNvSpPr/>
          <p:nvPr/>
        </p:nvSpPr>
        <p:spPr>
          <a:xfrm>
            <a:off x="1024128" y="1830800"/>
            <a:ext cx="10552176" cy="4068101"/>
          </a:xfrm>
          <a:prstGeom prst="rect">
            <a:avLst/>
          </a:prstGeom>
        </p:spPr>
        <p:txBody>
          <a:bodyPr wrap="square">
            <a:spAutoFit/>
          </a:bodyPr>
          <a:lstStyle/>
          <a:p>
            <a:pPr marL="228600" indent="-228600">
              <a:lnSpc>
                <a:spcPct val="140000"/>
              </a:lnSpc>
              <a:spcBef>
                <a:spcPts val="1000"/>
              </a:spcBef>
              <a:buClr>
                <a:srgbClr val="88A85B"/>
              </a:buClr>
              <a:buSzPct val="130000"/>
              <a:buFont typeface="Apple Symbols" panose="02000000000000000000" pitchFamily="2" charset="-79"/>
              <a:buChar char="⦿"/>
            </a:pPr>
            <a:r>
              <a:rPr lang="zh-CN" altLang="en-US" sz="1900">
                <a:solidFill>
                  <a:srgbClr val="477DEB"/>
                </a:solidFill>
              </a:rPr>
              <a:t>  全局作用域下，</a:t>
            </a:r>
            <a:r>
              <a:rPr lang="en-US" altLang="zh-CN" sz="1900">
                <a:solidFill>
                  <a:srgbClr val="477DEB"/>
                </a:solidFill>
              </a:rPr>
              <a:t>this</a:t>
            </a:r>
            <a:r>
              <a:rPr lang="zh-CN" altLang="en-US" sz="1900">
                <a:solidFill>
                  <a:srgbClr val="477DEB"/>
                </a:solidFill>
              </a:rPr>
              <a:t> 永远是全局对象。</a:t>
            </a:r>
            <a:endParaRPr lang="en-US" altLang="zh-CN" sz="1900">
              <a:solidFill>
                <a:srgbClr val="477DEB"/>
              </a:solidFill>
            </a:endParaRPr>
          </a:p>
          <a:p>
            <a:pPr marL="228600" indent="-228600">
              <a:lnSpc>
                <a:spcPct val="140000"/>
              </a:lnSpc>
              <a:spcBef>
                <a:spcPts val="1000"/>
              </a:spcBef>
              <a:buClr>
                <a:srgbClr val="88A85B"/>
              </a:buClr>
              <a:buSzPct val="130000"/>
              <a:buFont typeface="Apple Symbols" panose="02000000000000000000" pitchFamily="2" charset="-79"/>
              <a:buChar char="⦿"/>
            </a:pPr>
            <a:r>
              <a:rPr lang="zh-CN" altLang="en-US" sz="1900">
                <a:solidFill>
                  <a:srgbClr val="477DEB"/>
                </a:solidFill>
              </a:rPr>
              <a:t> 函数中：根据函数调用的形式来确定。</a:t>
            </a:r>
            <a:endParaRPr lang="en-US" altLang="zh-CN" sz="1900">
              <a:solidFill>
                <a:srgbClr val="477DEB"/>
              </a:solidFill>
            </a:endParaRPr>
          </a:p>
          <a:p>
            <a:pPr marL="685800" lvl="1" indent="-228600">
              <a:lnSpc>
                <a:spcPct val="140000"/>
              </a:lnSpc>
              <a:spcBef>
                <a:spcPts val="1000"/>
              </a:spcBef>
              <a:buClr>
                <a:srgbClr val="88A85B"/>
              </a:buClr>
              <a:buSzPct val="130000"/>
              <a:buFont typeface="Apple Symbols" panose="02000000000000000000" pitchFamily="2" charset="-79"/>
              <a:buChar char="⦿"/>
            </a:pPr>
            <a:r>
              <a:rPr lang="zh-CN" altLang="en-US" sz="1900">
                <a:solidFill>
                  <a:srgbClr val="477DEB"/>
                </a:solidFill>
              </a:rPr>
              <a:t> 函数调用模式：</a:t>
            </a:r>
            <a:r>
              <a:rPr lang="en-US" altLang="zh-CN" sz="1900">
                <a:solidFill>
                  <a:srgbClr val="477DEB"/>
                </a:solidFill>
              </a:rPr>
              <a:t>this</a:t>
            </a:r>
            <a:r>
              <a:rPr lang="zh-CN" altLang="en-US" sz="1900">
                <a:solidFill>
                  <a:srgbClr val="477DEB"/>
                </a:solidFill>
              </a:rPr>
              <a:t> 为全局对象</a:t>
            </a:r>
            <a:endParaRPr lang="en-US" altLang="zh-CN" sz="1900">
              <a:solidFill>
                <a:srgbClr val="477DEB"/>
              </a:solidFill>
            </a:endParaRPr>
          </a:p>
          <a:p>
            <a:pPr marL="685800" lvl="1" indent="-228600">
              <a:lnSpc>
                <a:spcPct val="140000"/>
              </a:lnSpc>
              <a:spcBef>
                <a:spcPts val="1000"/>
              </a:spcBef>
              <a:buClr>
                <a:srgbClr val="88A85B"/>
              </a:buClr>
              <a:buSzPct val="130000"/>
              <a:buFont typeface="Apple Symbols" panose="02000000000000000000" pitchFamily="2" charset="-79"/>
              <a:buChar char="⦿"/>
            </a:pPr>
            <a:r>
              <a:rPr lang="zh-CN" altLang="en-US" sz="1900">
                <a:solidFill>
                  <a:srgbClr val="477DEB"/>
                </a:solidFill>
              </a:rPr>
              <a:t> 方法调用模式：点运算符前面的那个对象</a:t>
            </a:r>
            <a:endParaRPr lang="en-US" altLang="zh-CN" sz="1900">
              <a:solidFill>
                <a:srgbClr val="477DEB"/>
              </a:solidFill>
            </a:endParaRPr>
          </a:p>
          <a:p>
            <a:pPr marL="685800" lvl="1" indent="-228600">
              <a:lnSpc>
                <a:spcPct val="140000"/>
              </a:lnSpc>
              <a:spcBef>
                <a:spcPts val="1000"/>
              </a:spcBef>
              <a:buClr>
                <a:srgbClr val="88A85B"/>
              </a:buClr>
              <a:buSzPct val="130000"/>
              <a:buFont typeface="Apple Symbols" panose="02000000000000000000" pitchFamily="2" charset="-79"/>
              <a:buChar char="⦿"/>
            </a:pPr>
            <a:r>
              <a:rPr lang="zh-CN" altLang="en-US" sz="1900">
                <a:solidFill>
                  <a:srgbClr val="477DEB"/>
                </a:solidFill>
              </a:rPr>
              <a:t> 构造函数模式：</a:t>
            </a:r>
            <a:r>
              <a:rPr lang="en-US" altLang="zh-CN" sz="1900">
                <a:solidFill>
                  <a:srgbClr val="477DEB"/>
                </a:solidFill>
              </a:rPr>
              <a:t>new</a:t>
            </a:r>
            <a:r>
              <a:rPr lang="zh-CN" altLang="en-US" sz="1900">
                <a:solidFill>
                  <a:srgbClr val="477DEB"/>
                </a:solidFill>
              </a:rPr>
              <a:t> </a:t>
            </a:r>
            <a:r>
              <a:rPr lang="en-US" altLang="zh-CN" sz="1900">
                <a:solidFill>
                  <a:srgbClr val="477DEB"/>
                </a:solidFill>
              </a:rPr>
              <a:t>foo()</a:t>
            </a:r>
            <a:r>
              <a:rPr lang="zh-CN" altLang="en-US" sz="1900">
                <a:solidFill>
                  <a:srgbClr val="477DEB"/>
                </a:solidFill>
              </a:rPr>
              <a:t>  </a:t>
            </a:r>
            <a:r>
              <a:rPr lang="en-US" altLang="zh-CN" sz="1900">
                <a:solidFill>
                  <a:srgbClr val="477DEB"/>
                </a:solidFill>
              </a:rPr>
              <a:t> </a:t>
            </a:r>
            <a:r>
              <a:rPr lang="zh-CN" altLang="en-US" sz="1900">
                <a:solidFill>
                  <a:srgbClr val="477DEB"/>
                </a:solidFill>
              </a:rPr>
              <a:t>返回的对象</a:t>
            </a:r>
            <a:endParaRPr lang="en-US" altLang="zh-CN" sz="1900">
              <a:solidFill>
                <a:srgbClr val="477DEB"/>
              </a:solidFill>
            </a:endParaRPr>
          </a:p>
          <a:p>
            <a:pPr marL="685800" lvl="1" indent="-228600">
              <a:lnSpc>
                <a:spcPct val="140000"/>
              </a:lnSpc>
              <a:spcBef>
                <a:spcPts val="1000"/>
              </a:spcBef>
              <a:buClr>
                <a:srgbClr val="88A85B"/>
              </a:buClr>
              <a:buSzPct val="130000"/>
              <a:buFont typeface="Apple Symbols" panose="02000000000000000000" pitchFamily="2" charset="-79"/>
              <a:buChar char="⦿"/>
            </a:pPr>
            <a:r>
              <a:rPr lang="zh-CN" altLang="en-US" sz="1900">
                <a:solidFill>
                  <a:srgbClr val="477DEB"/>
                </a:solidFill>
              </a:rPr>
              <a:t> </a:t>
            </a:r>
            <a:r>
              <a:rPr lang="en-US" altLang="zh-CN" sz="1900">
                <a:solidFill>
                  <a:srgbClr val="477DEB"/>
                </a:solidFill>
              </a:rPr>
              <a:t>Apply</a:t>
            </a:r>
            <a:r>
              <a:rPr lang="zh-CN" altLang="en-US" sz="1900">
                <a:solidFill>
                  <a:srgbClr val="477DEB"/>
                </a:solidFill>
              </a:rPr>
              <a:t> 模式：</a:t>
            </a:r>
            <a:r>
              <a:rPr lang="en-US" altLang="zh-CN" sz="1900">
                <a:solidFill>
                  <a:srgbClr val="477DEB"/>
                </a:solidFill>
              </a:rPr>
              <a:t> foo.call(thisObject)</a:t>
            </a:r>
            <a:r>
              <a:rPr lang="zh-CN" altLang="en-US" sz="1900">
                <a:solidFill>
                  <a:srgbClr val="477DEB"/>
                </a:solidFill>
              </a:rPr>
              <a:t>、</a:t>
            </a:r>
            <a:r>
              <a:rPr lang="en-US" altLang="zh-CN" sz="1900">
                <a:solidFill>
                  <a:srgbClr val="477DEB"/>
                </a:solidFill>
              </a:rPr>
              <a:t>foo.apply(thisObject)</a:t>
            </a:r>
            <a:r>
              <a:rPr lang="zh-CN" altLang="en-US" sz="1900">
                <a:solidFill>
                  <a:srgbClr val="477DEB"/>
                </a:solidFill>
              </a:rPr>
              <a:t>： 第一个参数就是</a:t>
            </a:r>
            <a:r>
              <a:rPr lang="en-US" altLang="zh-CN" sz="1900">
                <a:solidFill>
                  <a:srgbClr val="477DEB"/>
                </a:solidFill>
              </a:rPr>
              <a:t>this</a:t>
            </a:r>
            <a:r>
              <a:rPr lang="zh-CN" altLang="en-US" sz="1900">
                <a:solidFill>
                  <a:srgbClr val="477DEB"/>
                </a:solidFill>
              </a:rPr>
              <a:t>。</a:t>
            </a:r>
            <a:r>
              <a:rPr lang="zh-CN" altLang="en-US">
                <a:solidFill>
                  <a:schemeClr val="accent6"/>
                </a:solidFill>
              </a:rPr>
              <a:t>如果</a:t>
            </a:r>
            <a:r>
              <a:rPr lang="en-US" altLang="zh-CN">
                <a:solidFill>
                  <a:schemeClr val="accent6"/>
                </a:solidFill>
              </a:rPr>
              <a:t>thisObject</a:t>
            </a:r>
            <a:r>
              <a:rPr lang="zh-CN" altLang="en-US">
                <a:solidFill>
                  <a:schemeClr val="accent6"/>
                </a:solidFill>
              </a:rPr>
              <a:t>是</a:t>
            </a:r>
            <a:r>
              <a:rPr lang="en-US" altLang="zh-CN">
                <a:solidFill>
                  <a:schemeClr val="accent6"/>
                </a:solidFill>
              </a:rPr>
              <a:t>`null`</a:t>
            </a:r>
            <a:r>
              <a:rPr lang="zh-CN" altLang="en-US">
                <a:solidFill>
                  <a:schemeClr val="accent6"/>
                </a:solidFill>
              </a:rPr>
              <a:t>或</a:t>
            </a:r>
            <a:r>
              <a:rPr lang="en-US" altLang="zh-CN">
                <a:solidFill>
                  <a:schemeClr val="accent6"/>
                </a:solidFill>
              </a:rPr>
              <a:t>`undefined`</a:t>
            </a:r>
            <a:r>
              <a:rPr lang="zh-CN" altLang="en-US">
                <a:solidFill>
                  <a:schemeClr val="accent6"/>
                </a:solidFill>
              </a:rPr>
              <a:t>，那么会变成</a:t>
            </a:r>
            <a:r>
              <a:rPr lang="en-US" altLang="zh-CN">
                <a:solidFill>
                  <a:schemeClr val="accent6"/>
                </a:solidFill>
              </a:rPr>
              <a:t>Global</a:t>
            </a:r>
            <a:r>
              <a:rPr lang="zh-CN" altLang="en-US">
                <a:solidFill>
                  <a:schemeClr val="accent6"/>
                </a:solidFill>
              </a:rPr>
              <a:t>对象。</a:t>
            </a:r>
            <a:endParaRPr lang="en-US" altLang="zh-CN">
              <a:solidFill>
                <a:schemeClr val="accent6"/>
              </a:solidFill>
            </a:endParaRPr>
          </a:p>
          <a:p>
            <a:pPr marL="228600" indent="-228600">
              <a:lnSpc>
                <a:spcPct val="140000"/>
              </a:lnSpc>
              <a:spcBef>
                <a:spcPts val="1000"/>
              </a:spcBef>
              <a:buClr>
                <a:srgbClr val="88A85B"/>
              </a:buClr>
              <a:buSzPct val="130000"/>
              <a:buFont typeface="Apple Symbols" panose="02000000000000000000" pitchFamily="2" charset="-79"/>
              <a:buChar char="⦿"/>
            </a:pPr>
            <a:r>
              <a:rPr lang="zh-CN" altLang="en-US" sz="1900">
                <a:solidFill>
                  <a:schemeClr val="accent6"/>
                </a:solidFill>
              </a:rPr>
              <a:t> 箭头函数不提供自身的</a:t>
            </a:r>
            <a:r>
              <a:rPr lang="en-US" altLang="zh-CN" sz="1900">
                <a:solidFill>
                  <a:schemeClr val="accent6"/>
                </a:solidFill>
              </a:rPr>
              <a:t> this</a:t>
            </a:r>
            <a:r>
              <a:rPr lang="zh-CN" altLang="en-US" sz="1900">
                <a:solidFill>
                  <a:schemeClr val="accent6"/>
                </a:solidFill>
              </a:rPr>
              <a:t> 绑定（</a:t>
            </a:r>
            <a:r>
              <a:rPr lang="en-US" altLang="zh-CN" sz="1900">
                <a:solidFill>
                  <a:schemeClr val="accent6"/>
                </a:solidFill>
              </a:rPr>
              <a:t>this</a:t>
            </a:r>
            <a:r>
              <a:rPr lang="zh-CN" altLang="en-US" sz="1900">
                <a:solidFill>
                  <a:schemeClr val="accent6"/>
                </a:solidFill>
              </a:rPr>
              <a:t> 的值将保持为外层词法上下文的值）。</a:t>
            </a:r>
          </a:p>
        </p:txBody>
      </p:sp>
      <p:sp>
        <p:nvSpPr>
          <p:cNvPr id="5" name="文本占位符 4">
            <a:extLst>
              <a:ext uri="{FF2B5EF4-FFF2-40B4-BE49-F238E27FC236}">
                <a16:creationId xmlns:a16="http://schemas.microsoft.com/office/drawing/2014/main" id="{869970EB-7512-8046-8489-41FE9CF1F32B}"/>
              </a:ext>
            </a:extLst>
          </p:cNvPr>
          <p:cNvSpPr>
            <a:spLocks noGrp="1"/>
          </p:cNvSpPr>
          <p:nvPr>
            <p:ph type="body" sz="quarter" idx="12"/>
          </p:nvPr>
        </p:nvSpPr>
        <p:spPr/>
        <p:txBody>
          <a:bodyPr/>
          <a:lstStyle/>
          <a:p>
            <a:r>
              <a:rPr lang="en-US" altLang="zh-CN"/>
              <a:t>5</a:t>
            </a:r>
            <a:endParaRPr lang="zh-CN" altLang="en-US"/>
          </a:p>
        </p:txBody>
      </p:sp>
    </p:spTree>
    <p:extLst>
      <p:ext uri="{BB962C8B-B14F-4D97-AF65-F5344CB8AC3E}">
        <p14:creationId xmlns:p14="http://schemas.microsoft.com/office/powerpoint/2010/main" val="9772253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en-US" altLang="zh-CN" dirty="0"/>
              <a:t> this </a:t>
            </a:r>
            <a:r>
              <a:rPr lang="zh-CN" altLang="en-US" dirty="0"/>
              <a:t>值</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本质</a:t>
            </a:r>
          </a:p>
        </p:txBody>
      </p:sp>
      <p:sp>
        <p:nvSpPr>
          <p:cNvPr id="3" name="矩形 2">
            <a:extLst>
              <a:ext uri="{FF2B5EF4-FFF2-40B4-BE49-F238E27FC236}">
                <a16:creationId xmlns:a16="http://schemas.microsoft.com/office/drawing/2014/main" id="{B8C109CB-8D7D-DE4F-934C-61CCAD65F65B}"/>
              </a:ext>
            </a:extLst>
          </p:cNvPr>
          <p:cNvSpPr/>
          <p:nvPr/>
        </p:nvSpPr>
        <p:spPr>
          <a:xfrm>
            <a:off x="1024128" y="1830800"/>
            <a:ext cx="10552176" cy="3680303"/>
          </a:xfrm>
          <a:prstGeom prst="rect">
            <a:avLst/>
          </a:prstGeom>
        </p:spPr>
        <p:txBody>
          <a:bodyPr wrap="square">
            <a:spAutoFit/>
          </a:bodyPr>
          <a:lstStyle/>
          <a:p>
            <a:pPr marL="228600" indent="-228600">
              <a:lnSpc>
                <a:spcPct val="140000"/>
              </a:lnSpc>
              <a:spcBef>
                <a:spcPts val="1000"/>
              </a:spcBef>
              <a:buClr>
                <a:srgbClr val="88A85B"/>
              </a:buClr>
              <a:buSzPct val="130000"/>
              <a:buFont typeface="Apple Symbols" panose="02000000000000000000" pitchFamily="2" charset="-79"/>
              <a:buChar char="⦿"/>
            </a:pPr>
            <a:r>
              <a:rPr lang="zh-CN" altLang="en-US" sz="1900">
                <a:solidFill>
                  <a:schemeClr val="accent6"/>
                </a:solidFill>
              </a:rPr>
              <a:t> 三种函数调用形式</a:t>
            </a:r>
            <a:endParaRPr lang="en-US" altLang="zh-CN" sz="1900">
              <a:solidFill>
                <a:schemeClr val="accent6"/>
              </a:solidFill>
            </a:endParaRPr>
          </a:p>
          <a:p>
            <a:pPr marL="685800" lvl="1" indent="-228600">
              <a:lnSpc>
                <a:spcPct val="140000"/>
              </a:lnSpc>
              <a:spcBef>
                <a:spcPts val="1000"/>
              </a:spcBef>
              <a:buClr>
                <a:srgbClr val="88A85B"/>
              </a:buClr>
              <a:buSzPct val="130000"/>
              <a:buFont typeface="Apple Symbols" panose="02000000000000000000" pitchFamily="2" charset="-79"/>
              <a:buChar char="⦿"/>
            </a:pPr>
            <a:r>
              <a:rPr lang="en-US" altLang="zh-CN" sz="1900">
                <a:solidFill>
                  <a:schemeClr val="accent6"/>
                </a:solidFill>
              </a:rPr>
              <a:t> func(p1, p2)</a:t>
            </a:r>
            <a:r>
              <a:rPr lang="zh-CN" altLang="en-US" sz="1900">
                <a:solidFill>
                  <a:schemeClr val="accent6"/>
                </a:solidFill>
              </a:rPr>
              <a:t>    </a:t>
            </a:r>
            <a:r>
              <a:rPr lang="en-US" altLang="zh-CN" sz="1900">
                <a:solidFill>
                  <a:schemeClr val="accent6"/>
                </a:solidFill>
                <a:sym typeface="Wingdings" pitchFamily="2" charset="2"/>
              </a:rPr>
              <a:t>  func.call(undefined, p1, p2)</a:t>
            </a:r>
            <a:endParaRPr lang="en-US" altLang="zh-CN" sz="1900">
              <a:solidFill>
                <a:schemeClr val="accent6"/>
              </a:solidFill>
            </a:endParaRPr>
          </a:p>
          <a:p>
            <a:pPr marL="685800" lvl="1" indent="-228600">
              <a:lnSpc>
                <a:spcPct val="140000"/>
              </a:lnSpc>
              <a:spcBef>
                <a:spcPts val="1000"/>
              </a:spcBef>
              <a:buClr>
                <a:srgbClr val="88A85B"/>
              </a:buClr>
              <a:buSzPct val="130000"/>
              <a:buFont typeface="Apple Symbols" panose="02000000000000000000" pitchFamily="2" charset="-79"/>
              <a:buChar char="⦿"/>
            </a:pPr>
            <a:r>
              <a:rPr lang="en-US" altLang="zh-CN" sz="1900">
                <a:solidFill>
                  <a:schemeClr val="accent6"/>
                </a:solidFill>
              </a:rPr>
              <a:t> obj.child.method(p1,p2)  </a:t>
            </a:r>
            <a:r>
              <a:rPr lang="en-US" altLang="zh-CN" sz="1900">
                <a:solidFill>
                  <a:schemeClr val="accent6"/>
                </a:solidFill>
                <a:sym typeface="Wingdings" pitchFamily="2" charset="2"/>
              </a:rPr>
              <a:t> obj.child.method.call(obj.child, p1, p2)</a:t>
            </a:r>
            <a:endParaRPr lang="en-US" altLang="zh-CN" sz="1900">
              <a:solidFill>
                <a:schemeClr val="accent6"/>
              </a:solidFill>
            </a:endParaRPr>
          </a:p>
          <a:p>
            <a:pPr marL="685800" lvl="1" indent="-228600">
              <a:lnSpc>
                <a:spcPct val="140000"/>
              </a:lnSpc>
              <a:spcBef>
                <a:spcPts val="1000"/>
              </a:spcBef>
              <a:buClr>
                <a:srgbClr val="88A85B"/>
              </a:buClr>
              <a:buSzPct val="130000"/>
              <a:buFont typeface="Apple Symbols" panose="02000000000000000000" pitchFamily="2" charset="-79"/>
              <a:buChar char="⦿"/>
            </a:pPr>
            <a:r>
              <a:rPr lang="en-US" altLang="zh-CN" sz="1900">
                <a:solidFill>
                  <a:schemeClr val="accent6"/>
                </a:solidFill>
              </a:rPr>
              <a:t> func.call(context, p1, p2)</a:t>
            </a:r>
          </a:p>
          <a:p>
            <a:pPr marL="228600" indent="-228600">
              <a:lnSpc>
                <a:spcPct val="140000"/>
              </a:lnSpc>
              <a:spcBef>
                <a:spcPts val="1000"/>
              </a:spcBef>
              <a:buClr>
                <a:srgbClr val="88A85B"/>
              </a:buClr>
              <a:buSzPct val="130000"/>
              <a:buFont typeface="Apple Symbols" panose="02000000000000000000" pitchFamily="2" charset="-79"/>
              <a:buChar char="⦿"/>
            </a:pPr>
            <a:r>
              <a:rPr lang="en-US" altLang="zh-CN" sz="1900">
                <a:solidFill>
                  <a:schemeClr val="accent6"/>
                </a:solidFill>
              </a:rPr>
              <a:t> </a:t>
            </a:r>
            <a:r>
              <a:rPr lang="zh-CN" altLang="en-US" sz="1900">
                <a:solidFill>
                  <a:schemeClr val="accent6"/>
                </a:solidFill>
              </a:rPr>
              <a:t>本质上都是 </a:t>
            </a:r>
            <a:r>
              <a:rPr lang="en-US" altLang="zh-CN" sz="1900">
                <a:solidFill>
                  <a:schemeClr val="accent6"/>
                </a:solidFill>
              </a:rPr>
              <a:t>func.call(context, p1, p2)</a:t>
            </a:r>
            <a:r>
              <a:rPr lang="zh-CN" altLang="en-US" sz="1900">
                <a:solidFill>
                  <a:schemeClr val="accent6"/>
                </a:solidFill>
              </a:rPr>
              <a:t>，其它两种都是语法糖。</a:t>
            </a:r>
            <a:r>
              <a:rPr lang="en-US" altLang="zh-CN" sz="1900">
                <a:solidFill>
                  <a:schemeClr val="accent6"/>
                </a:solidFill>
              </a:rPr>
              <a:t> </a:t>
            </a:r>
          </a:p>
          <a:p>
            <a:pPr marL="228600" indent="-228600">
              <a:lnSpc>
                <a:spcPct val="140000"/>
              </a:lnSpc>
              <a:spcBef>
                <a:spcPts val="1000"/>
              </a:spcBef>
              <a:buClr>
                <a:srgbClr val="88A85B"/>
              </a:buClr>
              <a:buSzPct val="130000"/>
              <a:buFont typeface="Apple Symbols" panose="02000000000000000000" pitchFamily="2" charset="-79"/>
              <a:buChar char="⦿"/>
            </a:pPr>
            <a:r>
              <a:rPr lang="zh-CN" altLang="en-US"/>
              <a:t> 如果传入的 </a:t>
            </a:r>
            <a:r>
              <a:rPr lang="en-US" altLang="zh-CN"/>
              <a:t>context </a:t>
            </a:r>
            <a:r>
              <a:rPr lang="zh-CN" altLang="en-US"/>
              <a:t>不是一个对象，那么全局对象就是默认的 </a:t>
            </a:r>
            <a:r>
              <a:rPr lang="en-US" altLang="zh-CN"/>
              <a:t>context</a:t>
            </a:r>
            <a:r>
              <a:rPr lang="zh-CN" altLang="en-US"/>
              <a:t>。</a:t>
            </a:r>
            <a:endParaRPr lang="en-US" altLang="zh-CN" sz="1900">
              <a:solidFill>
                <a:schemeClr val="accent6"/>
              </a:solidFill>
            </a:endParaRPr>
          </a:p>
          <a:p>
            <a:pPr marL="228600" indent="-228600">
              <a:lnSpc>
                <a:spcPct val="140000"/>
              </a:lnSpc>
              <a:spcBef>
                <a:spcPts val="1000"/>
              </a:spcBef>
              <a:buClr>
                <a:srgbClr val="88A85B"/>
              </a:buClr>
              <a:buSzPct val="130000"/>
              <a:buFont typeface="Apple Symbols" panose="02000000000000000000" pitchFamily="2" charset="-79"/>
              <a:buChar char="⦿"/>
            </a:pPr>
            <a:endParaRPr lang="zh-CN" altLang="en-US" sz="1900">
              <a:solidFill>
                <a:schemeClr val="accent6"/>
              </a:solidFill>
            </a:endParaRPr>
          </a:p>
        </p:txBody>
      </p:sp>
      <p:sp>
        <p:nvSpPr>
          <p:cNvPr id="5" name="文本占位符 4">
            <a:extLst>
              <a:ext uri="{FF2B5EF4-FFF2-40B4-BE49-F238E27FC236}">
                <a16:creationId xmlns:a16="http://schemas.microsoft.com/office/drawing/2014/main" id="{869970EB-7512-8046-8489-41FE9CF1F32B}"/>
              </a:ext>
            </a:extLst>
          </p:cNvPr>
          <p:cNvSpPr>
            <a:spLocks noGrp="1"/>
          </p:cNvSpPr>
          <p:nvPr>
            <p:ph type="body" sz="quarter" idx="12"/>
          </p:nvPr>
        </p:nvSpPr>
        <p:spPr/>
        <p:txBody>
          <a:bodyPr/>
          <a:lstStyle/>
          <a:p>
            <a:r>
              <a:rPr lang="en-US" altLang="zh-CN"/>
              <a:t>5</a:t>
            </a:r>
            <a:endParaRPr lang="zh-CN" altLang="en-US"/>
          </a:p>
        </p:txBody>
      </p:sp>
    </p:spTree>
    <p:extLst>
      <p:ext uri="{BB962C8B-B14F-4D97-AF65-F5344CB8AC3E}">
        <p14:creationId xmlns:p14="http://schemas.microsoft.com/office/powerpoint/2010/main" val="30592695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383280" y="2322195"/>
            <a:ext cx="5685790" cy="1106805"/>
          </a:xfrm>
          <a:prstGeom prst="rect">
            <a:avLst/>
          </a:prstGeom>
          <a:noFill/>
        </p:spPr>
        <p:txBody>
          <a:bodyPr wrap="square" rtlCol="0">
            <a:spAutoFit/>
          </a:bodyPr>
          <a:lstStyle/>
          <a:p>
            <a:pPr algn="dist"/>
            <a:r>
              <a:rPr lang="zh-CN" altLang="en-US" sz="6600" b="1" dirty="0">
                <a:solidFill>
                  <a:schemeClr val="bg1"/>
                </a:solidFill>
              </a:rPr>
              <a:t>感谢聆听</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en-US" altLang="zh-CN" dirty="0"/>
              <a:t>JavaScript</a:t>
            </a:r>
            <a:r>
              <a:rPr lang="zh-CN" altLang="en-US" dirty="0"/>
              <a:t> 引擎</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解析器 </a:t>
            </a:r>
            <a:r>
              <a:rPr lang="en-US" altLang="zh-CN" dirty="0">
                <a:sym typeface="Wingdings" pitchFamily="2" charset="2"/>
              </a:rPr>
              <a:t> </a:t>
            </a:r>
            <a:r>
              <a:rPr lang="zh-CN" altLang="en-US" dirty="0"/>
              <a:t>抽象语法树（</a:t>
            </a:r>
            <a:r>
              <a:rPr lang="en-US" altLang="zh-CN" dirty="0"/>
              <a:t>AST</a:t>
            </a:r>
            <a:r>
              <a:rPr lang="zh-CN" altLang="en-US" dirty="0"/>
              <a:t>）</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8" name="内容占位符 7">
            <a:extLst>
              <a:ext uri="{FF2B5EF4-FFF2-40B4-BE49-F238E27FC236}">
                <a16:creationId xmlns:a16="http://schemas.microsoft.com/office/drawing/2014/main" id="{48BD4569-0724-EB44-A698-6FF0A05161C2}"/>
              </a:ext>
            </a:extLst>
          </p:cNvPr>
          <p:cNvSpPr>
            <a:spLocks noGrp="1"/>
          </p:cNvSpPr>
          <p:nvPr>
            <p:ph sz="half" idx="1"/>
          </p:nvPr>
        </p:nvSpPr>
        <p:spPr>
          <a:xfrm>
            <a:off x="992849" y="1811110"/>
            <a:ext cx="10499271" cy="4882987"/>
          </a:xfrm>
        </p:spPr>
        <p:txBody>
          <a:bodyPr>
            <a:normAutofit fontScale="92500" lnSpcReduction="10000"/>
          </a:bodyPr>
          <a:lstStyle/>
          <a:p>
            <a:r>
              <a:rPr lang="zh-CN" altLang="en-US" dirty="0"/>
              <a:t> </a:t>
            </a:r>
            <a:r>
              <a:rPr lang="en-US" altLang="zh-CN" dirty="0"/>
              <a:t>3. </a:t>
            </a:r>
            <a:r>
              <a:rPr lang="zh-CN" altLang="en-US" dirty="0"/>
              <a:t>解析器根据 </a:t>
            </a:r>
            <a:r>
              <a:rPr lang="en-US" altLang="zh-CN" dirty="0"/>
              <a:t>Token</a:t>
            </a:r>
            <a:r>
              <a:rPr lang="zh-CN" altLang="en-US" dirty="0"/>
              <a:t> 生成节点，创建抽象语法书（</a:t>
            </a:r>
            <a:r>
              <a:rPr lang="en-US" altLang="zh-CN" dirty="0"/>
              <a:t>Abstract</a:t>
            </a:r>
            <a:r>
              <a:rPr lang="zh-CN" altLang="en-US" dirty="0"/>
              <a:t> </a:t>
            </a:r>
            <a:r>
              <a:rPr lang="en-US" altLang="zh-CN" dirty="0"/>
              <a:t>Syntax</a:t>
            </a:r>
            <a:r>
              <a:rPr lang="zh-CN" altLang="en-US" dirty="0"/>
              <a:t> </a:t>
            </a:r>
            <a:r>
              <a:rPr lang="en-US" altLang="zh-CN" dirty="0"/>
              <a:t>Tree</a:t>
            </a:r>
            <a:r>
              <a:rPr lang="zh-CN" altLang="en-US" dirty="0"/>
              <a:t>，</a:t>
            </a:r>
            <a:r>
              <a:rPr lang="en-US" altLang="zh-CN" dirty="0"/>
              <a:t>AST</a:t>
            </a:r>
            <a:r>
              <a:rPr lang="zh-CN" altLang="en-US" dirty="0"/>
              <a:t>）。</a:t>
            </a:r>
          </a:p>
        </p:txBody>
      </p:sp>
      <p:sp>
        <p:nvSpPr>
          <p:cNvPr id="31" name="文本框 30">
            <a:extLst>
              <a:ext uri="{FF2B5EF4-FFF2-40B4-BE49-F238E27FC236}">
                <a16:creationId xmlns:a16="http://schemas.microsoft.com/office/drawing/2014/main" id="{C7536B05-79CC-2348-9F0C-1445CA2352E0}"/>
              </a:ext>
            </a:extLst>
          </p:cNvPr>
          <p:cNvSpPr txBox="1"/>
          <p:nvPr/>
        </p:nvSpPr>
        <p:spPr>
          <a:xfrm>
            <a:off x="3980688" y="2279904"/>
            <a:ext cx="889987" cy="369332"/>
          </a:xfrm>
          <a:prstGeom prst="rect">
            <a:avLst/>
          </a:prstGeom>
          <a:noFill/>
        </p:spPr>
        <p:txBody>
          <a:bodyPr wrap="none" rtlCol="0">
            <a:spAutoFit/>
          </a:bodyPr>
          <a:lstStyle/>
          <a:p>
            <a:r>
              <a:rPr kumimoji="1" lang="zh-CN" altLang="en-US"/>
              <a:t>解析器</a:t>
            </a:r>
          </a:p>
        </p:txBody>
      </p:sp>
      <p:grpSp>
        <p:nvGrpSpPr>
          <p:cNvPr id="3" name="组合 2">
            <a:extLst>
              <a:ext uri="{FF2B5EF4-FFF2-40B4-BE49-F238E27FC236}">
                <a16:creationId xmlns:a16="http://schemas.microsoft.com/office/drawing/2014/main" id="{D96B7B44-24E1-C646-A2C2-7381ED03246B}"/>
              </a:ext>
            </a:extLst>
          </p:cNvPr>
          <p:cNvGrpSpPr/>
          <p:nvPr/>
        </p:nvGrpSpPr>
        <p:grpSpPr>
          <a:xfrm>
            <a:off x="2523744" y="2724912"/>
            <a:ext cx="3968496" cy="3986784"/>
            <a:chOff x="7315200" y="2706624"/>
            <a:chExt cx="3968496" cy="3986784"/>
          </a:xfrm>
        </p:grpSpPr>
        <p:sp>
          <p:nvSpPr>
            <p:cNvPr id="22" name="圆角矩形 21">
              <a:extLst>
                <a:ext uri="{FF2B5EF4-FFF2-40B4-BE49-F238E27FC236}">
                  <a16:creationId xmlns:a16="http://schemas.microsoft.com/office/drawing/2014/main" id="{B7203F39-B540-2E4E-B779-3E785BCCF99C}"/>
                </a:ext>
              </a:extLst>
            </p:cNvPr>
            <p:cNvSpPr/>
            <p:nvPr/>
          </p:nvSpPr>
          <p:spPr>
            <a:xfrm>
              <a:off x="7315200" y="2706624"/>
              <a:ext cx="3968496" cy="39867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圆角矩形 22">
              <a:extLst>
                <a:ext uri="{FF2B5EF4-FFF2-40B4-BE49-F238E27FC236}">
                  <a16:creationId xmlns:a16="http://schemas.microsoft.com/office/drawing/2014/main" id="{342607A8-A6AD-6348-ADE2-AD0DB3E0098C}"/>
                </a:ext>
              </a:extLst>
            </p:cNvPr>
            <p:cNvSpPr/>
            <p:nvPr/>
          </p:nvSpPr>
          <p:spPr>
            <a:xfrm>
              <a:off x="7485888" y="2871216"/>
              <a:ext cx="3651504" cy="37307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5" name="组合 44">
              <a:extLst>
                <a:ext uri="{FF2B5EF4-FFF2-40B4-BE49-F238E27FC236}">
                  <a16:creationId xmlns:a16="http://schemas.microsoft.com/office/drawing/2014/main" id="{D902FA88-8A71-A240-813B-D5B459648577}"/>
                </a:ext>
              </a:extLst>
            </p:cNvPr>
            <p:cNvGrpSpPr/>
            <p:nvPr/>
          </p:nvGrpSpPr>
          <p:grpSpPr>
            <a:xfrm>
              <a:off x="7668768" y="3096768"/>
              <a:ext cx="1420368" cy="707136"/>
              <a:chOff x="5138928" y="4425696"/>
              <a:chExt cx="1591056" cy="987552"/>
            </a:xfrm>
          </p:grpSpPr>
          <p:grpSp>
            <p:nvGrpSpPr>
              <p:cNvPr id="46" name="组合 45">
                <a:extLst>
                  <a:ext uri="{FF2B5EF4-FFF2-40B4-BE49-F238E27FC236}">
                    <a16:creationId xmlns:a16="http://schemas.microsoft.com/office/drawing/2014/main" id="{FE90185C-E521-B942-ACB8-996FCC9C28F6}"/>
                  </a:ext>
                </a:extLst>
              </p:cNvPr>
              <p:cNvGrpSpPr/>
              <p:nvPr/>
            </p:nvGrpSpPr>
            <p:grpSpPr>
              <a:xfrm>
                <a:off x="5138928" y="4425696"/>
                <a:ext cx="1591056" cy="987552"/>
                <a:chOff x="5138928" y="4425696"/>
                <a:chExt cx="1591056" cy="987552"/>
              </a:xfrm>
            </p:grpSpPr>
            <p:sp>
              <p:nvSpPr>
                <p:cNvPr id="48" name="矩形 47">
                  <a:extLst>
                    <a:ext uri="{FF2B5EF4-FFF2-40B4-BE49-F238E27FC236}">
                      <a16:creationId xmlns:a16="http://schemas.microsoft.com/office/drawing/2014/main" id="{26E21C3F-46AB-864D-B208-E56FE2BF549A}"/>
                    </a:ext>
                  </a:extLst>
                </p:cNvPr>
                <p:cNvSpPr/>
                <p:nvPr/>
              </p:nvSpPr>
              <p:spPr>
                <a:xfrm>
                  <a:off x="5376672" y="4956048"/>
                  <a:ext cx="118872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accent6"/>
                      </a:solidFill>
                    </a:rPr>
                    <a:t>function</a:t>
                  </a:r>
                  <a:endParaRPr kumimoji="1" lang="zh-CN" altLang="en-US" sz="1600">
                    <a:solidFill>
                      <a:schemeClr val="accent6"/>
                    </a:solidFill>
                  </a:endParaRPr>
                </a:p>
              </p:txBody>
            </p:sp>
            <p:sp>
              <p:nvSpPr>
                <p:cNvPr id="49" name="圆角矩形 48">
                  <a:extLst>
                    <a:ext uri="{FF2B5EF4-FFF2-40B4-BE49-F238E27FC236}">
                      <a16:creationId xmlns:a16="http://schemas.microsoft.com/office/drawing/2014/main" id="{091BC3AC-A8BD-4A4E-8B17-D05634528811}"/>
                    </a:ext>
                  </a:extLst>
                </p:cNvPr>
                <p:cNvSpPr/>
                <p:nvPr/>
              </p:nvSpPr>
              <p:spPr>
                <a:xfrm>
                  <a:off x="5138928" y="4425696"/>
                  <a:ext cx="1591056" cy="9875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50" name="矩形 49">
                  <a:extLst>
                    <a:ext uri="{FF2B5EF4-FFF2-40B4-BE49-F238E27FC236}">
                      <a16:creationId xmlns:a16="http://schemas.microsoft.com/office/drawing/2014/main" id="{DD9FB14A-6784-484A-8905-22BE86B53D7A}"/>
                    </a:ext>
                  </a:extLst>
                </p:cNvPr>
                <p:cNvSpPr/>
                <p:nvPr/>
              </p:nvSpPr>
              <p:spPr>
                <a:xfrm>
                  <a:off x="5364480" y="4431792"/>
                  <a:ext cx="118872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a:solidFill>
                        <a:schemeClr val="accent6"/>
                      </a:solidFill>
                    </a:rPr>
                    <a:t>关键字</a:t>
                  </a:r>
                </a:p>
              </p:txBody>
            </p:sp>
          </p:grpSp>
          <p:cxnSp>
            <p:nvCxnSpPr>
              <p:cNvPr id="47" name="直线连接符 46">
                <a:extLst>
                  <a:ext uri="{FF2B5EF4-FFF2-40B4-BE49-F238E27FC236}">
                    <a16:creationId xmlns:a16="http://schemas.microsoft.com/office/drawing/2014/main" id="{43F39D94-FA4B-AD47-9238-0EEBD73F2411}"/>
                  </a:ext>
                </a:extLst>
              </p:cNvPr>
              <p:cNvCxnSpPr>
                <a:stCxn id="49" idx="1"/>
                <a:endCxn id="49" idx="3"/>
              </p:cNvCxnSpPr>
              <p:nvPr/>
            </p:nvCxnSpPr>
            <p:spPr>
              <a:xfrm>
                <a:off x="5138928" y="4919472"/>
                <a:ext cx="1591056"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7" name="组合 56">
              <a:extLst>
                <a:ext uri="{FF2B5EF4-FFF2-40B4-BE49-F238E27FC236}">
                  <a16:creationId xmlns:a16="http://schemas.microsoft.com/office/drawing/2014/main" id="{974E20C7-1421-B842-A46C-E33F07BD9D96}"/>
                </a:ext>
              </a:extLst>
            </p:cNvPr>
            <p:cNvGrpSpPr/>
            <p:nvPr/>
          </p:nvGrpSpPr>
          <p:grpSpPr>
            <a:xfrm>
              <a:off x="9357360" y="3084576"/>
              <a:ext cx="1420368" cy="707136"/>
              <a:chOff x="5138928" y="4425696"/>
              <a:chExt cx="1591056" cy="987552"/>
            </a:xfrm>
          </p:grpSpPr>
          <p:grpSp>
            <p:nvGrpSpPr>
              <p:cNvPr id="58" name="组合 57">
                <a:extLst>
                  <a:ext uri="{FF2B5EF4-FFF2-40B4-BE49-F238E27FC236}">
                    <a16:creationId xmlns:a16="http://schemas.microsoft.com/office/drawing/2014/main" id="{726ED47C-0EB8-C246-B6F6-55B6F0D5DD35}"/>
                  </a:ext>
                </a:extLst>
              </p:cNvPr>
              <p:cNvGrpSpPr/>
              <p:nvPr/>
            </p:nvGrpSpPr>
            <p:grpSpPr>
              <a:xfrm>
                <a:off x="5138928" y="4425696"/>
                <a:ext cx="1591056" cy="987552"/>
                <a:chOff x="5138928" y="4425696"/>
                <a:chExt cx="1591056" cy="987552"/>
              </a:xfrm>
            </p:grpSpPr>
            <p:sp>
              <p:nvSpPr>
                <p:cNvPr id="60" name="矩形 59">
                  <a:extLst>
                    <a:ext uri="{FF2B5EF4-FFF2-40B4-BE49-F238E27FC236}">
                      <a16:creationId xmlns:a16="http://schemas.microsoft.com/office/drawing/2014/main" id="{9E2AB470-9813-5E4E-B4E4-0DFD77B92720}"/>
                    </a:ext>
                  </a:extLst>
                </p:cNvPr>
                <p:cNvSpPr/>
                <p:nvPr/>
              </p:nvSpPr>
              <p:spPr>
                <a:xfrm>
                  <a:off x="5376672" y="4956048"/>
                  <a:ext cx="118872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accent6"/>
                      </a:solidFill>
                    </a:rPr>
                    <a:t>greeting</a:t>
                  </a:r>
                  <a:endParaRPr kumimoji="1" lang="zh-CN" altLang="en-US" sz="1600">
                    <a:solidFill>
                      <a:schemeClr val="accent6"/>
                    </a:solidFill>
                  </a:endParaRPr>
                </a:p>
              </p:txBody>
            </p:sp>
            <p:sp>
              <p:nvSpPr>
                <p:cNvPr id="61" name="圆角矩形 60">
                  <a:extLst>
                    <a:ext uri="{FF2B5EF4-FFF2-40B4-BE49-F238E27FC236}">
                      <a16:creationId xmlns:a16="http://schemas.microsoft.com/office/drawing/2014/main" id="{4C096942-6536-DF44-BAC7-D49A447EAD1D}"/>
                    </a:ext>
                  </a:extLst>
                </p:cNvPr>
                <p:cNvSpPr/>
                <p:nvPr/>
              </p:nvSpPr>
              <p:spPr>
                <a:xfrm>
                  <a:off x="5138928" y="4425696"/>
                  <a:ext cx="1591056" cy="9875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62" name="矩形 61">
                  <a:extLst>
                    <a:ext uri="{FF2B5EF4-FFF2-40B4-BE49-F238E27FC236}">
                      <a16:creationId xmlns:a16="http://schemas.microsoft.com/office/drawing/2014/main" id="{AB3A40A5-091D-4E49-AEFF-D2757EE76525}"/>
                    </a:ext>
                  </a:extLst>
                </p:cNvPr>
                <p:cNvSpPr/>
                <p:nvPr/>
              </p:nvSpPr>
              <p:spPr>
                <a:xfrm>
                  <a:off x="5364480" y="4431792"/>
                  <a:ext cx="118872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a:solidFill>
                        <a:schemeClr val="accent6"/>
                      </a:solidFill>
                    </a:rPr>
                    <a:t>标识符</a:t>
                  </a:r>
                </a:p>
              </p:txBody>
            </p:sp>
          </p:grpSp>
          <p:cxnSp>
            <p:nvCxnSpPr>
              <p:cNvPr id="59" name="直线连接符 58">
                <a:extLst>
                  <a:ext uri="{FF2B5EF4-FFF2-40B4-BE49-F238E27FC236}">
                    <a16:creationId xmlns:a16="http://schemas.microsoft.com/office/drawing/2014/main" id="{9AD98EC1-CC63-F44D-A80C-C591BCF13D96}"/>
                  </a:ext>
                </a:extLst>
              </p:cNvPr>
              <p:cNvCxnSpPr>
                <a:stCxn id="61" idx="1"/>
                <a:endCxn id="61" idx="3"/>
              </p:cNvCxnSpPr>
              <p:nvPr/>
            </p:nvCxnSpPr>
            <p:spPr>
              <a:xfrm>
                <a:off x="5138928" y="4919472"/>
                <a:ext cx="1591056"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9" name="组合 68">
              <a:extLst>
                <a:ext uri="{FF2B5EF4-FFF2-40B4-BE49-F238E27FC236}">
                  <a16:creationId xmlns:a16="http://schemas.microsoft.com/office/drawing/2014/main" id="{E4A5F84E-F46E-3C41-86B1-9F3B3E472DA8}"/>
                </a:ext>
              </a:extLst>
            </p:cNvPr>
            <p:cNvGrpSpPr/>
            <p:nvPr/>
          </p:nvGrpSpPr>
          <p:grpSpPr>
            <a:xfrm>
              <a:off x="7674864" y="3925824"/>
              <a:ext cx="1420368" cy="707136"/>
              <a:chOff x="5138928" y="4425696"/>
              <a:chExt cx="1591056" cy="987552"/>
            </a:xfrm>
          </p:grpSpPr>
          <p:grpSp>
            <p:nvGrpSpPr>
              <p:cNvPr id="70" name="组合 69">
                <a:extLst>
                  <a:ext uri="{FF2B5EF4-FFF2-40B4-BE49-F238E27FC236}">
                    <a16:creationId xmlns:a16="http://schemas.microsoft.com/office/drawing/2014/main" id="{4D5834D9-FED7-2F4B-9FCD-F874F3A07F01}"/>
                  </a:ext>
                </a:extLst>
              </p:cNvPr>
              <p:cNvGrpSpPr/>
              <p:nvPr/>
            </p:nvGrpSpPr>
            <p:grpSpPr>
              <a:xfrm>
                <a:off x="5138928" y="4425696"/>
                <a:ext cx="1591056" cy="987552"/>
                <a:chOff x="5138928" y="4425696"/>
                <a:chExt cx="1591056" cy="987552"/>
              </a:xfrm>
            </p:grpSpPr>
            <p:sp>
              <p:nvSpPr>
                <p:cNvPr id="72" name="矩形 71">
                  <a:extLst>
                    <a:ext uri="{FF2B5EF4-FFF2-40B4-BE49-F238E27FC236}">
                      <a16:creationId xmlns:a16="http://schemas.microsoft.com/office/drawing/2014/main" id="{544C1D77-560A-0242-A625-889FC01EE5E1}"/>
                    </a:ext>
                  </a:extLst>
                </p:cNvPr>
                <p:cNvSpPr/>
                <p:nvPr/>
              </p:nvSpPr>
              <p:spPr>
                <a:xfrm>
                  <a:off x="5376672" y="4956048"/>
                  <a:ext cx="118872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accent6"/>
                      </a:solidFill>
                    </a:rPr>
                    <a:t>(</a:t>
                  </a:r>
                  <a:endParaRPr kumimoji="1" lang="zh-CN" altLang="en-US" sz="1600">
                    <a:solidFill>
                      <a:schemeClr val="accent6"/>
                    </a:solidFill>
                  </a:endParaRPr>
                </a:p>
              </p:txBody>
            </p:sp>
            <p:sp>
              <p:nvSpPr>
                <p:cNvPr id="73" name="圆角矩形 72">
                  <a:extLst>
                    <a:ext uri="{FF2B5EF4-FFF2-40B4-BE49-F238E27FC236}">
                      <a16:creationId xmlns:a16="http://schemas.microsoft.com/office/drawing/2014/main" id="{6A396F78-FB68-E846-9F4A-78A4A4D1668E}"/>
                    </a:ext>
                  </a:extLst>
                </p:cNvPr>
                <p:cNvSpPr/>
                <p:nvPr/>
              </p:nvSpPr>
              <p:spPr>
                <a:xfrm>
                  <a:off x="5138928" y="4425696"/>
                  <a:ext cx="1591056" cy="9875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74" name="矩形 73">
                  <a:extLst>
                    <a:ext uri="{FF2B5EF4-FFF2-40B4-BE49-F238E27FC236}">
                      <a16:creationId xmlns:a16="http://schemas.microsoft.com/office/drawing/2014/main" id="{D014E1A1-FF8C-F846-AFDE-C3345FEC5A7C}"/>
                    </a:ext>
                  </a:extLst>
                </p:cNvPr>
                <p:cNvSpPr/>
                <p:nvPr/>
              </p:nvSpPr>
              <p:spPr>
                <a:xfrm>
                  <a:off x="5364480" y="4431792"/>
                  <a:ext cx="118872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a:solidFill>
                        <a:schemeClr val="accent6"/>
                      </a:solidFill>
                    </a:rPr>
                    <a:t>标点符号</a:t>
                  </a:r>
                </a:p>
              </p:txBody>
            </p:sp>
          </p:grpSp>
          <p:cxnSp>
            <p:nvCxnSpPr>
              <p:cNvPr id="71" name="直线连接符 70">
                <a:extLst>
                  <a:ext uri="{FF2B5EF4-FFF2-40B4-BE49-F238E27FC236}">
                    <a16:creationId xmlns:a16="http://schemas.microsoft.com/office/drawing/2014/main" id="{D51419BF-1282-4C4D-A15F-D30C3B1AAB5B}"/>
                  </a:ext>
                </a:extLst>
              </p:cNvPr>
              <p:cNvCxnSpPr>
                <a:stCxn id="73" idx="1"/>
                <a:endCxn id="73" idx="3"/>
              </p:cNvCxnSpPr>
              <p:nvPr/>
            </p:nvCxnSpPr>
            <p:spPr>
              <a:xfrm>
                <a:off x="5138928" y="4919472"/>
                <a:ext cx="1591056"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5" name="组合 74">
              <a:extLst>
                <a:ext uri="{FF2B5EF4-FFF2-40B4-BE49-F238E27FC236}">
                  <a16:creationId xmlns:a16="http://schemas.microsoft.com/office/drawing/2014/main" id="{4F5E7A89-533D-8042-A93D-1D7C6B777EFF}"/>
                </a:ext>
              </a:extLst>
            </p:cNvPr>
            <p:cNvGrpSpPr/>
            <p:nvPr/>
          </p:nvGrpSpPr>
          <p:grpSpPr>
            <a:xfrm>
              <a:off x="9393936" y="3889248"/>
              <a:ext cx="1420368" cy="707136"/>
              <a:chOff x="5138928" y="4425696"/>
              <a:chExt cx="1591056" cy="987552"/>
            </a:xfrm>
          </p:grpSpPr>
          <p:grpSp>
            <p:nvGrpSpPr>
              <p:cNvPr id="76" name="组合 75">
                <a:extLst>
                  <a:ext uri="{FF2B5EF4-FFF2-40B4-BE49-F238E27FC236}">
                    <a16:creationId xmlns:a16="http://schemas.microsoft.com/office/drawing/2014/main" id="{E695C36A-328A-5649-BF14-94331D255053}"/>
                  </a:ext>
                </a:extLst>
              </p:cNvPr>
              <p:cNvGrpSpPr/>
              <p:nvPr/>
            </p:nvGrpSpPr>
            <p:grpSpPr>
              <a:xfrm>
                <a:off x="5138928" y="4425696"/>
                <a:ext cx="1591056" cy="987552"/>
                <a:chOff x="5138928" y="4425696"/>
                <a:chExt cx="1591056" cy="987552"/>
              </a:xfrm>
            </p:grpSpPr>
            <p:sp>
              <p:nvSpPr>
                <p:cNvPr id="78" name="矩形 77">
                  <a:extLst>
                    <a:ext uri="{FF2B5EF4-FFF2-40B4-BE49-F238E27FC236}">
                      <a16:creationId xmlns:a16="http://schemas.microsoft.com/office/drawing/2014/main" id="{61389B05-681C-3440-9C25-B3EE7CCDEC2A}"/>
                    </a:ext>
                  </a:extLst>
                </p:cNvPr>
                <p:cNvSpPr/>
                <p:nvPr/>
              </p:nvSpPr>
              <p:spPr>
                <a:xfrm>
                  <a:off x="5376672" y="4956048"/>
                  <a:ext cx="118872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accent6"/>
                      </a:solidFill>
                    </a:rPr>
                    <a:t>)</a:t>
                  </a:r>
                  <a:endParaRPr kumimoji="1" lang="zh-CN" altLang="en-US" sz="1600">
                    <a:solidFill>
                      <a:schemeClr val="accent6"/>
                    </a:solidFill>
                  </a:endParaRPr>
                </a:p>
              </p:txBody>
            </p:sp>
            <p:sp>
              <p:nvSpPr>
                <p:cNvPr id="79" name="圆角矩形 78">
                  <a:extLst>
                    <a:ext uri="{FF2B5EF4-FFF2-40B4-BE49-F238E27FC236}">
                      <a16:creationId xmlns:a16="http://schemas.microsoft.com/office/drawing/2014/main" id="{445EB37B-4E29-F14D-9F0A-6958A1C61F20}"/>
                    </a:ext>
                  </a:extLst>
                </p:cNvPr>
                <p:cNvSpPr/>
                <p:nvPr/>
              </p:nvSpPr>
              <p:spPr>
                <a:xfrm>
                  <a:off x="5138928" y="4425696"/>
                  <a:ext cx="1591056" cy="9875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80" name="矩形 79">
                  <a:extLst>
                    <a:ext uri="{FF2B5EF4-FFF2-40B4-BE49-F238E27FC236}">
                      <a16:creationId xmlns:a16="http://schemas.microsoft.com/office/drawing/2014/main" id="{0371A854-8FCB-8745-B7FF-3F2E46DC5D27}"/>
                    </a:ext>
                  </a:extLst>
                </p:cNvPr>
                <p:cNvSpPr/>
                <p:nvPr/>
              </p:nvSpPr>
              <p:spPr>
                <a:xfrm>
                  <a:off x="5364480" y="4431792"/>
                  <a:ext cx="118872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a:solidFill>
                        <a:schemeClr val="accent6"/>
                      </a:solidFill>
                    </a:rPr>
                    <a:t>标点符号</a:t>
                  </a:r>
                </a:p>
              </p:txBody>
            </p:sp>
          </p:grpSp>
          <p:cxnSp>
            <p:nvCxnSpPr>
              <p:cNvPr id="77" name="直线连接符 76">
                <a:extLst>
                  <a:ext uri="{FF2B5EF4-FFF2-40B4-BE49-F238E27FC236}">
                    <a16:creationId xmlns:a16="http://schemas.microsoft.com/office/drawing/2014/main" id="{0317E559-8A49-D54C-867D-2DF1D6EA90F5}"/>
                  </a:ext>
                </a:extLst>
              </p:cNvPr>
              <p:cNvCxnSpPr>
                <a:stCxn id="79" idx="1"/>
                <a:endCxn id="79" idx="3"/>
              </p:cNvCxnSpPr>
              <p:nvPr/>
            </p:nvCxnSpPr>
            <p:spPr>
              <a:xfrm>
                <a:off x="5138928" y="4919472"/>
                <a:ext cx="1591056"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1" name="组合 80">
              <a:extLst>
                <a:ext uri="{FF2B5EF4-FFF2-40B4-BE49-F238E27FC236}">
                  <a16:creationId xmlns:a16="http://schemas.microsoft.com/office/drawing/2014/main" id="{3C511B48-CBFB-6B42-BD40-496B120FBF70}"/>
                </a:ext>
              </a:extLst>
            </p:cNvPr>
            <p:cNvGrpSpPr/>
            <p:nvPr/>
          </p:nvGrpSpPr>
          <p:grpSpPr>
            <a:xfrm>
              <a:off x="7693152" y="4785360"/>
              <a:ext cx="1420368" cy="707136"/>
              <a:chOff x="5138928" y="4425696"/>
              <a:chExt cx="1591056" cy="987552"/>
            </a:xfrm>
          </p:grpSpPr>
          <p:grpSp>
            <p:nvGrpSpPr>
              <p:cNvPr id="82" name="组合 81">
                <a:extLst>
                  <a:ext uri="{FF2B5EF4-FFF2-40B4-BE49-F238E27FC236}">
                    <a16:creationId xmlns:a16="http://schemas.microsoft.com/office/drawing/2014/main" id="{F554165C-788E-3744-B780-ADC9C7B20762}"/>
                  </a:ext>
                </a:extLst>
              </p:cNvPr>
              <p:cNvGrpSpPr/>
              <p:nvPr/>
            </p:nvGrpSpPr>
            <p:grpSpPr>
              <a:xfrm>
                <a:off x="5138928" y="4425696"/>
                <a:ext cx="1591056" cy="987552"/>
                <a:chOff x="5138928" y="4425696"/>
                <a:chExt cx="1591056" cy="987552"/>
              </a:xfrm>
            </p:grpSpPr>
            <p:sp>
              <p:nvSpPr>
                <p:cNvPr id="84" name="矩形 83">
                  <a:extLst>
                    <a:ext uri="{FF2B5EF4-FFF2-40B4-BE49-F238E27FC236}">
                      <a16:creationId xmlns:a16="http://schemas.microsoft.com/office/drawing/2014/main" id="{1DC9DD69-CE61-8247-A666-F8C07D80A010}"/>
                    </a:ext>
                  </a:extLst>
                </p:cNvPr>
                <p:cNvSpPr/>
                <p:nvPr/>
              </p:nvSpPr>
              <p:spPr>
                <a:xfrm>
                  <a:off x="5376672" y="4956048"/>
                  <a:ext cx="118872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accent6"/>
                      </a:solidFill>
                    </a:rPr>
                    <a:t>{</a:t>
                  </a:r>
                  <a:endParaRPr kumimoji="1" lang="zh-CN" altLang="en-US" sz="1600">
                    <a:solidFill>
                      <a:schemeClr val="accent6"/>
                    </a:solidFill>
                  </a:endParaRPr>
                </a:p>
              </p:txBody>
            </p:sp>
            <p:sp>
              <p:nvSpPr>
                <p:cNvPr id="85" name="圆角矩形 84">
                  <a:extLst>
                    <a:ext uri="{FF2B5EF4-FFF2-40B4-BE49-F238E27FC236}">
                      <a16:creationId xmlns:a16="http://schemas.microsoft.com/office/drawing/2014/main" id="{6054D9C9-D9B5-1E4B-BCED-7C931B435424}"/>
                    </a:ext>
                  </a:extLst>
                </p:cNvPr>
                <p:cNvSpPr/>
                <p:nvPr/>
              </p:nvSpPr>
              <p:spPr>
                <a:xfrm>
                  <a:off x="5138928" y="4425696"/>
                  <a:ext cx="1591056" cy="9875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86" name="矩形 85">
                  <a:extLst>
                    <a:ext uri="{FF2B5EF4-FFF2-40B4-BE49-F238E27FC236}">
                      <a16:creationId xmlns:a16="http://schemas.microsoft.com/office/drawing/2014/main" id="{32E07936-E7DE-E746-8BE3-370AED26C301}"/>
                    </a:ext>
                  </a:extLst>
                </p:cNvPr>
                <p:cNvSpPr/>
                <p:nvPr/>
              </p:nvSpPr>
              <p:spPr>
                <a:xfrm>
                  <a:off x="5364480" y="4431792"/>
                  <a:ext cx="118872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a:solidFill>
                        <a:schemeClr val="accent6"/>
                      </a:solidFill>
                    </a:rPr>
                    <a:t>标点符号</a:t>
                  </a:r>
                </a:p>
              </p:txBody>
            </p:sp>
          </p:grpSp>
          <p:cxnSp>
            <p:nvCxnSpPr>
              <p:cNvPr id="83" name="直线连接符 82">
                <a:extLst>
                  <a:ext uri="{FF2B5EF4-FFF2-40B4-BE49-F238E27FC236}">
                    <a16:creationId xmlns:a16="http://schemas.microsoft.com/office/drawing/2014/main" id="{70F60123-601B-8747-B03F-AD609A977358}"/>
                  </a:ext>
                </a:extLst>
              </p:cNvPr>
              <p:cNvCxnSpPr>
                <a:stCxn id="85" idx="1"/>
                <a:endCxn id="85" idx="3"/>
              </p:cNvCxnSpPr>
              <p:nvPr/>
            </p:nvCxnSpPr>
            <p:spPr>
              <a:xfrm>
                <a:off x="5138928" y="4919472"/>
                <a:ext cx="1591056"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7" name="组合 86">
              <a:extLst>
                <a:ext uri="{FF2B5EF4-FFF2-40B4-BE49-F238E27FC236}">
                  <a16:creationId xmlns:a16="http://schemas.microsoft.com/office/drawing/2014/main" id="{123FA5C5-64C9-1F45-AC09-C93F689AA48F}"/>
                </a:ext>
              </a:extLst>
            </p:cNvPr>
            <p:cNvGrpSpPr/>
            <p:nvPr/>
          </p:nvGrpSpPr>
          <p:grpSpPr>
            <a:xfrm>
              <a:off x="9393936" y="4730496"/>
              <a:ext cx="1420368" cy="707136"/>
              <a:chOff x="5138928" y="4425696"/>
              <a:chExt cx="1591056" cy="987552"/>
            </a:xfrm>
          </p:grpSpPr>
          <p:grpSp>
            <p:nvGrpSpPr>
              <p:cNvPr id="88" name="组合 87">
                <a:extLst>
                  <a:ext uri="{FF2B5EF4-FFF2-40B4-BE49-F238E27FC236}">
                    <a16:creationId xmlns:a16="http://schemas.microsoft.com/office/drawing/2014/main" id="{FC1EB8A4-B34A-5C42-A08D-768BB18DFAA1}"/>
                  </a:ext>
                </a:extLst>
              </p:cNvPr>
              <p:cNvGrpSpPr/>
              <p:nvPr/>
            </p:nvGrpSpPr>
            <p:grpSpPr>
              <a:xfrm>
                <a:off x="5138928" y="4425696"/>
                <a:ext cx="1591056" cy="987552"/>
                <a:chOff x="5138928" y="4425696"/>
                <a:chExt cx="1591056" cy="987552"/>
              </a:xfrm>
            </p:grpSpPr>
            <p:sp>
              <p:nvSpPr>
                <p:cNvPr id="90" name="矩形 89">
                  <a:extLst>
                    <a:ext uri="{FF2B5EF4-FFF2-40B4-BE49-F238E27FC236}">
                      <a16:creationId xmlns:a16="http://schemas.microsoft.com/office/drawing/2014/main" id="{79DD1FAC-FD1F-454C-B22C-688181EA0F9C}"/>
                    </a:ext>
                  </a:extLst>
                </p:cNvPr>
                <p:cNvSpPr/>
                <p:nvPr/>
              </p:nvSpPr>
              <p:spPr>
                <a:xfrm>
                  <a:off x="5376672" y="4956048"/>
                  <a:ext cx="118872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accent6"/>
                      </a:solidFill>
                    </a:rPr>
                    <a:t>return</a:t>
                  </a:r>
                  <a:endParaRPr kumimoji="1" lang="zh-CN" altLang="en-US" sz="1600">
                    <a:solidFill>
                      <a:schemeClr val="accent6"/>
                    </a:solidFill>
                  </a:endParaRPr>
                </a:p>
              </p:txBody>
            </p:sp>
            <p:sp>
              <p:nvSpPr>
                <p:cNvPr id="91" name="圆角矩形 90">
                  <a:extLst>
                    <a:ext uri="{FF2B5EF4-FFF2-40B4-BE49-F238E27FC236}">
                      <a16:creationId xmlns:a16="http://schemas.microsoft.com/office/drawing/2014/main" id="{EFE29A4B-F34E-2942-8152-4B2E28293F63}"/>
                    </a:ext>
                  </a:extLst>
                </p:cNvPr>
                <p:cNvSpPr/>
                <p:nvPr/>
              </p:nvSpPr>
              <p:spPr>
                <a:xfrm>
                  <a:off x="5138928" y="4425696"/>
                  <a:ext cx="1591056" cy="9875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92" name="矩形 91">
                  <a:extLst>
                    <a:ext uri="{FF2B5EF4-FFF2-40B4-BE49-F238E27FC236}">
                      <a16:creationId xmlns:a16="http://schemas.microsoft.com/office/drawing/2014/main" id="{9C520637-B091-4843-A361-0BC0D34CA008}"/>
                    </a:ext>
                  </a:extLst>
                </p:cNvPr>
                <p:cNvSpPr/>
                <p:nvPr/>
              </p:nvSpPr>
              <p:spPr>
                <a:xfrm>
                  <a:off x="5364480" y="4431792"/>
                  <a:ext cx="118872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a:solidFill>
                        <a:schemeClr val="accent6"/>
                      </a:solidFill>
                    </a:rPr>
                    <a:t>关键字</a:t>
                  </a:r>
                </a:p>
              </p:txBody>
            </p:sp>
          </p:grpSp>
          <p:cxnSp>
            <p:nvCxnSpPr>
              <p:cNvPr id="89" name="直线连接符 88">
                <a:extLst>
                  <a:ext uri="{FF2B5EF4-FFF2-40B4-BE49-F238E27FC236}">
                    <a16:creationId xmlns:a16="http://schemas.microsoft.com/office/drawing/2014/main" id="{04571A78-408F-A84C-9B71-885CF478CB2E}"/>
                  </a:ext>
                </a:extLst>
              </p:cNvPr>
              <p:cNvCxnSpPr>
                <a:stCxn id="91" idx="1"/>
                <a:endCxn id="91" idx="3"/>
              </p:cNvCxnSpPr>
              <p:nvPr/>
            </p:nvCxnSpPr>
            <p:spPr>
              <a:xfrm>
                <a:off x="5138928" y="4919472"/>
                <a:ext cx="1591056"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3" name="组合 92">
              <a:extLst>
                <a:ext uri="{FF2B5EF4-FFF2-40B4-BE49-F238E27FC236}">
                  <a16:creationId xmlns:a16="http://schemas.microsoft.com/office/drawing/2014/main" id="{30BDDFD5-24B2-8F43-BE21-8FA2D86B5AB9}"/>
                </a:ext>
              </a:extLst>
            </p:cNvPr>
            <p:cNvGrpSpPr/>
            <p:nvPr/>
          </p:nvGrpSpPr>
          <p:grpSpPr>
            <a:xfrm>
              <a:off x="7699248" y="5632704"/>
              <a:ext cx="1420368" cy="707136"/>
              <a:chOff x="5138928" y="4425696"/>
              <a:chExt cx="1591056" cy="987552"/>
            </a:xfrm>
          </p:grpSpPr>
          <p:grpSp>
            <p:nvGrpSpPr>
              <p:cNvPr id="94" name="组合 93">
                <a:extLst>
                  <a:ext uri="{FF2B5EF4-FFF2-40B4-BE49-F238E27FC236}">
                    <a16:creationId xmlns:a16="http://schemas.microsoft.com/office/drawing/2014/main" id="{F0E04A9B-F467-4545-9E28-7936AB0DA73A}"/>
                  </a:ext>
                </a:extLst>
              </p:cNvPr>
              <p:cNvGrpSpPr/>
              <p:nvPr/>
            </p:nvGrpSpPr>
            <p:grpSpPr>
              <a:xfrm>
                <a:off x="5138928" y="4425696"/>
                <a:ext cx="1591056" cy="987552"/>
                <a:chOff x="5138928" y="4425696"/>
                <a:chExt cx="1591056" cy="987552"/>
              </a:xfrm>
            </p:grpSpPr>
            <p:sp>
              <p:nvSpPr>
                <p:cNvPr id="96" name="矩形 95">
                  <a:extLst>
                    <a:ext uri="{FF2B5EF4-FFF2-40B4-BE49-F238E27FC236}">
                      <a16:creationId xmlns:a16="http://schemas.microsoft.com/office/drawing/2014/main" id="{06B42061-1DC4-C74B-8B06-004E3BA44C83}"/>
                    </a:ext>
                  </a:extLst>
                </p:cNvPr>
                <p:cNvSpPr/>
                <p:nvPr/>
              </p:nvSpPr>
              <p:spPr>
                <a:xfrm>
                  <a:off x="5376672" y="4956048"/>
                  <a:ext cx="118872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accent6"/>
                      </a:solidFill>
                    </a:rPr>
                    <a:t>'hi'</a:t>
                  </a:r>
                  <a:endParaRPr kumimoji="1" lang="zh-CN" altLang="en-US" sz="1600">
                    <a:solidFill>
                      <a:schemeClr val="accent6"/>
                    </a:solidFill>
                  </a:endParaRPr>
                </a:p>
              </p:txBody>
            </p:sp>
            <p:sp>
              <p:nvSpPr>
                <p:cNvPr id="97" name="圆角矩形 96">
                  <a:extLst>
                    <a:ext uri="{FF2B5EF4-FFF2-40B4-BE49-F238E27FC236}">
                      <a16:creationId xmlns:a16="http://schemas.microsoft.com/office/drawing/2014/main" id="{CFB02CEF-53E4-054E-9E9E-177C198E233D}"/>
                    </a:ext>
                  </a:extLst>
                </p:cNvPr>
                <p:cNvSpPr/>
                <p:nvPr/>
              </p:nvSpPr>
              <p:spPr>
                <a:xfrm>
                  <a:off x="5138928" y="4425696"/>
                  <a:ext cx="1591056" cy="9875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98" name="矩形 97">
                  <a:extLst>
                    <a:ext uri="{FF2B5EF4-FFF2-40B4-BE49-F238E27FC236}">
                      <a16:creationId xmlns:a16="http://schemas.microsoft.com/office/drawing/2014/main" id="{A6B2C548-C303-2743-A631-49278BAC18AE}"/>
                    </a:ext>
                  </a:extLst>
                </p:cNvPr>
                <p:cNvSpPr/>
                <p:nvPr/>
              </p:nvSpPr>
              <p:spPr>
                <a:xfrm>
                  <a:off x="5364480" y="4431792"/>
                  <a:ext cx="118872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a:solidFill>
                        <a:schemeClr val="accent6"/>
                      </a:solidFill>
                    </a:rPr>
                    <a:t>字符串</a:t>
                  </a:r>
                </a:p>
              </p:txBody>
            </p:sp>
          </p:grpSp>
          <p:cxnSp>
            <p:nvCxnSpPr>
              <p:cNvPr id="95" name="直线连接符 94">
                <a:extLst>
                  <a:ext uri="{FF2B5EF4-FFF2-40B4-BE49-F238E27FC236}">
                    <a16:creationId xmlns:a16="http://schemas.microsoft.com/office/drawing/2014/main" id="{F78D6C6A-ACB2-254A-A7C4-8F42207627D5}"/>
                  </a:ext>
                </a:extLst>
              </p:cNvPr>
              <p:cNvCxnSpPr>
                <a:stCxn id="97" idx="1"/>
                <a:endCxn id="97" idx="3"/>
              </p:cNvCxnSpPr>
              <p:nvPr/>
            </p:nvCxnSpPr>
            <p:spPr>
              <a:xfrm>
                <a:off x="5138928" y="4919472"/>
                <a:ext cx="1591056"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9" name="组合 98">
              <a:extLst>
                <a:ext uri="{FF2B5EF4-FFF2-40B4-BE49-F238E27FC236}">
                  <a16:creationId xmlns:a16="http://schemas.microsoft.com/office/drawing/2014/main" id="{01B9F08D-DCE1-A848-9B26-FE188265F0A2}"/>
                </a:ext>
              </a:extLst>
            </p:cNvPr>
            <p:cNvGrpSpPr/>
            <p:nvPr/>
          </p:nvGrpSpPr>
          <p:grpSpPr>
            <a:xfrm>
              <a:off x="9400032" y="5577840"/>
              <a:ext cx="1420368" cy="707136"/>
              <a:chOff x="5138928" y="4425696"/>
              <a:chExt cx="1591056" cy="987552"/>
            </a:xfrm>
          </p:grpSpPr>
          <p:grpSp>
            <p:nvGrpSpPr>
              <p:cNvPr id="100" name="组合 99">
                <a:extLst>
                  <a:ext uri="{FF2B5EF4-FFF2-40B4-BE49-F238E27FC236}">
                    <a16:creationId xmlns:a16="http://schemas.microsoft.com/office/drawing/2014/main" id="{DE66BC5F-D42F-2840-BBCB-9B22BAAEFA7B}"/>
                  </a:ext>
                </a:extLst>
              </p:cNvPr>
              <p:cNvGrpSpPr/>
              <p:nvPr/>
            </p:nvGrpSpPr>
            <p:grpSpPr>
              <a:xfrm>
                <a:off x="5138928" y="4425696"/>
                <a:ext cx="1591056" cy="987552"/>
                <a:chOff x="5138928" y="4425696"/>
                <a:chExt cx="1591056" cy="987552"/>
              </a:xfrm>
            </p:grpSpPr>
            <p:sp>
              <p:nvSpPr>
                <p:cNvPr id="102" name="矩形 101">
                  <a:extLst>
                    <a:ext uri="{FF2B5EF4-FFF2-40B4-BE49-F238E27FC236}">
                      <a16:creationId xmlns:a16="http://schemas.microsoft.com/office/drawing/2014/main" id="{74908CC6-472C-3A4E-B27D-68C4B16482CA}"/>
                    </a:ext>
                  </a:extLst>
                </p:cNvPr>
                <p:cNvSpPr/>
                <p:nvPr/>
              </p:nvSpPr>
              <p:spPr>
                <a:xfrm>
                  <a:off x="5376672" y="4956048"/>
                  <a:ext cx="118872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a:solidFill>
                        <a:schemeClr val="accent6"/>
                      </a:solidFill>
                    </a:rPr>
                    <a:t>}</a:t>
                  </a:r>
                  <a:endParaRPr kumimoji="1" lang="zh-CN" altLang="en-US" sz="1600">
                    <a:solidFill>
                      <a:schemeClr val="accent6"/>
                    </a:solidFill>
                  </a:endParaRPr>
                </a:p>
              </p:txBody>
            </p:sp>
            <p:sp>
              <p:nvSpPr>
                <p:cNvPr id="103" name="圆角矩形 102">
                  <a:extLst>
                    <a:ext uri="{FF2B5EF4-FFF2-40B4-BE49-F238E27FC236}">
                      <a16:creationId xmlns:a16="http://schemas.microsoft.com/office/drawing/2014/main" id="{73642030-80F1-984D-A7A2-C4FE1AFC1CEE}"/>
                    </a:ext>
                  </a:extLst>
                </p:cNvPr>
                <p:cNvSpPr/>
                <p:nvPr/>
              </p:nvSpPr>
              <p:spPr>
                <a:xfrm>
                  <a:off x="5138928" y="4425696"/>
                  <a:ext cx="1591056" cy="9875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104" name="矩形 103">
                  <a:extLst>
                    <a:ext uri="{FF2B5EF4-FFF2-40B4-BE49-F238E27FC236}">
                      <a16:creationId xmlns:a16="http://schemas.microsoft.com/office/drawing/2014/main" id="{C270FB5E-8CF2-8440-8AED-56E627498AA9}"/>
                    </a:ext>
                  </a:extLst>
                </p:cNvPr>
                <p:cNvSpPr/>
                <p:nvPr/>
              </p:nvSpPr>
              <p:spPr>
                <a:xfrm>
                  <a:off x="5364480" y="4431792"/>
                  <a:ext cx="1188720" cy="420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a:solidFill>
                        <a:schemeClr val="accent6"/>
                      </a:solidFill>
                    </a:rPr>
                    <a:t>标点符号</a:t>
                  </a:r>
                </a:p>
              </p:txBody>
            </p:sp>
          </p:grpSp>
          <p:cxnSp>
            <p:nvCxnSpPr>
              <p:cNvPr id="101" name="直线连接符 100">
                <a:extLst>
                  <a:ext uri="{FF2B5EF4-FFF2-40B4-BE49-F238E27FC236}">
                    <a16:creationId xmlns:a16="http://schemas.microsoft.com/office/drawing/2014/main" id="{BE8E48F4-68E6-4B48-BD45-6C99078FAFC7}"/>
                  </a:ext>
                </a:extLst>
              </p:cNvPr>
              <p:cNvCxnSpPr>
                <a:stCxn id="103" idx="1"/>
                <a:endCxn id="103" idx="3"/>
              </p:cNvCxnSpPr>
              <p:nvPr/>
            </p:nvCxnSpPr>
            <p:spPr>
              <a:xfrm>
                <a:off x="5138928" y="4919472"/>
                <a:ext cx="1591056" cy="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105" name="文本框 104">
            <a:extLst>
              <a:ext uri="{FF2B5EF4-FFF2-40B4-BE49-F238E27FC236}">
                <a16:creationId xmlns:a16="http://schemas.microsoft.com/office/drawing/2014/main" id="{D5563788-9B54-F94B-B4A3-1BF0ED3FDF04}"/>
              </a:ext>
            </a:extLst>
          </p:cNvPr>
          <p:cNvSpPr txBox="1"/>
          <p:nvPr/>
        </p:nvSpPr>
        <p:spPr>
          <a:xfrm>
            <a:off x="8924544" y="2267712"/>
            <a:ext cx="1338828" cy="369332"/>
          </a:xfrm>
          <a:prstGeom prst="rect">
            <a:avLst/>
          </a:prstGeom>
          <a:noFill/>
        </p:spPr>
        <p:txBody>
          <a:bodyPr wrap="square" rtlCol="0">
            <a:spAutoFit/>
          </a:bodyPr>
          <a:lstStyle/>
          <a:p>
            <a:r>
              <a:rPr kumimoji="1" lang="zh-CN" altLang="en-US"/>
              <a:t>抽象语法树</a:t>
            </a:r>
          </a:p>
        </p:txBody>
      </p:sp>
      <p:sp>
        <p:nvSpPr>
          <p:cNvPr id="5" name="圆角矩形 4">
            <a:extLst>
              <a:ext uri="{FF2B5EF4-FFF2-40B4-BE49-F238E27FC236}">
                <a16:creationId xmlns:a16="http://schemas.microsoft.com/office/drawing/2014/main" id="{F3562C91-0569-5044-900E-6D5B67CAC87A}"/>
              </a:ext>
            </a:extLst>
          </p:cNvPr>
          <p:cNvSpPr/>
          <p:nvPr/>
        </p:nvSpPr>
        <p:spPr>
          <a:xfrm>
            <a:off x="8686800" y="2761488"/>
            <a:ext cx="1956816" cy="6400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程序</a:t>
            </a:r>
          </a:p>
        </p:txBody>
      </p:sp>
      <p:sp>
        <p:nvSpPr>
          <p:cNvPr id="106" name="圆角矩形 105">
            <a:extLst>
              <a:ext uri="{FF2B5EF4-FFF2-40B4-BE49-F238E27FC236}">
                <a16:creationId xmlns:a16="http://schemas.microsoft.com/office/drawing/2014/main" id="{ED5913BA-4E4C-ED47-ABB7-60D2C635D252}"/>
              </a:ext>
            </a:extLst>
          </p:cNvPr>
          <p:cNvSpPr/>
          <p:nvPr/>
        </p:nvSpPr>
        <p:spPr>
          <a:xfrm>
            <a:off x="8692896" y="3791712"/>
            <a:ext cx="1956816" cy="6400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函数字面量</a:t>
            </a:r>
          </a:p>
        </p:txBody>
      </p:sp>
      <p:sp>
        <p:nvSpPr>
          <p:cNvPr id="107" name="圆角矩形 106">
            <a:extLst>
              <a:ext uri="{FF2B5EF4-FFF2-40B4-BE49-F238E27FC236}">
                <a16:creationId xmlns:a16="http://schemas.microsoft.com/office/drawing/2014/main" id="{AB1F57C1-831D-F740-902C-4917702866CA}"/>
              </a:ext>
            </a:extLst>
          </p:cNvPr>
          <p:cNvSpPr/>
          <p:nvPr/>
        </p:nvSpPr>
        <p:spPr>
          <a:xfrm>
            <a:off x="8698992" y="4821936"/>
            <a:ext cx="1956816" cy="6400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Return</a:t>
            </a:r>
            <a:r>
              <a:rPr kumimoji="1" lang="zh-CN" altLang="en-US">
                <a:solidFill>
                  <a:schemeClr val="tx1"/>
                </a:solidFill>
              </a:rPr>
              <a:t>语句</a:t>
            </a:r>
          </a:p>
        </p:txBody>
      </p:sp>
      <p:sp>
        <p:nvSpPr>
          <p:cNvPr id="108" name="圆角矩形 107">
            <a:extLst>
              <a:ext uri="{FF2B5EF4-FFF2-40B4-BE49-F238E27FC236}">
                <a16:creationId xmlns:a16="http://schemas.microsoft.com/office/drawing/2014/main" id="{3B45BD22-67E8-0145-ACDD-4F1CECF60E0D}"/>
              </a:ext>
            </a:extLst>
          </p:cNvPr>
          <p:cNvSpPr/>
          <p:nvPr/>
        </p:nvSpPr>
        <p:spPr>
          <a:xfrm>
            <a:off x="8705088" y="5779008"/>
            <a:ext cx="1956816" cy="6400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字符串字面量</a:t>
            </a:r>
          </a:p>
        </p:txBody>
      </p:sp>
      <p:cxnSp>
        <p:nvCxnSpPr>
          <p:cNvPr id="9" name="直线连接符 8">
            <a:extLst>
              <a:ext uri="{FF2B5EF4-FFF2-40B4-BE49-F238E27FC236}">
                <a16:creationId xmlns:a16="http://schemas.microsoft.com/office/drawing/2014/main" id="{77AB3850-C785-E947-8271-5B64AEFF91E1}"/>
              </a:ext>
            </a:extLst>
          </p:cNvPr>
          <p:cNvCxnSpPr>
            <a:stCxn id="5" idx="2"/>
            <a:endCxn id="106" idx="0"/>
          </p:cNvCxnSpPr>
          <p:nvPr/>
        </p:nvCxnSpPr>
        <p:spPr>
          <a:xfrm>
            <a:off x="9665208" y="3401568"/>
            <a:ext cx="6096" cy="390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13">
            <a:extLst>
              <a:ext uri="{FF2B5EF4-FFF2-40B4-BE49-F238E27FC236}">
                <a16:creationId xmlns:a16="http://schemas.microsoft.com/office/drawing/2014/main" id="{8F2472A5-21DE-5D48-AF28-644D77844314}"/>
              </a:ext>
            </a:extLst>
          </p:cNvPr>
          <p:cNvCxnSpPr>
            <a:stCxn id="106" idx="2"/>
            <a:endCxn id="107" idx="0"/>
          </p:cNvCxnSpPr>
          <p:nvPr/>
        </p:nvCxnSpPr>
        <p:spPr>
          <a:xfrm>
            <a:off x="9671304" y="4431792"/>
            <a:ext cx="6096" cy="390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线连接符 16">
            <a:extLst>
              <a:ext uri="{FF2B5EF4-FFF2-40B4-BE49-F238E27FC236}">
                <a16:creationId xmlns:a16="http://schemas.microsoft.com/office/drawing/2014/main" id="{93042F8E-3E53-E744-A043-EA48EC7ACDCA}"/>
              </a:ext>
            </a:extLst>
          </p:cNvPr>
          <p:cNvCxnSpPr>
            <a:stCxn id="107" idx="2"/>
            <a:endCxn id="108" idx="0"/>
          </p:cNvCxnSpPr>
          <p:nvPr/>
        </p:nvCxnSpPr>
        <p:spPr>
          <a:xfrm>
            <a:off x="9677400" y="5462016"/>
            <a:ext cx="6096" cy="316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箭头连接符 18">
            <a:extLst>
              <a:ext uri="{FF2B5EF4-FFF2-40B4-BE49-F238E27FC236}">
                <a16:creationId xmlns:a16="http://schemas.microsoft.com/office/drawing/2014/main" id="{40B3B077-65EE-6744-BE29-11B5935BB84C}"/>
              </a:ext>
            </a:extLst>
          </p:cNvPr>
          <p:cNvCxnSpPr>
            <a:stCxn id="22" idx="3"/>
          </p:cNvCxnSpPr>
          <p:nvPr/>
        </p:nvCxnSpPr>
        <p:spPr>
          <a:xfrm>
            <a:off x="6492240" y="4718304"/>
            <a:ext cx="1975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190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en-US" altLang="zh-CN" dirty="0"/>
              <a:t>JavaScript</a:t>
            </a:r>
            <a:r>
              <a:rPr lang="zh-CN" altLang="en-US" dirty="0"/>
              <a:t> 引擎</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解释器 </a:t>
            </a:r>
            <a:r>
              <a:rPr lang="en-US" altLang="zh-CN" dirty="0">
                <a:sym typeface="Wingdings" pitchFamily="2" charset="2"/>
              </a:rPr>
              <a:t> </a:t>
            </a:r>
            <a:r>
              <a:rPr lang="zh-CN" altLang="en-US" dirty="0">
                <a:sym typeface="Wingdings" pitchFamily="2" charset="2"/>
              </a:rPr>
              <a:t>字节码</a:t>
            </a:r>
            <a:endParaRPr lang="zh-CN" altLang="en-US" dirty="0"/>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8" name="内容占位符 7">
            <a:extLst>
              <a:ext uri="{FF2B5EF4-FFF2-40B4-BE49-F238E27FC236}">
                <a16:creationId xmlns:a16="http://schemas.microsoft.com/office/drawing/2014/main" id="{48BD4569-0724-EB44-A698-6FF0A05161C2}"/>
              </a:ext>
            </a:extLst>
          </p:cNvPr>
          <p:cNvSpPr>
            <a:spLocks noGrp="1"/>
          </p:cNvSpPr>
          <p:nvPr>
            <p:ph sz="half" idx="1"/>
          </p:nvPr>
        </p:nvSpPr>
        <p:spPr>
          <a:xfrm>
            <a:off x="992849" y="1811110"/>
            <a:ext cx="6066319" cy="4882987"/>
          </a:xfrm>
        </p:spPr>
        <p:txBody>
          <a:bodyPr>
            <a:normAutofit fontScale="92500" lnSpcReduction="10000"/>
          </a:bodyPr>
          <a:lstStyle/>
          <a:p>
            <a:r>
              <a:rPr lang="zh-CN" altLang="en-US" dirty="0"/>
              <a:t> </a:t>
            </a:r>
            <a:r>
              <a:rPr lang="en-US" altLang="zh-CN" dirty="0"/>
              <a:t>4.</a:t>
            </a:r>
            <a:r>
              <a:rPr lang="zh-CN" altLang="en-US" dirty="0"/>
              <a:t> 解释器遍历</a:t>
            </a:r>
            <a:r>
              <a:rPr lang="en-US" altLang="zh-CN" dirty="0"/>
              <a:t>AST</a:t>
            </a:r>
            <a:r>
              <a:rPr lang="zh-CN" altLang="en-US" dirty="0"/>
              <a:t>，并生成字节码。</a:t>
            </a:r>
          </a:p>
        </p:txBody>
      </p:sp>
      <p:grpSp>
        <p:nvGrpSpPr>
          <p:cNvPr id="4" name="组合 3">
            <a:extLst>
              <a:ext uri="{FF2B5EF4-FFF2-40B4-BE49-F238E27FC236}">
                <a16:creationId xmlns:a16="http://schemas.microsoft.com/office/drawing/2014/main" id="{F44E3419-1D0E-984F-B7FB-AC6D2594DB80}"/>
              </a:ext>
            </a:extLst>
          </p:cNvPr>
          <p:cNvGrpSpPr/>
          <p:nvPr/>
        </p:nvGrpSpPr>
        <p:grpSpPr>
          <a:xfrm>
            <a:off x="2871216" y="2414016"/>
            <a:ext cx="1975104" cy="4151376"/>
            <a:chOff x="8686800" y="2267712"/>
            <a:chExt cx="1975104" cy="4151376"/>
          </a:xfrm>
        </p:grpSpPr>
        <p:sp>
          <p:nvSpPr>
            <p:cNvPr id="105" name="文本框 104">
              <a:extLst>
                <a:ext uri="{FF2B5EF4-FFF2-40B4-BE49-F238E27FC236}">
                  <a16:creationId xmlns:a16="http://schemas.microsoft.com/office/drawing/2014/main" id="{D5563788-9B54-F94B-B4A3-1BF0ED3FDF04}"/>
                </a:ext>
              </a:extLst>
            </p:cNvPr>
            <p:cNvSpPr txBox="1"/>
            <p:nvPr/>
          </p:nvSpPr>
          <p:spPr>
            <a:xfrm>
              <a:off x="8924544" y="2267712"/>
              <a:ext cx="1338828" cy="369332"/>
            </a:xfrm>
            <a:prstGeom prst="rect">
              <a:avLst/>
            </a:prstGeom>
            <a:noFill/>
          </p:spPr>
          <p:txBody>
            <a:bodyPr wrap="square" rtlCol="0">
              <a:spAutoFit/>
            </a:bodyPr>
            <a:lstStyle/>
            <a:p>
              <a:r>
                <a:rPr kumimoji="1" lang="zh-CN" altLang="en-US"/>
                <a:t>抽象语法树</a:t>
              </a:r>
            </a:p>
          </p:txBody>
        </p:sp>
        <p:sp>
          <p:nvSpPr>
            <p:cNvPr id="5" name="圆角矩形 4">
              <a:extLst>
                <a:ext uri="{FF2B5EF4-FFF2-40B4-BE49-F238E27FC236}">
                  <a16:creationId xmlns:a16="http://schemas.microsoft.com/office/drawing/2014/main" id="{F3562C91-0569-5044-900E-6D5B67CAC87A}"/>
                </a:ext>
              </a:extLst>
            </p:cNvPr>
            <p:cNvSpPr/>
            <p:nvPr/>
          </p:nvSpPr>
          <p:spPr>
            <a:xfrm>
              <a:off x="8686800" y="2761488"/>
              <a:ext cx="1956816" cy="6400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程序</a:t>
              </a:r>
            </a:p>
          </p:txBody>
        </p:sp>
        <p:sp>
          <p:nvSpPr>
            <p:cNvPr id="106" name="圆角矩形 105">
              <a:extLst>
                <a:ext uri="{FF2B5EF4-FFF2-40B4-BE49-F238E27FC236}">
                  <a16:creationId xmlns:a16="http://schemas.microsoft.com/office/drawing/2014/main" id="{ED5913BA-4E4C-ED47-ABB7-60D2C635D252}"/>
                </a:ext>
              </a:extLst>
            </p:cNvPr>
            <p:cNvSpPr/>
            <p:nvPr/>
          </p:nvSpPr>
          <p:spPr>
            <a:xfrm>
              <a:off x="8692896" y="3791712"/>
              <a:ext cx="1956816" cy="6400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函数字面量</a:t>
              </a:r>
            </a:p>
          </p:txBody>
        </p:sp>
        <p:sp>
          <p:nvSpPr>
            <p:cNvPr id="107" name="圆角矩形 106">
              <a:extLst>
                <a:ext uri="{FF2B5EF4-FFF2-40B4-BE49-F238E27FC236}">
                  <a16:creationId xmlns:a16="http://schemas.microsoft.com/office/drawing/2014/main" id="{AB1F57C1-831D-F740-902C-4917702866CA}"/>
                </a:ext>
              </a:extLst>
            </p:cNvPr>
            <p:cNvSpPr/>
            <p:nvPr/>
          </p:nvSpPr>
          <p:spPr>
            <a:xfrm>
              <a:off x="8698992" y="4821936"/>
              <a:ext cx="1956816" cy="6400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Return</a:t>
              </a:r>
              <a:r>
                <a:rPr kumimoji="1" lang="zh-CN" altLang="en-US">
                  <a:solidFill>
                    <a:schemeClr val="tx1"/>
                  </a:solidFill>
                </a:rPr>
                <a:t>语句</a:t>
              </a:r>
            </a:p>
          </p:txBody>
        </p:sp>
        <p:sp>
          <p:nvSpPr>
            <p:cNvPr id="108" name="圆角矩形 107">
              <a:extLst>
                <a:ext uri="{FF2B5EF4-FFF2-40B4-BE49-F238E27FC236}">
                  <a16:creationId xmlns:a16="http://schemas.microsoft.com/office/drawing/2014/main" id="{3B45BD22-67E8-0145-ACDD-4F1CECF60E0D}"/>
                </a:ext>
              </a:extLst>
            </p:cNvPr>
            <p:cNvSpPr/>
            <p:nvPr/>
          </p:nvSpPr>
          <p:spPr>
            <a:xfrm>
              <a:off x="8705088" y="5779008"/>
              <a:ext cx="1956816" cy="6400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字符串字面量</a:t>
              </a:r>
            </a:p>
          </p:txBody>
        </p:sp>
        <p:cxnSp>
          <p:nvCxnSpPr>
            <p:cNvPr id="9" name="直线连接符 8">
              <a:extLst>
                <a:ext uri="{FF2B5EF4-FFF2-40B4-BE49-F238E27FC236}">
                  <a16:creationId xmlns:a16="http://schemas.microsoft.com/office/drawing/2014/main" id="{77AB3850-C785-E947-8271-5B64AEFF91E1}"/>
                </a:ext>
              </a:extLst>
            </p:cNvPr>
            <p:cNvCxnSpPr>
              <a:stCxn id="5" idx="2"/>
              <a:endCxn id="106" idx="0"/>
            </p:cNvCxnSpPr>
            <p:nvPr/>
          </p:nvCxnSpPr>
          <p:spPr>
            <a:xfrm>
              <a:off x="9665208" y="3401568"/>
              <a:ext cx="6096" cy="390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线连接符 13">
              <a:extLst>
                <a:ext uri="{FF2B5EF4-FFF2-40B4-BE49-F238E27FC236}">
                  <a16:creationId xmlns:a16="http://schemas.microsoft.com/office/drawing/2014/main" id="{8F2472A5-21DE-5D48-AF28-644D77844314}"/>
                </a:ext>
              </a:extLst>
            </p:cNvPr>
            <p:cNvCxnSpPr>
              <a:stCxn id="106" idx="2"/>
              <a:endCxn id="107" idx="0"/>
            </p:cNvCxnSpPr>
            <p:nvPr/>
          </p:nvCxnSpPr>
          <p:spPr>
            <a:xfrm>
              <a:off x="9671304" y="4431792"/>
              <a:ext cx="6096" cy="390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线连接符 16">
              <a:extLst>
                <a:ext uri="{FF2B5EF4-FFF2-40B4-BE49-F238E27FC236}">
                  <a16:creationId xmlns:a16="http://schemas.microsoft.com/office/drawing/2014/main" id="{93042F8E-3E53-E744-A043-EA48EC7ACDCA}"/>
                </a:ext>
              </a:extLst>
            </p:cNvPr>
            <p:cNvCxnSpPr>
              <a:stCxn id="107" idx="2"/>
              <a:endCxn id="108" idx="0"/>
            </p:cNvCxnSpPr>
            <p:nvPr/>
          </p:nvCxnSpPr>
          <p:spPr>
            <a:xfrm>
              <a:off x="9677400" y="5462016"/>
              <a:ext cx="6096" cy="3169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6" name="右箭头 5">
            <a:extLst>
              <a:ext uri="{FF2B5EF4-FFF2-40B4-BE49-F238E27FC236}">
                <a16:creationId xmlns:a16="http://schemas.microsoft.com/office/drawing/2014/main" id="{53398972-86BD-364C-881F-3E75DCCDCAA5}"/>
              </a:ext>
            </a:extLst>
          </p:cNvPr>
          <p:cNvSpPr/>
          <p:nvPr/>
        </p:nvSpPr>
        <p:spPr>
          <a:xfrm>
            <a:off x="5175504" y="4389120"/>
            <a:ext cx="1499616" cy="36576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92812E61-0E2C-A441-8281-6D80726D306F}"/>
              </a:ext>
            </a:extLst>
          </p:cNvPr>
          <p:cNvSpPr txBox="1"/>
          <p:nvPr/>
        </p:nvSpPr>
        <p:spPr>
          <a:xfrm>
            <a:off x="8321040" y="2414016"/>
            <a:ext cx="877163" cy="369332"/>
          </a:xfrm>
          <a:prstGeom prst="rect">
            <a:avLst/>
          </a:prstGeom>
          <a:noFill/>
        </p:spPr>
        <p:txBody>
          <a:bodyPr wrap="none" rtlCol="0">
            <a:spAutoFit/>
          </a:bodyPr>
          <a:lstStyle/>
          <a:p>
            <a:r>
              <a:rPr kumimoji="1" lang="zh-CN" altLang="en-US"/>
              <a:t>字节码</a:t>
            </a:r>
          </a:p>
        </p:txBody>
      </p:sp>
      <p:pic>
        <p:nvPicPr>
          <p:cNvPr id="16" name="图片 15">
            <a:extLst>
              <a:ext uri="{FF2B5EF4-FFF2-40B4-BE49-F238E27FC236}">
                <a16:creationId xmlns:a16="http://schemas.microsoft.com/office/drawing/2014/main" id="{C0718459-73A4-7742-83DF-464AA0EAA28B}"/>
              </a:ext>
            </a:extLst>
          </p:cNvPr>
          <p:cNvPicPr>
            <a:picLocks noChangeAspect="1"/>
          </p:cNvPicPr>
          <p:nvPr/>
        </p:nvPicPr>
        <p:blipFill>
          <a:blip r:embed="rId3"/>
          <a:stretch>
            <a:fillRect/>
          </a:stretch>
        </p:blipFill>
        <p:spPr>
          <a:xfrm>
            <a:off x="6769862" y="3269234"/>
            <a:ext cx="5281732" cy="2272030"/>
          </a:xfrm>
          <a:prstGeom prst="rect">
            <a:avLst/>
          </a:prstGeom>
        </p:spPr>
      </p:pic>
    </p:spTree>
    <p:extLst>
      <p:ext uri="{BB962C8B-B14F-4D97-AF65-F5344CB8AC3E}">
        <p14:creationId xmlns:p14="http://schemas.microsoft.com/office/powerpoint/2010/main" val="3630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a:xfrm>
            <a:off x="9619249" y="448455"/>
            <a:ext cx="2340004" cy="385445"/>
          </a:xfrm>
        </p:spPr>
        <p:txBody>
          <a:bodyPr/>
          <a:lstStyle/>
          <a:p>
            <a:r>
              <a:rPr kumimoji="1" lang="en-US" altLang="zh-CN" dirty="0"/>
              <a:t>JavaScript</a:t>
            </a:r>
            <a:r>
              <a:rPr kumimoji="1" lang="zh-CN" altLang="en-US" dirty="0"/>
              <a:t>运行机制</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en-US" altLang="zh-CN" dirty="0"/>
              <a:t>JavaScript</a:t>
            </a:r>
            <a:r>
              <a:rPr lang="zh-CN" altLang="en-US" dirty="0"/>
              <a:t> 引擎</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8" y="904875"/>
            <a:ext cx="7208202" cy="538163"/>
          </a:xfrm>
        </p:spPr>
        <p:txBody>
          <a:bodyPr/>
          <a:lstStyle/>
          <a:p>
            <a:r>
              <a:rPr lang="zh-CN" altLang="en-US" dirty="0"/>
              <a:t>字节码 </a:t>
            </a:r>
            <a:r>
              <a:rPr lang="en-US" altLang="zh-CN" dirty="0">
                <a:sym typeface="Wingdings" pitchFamily="2" charset="2"/>
              </a:rPr>
              <a:t> </a:t>
            </a:r>
            <a:r>
              <a:rPr lang="zh-CN" altLang="en-US" dirty="0">
                <a:sym typeface="Wingdings" pitchFamily="2" charset="2"/>
              </a:rPr>
              <a:t>优化编译器</a:t>
            </a:r>
            <a:r>
              <a:rPr lang="en-US" altLang="zh-CN" dirty="0">
                <a:sym typeface="Wingdings" pitchFamily="2" charset="2"/>
              </a:rPr>
              <a:t>  </a:t>
            </a:r>
            <a:r>
              <a:rPr lang="zh-CN" altLang="en-US" dirty="0">
                <a:sym typeface="Wingdings" pitchFamily="2" charset="2"/>
              </a:rPr>
              <a:t>机器码</a:t>
            </a:r>
            <a:endParaRPr lang="zh-CN" altLang="en-US" dirty="0"/>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8" name="内容占位符 7">
            <a:extLst>
              <a:ext uri="{FF2B5EF4-FFF2-40B4-BE49-F238E27FC236}">
                <a16:creationId xmlns:a16="http://schemas.microsoft.com/office/drawing/2014/main" id="{48BD4569-0724-EB44-A698-6FF0A05161C2}"/>
              </a:ext>
            </a:extLst>
          </p:cNvPr>
          <p:cNvSpPr>
            <a:spLocks noGrp="1"/>
          </p:cNvSpPr>
          <p:nvPr>
            <p:ph sz="half" idx="1"/>
          </p:nvPr>
        </p:nvSpPr>
        <p:spPr>
          <a:xfrm>
            <a:off x="992849" y="1811110"/>
            <a:ext cx="10546879" cy="4882987"/>
          </a:xfrm>
        </p:spPr>
        <p:txBody>
          <a:bodyPr>
            <a:normAutofit fontScale="92500" lnSpcReduction="10000"/>
          </a:bodyPr>
          <a:lstStyle/>
          <a:p>
            <a:r>
              <a:rPr lang="zh-CN" altLang="en-US" dirty="0"/>
              <a:t> </a:t>
            </a:r>
            <a:r>
              <a:rPr lang="en-US" altLang="zh-CN" dirty="0"/>
              <a:t>5.</a:t>
            </a:r>
            <a:r>
              <a:rPr lang="zh-CN" altLang="en-US" dirty="0"/>
              <a:t> 字节码和类型反馈被发送到优化编译器，生成高度优化过的机器码。</a:t>
            </a:r>
          </a:p>
        </p:txBody>
      </p:sp>
      <p:pic>
        <p:nvPicPr>
          <p:cNvPr id="3" name="图片 2">
            <a:extLst>
              <a:ext uri="{FF2B5EF4-FFF2-40B4-BE49-F238E27FC236}">
                <a16:creationId xmlns:a16="http://schemas.microsoft.com/office/drawing/2014/main" id="{E89C1AE0-8EED-3E4C-AEFC-2B82A317F619}"/>
              </a:ext>
            </a:extLst>
          </p:cNvPr>
          <p:cNvPicPr>
            <a:picLocks noChangeAspect="1"/>
          </p:cNvPicPr>
          <p:nvPr/>
        </p:nvPicPr>
        <p:blipFill>
          <a:blip r:embed="rId3"/>
          <a:stretch>
            <a:fillRect/>
          </a:stretch>
        </p:blipFill>
        <p:spPr>
          <a:xfrm>
            <a:off x="1454404" y="2280920"/>
            <a:ext cx="9390380" cy="4432726"/>
          </a:xfrm>
          <a:prstGeom prst="rect">
            <a:avLst/>
          </a:prstGeom>
        </p:spPr>
      </p:pic>
    </p:spTree>
    <p:extLst>
      <p:ext uri="{BB962C8B-B14F-4D97-AF65-F5344CB8AC3E}">
        <p14:creationId xmlns:p14="http://schemas.microsoft.com/office/powerpoint/2010/main" val="35905207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2.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7308"/>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4.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308"/>
  <p:tag name="KSO_WM_TAG_VERSION" val="1.0"/>
  <p:tag name="KSO_WM_UNIT_TYPE" val="b"/>
  <p:tag name="KSO_WM_UNIT_INDEX" val="1"/>
  <p:tag name="KSO_WM_UNIT_ID" val="custom20187308_1*b*1"/>
  <p:tag name="KSO_WM_UNIT_LAYERLEVEL" val="1"/>
  <p:tag name="KSO_WM_UNIT_VALUE" val="156"/>
  <p:tag name="KSO_WM_UNIT_ISCONTENTSTITLE" val="0"/>
  <p:tag name="KSO_WM_UNIT_HIGHLIGHT" val="0"/>
  <p:tag name="KSO_WM_UNIT_COMPATIBLE" val="0"/>
  <p:tag name="KSO_WM_UNIT_CLEAR" val="0"/>
  <p:tag name="KSO_WM_BEAUTIFY_FLAG" val="#wm#"/>
  <p:tag name="KSO_WM_UNIT_PRESET_TEXT" val="Speaker name and title here"/>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38981</TotalTime>
  <Words>8790</Words>
  <Application>Microsoft Macintosh PowerPoint</Application>
  <PresentationFormat>宽屏</PresentationFormat>
  <Paragraphs>884</Paragraphs>
  <Slides>69</Slides>
  <Notes>69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69</vt:i4>
      </vt:variant>
    </vt:vector>
  </HeadingPairs>
  <TitlesOfParts>
    <vt:vector size="78" baseType="lpstr">
      <vt:lpstr>等线</vt:lpstr>
      <vt:lpstr>Microsoft YaHei</vt:lpstr>
      <vt:lpstr>Microsoft YaHei</vt:lpstr>
      <vt:lpstr>Apple Symbols</vt:lpstr>
      <vt:lpstr>Arial</vt:lpstr>
      <vt:lpstr>Calibri</vt:lpstr>
      <vt:lpstr>Fira Code</vt:lpstr>
      <vt:lpstr>Wingdings</vt:lpstr>
      <vt:lpstr>Office 主题​​</vt:lpstr>
      <vt:lpstr>PowerPoint 演示文稿</vt:lpstr>
      <vt:lpstr>PowerPoint 演示文稿</vt:lpstr>
      <vt:lpstr>JavaScript引擎如何执行JavaScript 代码</vt:lpstr>
      <vt:lpstr>JavaScript运行机制</vt:lpstr>
      <vt:lpstr>JavaScript运行机制</vt:lpstr>
      <vt:lpstr>JavaScript运行机制</vt:lpstr>
      <vt:lpstr>JavaScript运行机制</vt:lpstr>
      <vt:lpstr>JavaScript运行机制</vt:lpstr>
      <vt:lpstr>JavaScript运行机制</vt:lpstr>
      <vt:lpstr>JavaScript运行机制</vt:lpstr>
      <vt:lpstr>JavaScript运行机制</vt:lpstr>
      <vt:lpstr>执行上下文和执行栈</vt:lpstr>
      <vt:lpstr>JavaScript运行机制</vt:lpstr>
      <vt:lpstr>JavaScript运行机制</vt:lpstr>
      <vt:lpstr>JavaScript运行机制</vt:lpstr>
      <vt:lpstr>JavaScript运行机制</vt:lpstr>
      <vt:lpstr>JavaScript运行机制</vt:lpstr>
      <vt:lpstr>JavaScript运行机制</vt:lpstr>
      <vt:lpstr>JavaScript运行机制</vt:lpstr>
      <vt:lpstr>JavaScript运行机制</vt:lpstr>
      <vt:lpstr>JavaScript运行机制</vt:lpstr>
      <vt:lpstr>JavaScript运行机制</vt:lpstr>
      <vt:lpstr>JavaScript运行机制</vt:lpstr>
      <vt:lpstr>JavaScript运行机制</vt:lpstr>
      <vt:lpstr>JavaScript运行机制</vt:lpstr>
      <vt:lpstr>JavaScript运行机制</vt:lpstr>
      <vt:lpstr>JavaScript运行机制</vt:lpstr>
      <vt:lpstr>JavaScript运行机制</vt:lpstr>
      <vt:lpstr>JavaScript运行机制</vt:lpstr>
      <vt:lpstr>JavaScript运行机制</vt:lpstr>
      <vt:lpstr>JavaScript运行机制</vt:lpstr>
      <vt:lpstr>JavaScript运行机制</vt:lpstr>
      <vt:lpstr>JavaScript运行机制</vt:lpstr>
      <vt:lpstr>JavaScript运行机制</vt:lpstr>
      <vt:lpstr>提升</vt:lpstr>
      <vt:lpstr>JavaScript运行机制</vt:lpstr>
      <vt:lpstr>JavaScript运行机制</vt:lpstr>
      <vt:lpstr>JavaScript运行机制</vt:lpstr>
      <vt:lpstr>JavaScript运行机制</vt:lpstr>
      <vt:lpstr>JavaScript运行机制</vt:lpstr>
      <vt:lpstr>JavaScript运行机制</vt:lpstr>
      <vt:lpstr>JavaScript运行机制</vt:lpstr>
      <vt:lpstr>JavaScript运行机制</vt:lpstr>
      <vt:lpstr>JavaScript运行机制</vt:lpstr>
      <vt:lpstr>JavaScript运行机制</vt:lpstr>
      <vt:lpstr>JavaScript运行机制</vt:lpstr>
      <vt:lpstr>JavaScript运行机制</vt:lpstr>
      <vt:lpstr>JavaScript运行机制</vt:lpstr>
      <vt:lpstr>JavaScript运行机制</vt:lpstr>
      <vt:lpstr>JavaScript运行机制</vt:lpstr>
      <vt:lpstr>作用域与作用域链</vt:lpstr>
      <vt:lpstr>JavaScript运行机制</vt:lpstr>
      <vt:lpstr>JavaScript运行机制</vt:lpstr>
      <vt:lpstr>JavaScript运行机制</vt:lpstr>
      <vt:lpstr>JavaScript运行机制</vt:lpstr>
      <vt:lpstr>JavaScript运行机制</vt:lpstr>
      <vt:lpstr>JavaScript运行机制</vt:lpstr>
      <vt:lpstr>JavaScript运行机制</vt:lpstr>
      <vt:lpstr>JavaScript运行机制</vt:lpstr>
      <vt:lpstr>JavaScript运行机制</vt:lpstr>
      <vt:lpstr>JavaScript运行机制</vt:lpstr>
      <vt:lpstr>JavaScript运行机制</vt:lpstr>
      <vt:lpstr>JavaScript运行机制</vt:lpstr>
      <vt:lpstr>JavaScript运行机制</vt:lpstr>
      <vt:lpstr>JavaScript运行机制</vt:lpstr>
      <vt:lpstr>this 值的确定</vt:lpstr>
      <vt:lpstr>JavaScript运行机制</vt:lpstr>
      <vt:lpstr>JavaScript运行机制</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肖 继潮</cp:lastModifiedBy>
  <cp:revision>791</cp:revision>
  <cp:lastPrinted>2020-08-19T02:01:59Z</cp:lastPrinted>
  <dcterms:created xsi:type="dcterms:W3CDTF">2017-08-03T09:01:00Z</dcterms:created>
  <dcterms:modified xsi:type="dcterms:W3CDTF">2020-10-25T14:06:02Z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2052-11.1.0.8415</vt:lpwstr>
  </property>
</Properties>
</file>