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257" r:id="rId3"/>
    <p:sldId id="259" r:id="rId4"/>
    <p:sldId id="475" r:id="rId5"/>
    <p:sldId id="476" r:id="rId6"/>
    <p:sldId id="477" r:id="rId7"/>
    <p:sldId id="478" r:id="rId8"/>
    <p:sldId id="479" r:id="rId9"/>
    <p:sldId id="494" r:id="rId10"/>
    <p:sldId id="480" r:id="rId11"/>
    <p:sldId id="481" r:id="rId12"/>
    <p:sldId id="482" r:id="rId13"/>
    <p:sldId id="483" r:id="rId14"/>
    <p:sldId id="485" r:id="rId15"/>
    <p:sldId id="487" r:id="rId16"/>
    <p:sldId id="495" r:id="rId17"/>
    <p:sldId id="484" r:id="rId18"/>
    <p:sldId id="486" r:id="rId19"/>
    <p:sldId id="496" r:id="rId20"/>
    <p:sldId id="497" r:id="rId21"/>
    <p:sldId id="515" r:id="rId22"/>
    <p:sldId id="516" r:id="rId23"/>
    <p:sldId id="517" r:id="rId24"/>
    <p:sldId id="514" r:id="rId25"/>
    <p:sldId id="500" r:id="rId26"/>
    <p:sldId id="501" r:id="rId27"/>
    <p:sldId id="498" r:id="rId28"/>
    <p:sldId id="499" r:id="rId29"/>
    <p:sldId id="502" r:id="rId30"/>
    <p:sldId id="491" r:id="rId31"/>
    <p:sldId id="503" r:id="rId32"/>
    <p:sldId id="492" r:id="rId33"/>
    <p:sldId id="493" r:id="rId34"/>
    <p:sldId id="504" r:id="rId35"/>
    <p:sldId id="505" r:id="rId36"/>
    <p:sldId id="506" r:id="rId37"/>
    <p:sldId id="507" r:id="rId38"/>
    <p:sldId id="508" r:id="rId39"/>
    <p:sldId id="509" r:id="rId40"/>
    <p:sldId id="510" r:id="rId41"/>
    <p:sldId id="511" r:id="rId42"/>
    <p:sldId id="512" r:id="rId43"/>
    <p:sldId id="513" r:id="rId44"/>
    <p:sldId id="285" r:id="rId4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08"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DEB"/>
    <a:srgbClr val="6956D7"/>
    <a:srgbClr val="7356DD"/>
    <a:srgbClr val="735630"/>
    <a:srgbClr val="E19E8E"/>
    <a:srgbClr val="E2E2E2"/>
    <a:srgbClr val="7154DB"/>
    <a:srgbClr val="000000"/>
    <a:srgbClr val="90B160"/>
    <a:srgbClr val="C51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0122"/>
  </p:normalViewPr>
  <p:slideViewPr>
    <p:cSldViewPr snapToGrid="0" showGuides="1">
      <p:cViewPr varScale="1">
        <p:scale>
          <a:sx n="142" d="100"/>
          <a:sy n="142" d="100"/>
        </p:scale>
        <p:origin x="464" y="192"/>
      </p:cViewPr>
      <p:guideLst>
        <p:guide pos="3908"/>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152" d="100"/>
          <a:sy n="152" d="100"/>
        </p:scale>
        <p:origin x="5648" y="184"/>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1390C-4018-594E-9F6E-AE023EC5A3A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zh-CN" altLang="en-US"/>
        </a:p>
      </dgm:t>
    </dgm:pt>
    <dgm:pt modelId="{1BA82018-58F5-3949-B8EC-217B3CBC910D}">
      <dgm:prSet phldrT="[文本]"/>
      <dgm:spPr>
        <a:solidFill>
          <a:srgbClr val="7154DB"/>
        </a:solidFill>
      </dgm:spPr>
      <dgm:t>
        <a:bodyPr/>
        <a:lstStyle/>
        <a:p>
          <a:r>
            <a:rPr lang="en-US" altLang="zh-CN" dirty="0"/>
            <a:t>1.</a:t>
          </a:r>
          <a:r>
            <a:rPr lang="zh-CN" altLang="en-US" dirty="0"/>
            <a:t>自定义对象</a:t>
          </a:r>
        </a:p>
      </dgm:t>
    </dgm:pt>
    <dgm:pt modelId="{832AF051-95AA-A044-A5F6-B3BEC0089F28}" type="parTrans" cxnId="{3D7A6EC5-1541-FF48-9638-22D567E1BE36}">
      <dgm:prSet/>
      <dgm:spPr/>
      <dgm:t>
        <a:bodyPr/>
        <a:lstStyle/>
        <a:p>
          <a:endParaRPr lang="zh-CN" altLang="en-US"/>
        </a:p>
      </dgm:t>
    </dgm:pt>
    <dgm:pt modelId="{8C446D7A-5CCD-D244-A810-80464C065A1F}" type="sibTrans" cxnId="{3D7A6EC5-1541-FF48-9638-22D567E1BE36}">
      <dgm:prSet/>
      <dgm:spPr/>
      <dgm:t>
        <a:bodyPr/>
        <a:lstStyle/>
        <a:p>
          <a:endParaRPr lang="zh-CN" altLang="en-US"/>
        </a:p>
      </dgm:t>
    </dgm:pt>
    <dgm:pt modelId="{B16B6A17-DCD3-9E40-A29B-6F06E51D1BE2}">
      <dgm:prSet phldrT="[文本]"/>
      <dgm:spPr>
        <a:solidFill>
          <a:srgbClr val="7154DB"/>
        </a:solidFill>
      </dgm:spPr>
      <dgm:t>
        <a:bodyPr/>
        <a:lstStyle/>
        <a:p>
          <a:r>
            <a:rPr lang="en-US" altLang="zh-CN" dirty="0"/>
            <a:t>2.</a:t>
          </a:r>
          <a:r>
            <a:rPr lang="zh-CN" altLang="en-US" dirty="0"/>
            <a:t>内置对象</a:t>
          </a:r>
        </a:p>
      </dgm:t>
    </dgm:pt>
    <dgm:pt modelId="{31C256BE-C5C8-4241-815E-9F2526C4089E}" type="parTrans" cxnId="{BC4F2CCC-A1B2-6142-BB67-D83719932322}">
      <dgm:prSet/>
      <dgm:spPr/>
      <dgm:t>
        <a:bodyPr/>
        <a:lstStyle/>
        <a:p>
          <a:endParaRPr lang="zh-CN" altLang="en-US"/>
        </a:p>
      </dgm:t>
    </dgm:pt>
    <dgm:pt modelId="{C7624D4F-75F4-F143-B9A5-3A3776DC8E95}" type="sibTrans" cxnId="{BC4F2CCC-A1B2-6142-BB67-D83719932322}">
      <dgm:prSet/>
      <dgm:spPr/>
      <dgm:t>
        <a:bodyPr/>
        <a:lstStyle/>
        <a:p>
          <a:endParaRPr lang="zh-CN" altLang="en-US"/>
        </a:p>
      </dgm:t>
    </dgm:pt>
    <dgm:pt modelId="{4209B3B9-7648-A64D-A767-E534426CF2CE}" type="pres">
      <dgm:prSet presAssocID="{2631390C-4018-594E-9F6E-AE023EC5A3A1}" presName="Name0" presStyleCnt="0">
        <dgm:presLayoutVars>
          <dgm:dir/>
          <dgm:animLvl val="lvl"/>
          <dgm:resizeHandles val="exact"/>
        </dgm:presLayoutVars>
      </dgm:prSet>
      <dgm:spPr/>
    </dgm:pt>
    <dgm:pt modelId="{EA798A36-0052-FB4C-9E92-3B01D1D1367D}" type="pres">
      <dgm:prSet presAssocID="{1BA82018-58F5-3949-B8EC-217B3CBC910D}" presName="composite" presStyleCnt="0"/>
      <dgm:spPr/>
    </dgm:pt>
    <dgm:pt modelId="{DEB8B1F2-9248-1D4E-B8C9-654F91A3D904}" type="pres">
      <dgm:prSet presAssocID="{1BA82018-58F5-3949-B8EC-217B3CBC910D}" presName="parTx" presStyleLbl="alignNode1" presStyleIdx="0" presStyleCnt="2">
        <dgm:presLayoutVars>
          <dgm:chMax val="0"/>
          <dgm:chPref val="0"/>
          <dgm:bulletEnabled val="1"/>
        </dgm:presLayoutVars>
      </dgm:prSet>
      <dgm:spPr/>
    </dgm:pt>
    <dgm:pt modelId="{C8F33F06-14AD-AC4F-AE61-7A687D58B078}" type="pres">
      <dgm:prSet presAssocID="{1BA82018-58F5-3949-B8EC-217B3CBC910D}" presName="desTx" presStyleLbl="alignAccFollowNode1" presStyleIdx="0" presStyleCnt="2">
        <dgm:presLayoutVars>
          <dgm:bulletEnabled val="1"/>
        </dgm:presLayoutVars>
      </dgm:prSet>
      <dgm:spPr/>
    </dgm:pt>
    <dgm:pt modelId="{963576C8-8733-3F46-9A4C-B789CF545DBB}" type="pres">
      <dgm:prSet presAssocID="{8C446D7A-5CCD-D244-A810-80464C065A1F}" presName="space" presStyleCnt="0"/>
      <dgm:spPr/>
    </dgm:pt>
    <dgm:pt modelId="{F6988B25-914F-0340-974A-79B11456EF35}" type="pres">
      <dgm:prSet presAssocID="{B16B6A17-DCD3-9E40-A29B-6F06E51D1BE2}" presName="composite" presStyleCnt="0"/>
      <dgm:spPr/>
    </dgm:pt>
    <dgm:pt modelId="{CCC40D40-9E39-8742-8DD8-1E8D9F1747AE}" type="pres">
      <dgm:prSet presAssocID="{B16B6A17-DCD3-9E40-A29B-6F06E51D1BE2}" presName="parTx" presStyleLbl="alignNode1" presStyleIdx="1" presStyleCnt="2">
        <dgm:presLayoutVars>
          <dgm:chMax val="0"/>
          <dgm:chPref val="0"/>
          <dgm:bulletEnabled val="1"/>
        </dgm:presLayoutVars>
      </dgm:prSet>
      <dgm:spPr/>
    </dgm:pt>
    <dgm:pt modelId="{D7C3A7B8-8CED-8546-93DA-F5F2DA5B620E}" type="pres">
      <dgm:prSet presAssocID="{B16B6A17-DCD3-9E40-A29B-6F06E51D1BE2}" presName="desTx" presStyleLbl="alignAccFollowNode1" presStyleIdx="1" presStyleCnt="2">
        <dgm:presLayoutVars>
          <dgm:bulletEnabled val="1"/>
        </dgm:presLayoutVars>
      </dgm:prSet>
      <dgm:spPr/>
    </dgm:pt>
  </dgm:ptLst>
  <dgm:cxnLst>
    <dgm:cxn modelId="{5262BC01-5BC9-8844-A77D-DD66384D9955}" type="presOf" srcId="{2631390C-4018-594E-9F6E-AE023EC5A3A1}" destId="{4209B3B9-7648-A64D-A767-E534426CF2CE}" srcOrd="0" destOrd="0" presId="urn:microsoft.com/office/officeart/2005/8/layout/hList1"/>
    <dgm:cxn modelId="{415EEA4E-B55A-3B47-9C31-88BD3BE4A647}" type="presOf" srcId="{B16B6A17-DCD3-9E40-A29B-6F06E51D1BE2}" destId="{CCC40D40-9E39-8742-8DD8-1E8D9F1747AE}" srcOrd="0" destOrd="0" presId="urn:microsoft.com/office/officeart/2005/8/layout/hList1"/>
    <dgm:cxn modelId="{228A83B5-0F77-1F43-8237-025692B3768A}" type="presOf" srcId="{1BA82018-58F5-3949-B8EC-217B3CBC910D}" destId="{DEB8B1F2-9248-1D4E-B8C9-654F91A3D904}" srcOrd="0" destOrd="0" presId="urn:microsoft.com/office/officeart/2005/8/layout/hList1"/>
    <dgm:cxn modelId="{3D7A6EC5-1541-FF48-9638-22D567E1BE36}" srcId="{2631390C-4018-594E-9F6E-AE023EC5A3A1}" destId="{1BA82018-58F5-3949-B8EC-217B3CBC910D}" srcOrd="0" destOrd="0" parTransId="{832AF051-95AA-A044-A5F6-B3BEC0089F28}" sibTransId="{8C446D7A-5CCD-D244-A810-80464C065A1F}"/>
    <dgm:cxn modelId="{BC4F2CCC-A1B2-6142-BB67-D83719932322}" srcId="{2631390C-4018-594E-9F6E-AE023EC5A3A1}" destId="{B16B6A17-DCD3-9E40-A29B-6F06E51D1BE2}" srcOrd="1" destOrd="0" parTransId="{31C256BE-C5C8-4241-815E-9F2526C4089E}" sibTransId="{C7624D4F-75F4-F143-B9A5-3A3776DC8E95}"/>
    <dgm:cxn modelId="{8C15B130-A744-BC49-B588-93F4E768289E}" type="presParOf" srcId="{4209B3B9-7648-A64D-A767-E534426CF2CE}" destId="{EA798A36-0052-FB4C-9E92-3B01D1D1367D}" srcOrd="0" destOrd="0" presId="urn:microsoft.com/office/officeart/2005/8/layout/hList1"/>
    <dgm:cxn modelId="{8FAEF8F1-564B-EA4D-8D0B-6193F75E7FEA}" type="presParOf" srcId="{EA798A36-0052-FB4C-9E92-3B01D1D1367D}" destId="{DEB8B1F2-9248-1D4E-B8C9-654F91A3D904}" srcOrd="0" destOrd="0" presId="urn:microsoft.com/office/officeart/2005/8/layout/hList1"/>
    <dgm:cxn modelId="{AD2B1700-4E94-BE4A-9D69-D7858679B5CF}" type="presParOf" srcId="{EA798A36-0052-FB4C-9E92-3B01D1D1367D}" destId="{C8F33F06-14AD-AC4F-AE61-7A687D58B078}" srcOrd="1" destOrd="0" presId="urn:microsoft.com/office/officeart/2005/8/layout/hList1"/>
    <dgm:cxn modelId="{C2CBBE8D-4A7F-EA4C-ADA8-351B333238AE}" type="presParOf" srcId="{4209B3B9-7648-A64D-A767-E534426CF2CE}" destId="{963576C8-8733-3F46-9A4C-B789CF545DBB}" srcOrd="1" destOrd="0" presId="urn:microsoft.com/office/officeart/2005/8/layout/hList1"/>
    <dgm:cxn modelId="{0EF8094E-524E-9346-8599-F37D299D2F06}" type="presParOf" srcId="{4209B3B9-7648-A64D-A767-E534426CF2CE}" destId="{F6988B25-914F-0340-974A-79B11456EF35}" srcOrd="2" destOrd="0" presId="urn:microsoft.com/office/officeart/2005/8/layout/hList1"/>
    <dgm:cxn modelId="{8625D815-E0AF-DF49-A859-866E712DB6CA}" type="presParOf" srcId="{F6988B25-914F-0340-974A-79B11456EF35}" destId="{CCC40D40-9E39-8742-8DD8-1E8D9F1747AE}" srcOrd="0" destOrd="0" presId="urn:microsoft.com/office/officeart/2005/8/layout/hList1"/>
    <dgm:cxn modelId="{5025EA2F-0BB1-0541-97B9-130CE6A57C70}" type="presParOf" srcId="{F6988B25-914F-0340-974A-79B11456EF35}" destId="{D7C3A7B8-8CED-8546-93DA-F5F2DA5B620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B1F2-9248-1D4E-B8C9-654F91A3D904}">
      <dsp:nvSpPr>
        <dsp:cNvPr id="0" name=""/>
        <dsp:cNvSpPr/>
      </dsp:nvSpPr>
      <dsp:spPr>
        <a:xfrm>
          <a:off x="51" y="21075"/>
          <a:ext cx="4962024" cy="892800"/>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t>1.</a:t>
          </a:r>
          <a:r>
            <a:rPr lang="zh-CN" altLang="en-US" sz="3100" kern="1200" dirty="0"/>
            <a:t>自定义对象</a:t>
          </a:r>
        </a:p>
      </dsp:txBody>
      <dsp:txXfrm>
        <a:off x="51" y="21075"/>
        <a:ext cx="4962024" cy="892800"/>
      </dsp:txXfrm>
    </dsp:sp>
    <dsp:sp modelId="{C8F33F06-14AD-AC4F-AE61-7A687D58B078}">
      <dsp:nvSpPr>
        <dsp:cNvPr id="0" name=""/>
        <dsp:cNvSpPr/>
      </dsp:nvSpPr>
      <dsp:spPr>
        <a:xfrm>
          <a:off x="51" y="913875"/>
          <a:ext cx="4962024"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40D40-9E39-8742-8DD8-1E8D9F1747AE}">
      <dsp:nvSpPr>
        <dsp:cNvPr id="0" name=""/>
        <dsp:cNvSpPr/>
      </dsp:nvSpPr>
      <dsp:spPr>
        <a:xfrm>
          <a:off x="5656760" y="21075"/>
          <a:ext cx="4962024" cy="892800"/>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t>2.</a:t>
          </a:r>
          <a:r>
            <a:rPr lang="zh-CN" altLang="en-US" sz="3100" kern="1200" dirty="0"/>
            <a:t>内置对象</a:t>
          </a:r>
        </a:p>
      </dsp:txBody>
      <dsp:txXfrm>
        <a:off x="5656760" y="21075"/>
        <a:ext cx="4962024" cy="892800"/>
      </dsp:txXfrm>
    </dsp:sp>
    <dsp:sp modelId="{D7C3A7B8-8CED-8546-93DA-F5F2DA5B620E}">
      <dsp:nvSpPr>
        <dsp:cNvPr id="0" name=""/>
        <dsp:cNvSpPr/>
      </dsp:nvSpPr>
      <dsp:spPr>
        <a:xfrm>
          <a:off x="5656760" y="913875"/>
          <a:ext cx="4962024"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3"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2020/11/26</a:t>
            </a:fld>
            <a:endParaRPr lang="zh-CN" altLang="en-US"/>
          </a:p>
        </p:txBody>
      </p:sp>
      <p:sp>
        <p:nvSpPr>
          <p:cNvPr id="4" name="页脚占位符 3"/>
          <p:cNvSpPr>
            <a:spLocks noGrp="1"/>
          </p:cNvSpPr>
          <p:nvPr>
            <p:ph type="ftr" sz="quarter" idx="2"/>
          </p:nvPr>
        </p:nvSpPr>
        <p:spPr>
          <a:xfrm>
            <a:off x="0" y="9720806"/>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3" y="9720806"/>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备注占位符 4"/>
          <p:cNvSpPr>
            <a:spLocks noGrp="1"/>
          </p:cNvSpPr>
          <p:nvPr>
            <p:ph type="body" sz="quarter" idx="3"/>
          </p:nvPr>
        </p:nvSpPr>
        <p:spPr>
          <a:xfrm>
            <a:off x="711200" y="4926014"/>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幻灯片图像占位符 7">
            <a:extLst>
              <a:ext uri="{FF2B5EF4-FFF2-40B4-BE49-F238E27FC236}">
                <a16:creationId xmlns:a16="http://schemas.microsoft.com/office/drawing/2014/main" id="{8D69924C-1317-B84D-ABC7-771CF4B6A062}"/>
              </a:ext>
            </a:extLst>
          </p:cNvPr>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2pPr>
    <a:lvl3pPr marL="9144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3pPr>
    <a:lvl4pPr marL="13716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4pPr>
    <a:lvl5pPr marL="18288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85700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93672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'city' in superman</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superman.city !== undefined</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superman.hasOwnProperty('city')</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60777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4258306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71203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110396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22496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537267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4349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138692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43735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1918541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558146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345</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toLocaleString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'zh-hans-CN-u-nu-hanidec'</a:t>
            </a:r>
            <a:r>
              <a:rPr lang="en-US" altLang="zh-CN" b="0">
                <a:solidFill>
                  <a:srgbClr val="BBBBBB"/>
                </a:solidFill>
                <a:effectLst/>
                <a:latin typeface="Fira Code" panose="020B0509050000020004" pitchFamily="49" charset="0"/>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1378263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2140281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773538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767751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183215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1607817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3995026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214730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47119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2788482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111808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4259180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160243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769497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946826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3596807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336068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2834256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343459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3553818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2313856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3456798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3323745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2350880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44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188823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0964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223481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hulk =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'Hulk',</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['catch' + 'Phrase']: 'Hulk Smash!'</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console.log(hulk); // { name: 'Hulk', catchPhrase: 'Hulk Smash!'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console.log(hulk); // { name: 'Hulk', catchPhrase: 'Hulk Smash!' }</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97782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hulk =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'Hulk',</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['catch' + 'Phrase']: 'Hulk Smash!'</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console.log(hulk); // { name: 'Hulk', catchPhrase: 'Hulk Smash!'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console.log(hulk); // { name: 'Hulk', catchPhrase: 'Hulk Smash!' }</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2306780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b="1">
                <a:solidFill>
                  <a:schemeClr val="bg1"/>
                </a:solidFill>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矩形 7">
            <a:extLst>
              <a:ext uri="{FF2B5EF4-FFF2-40B4-BE49-F238E27FC236}">
                <a16:creationId xmlns:a16="http://schemas.microsoft.com/office/drawing/2014/main" id="{1C256809-D776-1949-834D-47FD43F13F1F}"/>
              </a:ext>
            </a:extLst>
          </p:cNvPr>
          <p:cNvSpPr/>
          <p:nvPr userDrawn="1"/>
        </p:nvSpPr>
        <p:spPr>
          <a:xfrm flipV="1">
            <a:off x="2703681" y="3519860"/>
            <a:ext cx="7535536" cy="72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848BFE9-47D3-2B4D-B882-BA13F352D101}"/>
              </a:ext>
            </a:extLst>
          </p:cNvPr>
          <p:cNvSpPr>
            <a:spLocks noGrp="1"/>
          </p:cNvSpPr>
          <p:nvPr>
            <p:ph type="body" sz="quarter" idx="10" hasCustomPrompt="1"/>
          </p:nvPr>
        </p:nvSpPr>
        <p:spPr>
          <a:xfrm>
            <a:off x="2757488" y="495300"/>
            <a:ext cx="6491287" cy="809625"/>
          </a:xfrm>
        </p:spPr>
        <p:txBody>
          <a:bodyPr anchor="ctr">
            <a:noAutofit/>
          </a:bodyPr>
          <a:lstStyle>
            <a:lvl1pPr marL="0" indent="0" algn="ctr">
              <a:buNone/>
              <a:defRPr sz="4000">
                <a:solidFill>
                  <a:schemeClr val="bg1"/>
                </a:solidFill>
              </a:defRPr>
            </a:lvl1pPr>
            <a:lvl2pPr>
              <a:defRPr sz="4000">
                <a:solidFill>
                  <a:schemeClr val="bg1"/>
                </a:solidFill>
              </a:defRPr>
            </a:lvl2pPr>
            <a:lvl3pPr>
              <a:defRPr sz="4000">
                <a:solidFill>
                  <a:schemeClr val="bg1"/>
                </a:solidFill>
              </a:defRPr>
            </a:lvl3pPr>
            <a:lvl4pPr>
              <a:defRPr sz="4000">
                <a:solidFill>
                  <a:schemeClr val="bg1"/>
                </a:solidFill>
              </a:defRPr>
            </a:lvl4pPr>
            <a:lvl5pPr>
              <a:defRPr sz="4000">
                <a:solidFill>
                  <a:schemeClr val="bg1"/>
                </a:solidFill>
              </a:defRPr>
            </a:lvl5pPr>
          </a:lstStyle>
          <a:p>
            <a:pPr lvl="0"/>
            <a:r>
              <a:rPr kumimoji="1" lang="zh-CN" altLang="en-US" dirty="0"/>
              <a:t>目录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88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920A8AA-6BC1-814F-8DB1-802490A49D70}"/>
              </a:ext>
            </a:extLst>
          </p:cNvPr>
          <p:cNvSpPr>
            <a:spLocks noGrp="1"/>
          </p:cNvSpPr>
          <p:nvPr>
            <p:ph type="ctrTitle" hasCustomPrompt="1"/>
          </p:nvPr>
        </p:nvSpPr>
        <p:spPr>
          <a:xfrm>
            <a:off x="9268236" y="444916"/>
            <a:ext cx="2923763" cy="385445"/>
          </a:xfrm>
        </p:spPr>
        <p:txBody>
          <a:bodyPr anchor="b">
            <a:normAutofit/>
          </a:bodyPr>
          <a:lstStyle>
            <a:lvl1pPr algn="l">
              <a:defRPr sz="1800">
                <a:solidFill>
                  <a:schemeClr val="bg1"/>
                </a:solidFill>
                <a:effectLst>
                  <a:outerShdw blurRad="38100" dist="38100" dir="2700000" algn="tl">
                    <a:srgbClr val="000000">
                      <a:alpha val="43137"/>
                    </a:srgbClr>
                  </a:outerShdw>
                </a:effectLst>
              </a:defRPr>
            </a:lvl1pPr>
          </a:lstStyle>
          <a:p>
            <a:r>
              <a:rPr lang="zh-CN" altLang="en-US" dirty="0"/>
              <a:t>填入课程名称</a:t>
            </a:r>
          </a:p>
        </p:txBody>
      </p:sp>
      <p:sp>
        <p:nvSpPr>
          <p:cNvPr id="6" name="内容占位符 2">
            <a:extLst>
              <a:ext uri="{FF2B5EF4-FFF2-40B4-BE49-F238E27FC236}">
                <a16:creationId xmlns:a16="http://schemas.microsoft.com/office/drawing/2014/main" id="{A759BC68-2323-CA4B-8838-DBC0038F0466}"/>
              </a:ext>
            </a:extLst>
          </p:cNvPr>
          <p:cNvSpPr>
            <a:spLocks noGrp="1"/>
          </p:cNvSpPr>
          <p:nvPr>
            <p:ph sz="half" idx="1"/>
          </p:nvPr>
        </p:nvSpPr>
        <p:spPr>
          <a:xfrm>
            <a:off x="937986" y="1811111"/>
            <a:ext cx="5181600" cy="4351338"/>
          </a:xfrm>
        </p:spPr>
        <p:txBody>
          <a:bodyPr>
            <a:normAutofit/>
          </a:bodyPr>
          <a:lstStyle>
            <a:lvl1pPr marL="228600" indent="-228600">
              <a:lnSpc>
                <a:spcPct val="150000"/>
              </a:lnSpc>
              <a:buClr>
                <a:srgbClr val="88A85B"/>
              </a:buClr>
              <a:buSzPct val="130000"/>
              <a:buFont typeface="Apple Symbols" panose="02000000000000000000" pitchFamily="2" charset="-79"/>
              <a:buChar char="⦿"/>
              <a:defRPr sz="2000">
                <a:solidFill>
                  <a:srgbClr val="477DEB"/>
                </a:solidFill>
              </a:defRPr>
            </a:lvl1pPr>
            <a:lvl2pPr marL="685800" indent="-228600">
              <a:lnSpc>
                <a:spcPct val="150000"/>
              </a:lnSpc>
              <a:buClr>
                <a:srgbClr val="88A85B"/>
              </a:buClr>
              <a:buSzPct val="130000"/>
              <a:buFont typeface="Apple Symbols" panose="02000000000000000000" pitchFamily="2" charset="-79"/>
              <a:buChar char="⦿"/>
              <a:defRPr sz="1800">
                <a:solidFill>
                  <a:srgbClr val="477DEB"/>
                </a:solidFill>
              </a:defRPr>
            </a:lvl2pPr>
            <a:lvl3pPr marL="1143000" indent="-228600">
              <a:lnSpc>
                <a:spcPct val="150000"/>
              </a:lnSpc>
              <a:buClr>
                <a:srgbClr val="88A85B"/>
              </a:buClr>
              <a:buSzPct val="130000"/>
              <a:buFont typeface="Apple Symbols" panose="02000000000000000000" pitchFamily="2" charset="-79"/>
              <a:buChar char="⦿"/>
              <a:defRPr sz="1600">
                <a:solidFill>
                  <a:srgbClr val="477DEB"/>
                </a:solidFill>
              </a:defRPr>
            </a:lvl3pPr>
            <a:lvl4pPr marL="1600200" indent="-228600">
              <a:lnSpc>
                <a:spcPct val="150000"/>
              </a:lnSpc>
              <a:buClr>
                <a:srgbClr val="88A85B"/>
              </a:buClr>
              <a:buSzPct val="130000"/>
              <a:buFont typeface="Apple Symbols" panose="02000000000000000000" pitchFamily="2" charset="-79"/>
              <a:buChar char="⦿"/>
              <a:defRPr sz="1600">
                <a:solidFill>
                  <a:srgbClr val="477DEB"/>
                </a:solidFill>
              </a:defRPr>
            </a:lvl4pPr>
            <a:lvl5pPr marL="2057400" indent="-228600">
              <a:lnSpc>
                <a:spcPct val="150000"/>
              </a:lnSpc>
              <a:buClr>
                <a:srgbClr val="88A85B"/>
              </a:buClr>
              <a:buSzPct val="130000"/>
              <a:buFont typeface="Apple Symbols" panose="02000000000000000000" pitchFamily="2" charset="-79"/>
              <a:buChar char="⦿"/>
              <a:defRPr sz="1600">
                <a:solidFill>
                  <a:srgbClr val="477DEB"/>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内容占位符 3">
            <a:extLst>
              <a:ext uri="{FF2B5EF4-FFF2-40B4-BE49-F238E27FC236}">
                <a16:creationId xmlns:a16="http://schemas.microsoft.com/office/drawing/2014/main" id="{33086BB6-8FD6-F145-AB33-427A11C0C68C}"/>
              </a:ext>
            </a:extLst>
          </p:cNvPr>
          <p:cNvSpPr>
            <a:spLocks noGrp="1"/>
          </p:cNvSpPr>
          <p:nvPr>
            <p:ph sz="half" idx="2"/>
          </p:nvPr>
        </p:nvSpPr>
        <p:spPr>
          <a:xfrm>
            <a:off x="6271986" y="1811111"/>
            <a:ext cx="5181600" cy="4351338"/>
          </a:xfrm>
        </p:spPr>
        <p:txBody>
          <a:bodyPr>
            <a:normAutofit/>
          </a:bodyPr>
          <a:lstStyle>
            <a:lvl1pPr marL="2286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1pPr>
            <a:lvl2pPr marL="6858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2pPr>
            <a:lvl3pPr marL="11430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3pPr>
            <a:lvl4pPr marL="16002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4pPr>
            <a:lvl5pPr marL="20574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椭圆 8">
            <a:extLst>
              <a:ext uri="{FF2B5EF4-FFF2-40B4-BE49-F238E27FC236}">
                <a16:creationId xmlns:a16="http://schemas.microsoft.com/office/drawing/2014/main" id="{9CB94B47-A234-6145-812D-2BC276D6B8D5}"/>
              </a:ext>
            </a:extLst>
          </p:cNvPr>
          <p:cNvSpPr/>
          <p:nvPr userDrawn="1"/>
        </p:nvSpPr>
        <p:spPr>
          <a:xfrm>
            <a:off x="625475" y="381635"/>
            <a:ext cx="371475" cy="371475"/>
          </a:xfrm>
          <a:prstGeom prst="ellipse">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5830E55-9809-5F4A-89A9-7DC900F46B05}"/>
              </a:ext>
            </a:extLst>
          </p:cNvPr>
          <p:cNvSpPr/>
          <p:nvPr userDrawn="1"/>
        </p:nvSpPr>
        <p:spPr>
          <a:xfrm flipV="1">
            <a:off x="655954" y="794386"/>
            <a:ext cx="2340003" cy="45719"/>
          </a:xfrm>
          <a:prstGeom prst="rect">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占位符 24">
            <a:extLst>
              <a:ext uri="{FF2B5EF4-FFF2-40B4-BE49-F238E27FC236}">
                <a16:creationId xmlns:a16="http://schemas.microsoft.com/office/drawing/2014/main" id="{E75AA03C-F057-7340-83E6-D54C45DB9FE0}"/>
              </a:ext>
            </a:extLst>
          </p:cNvPr>
          <p:cNvSpPr>
            <a:spLocks noGrp="1"/>
          </p:cNvSpPr>
          <p:nvPr>
            <p:ph type="body" sz="quarter" idx="10" hasCustomPrompt="1"/>
          </p:nvPr>
        </p:nvSpPr>
        <p:spPr>
          <a:xfrm>
            <a:off x="996315" y="405448"/>
            <a:ext cx="3843241" cy="368300"/>
          </a:xfrm>
        </p:spPr>
        <p:txBody>
          <a:bodyPr>
            <a:normAutofit/>
          </a:bodyPr>
          <a:lstStyle>
            <a:lvl1pPr marL="0" indent="0">
              <a:buNone/>
              <a:defRPr sz="1800"/>
            </a:lvl1pPr>
          </a:lstStyle>
          <a:p>
            <a:pPr lvl="0"/>
            <a:r>
              <a:rPr kumimoji="1" lang="zh-CN" altLang="en-US" dirty="0"/>
              <a:t>填入</a:t>
            </a:r>
            <a:r>
              <a:rPr kumimoji="1" lang="en-US" altLang="zh-CN" dirty="0"/>
              <a:t>Part</a:t>
            </a:r>
            <a:r>
              <a:rPr kumimoji="1" lang="zh-CN" altLang="en-US" dirty="0"/>
              <a:t>名</a:t>
            </a:r>
          </a:p>
        </p:txBody>
      </p:sp>
      <p:sp>
        <p:nvSpPr>
          <p:cNvPr id="31" name="文本占位符 30">
            <a:extLst>
              <a:ext uri="{FF2B5EF4-FFF2-40B4-BE49-F238E27FC236}">
                <a16:creationId xmlns:a16="http://schemas.microsoft.com/office/drawing/2014/main" id="{19219435-C863-904B-BD36-739A0AF08478}"/>
              </a:ext>
            </a:extLst>
          </p:cNvPr>
          <p:cNvSpPr>
            <a:spLocks noGrp="1"/>
          </p:cNvSpPr>
          <p:nvPr>
            <p:ph type="body" sz="quarter" idx="11" hasCustomPrompt="1"/>
          </p:nvPr>
        </p:nvSpPr>
        <p:spPr>
          <a:xfrm>
            <a:off x="655638" y="904875"/>
            <a:ext cx="6434710" cy="538163"/>
          </a:xfrm>
        </p:spPr>
        <p:txBody>
          <a:bodyPr>
            <a:noAutofit/>
          </a:bodyPr>
          <a:lstStyle>
            <a:lvl1pPr marL="0" indent="0">
              <a:buNone/>
              <a:defRPr sz="3600">
                <a:solidFill>
                  <a:srgbClr val="7356DD"/>
                </a:solidFill>
              </a:defRPr>
            </a:lvl1pPr>
            <a:lvl2pPr marL="457200" indent="0">
              <a:buNone/>
              <a:defRPr sz="3600">
                <a:solidFill>
                  <a:srgbClr val="7356DD"/>
                </a:solidFill>
              </a:defRPr>
            </a:lvl2pPr>
            <a:lvl3pPr marL="914400" indent="0">
              <a:buNone/>
              <a:defRPr sz="3600">
                <a:solidFill>
                  <a:srgbClr val="7356DD"/>
                </a:solidFill>
              </a:defRPr>
            </a:lvl3pPr>
            <a:lvl4pPr marL="1371600" indent="0">
              <a:buNone/>
              <a:defRPr sz="3600">
                <a:solidFill>
                  <a:srgbClr val="7356DD"/>
                </a:solidFill>
              </a:defRPr>
            </a:lvl4pPr>
            <a:lvl5pPr marL="1828800" indent="0">
              <a:buNone/>
              <a:defRPr sz="3600">
                <a:solidFill>
                  <a:srgbClr val="7356DD"/>
                </a:solidFill>
              </a:defRPr>
            </a:lvl5pPr>
          </a:lstStyle>
          <a:p>
            <a:pPr lvl="0"/>
            <a:r>
              <a:rPr kumimoji="1" lang="zh-CN" altLang="en-US" dirty="0"/>
              <a:t>单击此处编辑小节名</a:t>
            </a:r>
          </a:p>
        </p:txBody>
      </p:sp>
      <p:sp>
        <p:nvSpPr>
          <p:cNvPr id="33" name="文本占位符 32">
            <a:extLst>
              <a:ext uri="{FF2B5EF4-FFF2-40B4-BE49-F238E27FC236}">
                <a16:creationId xmlns:a16="http://schemas.microsoft.com/office/drawing/2014/main" id="{BABA9D57-0644-3144-9AB5-A4C9782DC6C6}"/>
              </a:ext>
            </a:extLst>
          </p:cNvPr>
          <p:cNvSpPr>
            <a:spLocks noGrp="1"/>
          </p:cNvSpPr>
          <p:nvPr>
            <p:ph type="body" sz="quarter" idx="12" hasCustomPrompt="1"/>
          </p:nvPr>
        </p:nvSpPr>
        <p:spPr>
          <a:xfrm>
            <a:off x="625475" y="376110"/>
            <a:ext cx="464183" cy="344919"/>
          </a:xfrm>
        </p:spPr>
        <p:txBody>
          <a:bodyPr/>
          <a:lstStyle>
            <a:lvl1pPr marL="0" indent="0">
              <a:buNone/>
              <a:defRPr>
                <a:solidFill>
                  <a:schemeClr val="bg1"/>
                </a:solidFill>
              </a:defRPr>
            </a:lvl1pPr>
          </a:lstStyle>
          <a:p>
            <a:pPr lvl="0"/>
            <a:r>
              <a:rPr kumimoji="1" lang="en-US" altLang="zh-CN" dirty="0"/>
              <a:t>1</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610360" y="2572515"/>
            <a:ext cx="6260149" cy="937448"/>
          </a:xfrm>
        </p:spPr>
        <p:txBody>
          <a:bodyPr anchor="ctr">
            <a:normAutofit/>
          </a:bodyPr>
          <a:lstStyle>
            <a:lvl1pPr algn="l">
              <a:defRPr sz="4000" b="1">
                <a:solidFill>
                  <a:schemeClr val="bg1"/>
                </a:solidFill>
                <a:effectLst/>
              </a:defRPr>
            </a:lvl1pPr>
          </a:lstStyle>
          <a:p>
            <a:r>
              <a:rPr lang="zh-CN" altLang="en-US" dirty="0"/>
              <a:t>单击此处编辑标题</a:t>
            </a:r>
          </a:p>
        </p:txBody>
      </p:sp>
      <p:sp>
        <p:nvSpPr>
          <p:cNvPr id="3" name="副标题 2"/>
          <p:cNvSpPr>
            <a:spLocks noGrp="1"/>
          </p:cNvSpPr>
          <p:nvPr>
            <p:ph type="subTitle" idx="1" hasCustomPrompt="1"/>
          </p:nvPr>
        </p:nvSpPr>
        <p:spPr>
          <a:xfrm>
            <a:off x="2554095" y="1741169"/>
            <a:ext cx="5316414" cy="663729"/>
          </a:xfrm>
        </p:spPr>
        <p:txBody>
          <a:bodyPr anchor="ctr">
            <a:normAutofit/>
          </a:bodyPr>
          <a:lstStyle>
            <a:lvl1pPr marL="0" indent="0" algn="l">
              <a:buNone/>
              <a:defRPr sz="2800">
                <a:solidFill>
                  <a:schemeClr val="bg1"/>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文本框 7">
            <a:extLst>
              <a:ext uri="{FF2B5EF4-FFF2-40B4-BE49-F238E27FC236}">
                <a16:creationId xmlns:a16="http://schemas.microsoft.com/office/drawing/2014/main" id="{579D7716-3BDE-7F4C-85AF-E62DE7EA5AEF}"/>
              </a:ext>
            </a:extLst>
          </p:cNvPr>
          <p:cNvSpPr txBox="1"/>
          <p:nvPr userDrawn="1"/>
        </p:nvSpPr>
        <p:spPr>
          <a:xfrm>
            <a:off x="1539241" y="1784985"/>
            <a:ext cx="1150054" cy="521970"/>
          </a:xfrm>
          <a:prstGeom prst="rect">
            <a:avLst/>
          </a:prstGeom>
          <a:noFill/>
        </p:spPr>
        <p:txBody>
          <a:bodyPr wrap="square" rtlCol="0">
            <a:spAutoFit/>
          </a:bodyPr>
          <a:lstStyle/>
          <a:p>
            <a:pPr algn="dist"/>
            <a:r>
              <a:rPr lang="zh-CN" altLang="en-US" sz="2800" dirty="0">
                <a:solidFill>
                  <a:schemeClr val="bg1"/>
                </a:solidFill>
              </a:rPr>
              <a:t>PART</a:t>
            </a:r>
            <a:endParaRPr lang="zh-CN" altLang="en-US" sz="2800" b="1" dirty="0">
              <a:solidFill>
                <a:schemeClr val="bg1"/>
              </a:solidFill>
            </a:endParaRPr>
          </a:p>
        </p:txBody>
      </p:sp>
      <p:sp>
        <p:nvSpPr>
          <p:cNvPr id="9" name="矩形 8">
            <a:extLst>
              <a:ext uri="{FF2B5EF4-FFF2-40B4-BE49-F238E27FC236}">
                <a16:creationId xmlns:a16="http://schemas.microsoft.com/office/drawing/2014/main" id="{4D7553C5-5349-7244-8F1A-1E9B917C5DE7}"/>
              </a:ext>
            </a:extLst>
          </p:cNvPr>
          <p:cNvSpPr/>
          <p:nvPr userDrawn="1"/>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B7E6FA9-1E29-7942-895C-915F05B2444A}"/>
              </a:ext>
            </a:extLst>
          </p:cNvPr>
          <p:cNvGrpSpPr/>
          <p:nvPr userDrawn="1"/>
        </p:nvGrpSpPr>
        <p:grpSpPr>
          <a:xfrm>
            <a:off x="1452880" y="3674745"/>
            <a:ext cx="1642110" cy="1642110"/>
            <a:chOff x="1667" y="6676"/>
            <a:chExt cx="2280" cy="2280"/>
          </a:xfrm>
        </p:grpSpPr>
        <p:sp>
          <p:nvSpPr>
            <p:cNvPr id="12" name="椭圆 11">
              <a:extLst>
                <a:ext uri="{FF2B5EF4-FFF2-40B4-BE49-F238E27FC236}">
                  <a16:creationId xmlns:a16="http://schemas.microsoft.com/office/drawing/2014/main" id="{7DFE66C5-E398-AF49-976D-2324A3870252}"/>
                </a:ext>
              </a:extLst>
            </p:cNvPr>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5bc40d7864e71-13">
              <a:extLst>
                <a:ext uri="{FF2B5EF4-FFF2-40B4-BE49-F238E27FC236}">
                  <a16:creationId xmlns:a16="http://schemas.microsoft.com/office/drawing/2014/main" id="{07A93A23-7E54-2346-B384-40FBF570E739}"/>
                </a:ext>
              </a:extLst>
            </p:cNvPr>
            <p:cNvPicPr>
              <a:picLocks noChangeAspect="1"/>
            </p:cNvPicPr>
            <p:nvPr/>
          </p:nvPicPr>
          <p:blipFill>
            <a:blip r:embed="rId3"/>
            <a:stretch>
              <a:fillRect/>
            </a:stretch>
          </p:blipFill>
          <p:spPr>
            <a:xfrm>
              <a:off x="1667" y="6676"/>
              <a:ext cx="2280" cy="2280"/>
            </a:xfrm>
            <a:prstGeom prst="rect">
              <a:avLst/>
            </a:prstGeom>
          </p:spPr>
        </p:pic>
      </p:grpSp>
      <p:sp>
        <p:nvSpPr>
          <p:cNvPr id="15" name="文本占位符 14">
            <a:extLst>
              <a:ext uri="{FF2B5EF4-FFF2-40B4-BE49-F238E27FC236}">
                <a16:creationId xmlns:a16="http://schemas.microsoft.com/office/drawing/2014/main" id="{CF4504CB-F4AA-D54D-8A16-35A3932134AB}"/>
              </a:ext>
            </a:extLst>
          </p:cNvPr>
          <p:cNvSpPr>
            <a:spLocks noGrp="1"/>
          </p:cNvSpPr>
          <p:nvPr>
            <p:ph type="body" sz="quarter" idx="13"/>
          </p:nvPr>
        </p:nvSpPr>
        <p:spPr>
          <a:xfrm>
            <a:off x="8274050" y="1784350"/>
            <a:ext cx="3627438" cy="1905751"/>
          </a:xfrm>
        </p:spPr>
        <p:txBody>
          <a:bodyPr vert="horz" tIns="216000" anchor="t" anchorCtr="0">
            <a:spAutoFit/>
          </a:bodyPr>
          <a:lstStyle>
            <a:lvl1pPr marL="228600" indent="-228600">
              <a:buSzPct val="120000"/>
              <a:buFont typeface="Wingdings" pitchFamily="2" charset="2"/>
              <a:buChar char="l"/>
              <a:defRPr sz="2000">
                <a:solidFill>
                  <a:schemeClr val="bg1"/>
                </a:solidFill>
              </a:defRPr>
            </a:lvl1pPr>
            <a:lvl2pPr marL="685800" indent="-228600">
              <a:buSzPct val="120000"/>
              <a:buFont typeface="Wingdings" pitchFamily="2" charset="2"/>
              <a:buChar char="l"/>
              <a:defRPr sz="2000">
                <a:solidFill>
                  <a:schemeClr val="bg1"/>
                </a:solidFill>
              </a:defRPr>
            </a:lvl2pPr>
            <a:lvl3pPr marL="1143000" indent="-228600">
              <a:buSzPct val="120000"/>
              <a:buFont typeface="Wingdings" pitchFamily="2" charset="2"/>
              <a:buChar char="l"/>
              <a:defRPr sz="2000">
                <a:solidFill>
                  <a:schemeClr val="bg1"/>
                </a:solidFill>
              </a:defRPr>
            </a:lvl3pPr>
            <a:lvl4pPr marL="1600200" indent="-228600">
              <a:buSzPct val="120000"/>
              <a:buFont typeface="Wingdings" pitchFamily="2" charset="2"/>
              <a:buChar char="l"/>
              <a:defRPr sz="2000">
                <a:solidFill>
                  <a:schemeClr val="bg1"/>
                </a:solidFill>
              </a:defRPr>
            </a:lvl4pPr>
            <a:lvl5pPr marL="2057400" indent="-228600">
              <a:buSzPct val="120000"/>
              <a:buFont typeface="Wingdings" pitchFamily="2" charset="2"/>
              <a:buChar char="l"/>
              <a:defRPr sz="2000">
                <a:solidFill>
                  <a:schemeClr val="bg1"/>
                </a:solidFill>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2" r:id="rId4"/>
    <p:sldLayoutId id="2147483650" r:id="rId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4625814" y="3874295"/>
            <a:ext cx="3529584" cy="547370"/>
          </a:xfrm>
        </p:spPr>
        <p:txBody>
          <a:bodyPr>
            <a:normAutofit/>
          </a:bodyPr>
          <a:lstStyle/>
          <a:p>
            <a:pPr algn="dist">
              <a:lnSpc>
                <a:spcPct val="130000"/>
              </a:lnSpc>
              <a:spcBef>
                <a:spcPts val="0"/>
              </a:spcBef>
            </a:pPr>
            <a:r>
              <a:rPr lang="zh-CN" altLang="en-US" sz="2000" dirty="0">
                <a:solidFill>
                  <a:schemeClr val="bg1"/>
                </a:solidFill>
                <a:latin typeface="+mn-lt"/>
                <a:ea typeface="+mn-ea"/>
                <a:sym typeface="+mn-ea"/>
              </a:rPr>
              <a:t>文化信息学院</a:t>
            </a:r>
            <a:endParaRPr lang="en-US" altLang="zh-CN" sz="2000" dirty="0">
              <a:solidFill>
                <a:schemeClr val="bg1"/>
              </a:solidFill>
              <a:latin typeface="+mn-lt"/>
              <a:ea typeface="+mn-ea"/>
              <a:sym typeface="+mn-ea"/>
            </a:endParaRPr>
          </a:p>
        </p:txBody>
      </p:sp>
      <p:sp>
        <p:nvSpPr>
          <p:cNvPr id="5" name="文本框 4"/>
          <p:cNvSpPr txBox="1"/>
          <p:nvPr/>
        </p:nvSpPr>
        <p:spPr>
          <a:xfrm>
            <a:off x="2514600" y="2321004"/>
            <a:ext cx="7877947" cy="830997"/>
          </a:xfrm>
          <a:prstGeom prst="rect">
            <a:avLst/>
          </a:prstGeom>
          <a:noFill/>
        </p:spPr>
        <p:txBody>
          <a:bodyPr wrap="square" rtlCol="0">
            <a:spAutoFit/>
          </a:bodyPr>
          <a:lstStyle/>
          <a:p>
            <a:pPr algn="ctr"/>
            <a:r>
              <a:rPr lang="en-US" altLang="zh-CN" sz="4800" b="1" dirty="0">
                <a:solidFill>
                  <a:schemeClr val="bg1"/>
                </a:solidFill>
              </a:rPr>
              <a:t>JavaScript</a:t>
            </a:r>
            <a:r>
              <a:rPr lang="zh-CN" altLang="en-US" sz="4800" b="1" dirty="0">
                <a:solidFill>
                  <a:schemeClr val="bg1"/>
                </a:solidFill>
              </a:rPr>
              <a:t> 对象基础</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调用方法</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格式：</a:t>
            </a:r>
            <a:endParaRPr lang="en-US" altLang="zh-CN" dirty="0">
              <a:sym typeface="Wingdings" pitchFamily="2" charset="2"/>
            </a:endParaRPr>
          </a:p>
          <a:p>
            <a:pPr lvl="1"/>
            <a:r>
              <a:rPr lang="zh-CN" altLang="en-US" dirty="0">
                <a:sym typeface="Wingdings" pitchFamily="2" charset="2"/>
              </a:rPr>
              <a:t>对象</a:t>
            </a:r>
            <a:r>
              <a:rPr lang="en-US" altLang="zh-CN" dirty="0">
                <a:sym typeface="Wingdings" pitchFamily="2" charset="2"/>
              </a:rPr>
              <a:t>.</a:t>
            </a:r>
            <a:r>
              <a:rPr lang="zh-CN" altLang="en-US" dirty="0">
                <a:sym typeface="Wingdings" pitchFamily="2" charset="2"/>
              </a:rPr>
              <a:t>方法</a:t>
            </a:r>
            <a:r>
              <a:rPr lang="en-US" altLang="zh-CN" dirty="0">
                <a:sym typeface="Wingdings" pitchFamily="2" charset="2"/>
              </a:rPr>
              <a:t>()</a:t>
            </a:r>
          </a:p>
          <a:p>
            <a:pPr lvl="1"/>
            <a:r>
              <a:rPr lang="zh-CN" altLang="en-US" dirty="0">
                <a:sym typeface="Wingdings" pitchFamily="2" charset="2"/>
              </a:rPr>
              <a:t>对象</a:t>
            </a:r>
            <a:r>
              <a:rPr lang="en-US" altLang="zh-CN" dirty="0">
                <a:sym typeface="Wingdings" pitchFamily="2" charset="2"/>
              </a:rPr>
              <a:t>['</a:t>
            </a:r>
            <a:r>
              <a:rPr lang="zh-CN" altLang="en-US" dirty="0">
                <a:sym typeface="Wingdings" pitchFamily="2" charset="2"/>
              </a:rPr>
              <a:t>方法</a:t>
            </a:r>
            <a:r>
              <a:rPr lang="en-US" altLang="zh-CN" dirty="0">
                <a:sym typeface="Wingdings" pitchFamily="2" charset="2"/>
              </a:rPr>
              <a:t>']()</a:t>
            </a:r>
          </a:p>
        </p:txBody>
      </p:sp>
    </p:spTree>
    <p:extLst>
      <p:ext uri="{BB962C8B-B14F-4D97-AF65-F5344CB8AC3E}">
        <p14:creationId xmlns:p14="http://schemas.microsoft.com/office/powerpoint/2010/main" val="25547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添加、修改、删除属性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添加</a:t>
            </a:r>
            <a:endParaRPr lang="en-US" altLang="zh-CN" dirty="0">
              <a:sym typeface="Wingdings" pitchFamily="2" charset="2"/>
            </a:endParaRPr>
          </a:p>
          <a:p>
            <a:r>
              <a:rPr lang="zh-CN" altLang="en-US" dirty="0">
                <a:sym typeface="Wingdings" pitchFamily="2" charset="2"/>
              </a:rPr>
              <a:t>修改</a:t>
            </a:r>
            <a:endParaRPr lang="en-US" altLang="zh-CN" dirty="0">
              <a:sym typeface="Wingdings" pitchFamily="2" charset="2"/>
            </a:endParaRPr>
          </a:p>
          <a:p>
            <a:r>
              <a:rPr lang="zh-CN" altLang="en-US" dirty="0">
                <a:sym typeface="Wingdings" pitchFamily="2" charset="2"/>
              </a:rPr>
              <a:t>删除：</a:t>
            </a:r>
            <a:r>
              <a:rPr lang="en-US" altLang="zh-CN" dirty="0">
                <a:sym typeface="Wingdings" pitchFamily="2" charset="2"/>
              </a:rPr>
              <a:t>delete</a:t>
            </a:r>
          </a:p>
        </p:txBody>
      </p:sp>
    </p:spTree>
    <p:extLst>
      <p:ext uri="{BB962C8B-B14F-4D97-AF65-F5344CB8AC3E}">
        <p14:creationId xmlns:p14="http://schemas.microsoft.com/office/powerpoint/2010/main" val="23074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检查属性和方法是否存在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1) </a:t>
            </a:r>
            <a:r>
              <a:rPr lang="zh-CN" altLang="en-US" dirty="0">
                <a:sym typeface="Wingdings" pitchFamily="2" charset="2"/>
              </a:rPr>
              <a:t> </a:t>
            </a:r>
            <a:r>
              <a:rPr lang="en-US" altLang="zh-CN" dirty="0">
                <a:sym typeface="Wingdings" pitchFamily="2" charset="2"/>
              </a:rPr>
              <a:t>in</a:t>
            </a:r>
            <a:r>
              <a:rPr lang="zh-CN" altLang="en-US" dirty="0">
                <a:sym typeface="Wingdings" pitchFamily="2" charset="2"/>
              </a:rPr>
              <a:t> 运算符</a:t>
            </a:r>
            <a:endParaRPr lang="en-US" altLang="zh-CN" dirty="0">
              <a:sym typeface="Wingdings" pitchFamily="2" charset="2"/>
            </a:endParaRPr>
          </a:p>
          <a:p>
            <a:r>
              <a:rPr lang="zh-CN" altLang="en-US" dirty="0">
                <a:sym typeface="Wingdings" pitchFamily="2" charset="2"/>
              </a:rPr>
              <a:t> </a:t>
            </a:r>
            <a:r>
              <a:rPr lang="en-US" altLang="zh-CN" dirty="0">
                <a:sym typeface="Wingdings" pitchFamily="2" charset="2"/>
              </a:rPr>
              <a:t>2) </a:t>
            </a:r>
            <a:r>
              <a:rPr lang="zh-CN" altLang="en-US" dirty="0">
                <a:sym typeface="Wingdings" pitchFamily="2" charset="2"/>
              </a:rPr>
              <a:t>检查属性或者方法是否返回</a:t>
            </a:r>
            <a:r>
              <a:rPr lang="en-US" altLang="zh-CN" dirty="0">
                <a:sym typeface="Wingdings" pitchFamily="2" charset="2"/>
              </a:rPr>
              <a:t> undefined</a:t>
            </a:r>
          </a:p>
          <a:p>
            <a:r>
              <a:rPr lang="zh-CN" altLang="en-US" dirty="0">
                <a:sym typeface="Wingdings" pitchFamily="2" charset="2"/>
              </a:rPr>
              <a:t> </a:t>
            </a:r>
            <a:r>
              <a:rPr lang="en-US" altLang="zh-CN" dirty="0">
                <a:sym typeface="Wingdings" pitchFamily="2" charset="2"/>
              </a:rPr>
              <a:t>3) hasOwnProperty()</a:t>
            </a:r>
          </a:p>
          <a:p>
            <a:endParaRPr lang="en-US" altLang="zh-CN" dirty="0">
              <a:sym typeface="Wingdings" pitchFamily="2" charset="2"/>
            </a:endParaRPr>
          </a:p>
          <a:p>
            <a:r>
              <a:rPr lang="zh-CN" altLang="en-US" dirty="0">
                <a:sym typeface="Wingdings" pitchFamily="2" charset="2"/>
              </a:rPr>
              <a:t> 属性分自有属性、继承属性</a:t>
            </a:r>
            <a:r>
              <a:rPr lang="en-US" altLang="zh-CN" dirty="0">
                <a:sym typeface="Wingdings" pitchFamily="2" charset="2"/>
              </a:rPr>
              <a:t>  </a:t>
            </a:r>
          </a:p>
          <a:p>
            <a:pPr lvl="1"/>
            <a:r>
              <a:rPr lang="zh-CN" altLang="en-US" dirty="0">
                <a:sym typeface="Wingdings" pitchFamily="2" charset="2"/>
              </a:rPr>
              <a:t>第三种方式只检测自有属性</a:t>
            </a:r>
            <a:endParaRPr lang="en-US" altLang="zh-CN" dirty="0">
              <a:sym typeface="Wingdings" pitchFamily="2" charset="2"/>
            </a:endParaRPr>
          </a:p>
          <a:p>
            <a:pPr lvl="1"/>
            <a:r>
              <a:rPr lang="zh-CN" altLang="en-US" dirty="0">
                <a:sym typeface="Wingdings" pitchFamily="2" charset="2"/>
              </a:rPr>
              <a:t>前两种自有属性和继承属性都检查</a:t>
            </a:r>
            <a:endParaRPr lang="en-US" altLang="zh-CN" dirty="0">
              <a:sym typeface="Wingdings" pitchFamily="2" charset="2"/>
            </a:endParaRPr>
          </a:p>
        </p:txBody>
      </p:sp>
      <p:sp>
        <p:nvSpPr>
          <p:cNvPr id="3" name="矩形 2">
            <a:extLst>
              <a:ext uri="{FF2B5EF4-FFF2-40B4-BE49-F238E27FC236}">
                <a16:creationId xmlns:a16="http://schemas.microsoft.com/office/drawing/2014/main" id="{7D34647C-CF6B-9743-8070-19CE09A8F6F5}"/>
              </a:ext>
            </a:extLst>
          </p:cNvPr>
          <p:cNvSpPr/>
          <p:nvPr/>
        </p:nvSpPr>
        <p:spPr>
          <a:xfrm>
            <a:off x="6012180" y="1600676"/>
            <a:ext cx="6096000" cy="1477328"/>
          </a:xfrm>
          <a:prstGeom prst="rect">
            <a:avLst/>
          </a:prstGeom>
          <a:ln>
            <a:solidFill>
              <a:schemeClr val="accent1"/>
            </a:solidFill>
          </a:ln>
        </p:spPr>
        <p:txBody>
          <a:bodyPr>
            <a:spAutoFit/>
          </a:bodyPr>
          <a:lstStyle/>
          <a:p>
            <a:r>
              <a:rPr lang="en-US" altLang="zh-CN" b="0">
                <a:solidFill>
                  <a:srgbClr val="96E072"/>
                </a:solidFill>
                <a:effectLst/>
                <a:latin typeface="Fira Code" panose="020B0509050000020004" pitchFamily="49" charset="0"/>
              </a:rPr>
              <a:t>'city'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in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superman</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superman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city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undefined</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superman</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hasOwnProperty</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'city'</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570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对象属性遍历</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5499391" cy="5152168"/>
          </a:xfrm>
        </p:spPr>
        <p:txBody>
          <a:bodyPr>
            <a:normAutofit fontScale="92500" lnSpcReduction="10000"/>
          </a:bodyPr>
          <a:lstStyle/>
          <a:p>
            <a:r>
              <a:rPr lang="zh-CN" altLang="en-US" sz="1600" dirty="0">
                <a:sym typeface="Wingdings" pitchFamily="2" charset="2"/>
              </a:rPr>
              <a:t>  </a:t>
            </a:r>
            <a:r>
              <a:rPr lang="en-US" altLang="zh-CN" sz="1600" dirty="0">
                <a:sym typeface="Wingdings" pitchFamily="2" charset="2"/>
              </a:rPr>
              <a:t>for ... in </a:t>
            </a:r>
            <a:r>
              <a:rPr lang="zh-CN" altLang="en-US" sz="1600" dirty="0">
                <a:sym typeface="Wingdings" pitchFamily="2" charset="2"/>
              </a:rPr>
              <a:t>循环：遍历一个对象的所有属性和方法</a:t>
            </a:r>
            <a:endParaRPr lang="en-US" altLang="zh-CN" sz="1600" dirty="0">
              <a:sym typeface="Wingdings" pitchFamily="2" charset="2"/>
            </a:endParaRPr>
          </a:p>
          <a:p>
            <a:r>
              <a:rPr lang="zh-CN" altLang="en-US" sz="1600" dirty="0">
                <a:sym typeface="Wingdings" pitchFamily="2" charset="2"/>
              </a:rPr>
              <a:t> </a:t>
            </a:r>
            <a:r>
              <a:rPr lang="en-US" altLang="zh-CN" sz="1600" dirty="0">
                <a:sym typeface="Wingdings" pitchFamily="2" charset="2"/>
              </a:rPr>
              <a:t>Object.keys()</a:t>
            </a:r>
            <a:r>
              <a:rPr lang="zh-CN" altLang="en-US" sz="1600" dirty="0">
                <a:sym typeface="Wingdings" pitchFamily="2" charset="2"/>
              </a:rPr>
              <a:t>：把提供为参数的任何对象的所有键作为数组返回</a:t>
            </a:r>
            <a:endParaRPr lang="en-US" altLang="zh-CN" sz="1600" dirty="0">
              <a:sym typeface="Wingdings" pitchFamily="2" charset="2"/>
            </a:endParaRPr>
          </a:p>
          <a:p>
            <a:r>
              <a:rPr lang="zh-CN" altLang="en-US" sz="1600" dirty="0">
                <a:sym typeface="Wingdings" pitchFamily="2" charset="2"/>
              </a:rPr>
              <a:t> </a:t>
            </a:r>
            <a:r>
              <a:rPr lang="en-US" altLang="zh-CN" sz="1600" dirty="0">
                <a:sym typeface="Wingdings" pitchFamily="2" charset="2"/>
              </a:rPr>
              <a:t>Object.values()</a:t>
            </a:r>
            <a:r>
              <a:rPr lang="zh-CN" altLang="en-US" sz="1600" dirty="0">
                <a:sym typeface="Wingdings" pitchFamily="2" charset="2"/>
              </a:rPr>
              <a:t>：把对象的所有值作为数组返回</a:t>
            </a:r>
            <a:endParaRPr lang="en-US" altLang="zh-CN" sz="1600" dirty="0">
              <a:sym typeface="Wingdings" pitchFamily="2" charset="2"/>
            </a:endParaRPr>
          </a:p>
          <a:p>
            <a:r>
              <a:rPr lang="zh-CN" altLang="en-US" sz="1600" dirty="0">
                <a:sym typeface="Wingdings" pitchFamily="2" charset="2"/>
              </a:rPr>
              <a:t> </a:t>
            </a:r>
            <a:r>
              <a:rPr lang="en-US" altLang="zh-CN" sz="1600" dirty="0">
                <a:sym typeface="Wingdings" pitchFamily="2" charset="2"/>
              </a:rPr>
              <a:t>Object.entries()</a:t>
            </a:r>
            <a:r>
              <a:rPr lang="zh-CN" altLang="en-US" sz="1600" dirty="0">
                <a:sym typeface="Wingdings" pitchFamily="2" charset="2"/>
              </a:rPr>
              <a:t>：对象的键值对作为数组返回</a:t>
            </a:r>
            <a:endParaRPr lang="en-US" altLang="zh-CN" sz="1600" dirty="0">
              <a:sym typeface="Wingdings" pitchFamily="2" charset="2"/>
            </a:endParaRPr>
          </a:p>
        </p:txBody>
      </p:sp>
      <p:sp>
        <p:nvSpPr>
          <p:cNvPr id="3" name="矩形 2">
            <a:extLst>
              <a:ext uri="{FF2B5EF4-FFF2-40B4-BE49-F238E27FC236}">
                <a16:creationId xmlns:a16="http://schemas.microsoft.com/office/drawing/2014/main" id="{E1156F7F-A625-7142-B479-2DF784C1A014}"/>
              </a:ext>
            </a:extLst>
          </p:cNvPr>
          <p:cNvSpPr/>
          <p:nvPr/>
        </p:nvSpPr>
        <p:spPr>
          <a:xfrm>
            <a:off x="6469380" y="1531769"/>
            <a:ext cx="5455920" cy="4493538"/>
          </a:xfrm>
          <a:prstGeom prst="rect">
            <a:avLst/>
          </a:prstGeom>
          <a:ln>
            <a:solidFill>
              <a:schemeClr val="accent1"/>
            </a:solidFill>
          </a:ln>
        </p:spPr>
        <p:txBody>
          <a:bodyPr wrap="square">
            <a:spAutoFit/>
          </a:bodyPr>
          <a:lstStyle/>
          <a:p>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遍历所有属性</a:t>
            </a:r>
            <a:endParaRPr lang="zh-CN" altLang="en-US"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for</a:t>
            </a:r>
            <a:r>
              <a:rPr lang="en-US" altLang="zh-CN" sz="1100" b="0">
                <a:solidFill>
                  <a:srgbClr val="BBBBBB"/>
                </a:solidFill>
                <a:effectLst/>
                <a:latin typeface="Fira Code" panose="020B0509050000020004" pitchFamily="49" charset="0"/>
              </a:rPr>
              <a:t>(</a:t>
            </a:r>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key</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in</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superman</a:t>
            </a:r>
            <a:r>
              <a:rPr lang="en-US" altLang="zh-CN" sz="1100" b="0">
                <a:solidFill>
                  <a:srgbClr val="BBBBBB"/>
                </a:solidFill>
                <a:effectLst/>
                <a:latin typeface="Fira Code" panose="020B0509050000020004" pitchFamily="49" charset="0"/>
              </a:rPr>
              <a:t>) { </a:t>
            </a:r>
          </a:p>
          <a:p>
            <a:r>
              <a:rPr lang="zh-CN" altLang="en-US" sz="1100" b="0">
                <a:solidFill>
                  <a:srgbClr val="F39C12"/>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console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log</a:t>
            </a:r>
            <a:r>
              <a:rPr lang="en-US" altLang="zh-CN" sz="1100" b="0">
                <a:solidFill>
                  <a:srgbClr val="BBBBBB"/>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a:t>
            </a:r>
            <a:r>
              <a:rPr lang="en-US" altLang="zh-CN" sz="1100" b="0">
                <a:solidFill>
                  <a:srgbClr val="F92672"/>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F92672"/>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 : </a:t>
            </a:r>
            <a:r>
              <a:rPr lang="en-US" altLang="zh-CN" sz="1100" b="0">
                <a:solidFill>
                  <a:srgbClr val="F92672"/>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superman</a:t>
            </a:r>
            <a:r>
              <a:rPr lang="en-US" altLang="zh-CN" sz="1100" b="0">
                <a:solidFill>
                  <a:srgbClr val="D5CED9"/>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D5CED9"/>
                </a:solidFill>
                <a:effectLst/>
                <a:latin typeface="Fira Code" panose="020B0509050000020004" pitchFamily="49" charset="0"/>
              </a:rPr>
              <a:t>]</a:t>
            </a:r>
            <a:r>
              <a:rPr lang="en-US" altLang="zh-CN" sz="1100" b="0">
                <a:solidFill>
                  <a:srgbClr val="F92672"/>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p>
          <a:p>
            <a:r>
              <a:rPr lang="en-US" altLang="zh-CN" sz="1100" b="0">
                <a:solidFill>
                  <a:srgbClr val="BBBBBB"/>
                </a:solidFill>
                <a:effectLst/>
                <a:latin typeface="Fira Code" panose="020B0509050000020004" pitchFamily="49" charset="0"/>
              </a:rPr>
              <a:t>} </a:t>
            </a: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只遍历输出自有属性</a:t>
            </a:r>
            <a:endParaRPr lang="zh-CN" altLang="en-US"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for</a:t>
            </a:r>
            <a:r>
              <a:rPr lang="en-US" altLang="zh-CN" sz="1100" b="0">
                <a:solidFill>
                  <a:srgbClr val="BBBBBB"/>
                </a:solidFill>
                <a:effectLst/>
                <a:latin typeface="Fira Code" panose="020B0509050000020004" pitchFamily="49" charset="0"/>
              </a:rPr>
              <a:t>(</a:t>
            </a:r>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key</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in</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superman</a:t>
            </a:r>
            <a:r>
              <a:rPr lang="en-US" altLang="zh-CN" sz="1100" b="0">
                <a:solidFill>
                  <a:srgbClr val="BBBBBB"/>
                </a:solidFill>
                <a:effectLst/>
                <a:latin typeface="Fira Code" panose="020B0509050000020004" pitchFamily="49" charset="0"/>
              </a:rPr>
              <a:t>) { </a:t>
            </a:r>
          </a:p>
          <a:p>
            <a:r>
              <a:rPr lang="zh-CN" altLang="en-US" sz="1100" b="0">
                <a:solidFill>
                  <a:srgbClr val="C74DED"/>
                </a:solidFill>
                <a:effectLst/>
                <a:latin typeface="Fira Code" panose="020B0509050000020004" pitchFamily="49" charset="0"/>
              </a:rPr>
              <a:t>  </a:t>
            </a:r>
            <a:r>
              <a:rPr lang="en-US" altLang="zh-CN" sz="1100" b="0">
                <a:solidFill>
                  <a:srgbClr val="C74DED"/>
                </a:solidFill>
                <a:effectLst/>
                <a:latin typeface="Fira Code" panose="020B0509050000020004" pitchFamily="49" charset="0"/>
              </a:rPr>
              <a:t>if</a:t>
            </a:r>
            <a:r>
              <a:rPr lang="en-US" altLang="zh-CN" sz="1100" b="0">
                <a:solidFill>
                  <a:srgbClr val="BBBBBB"/>
                </a:solidFill>
                <a:effectLst/>
                <a:latin typeface="Fira Code" panose="020B0509050000020004" pitchFamily="49" charset="0"/>
              </a:rPr>
              <a:t>(</a:t>
            </a:r>
            <a:r>
              <a:rPr lang="en-US" altLang="zh-CN" sz="1100" b="0">
                <a:solidFill>
                  <a:srgbClr val="F39C12"/>
                </a:solidFill>
                <a:effectLst/>
                <a:latin typeface="Fira Code" panose="020B0509050000020004" pitchFamily="49" charset="0"/>
              </a:rPr>
              <a:t>superman</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hasOwnProperty</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BBBBBB"/>
                </a:solidFill>
                <a:effectLst/>
                <a:latin typeface="Fira Code" panose="020B0509050000020004" pitchFamily="49" charset="0"/>
              </a:rPr>
              <a:t>)){ </a:t>
            </a:r>
          </a:p>
          <a:p>
            <a:r>
              <a:rPr lang="zh-CN" altLang="en-US" sz="1100" b="0">
                <a:solidFill>
                  <a:srgbClr val="F39C12"/>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console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log</a:t>
            </a:r>
            <a:r>
              <a:rPr lang="en-US" altLang="zh-CN" sz="1100" b="0">
                <a:solidFill>
                  <a:srgbClr val="BBBBBB"/>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a:t>
            </a:r>
            <a:r>
              <a:rPr lang="en-US" altLang="zh-CN" sz="1100" b="0">
                <a:solidFill>
                  <a:srgbClr val="F92672"/>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F92672"/>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 : </a:t>
            </a:r>
            <a:r>
              <a:rPr lang="en-US" altLang="zh-CN" sz="1100" b="0">
                <a:solidFill>
                  <a:srgbClr val="F92672"/>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superman</a:t>
            </a:r>
            <a:r>
              <a:rPr lang="en-US" altLang="zh-CN" sz="1100" b="0">
                <a:solidFill>
                  <a:srgbClr val="D5CED9"/>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D5CED9"/>
                </a:solidFill>
                <a:effectLst/>
                <a:latin typeface="Fira Code" panose="020B0509050000020004" pitchFamily="49" charset="0"/>
              </a:rPr>
              <a:t>]</a:t>
            </a:r>
            <a:r>
              <a:rPr lang="en-US" altLang="zh-CN" sz="1100" b="0">
                <a:solidFill>
                  <a:srgbClr val="F92672"/>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 </a:t>
            </a:r>
          </a:p>
          <a:p>
            <a:r>
              <a:rPr lang="en-US" altLang="zh-CN" sz="1100" b="0">
                <a:solidFill>
                  <a:srgbClr val="BBBBBB"/>
                </a:solidFill>
                <a:effectLst/>
                <a:latin typeface="Fira Code" panose="020B0509050000020004" pitchFamily="49" charset="0"/>
              </a:rPr>
              <a:t>}</a:t>
            </a: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遍历所有键</a:t>
            </a:r>
            <a:endParaRPr lang="zh-CN" altLang="en-US"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for</a:t>
            </a:r>
            <a:r>
              <a:rPr lang="en-US" altLang="zh-CN" sz="1100" b="0">
                <a:solidFill>
                  <a:srgbClr val="BBBBBB"/>
                </a:solidFill>
                <a:effectLst/>
                <a:latin typeface="Fira Code" panose="020B0509050000020004" pitchFamily="49" charset="0"/>
              </a:rPr>
              <a:t>(</a:t>
            </a:r>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key</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of</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Object</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keys</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superman</a:t>
            </a:r>
            <a:r>
              <a:rPr lang="en-US" altLang="zh-CN" sz="1100" b="0">
                <a:solidFill>
                  <a:srgbClr val="BBBBBB"/>
                </a:solidFill>
                <a:effectLst/>
                <a:latin typeface="Fira Code" panose="020B0509050000020004" pitchFamily="49" charset="0"/>
              </a:rPr>
              <a:t>)) { </a:t>
            </a:r>
          </a:p>
          <a:p>
            <a:r>
              <a:rPr lang="zh-CN" altLang="en-US" sz="1100" b="0">
                <a:solidFill>
                  <a:srgbClr val="F39C12"/>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console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log</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BBBBBB"/>
                </a:solidFill>
                <a:effectLst/>
                <a:latin typeface="Fira Code" panose="020B0509050000020004" pitchFamily="49" charset="0"/>
              </a:rPr>
              <a:t>); </a:t>
            </a:r>
          </a:p>
          <a:p>
            <a:r>
              <a:rPr lang="en-US" altLang="zh-CN" sz="1100" b="0">
                <a:solidFill>
                  <a:srgbClr val="BBBBBB"/>
                </a:solidFill>
                <a:effectLst/>
                <a:latin typeface="Fira Code" panose="020B0509050000020004" pitchFamily="49" charset="0"/>
              </a:rPr>
              <a:t>} </a:t>
            </a: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遍历所有值</a:t>
            </a:r>
            <a:endParaRPr lang="zh-CN" altLang="en-US"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for</a:t>
            </a:r>
            <a:r>
              <a:rPr lang="en-US" altLang="zh-CN" sz="1100" b="0">
                <a:solidFill>
                  <a:srgbClr val="BBBBBB"/>
                </a:solidFill>
                <a:effectLst/>
                <a:latin typeface="Fira Code" panose="020B0509050000020004" pitchFamily="49" charset="0"/>
              </a:rPr>
              <a:t>(</a:t>
            </a:r>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value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of</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Object</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values</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superman</a:t>
            </a:r>
            <a:r>
              <a:rPr lang="en-US" altLang="zh-CN" sz="1100" b="0">
                <a:solidFill>
                  <a:srgbClr val="BBBBBB"/>
                </a:solidFill>
                <a:effectLst/>
                <a:latin typeface="Fira Code" panose="020B0509050000020004" pitchFamily="49" charset="0"/>
              </a:rPr>
              <a:t>)) { </a:t>
            </a:r>
          </a:p>
          <a:p>
            <a:r>
              <a:rPr lang="zh-CN" altLang="en-US" sz="1100" b="0">
                <a:solidFill>
                  <a:srgbClr val="F39C12"/>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console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log</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value</a:t>
            </a:r>
            <a:r>
              <a:rPr lang="en-US" altLang="zh-CN" sz="1100" b="0">
                <a:solidFill>
                  <a:srgbClr val="BBBBBB"/>
                </a:solidFill>
                <a:effectLst/>
                <a:latin typeface="Fira Code" panose="020B0509050000020004" pitchFamily="49" charset="0"/>
              </a:rPr>
              <a:t>); </a:t>
            </a:r>
          </a:p>
          <a:p>
            <a:r>
              <a:rPr lang="en-US" altLang="zh-CN" sz="1100" b="0">
                <a:solidFill>
                  <a:srgbClr val="BBBBBB"/>
                </a:solidFill>
                <a:effectLst/>
                <a:latin typeface="Fira Code" panose="020B0509050000020004" pitchFamily="49" charset="0"/>
              </a:rPr>
              <a:t>} </a:t>
            </a: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遍历键值对</a:t>
            </a:r>
            <a:endParaRPr lang="zh-CN" altLang="en-US"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for</a:t>
            </a:r>
            <a:r>
              <a:rPr lang="en-US" altLang="zh-CN" sz="1100" b="0">
                <a:solidFill>
                  <a:srgbClr val="BBBBBB"/>
                </a:solidFill>
                <a:effectLst/>
                <a:latin typeface="Fira Code" panose="020B0509050000020004" pitchFamily="49" charset="0"/>
              </a:rPr>
              <a:t>(</a:t>
            </a:r>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key</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value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of</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Object</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entries</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superman</a:t>
            </a:r>
            <a:r>
              <a:rPr lang="en-US" altLang="zh-CN" sz="1100" b="0">
                <a:solidFill>
                  <a:srgbClr val="BBBBBB"/>
                </a:solidFill>
                <a:effectLst/>
                <a:latin typeface="Fira Code" panose="020B0509050000020004" pitchFamily="49" charset="0"/>
              </a:rPr>
              <a:t>)) { </a:t>
            </a:r>
          </a:p>
          <a:p>
            <a:r>
              <a:rPr lang="zh-CN" altLang="en-US" sz="1100" b="0">
                <a:solidFill>
                  <a:srgbClr val="F39C12"/>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console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log</a:t>
            </a:r>
            <a:r>
              <a:rPr lang="en-US" altLang="zh-CN" sz="1100" b="0">
                <a:solidFill>
                  <a:srgbClr val="BBBBBB"/>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a:t>
            </a:r>
            <a:r>
              <a:rPr lang="en-US" altLang="zh-CN" sz="1100" b="0">
                <a:solidFill>
                  <a:srgbClr val="F92672"/>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key</a:t>
            </a:r>
            <a:r>
              <a:rPr lang="en-US" altLang="zh-CN" sz="1100" b="0">
                <a:solidFill>
                  <a:srgbClr val="F92672"/>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 </a:t>
            </a:r>
            <a:r>
              <a:rPr lang="en-US" altLang="zh-CN" sz="1100" b="0">
                <a:solidFill>
                  <a:srgbClr val="F92672"/>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value</a:t>
            </a:r>
            <a:r>
              <a:rPr lang="en-US" altLang="zh-CN" sz="1100" b="0">
                <a:solidFill>
                  <a:srgbClr val="F92672"/>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p>
          <a:p>
            <a:r>
              <a:rPr lang="en-US" altLang="zh-CN" sz="1100" b="0">
                <a:solidFill>
                  <a:srgbClr val="BBBBBB"/>
                </a:solidFill>
                <a:effectLst/>
                <a:latin typeface="Fira Code" panose="020B0509050000020004" pitchFamily="49" charset="0"/>
              </a:rPr>
              <a:t>} </a:t>
            </a:r>
          </a:p>
        </p:txBody>
      </p:sp>
    </p:spTree>
    <p:extLst>
      <p:ext uri="{BB962C8B-B14F-4D97-AF65-F5344CB8AC3E}">
        <p14:creationId xmlns:p14="http://schemas.microsoft.com/office/powerpoint/2010/main" val="58736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嵌套对象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3" name="矩形 2">
            <a:extLst>
              <a:ext uri="{FF2B5EF4-FFF2-40B4-BE49-F238E27FC236}">
                <a16:creationId xmlns:a16="http://schemas.microsoft.com/office/drawing/2014/main" id="{8C1FF467-6009-4D48-9705-B3CCBE67C17C}"/>
              </a:ext>
            </a:extLst>
          </p:cNvPr>
          <p:cNvSpPr/>
          <p:nvPr/>
        </p:nvSpPr>
        <p:spPr>
          <a:xfrm>
            <a:off x="1927860" y="2150239"/>
            <a:ext cx="8503920" cy="2585323"/>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jla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 </a:t>
            </a:r>
          </a:p>
          <a:p>
            <a:r>
              <a:rPr lang="en-US" altLang="zh-CN" b="0">
                <a:solidFill>
                  <a:srgbClr val="BBBBBB"/>
                </a:solidFill>
                <a:effectLst/>
                <a:latin typeface="Fira Code" panose="020B0509050000020004" pitchFamily="49" charset="0"/>
              </a:rPr>
              <a:t>  superman: { realName: </a:t>
            </a:r>
            <a:r>
              <a:rPr lang="en-US" altLang="zh-CN" b="0">
                <a:solidFill>
                  <a:srgbClr val="96E072"/>
                </a:solidFill>
                <a:effectLst/>
                <a:latin typeface="Fira Code" panose="020B0509050000020004" pitchFamily="49" charset="0"/>
              </a:rPr>
              <a:t>'Clark Kent'</a:t>
            </a:r>
            <a:r>
              <a:rPr lang="en-US" altLang="zh-CN" b="0">
                <a:solidFill>
                  <a:srgbClr val="BBBBBB"/>
                </a:solidFill>
                <a:effectLst/>
                <a:latin typeface="Fira Code" panose="020B0509050000020004" pitchFamily="49" charset="0"/>
              </a:rPr>
              <a:t> }, </a:t>
            </a:r>
          </a:p>
          <a:p>
            <a:r>
              <a:rPr lang="en-US" altLang="zh-CN" b="0">
                <a:solidFill>
                  <a:srgbClr val="BBBBBB"/>
                </a:solidFill>
                <a:effectLst/>
                <a:latin typeface="Fira Code" panose="020B0509050000020004" pitchFamily="49" charset="0"/>
              </a:rPr>
              <a:t>  batman: { realName: </a:t>
            </a:r>
            <a:r>
              <a:rPr lang="en-US" altLang="zh-CN" b="0">
                <a:solidFill>
                  <a:srgbClr val="96E072"/>
                </a:solidFill>
                <a:effectLst/>
                <a:latin typeface="Fira Code" panose="020B0509050000020004" pitchFamily="49" charset="0"/>
              </a:rPr>
              <a:t>'Bruce Wayne'</a:t>
            </a:r>
            <a:r>
              <a:rPr lang="en-US" altLang="zh-CN" b="0">
                <a:solidFill>
                  <a:srgbClr val="BBBBBB"/>
                </a:solidFill>
                <a:effectLst/>
                <a:latin typeface="Fira Code" panose="020B0509050000020004" pitchFamily="49" charset="0"/>
              </a:rPr>
              <a:t> }, </a:t>
            </a:r>
          </a:p>
          <a:p>
            <a:r>
              <a:rPr lang="en-US" altLang="zh-CN" b="0">
                <a:solidFill>
                  <a:srgbClr val="BBBBBB"/>
                </a:solidFill>
                <a:effectLst/>
                <a:latin typeface="Fira Code" panose="020B0509050000020004" pitchFamily="49" charset="0"/>
              </a:rPr>
              <a:t>  wonderWoman: { realName: </a:t>
            </a:r>
            <a:r>
              <a:rPr lang="en-US" altLang="zh-CN" b="0">
                <a:solidFill>
                  <a:srgbClr val="96E072"/>
                </a:solidFill>
                <a:effectLst/>
                <a:latin typeface="Fira Code" panose="020B0509050000020004" pitchFamily="49" charset="0"/>
              </a:rPr>
              <a:t>'Diana Prince'</a:t>
            </a:r>
            <a:r>
              <a:rPr lang="en-US" altLang="zh-CN" b="0">
                <a:solidFill>
                  <a:srgbClr val="BBBBBB"/>
                </a:solidFill>
                <a:effectLst/>
                <a:latin typeface="Fira Code" panose="020B0509050000020004" pitchFamily="49" charset="0"/>
              </a:rPr>
              <a:t> }, </a:t>
            </a:r>
          </a:p>
          <a:p>
            <a:r>
              <a:rPr lang="en-US" altLang="zh-CN" b="0">
                <a:solidFill>
                  <a:srgbClr val="BBBBBB"/>
                </a:solidFill>
                <a:effectLst/>
                <a:latin typeface="Fira Code" panose="020B0509050000020004" pitchFamily="49" charset="0"/>
              </a:rPr>
              <a:t>  flash: { realName: </a:t>
            </a:r>
            <a:r>
              <a:rPr lang="en-US" altLang="zh-CN" b="0">
                <a:solidFill>
                  <a:srgbClr val="96E072"/>
                </a:solidFill>
                <a:effectLst/>
                <a:latin typeface="Fira Code" panose="020B0509050000020004" pitchFamily="49" charset="0"/>
              </a:rPr>
              <a:t>'Barry Allen'</a:t>
            </a:r>
            <a:r>
              <a:rPr lang="en-US" altLang="zh-CN" b="0">
                <a:solidFill>
                  <a:srgbClr val="BBBBBB"/>
                </a:solidFill>
                <a:effectLst/>
                <a:latin typeface="Fira Code" panose="020B0509050000020004" pitchFamily="49" charset="0"/>
              </a:rPr>
              <a:t> }, </a:t>
            </a:r>
          </a:p>
          <a:p>
            <a:r>
              <a:rPr lang="en-US" altLang="zh-CN" b="0">
                <a:solidFill>
                  <a:srgbClr val="BBBBBB"/>
                </a:solidFill>
                <a:effectLst/>
                <a:latin typeface="Fira Code" panose="020B0509050000020004" pitchFamily="49" charset="0"/>
              </a:rPr>
              <a:t>  aquaman: { realName: </a:t>
            </a:r>
            <a:r>
              <a:rPr lang="en-US" altLang="zh-CN" b="0">
                <a:solidFill>
                  <a:srgbClr val="96E072"/>
                </a:solidFill>
                <a:effectLst/>
                <a:latin typeface="Fira Code" panose="020B0509050000020004" pitchFamily="49" charset="0"/>
              </a:rPr>
              <a:t>'Arthur Curry'</a:t>
            </a:r>
            <a:r>
              <a:rPr lang="en-US" altLang="zh-CN" b="0">
                <a:solidFill>
                  <a:srgbClr val="BBBBBB"/>
                </a:solidFill>
                <a:effectLst/>
                <a:latin typeface="Fira Code" panose="020B0509050000020004" pitchFamily="49" charset="0"/>
              </a:rPr>
              <a:t> }, </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jla</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wonderWoman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realName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Diana Prince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9169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对象复制</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对象是按引用赋值！</a:t>
            </a:r>
            <a:endParaRPr lang="en-US" altLang="zh-CN" dirty="0">
              <a:sym typeface="Wingdings" pitchFamily="2" charset="2"/>
            </a:endParaRPr>
          </a:p>
          <a:p>
            <a:r>
              <a:rPr lang="zh-CN" altLang="en-US" dirty="0">
                <a:sym typeface="Wingdings" pitchFamily="2" charset="2"/>
              </a:rPr>
              <a:t>  如果一个变量被赋值为另一个已经存在的对象，它会指向与该对象相同的内存空间。所以对任一个引用所做的任何修改都会影响相同的对象。</a:t>
            </a:r>
            <a:endParaRPr lang="en-US" altLang="zh-CN" dirty="0">
              <a:sym typeface="Wingdings" pitchFamily="2" charset="2"/>
            </a:endParaRPr>
          </a:p>
        </p:txBody>
      </p:sp>
      <p:sp>
        <p:nvSpPr>
          <p:cNvPr id="3" name="矩形 2">
            <a:extLst>
              <a:ext uri="{FF2B5EF4-FFF2-40B4-BE49-F238E27FC236}">
                <a16:creationId xmlns:a16="http://schemas.microsoft.com/office/drawing/2014/main" id="{6D89D572-97F5-7E4D-9970-AB0CE9086F69}"/>
              </a:ext>
            </a:extLst>
          </p:cNvPr>
          <p:cNvSpPr/>
          <p:nvPr/>
        </p:nvSpPr>
        <p:spPr>
          <a:xfrm>
            <a:off x="3383280" y="3288298"/>
            <a:ext cx="6096000" cy="2308324"/>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thor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name: </a:t>
            </a:r>
            <a:r>
              <a:rPr lang="en-US" altLang="zh-CN" b="0">
                <a:solidFill>
                  <a:srgbClr val="96E072"/>
                </a:solidFill>
                <a:effectLst/>
                <a:latin typeface="Fira Code" panose="020B0509050000020004" pitchFamily="49" charset="0"/>
              </a:rPr>
              <a:t>'Thor'</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 </a:t>
            </a:r>
          </a:p>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cloneThor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thor</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cloneThor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'Clor'</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thor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 </a:t>
            </a:r>
            <a:r>
              <a:rPr lang="en-US" altLang="zh-CN" b="0">
                <a:solidFill>
                  <a:srgbClr val="5F6167"/>
                </a:solidFill>
                <a:effectLst/>
                <a:latin typeface="Fira Code" panose="020B0509050000020004" pitchFamily="49" charset="0"/>
              </a:rPr>
              <a:t>// -&gt; 'Clor'</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78721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对象作为函数参数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en-US" altLang="zh-CN" dirty="0">
                <a:sym typeface="Wingdings" pitchFamily="2" charset="2"/>
              </a:rPr>
              <a:t> </a:t>
            </a:r>
            <a:r>
              <a:rPr lang="zh-CN" altLang="en-US" dirty="0">
                <a:sym typeface="Wingdings" pitchFamily="2" charset="2"/>
              </a:rPr>
              <a:t>命名参数，函数有很多参数时。  </a:t>
            </a:r>
            <a:endParaRPr lang="en-US" altLang="zh-CN" dirty="0">
              <a:sym typeface="Wingdings" pitchFamily="2" charset="2"/>
            </a:endParaRPr>
          </a:p>
        </p:txBody>
      </p:sp>
      <p:sp>
        <p:nvSpPr>
          <p:cNvPr id="4" name="矩形 3">
            <a:extLst>
              <a:ext uri="{FF2B5EF4-FFF2-40B4-BE49-F238E27FC236}">
                <a16:creationId xmlns:a16="http://schemas.microsoft.com/office/drawing/2014/main" id="{997F67C6-2AA3-834B-AF07-011004392C42}"/>
              </a:ext>
            </a:extLst>
          </p:cNvPr>
          <p:cNvSpPr/>
          <p:nvPr/>
        </p:nvSpPr>
        <p:spPr>
          <a:xfrm>
            <a:off x="2468880" y="2178546"/>
            <a:ext cx="7962900" cy="4154984"/>
          </a:xfrm>
          <a:prstGeom prst="rect">
            <a:avLst/>
          </a:prstGeom>
          <a:ln>
            <a:solidFill>
              <a:schemeClr val="accent1"/>
            </a:solidFill>
          </a:ln>
        </p:spPr>
        <p:txBody>
          <a:bodyPr wrap="square">
            <a:spAutoFit/>
          </a:bodyPr>
          <a:lstStyle/>
          <a:p>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greet</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greeting</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age</a:t>
            </a:r>
            <a:r>
              <a:rPr lang="en-US" altLang="zh-CN" sz="1600" b="0">
                <a:solidFill>
                  <a:srgbClr val="BBBBBB"/>
                </a:solidFill>
                <a:effectLst/>
                <a:latin typeface="Fira Code" panose="020B0509050000020004" pitchFamily="49" charset="0"/>
              </a:rPr>
              <a:t>}) { </a:t>
            </a:r>
          </a:p>
          <a:p>
            <a:r>
              <a:rPr lang="en-US" altLang="zh-CN" sz="1600" b="0">
                <a:solidFill>
                  <a:srgbClr val="C74DED"/>
                </a:solidFill>
                <a:effectLst/>
                <a:latin typeface="Fira Code" panose="020B0509050000020004" pitchFamily="49" charset="0"/>
              </a:rPr>
              <a:t>  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greeting</a:t>
            </a:r>
            <a:r>
              <a:rPr lang="en-US" altLang="zh-CN" sz="1600" b="0">
                <a:solidFill>
                  <a:srgbClr val="F92672"/>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 </a:t>
            </a:r>
            <a:r>
              <a:rPr lang="zh-CN" altLang="en-US" sz="1600" b="0">
                <a:solidFill>
                  <a:srgbClr val="96E072"/>
                </a:solidFill>
                <a:effectLst/>
                <a:latin typeface="Fira Code" panose="020B0509050000020004" pitchFamily="49" charset="0"/>
              </a:rPr>
              <a:t>我是</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，今年</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age</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岁。</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let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a</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greet</a:t>
            </a:r>
            <a:r>
              <a:rPr lang="en-US" altLang="zh-CN" sz="1600" b="0">
                <a:solidFill>
                  <a:srgbClr val="BBBBBB"/>
                </a:solidFill>
                <a:effectLst/>
                <a:latin typeface="Fira Code" panose="020B0509050000020004" pitchFamily="49" charset="0"/>
              </a:rPr>
              <a:t>({ greeting: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师傅，你好</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age: </a:t>
            </a:r>
            <a:r>
              <a:rPr lang="en-US" altLang="zh-CN" sz="1600" b="0">
                <a:solidFill>
                  <a:srgbClr val="F39C12"/>
                </a:solidFill>
                <a:effectLst/>
                <a:latin typeface="Fira Code" panose="020B0509050000020004" pitchFamily="49" charset="0"/>
              </a:rPr>
              <a:t>10</a:t>
            </a:r>
            <a:r>
              <a:rPr lang="en-US" altLang="zh-CN" sz="1600" b="0">
                <a:solidFill>
                  <a:srgbClr val="BBBBBB"/>
                </a:solidFill>
                <a:effectLst/>
                <a:latin typeface="Fira Code" panose="020B0509050000020004" pitchFamily="49" charset="0"/>
              </a:rPr>
              <a:t>, name: </a:t>
            </a:r>
            <a:r>
              <a:rPr lang="en-US" altLang="zh-CN" sz="1600" b="0">
                <a:solidFill>
                  <a:srgbClr val="96E072"/>
                </a:solidFill>
                <a:effectLst/>
                <a:latin typeface="Fira Code" panose="020B0509050000020004" pitchFamily="49" charset="0"/>
              </a:rPr>
              <a:t>'Bart'</a:t>
            </a:r>
            <a:r>
              <a:rPr lang="en-US" altLang="zh-CN" sz="1600" b="0">
                <a:solidFill>
                  <a:srgbClr val="BBBBBB"/>
                </a:solidFill>
                <a:effectLst/>
                <a:latin typeface="Fira Code" panose="020B0509050000020004" pitchFamily="49" charset="0"/>
              </a:rPr>
              <a:t>}); </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-&gt; </a:t>
            </a:r>
            <a:r>
              <a:rPr lang="zh-CN" altLang="en-US" sz="1600" b="0">
                <a:solidFill>
                  <a:srgbClr val="5F6167"/>
                </a:solidFill>
                <a:effectLst/>
                <a:latin typeface="Fira Code" panose="020B0509050000020004" pitchFamily="49" charset="0"/>
              </a:rPr>
              <a:t>师傅，你好！我是</a:t>
            </a:r>
            <a:r>
              <a:rPr lang="en-US" altLang="zh-CN" sz="1600" b="0">
                <a:solidFill>
                  <a:srgbClr val="5F6167"/>
                </a:solidFill>
                <a:effectLst/>
                <a:latin typeface="Fira Code" panose="020B0509050000020004" pitchFamily="49" charset="0"/>
              </a:rPr>
              <a:t>Bart</a:t>
            </a:r>
            <a:r>
              <a:rPr lang="zh-CN" altLang="en-US" sz="1600" b="0">
                <a:solidFill>
                  <a:srgbClr val="5F6167"/>
                </a:solidFill>
                <a:effectLst/>
                <a:latin typeface="Fira Code" panose="020B0509050000020004" pitchFamily="49" charset="0"/>
              </a:rPr>
              <a:t>，今年</a:t>
            </a:r>
            <a:r>
              <a:rPr lang="en-US" altLang="zh-CN" sz="1600" b="0">
                <a:solidFill>
                  <a:srgbClr val="5F6167"/>
                </a:solidFill>
                <a:effectLst/>
                <a:latin typeface="Fira Code" panose="020B0509050000020004" pitchFamily="49" charset="0"/>
              </a:rPr>
              <a:t>10</a:t>
            </a:r>
            <a:r>
              <a:rPr lang="zh-CN" altLang="en-US" sz="1600" b="0">
                <a:solidFill>
                  <a:srgbClr val="5F6167"/>
                </a:solidFill>
                <a:effectLst/>
                <a:latin typeface="Fira Code" panose="020B0509050000020004" pitchFamily="49" charset="0"/>
              </a:rPr>
              <a:t>岁。</a:t>
            </a:r>
            <a:endParaRPr lang="zh-CN" altLang="en-US" sz="1600" b="0">
              <a:solidFill>
                <a:srgbClr val="BBBBBB"/>
              </a:solidFill>
              <a:effectLst/>
              <a:latin typeface="Fira Code" panose="020B0509050000020004" pitchFamily="49" charset="0"/>
            </a:endParaRPr>
          </a:p>
          <a:p>
            <a:br>
              <a:rPr lang="zh-CN" altLang="en-US"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greet</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greeting</a:t>
            </a:r>
            <a:r>
              <a:rPr lang="en-US" altLang="zh-CN" sz="1600" b="0">
                <a:solidFill>
                  <a:srgbClr val="EE5D43"/>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'Hello'</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age</a:t>
            </a:r>
            <a:r>
              <a:rPr lang="en-US" altLang="zh-CN" sz="1600" b="0">
                <a:solidFill>
                  <a:srgbClr val="EE5D43"/>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18</a:t>
            </a:r>
            <a:r>
              <a:rPr lang="en-US" altLang="zh-CN" sz="1600" b="0">
                <a:solidFill>
                  <a:srgbClr val="BBBBBB"/>
                </a:solidFill>
                <a:effectLst/>
                <a:latin typeface="Fira Code" panose="020B0509050000020004" pitchFamily="49" charset="0"/>
              </a:rPr>
              <a:t>}) { </a:t>
            </a:r>
          </a:p>
          <a:p>
            <a:r>
              <a:rPr lang="en-US" altLang="zh-CN" sz="1600" b="0">
                <a:solidFill>
                  <a:srgbClr val="C74DED"/>
                </a:solidFill>
                <a:effectLst/>
                <a:latin typeface="Fira Code" panose="020B0509050000020004" pitchFamily="49" charset="0"/>
              </a:rPr>
              <a:t>  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greeting</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！我是</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，今年</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age</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岁。</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en-US" altLang="zh-CN" sz="1600" b="0">
                <a:solidFill>
                  <a:srgbClr val="BBBBBB"/>
                </a:solidFill>
                <a:effectLst/>
                <a:latin typeface="Fira Code" panose="020B0509050000020004" pitchFamily="49" charset="0"/>
              </a:rPr>
              <a:t>} </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let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greet</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b</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//-&gt; Hello</a:t>
            </a:r>
            <a:r>
              <a:rPr lang="zh-CN" altLang="en-US" sz="1600" b="0">
                <a:solidFill>
                  <a:srgbClr val="5F6167"/>
                </a:solidFill>
                <a:effectLst/>
                <a:latin typeface="Fira Code" panose="020B0509050000020004" pitchFamily="49" charset="0"/>
              </a:rPr>
              <a:t>！我是</a:t>
            </a:r>
            <a:r>
              <a:rPr lang="en-US" altLang="zh-CN" sz="1600" b="0">
                <a:solidFill>
                  <a:srgbClr val="5F6167"/>
                </a:solidFill>
                <a:effectLst/>
                <a:latin typeface="Fira Code" panose="020B0509050000020004" pitchFamily="49" charset="0"/>
              </a:rPr>
              <a:t>undefined</a:t>
            </a:r>
            <a:r>
              <a:rPr lang="zh-CN" altLang="en-US" sz="1600" b="0">
                <a:solidFill>
                  <a:srgbClr val="5F6167"/>
                </a:solidFill>
                <a:effectLst/>
                <a:latin typeface="Fira Code" panose="020B0509050000020004" pitchFamily="49" charset="0"/>
              </a:rPr>
              <a:t>，今年</a:t>
            </a:r>
            <a:r>
              <a:rPr lang="en-US" altLang="zh-CN" sz="1600" b="0">
                <a:solidFill>
                  <a:srgbClr val="5F6167"/>
                </a:solidFill>
                <a:effectLst/>
                <a:latin typeface="Fira Code" panose="020B0509050000020004" pitchFamily="49" charset="0"/>
              </a:rPr>
              <a:t>18</a:t>
            </a:r>
            <a:r>
              <a:rPr lang="zh-CN" altLang="en-US" sz="1600" b="0">
                <a:solidFill>
                  <a:srgbClr val="5F6167"/>
                </a:solidFill>
                <a:effectLst/>
                <a:latin typeface="Fira Code" panose="020B0509050000020004" pitchFamily="49" charset="0"/>
              </a:rPr>
              <a:t>岁。</a:t>
            </a:r>
            <a:endParaRPr lang="zh-CN" altLang="en-US" sz="1600" b="0">
              <a:solidFill>
                <a:srgbClr val="BBBBBB"/>
              </a:solidFill>
              <a:effectLst/>
              <a:latin typeface="Fira Code" panose="020B0509050000020004" pitchFamily="49" charset="0"/>
            </a:endParaRPr>
          </a:p>
          <a:p>
            <a:br>
              <a:rPr lang="zh-CN" altLang="en-US"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let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greet</a:t>
            </a:r>
            <a:r>
              <a:rPr lang="en-US" altLang="zh-CN" sz="1600" b="0">
                <a:solidFill>
                  <a:srgbClr val="BBBBBB"/>
                </a:solidFill>
                <a:effectLst/>
                <a:latin typeface="Fira Code" panose="020B0509050000020004" pitchFamily="49" charset="0"/>
              </a:rPr>
              <a:t>({ name: </a:t>
            </a:r>
            <a:r>
              <a:rPr lang="en-US" altLang="zh-CN" sz="1600" b="0">
                <a:solidFill>
                  <a:srgbClr val="96E072"/>
                </a:solidFill>
                <a:effectLst/>
                <a:latin typeface="Fira Code" panose="020B0509050000020004" pitchFamily="49" charset="0"/>
              </a:rPr>
              <a:t>'Lisa'</a:t>
            </a:r>
            <a:r>
              <a:rPr lang="en-US" altLang="zh-CN" sz="1600" b="0">
                <a:solidFill>
                  <a:srgbClr val="BBBBBB"/>
                </a:solidFill>
                <a:effectLst/>
                <a:latin typeface="Fira Code" panose="020B0509050000020004" pitchFamily="49" charset="0"/>
              </a:rPr>
              <a:t>, age: </a:t>
            </a:r>
            <a:r>
              <a:rPr lang="en-US" altLang="zh-CN" sz="1600" b="0">
                <a:solidFill>
                  <a:srgbClr val="F39C12"/>
                </a:solidFill>
                <a:effectLst/>
                <a:latin typeface="Fira Code" panose="020B0509050000020004" pitchFamily="49" charset="0"/>
              </a:rPr>
              <a:t>8</a:t>
            </a:r>
            <a:r>
              <a:rPr lang="en-US" altLang="zh-CN" sz="1600" b="0">
                <a:solidFill>
                  <a:srgbClr val="BBBBBB"/>
                </a:solidFill>
                <a:effectLst/>
                <a:latin typeface="Fira Code" panose="020B0509050000020004" pitchFamily="49" charset="0"/>
              </a:rPr>
              <a:t> }); </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-&gt; Hello</a:t>
            </a:r>
            <a:r>
              <a:rPr lang="zh-CN" altLang="en-US" sz="1600" b="0">
                <a:solidFill>
                  <a:srgbClr val="5F6167"/>
                </a:solidFill>
                <a:effectLst/>
                <a:latin typeface="Fira Code" panose="020B0509050000020004" pitchFamily="49" charset="0"/>
              </a:rPr>
              <a:t>！我是</a:t>
            </a:r>
            <a:r>
              <a:rPr lang="en-US" altLang="zh-CN" sz="1600" b="0">
                <a:solidFill>
                  <a:srgbClr val="5F6167"/>
                </a:solidFill>
                <a:effectLst/>
                <a:latin typeface="Fira Code" panose="020B0509050000020004" pitchFamily="49" charset="0"/>
              </a:rPr>
              <a:t>Lisa</a:t>
            </a:r>
            <a:r>
              <a:rPr lang="zh-CN" altLang="en-US" sz="1600" b="0">
                <a:solidFill>
                  <a:srgbClr val="5F6167"/>
                </a:solidFill>
                <a:effectLst/>
                <a:latin typeface="Fira Code" panose="020B0509050000020004" pitchFamily="49" charset="0"/>
              </a:rPr>
              <a:t>，今年</a:t>
            </a:r>
            <a:r>
              <a:rPr lang="en-US" altLang="zh-CN" sz="1600" b="0">
                <a:solidFill>
                  <a:srgbClr val="5F6167"/>
                </a:solidFill>
                <a:effectLst/>
                <a:latin typeface="Fira Code" panose="020B0509050000020004" pitchFamily="49" charset="0"/>
              </a:rPr>
              <a:t>8</a:t>
            </a:r>
            <a:r>
              <a:rPr lang="zh-CN" altLang="en-US" sz="1600" b="0">
                <a:solidFill>
                  <a:srgbClr val="5F6167"/>
                </a:solidFill>
                <a:effectLst/>
                <a:latin typeface="Fira Code" panose="020B0509050000020004" pitchFamily="49" charset="0"/>
              </a:rPr>
              <a:t>岁。</a:t>
            </a:r>
            <a:endParaRPr lang="zh-CN" altLang="en-US" sz="16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60170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this</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在对象内，关键字 </a:t>
            </a:r>
            <a:r>
              <a:rPr lang="en-US" altLang="zh-CN" dirty="0">
                <a:sym typeface="Wingdings" pitchFamily="2" charset="2"/>
              </a:rPr>
              <a:t>`this` </a:t>
            </a:r>
            <a:r>
              <a:rPr lang="zh-CN" altLang="en-US" dirty="0">
                <a:sym typeface="Wingdings" pitchFamily="2" charset="2"/>
              </a:rPr>
              <a:t>是指它所在的对象。</a:t>
            </a:r>
            <a:r>
              <a:rPr lang="en-US" altLang="zh-CN" dirty="0">
                <a:sym typeface="Wingdings" pitchFamily="2" charset="2"/>
              </a:rPr>
              <a:t>`this` </a:t>
            </a:r>
            <a:r>
              <a:rPr lang="zh-CN" altLang="en-US" dirty="0">
                <a:sym typeface="Wingdings" pitchFamily="2" charset="2"/>
              </a:rPr>
              <a:t>可以用在方法内，获取对对象属性的访问。</a:t>
            </a:r>
            <a:endParaRPr lang="en-US" altLang="zh-CN" dirty="0">
              <a:sym typeface="Wingdings" pitchFamily="2" charset="2"/>
            </a:endParaRPr>
          </a:p>
        </p:txBody>
      </p:sp>
      <p:sp>
        <p:nvSpPr>
          <p:cNvPr id="3" name="矩形 2">
            <a:extLst>
              <a:ext uri="{FF2B5EF4-FFF2-40B4-BE49-F238E27FC236}">
                <a16:creationId xmlns:a16="http://schemas.microsoft.com/office/drawing/2014/main" id="{9832DEE9-6E4D-734B-A796-21146CA5274F}"/>
              </a:ext>
            </a:extLst>
          </p:cNvPr>
          <p:cNvSpPr/>
          <p:nvPr/>
        </p:nvSpPr>
        <p:spPr>
          <a:xfrm>
            <a:off x="1607820" y="2771061"/>
            <a:ext cx="8938260" cy="3416320"/>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dice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sides: </a:t>
            </a:r>
            <a:r>
              <a:rPr lang="en-US" altLang="zh-CN" b="0">
                <a:solidFill>
                  <a:srgbClr val="F39C12"/>
                </a:solidFill>
                <a:effectLst/>
                <a:latin typeface="Fira Code" panose="020B0509050000020004" pitchFamily="49" charset="0"/>
              </a:rPr>
              <a:t>6</a:t>
            </a:r>
            <a:r>
              <a:rPr lang="en-US" altLang="zh-CN" b="0">
                <a:solidFill>
                  <a:srgbClr val="BBBBBB"/>
                </a:solidFill>
                <a:effectLst/>
                <a:latin typeface="Fira Code" panose="020B0509050000020004" pitchFamily="49" charset="0"/>
              </a:rPr>
              <a:t>, </a:t>
            </a:r>
          </a:p>
          <a:p>
            <a:r>
              <a:rPr lang="zh-CN" altLang="en-US" b="0">
                <a:solidFill>
                  <a:srgbClr val="FFE66D"/>
                </a:solidFill>
                <a:effectLst/>
                <a:latin typeface="Fira Code" panose="020B0509050000020004" pitchFamily="49" charset="0"/>
              </a:rPr>
              <a:t>  </a:t>
            </a:r>
            <a:r>
              <a:rPr lang="en-US" altLang="zh-CN" b="0">
                <a:solidFill>
                  <a:srgbClr val="FFE66D"/>
                </a:solidFill>
                <a:effectLst/>
                <a:latin typeface="Fira Code" panose="020B0509050000020004" pitchFamily="49" charset="0"/>
              </a:rPr>
              <a:t>roll</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Math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floor</a:t>
            </a:r>
            <a:r>
              <a:rPr lang="en-US" altLang="zh-CN" b="0">
                <a:solidFill>
                  <a:srgbClr val="BBBBBB"/>
                </a:solidFill>
                <a:effectLst/>
                <a:latin typeface="Fira Code" panose="020B0509050000020004" pitchFamily="49" charset="0"/>
              </a:rPr>
              <a:t>(</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sides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Math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random</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dice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roll</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dice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roll</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dice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sides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20</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dice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roll</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410750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创建对象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命名空间</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命名冲突</a:t>
            </a:r>
            <a:endParaRPr lang="en-US" altLang="zh-CN" dirty="0">
              <a:sym typeface="Wingdings" pitchFamily="2" charset="2"/>
            </a:endParaRPr>
          </a:p>
          <a:p>
            <a:r>
              <a:rPr lang="zh-CN" altLang="en-US" dirty="0">
                <a:sym typeface="Wingdings" pitchFamily="2" charset="2"/>
              </a:rPr>
              <a:t> 解决方案：对象字面量模式。为一组相关函数创建一个命名空间。做法是创建一个对象字面量作为命名空间，然后添加值作为该对象的属性，添加函数作为该对象的方法。</a:t>
            </a:r>
            <a:endParaRPr lang="en-US" altLang="zh-CN" dirty="0">
              <a:sym typeface="Wingdings" pitchFamily="2" charset="2"/>
            </a:endParaRPr>
          </a:p>
        </p:txBody>
      </p:sp>
      <p:pic>
        <p:nvPicPr>
          <p:cNvPr id="4" name="图片 3">
            <a:extLst>
              <a:ext uri="{FF2B5EF4-FFF2-40B4-BE49-F238E27FC236}">
                <a16:creationId xmlns:a16="http://schemas.microsoft.com/office/drawing/2014/main" id="{F3676287-F19D-0F4A-9459-AA169407A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027" y="3001121"/>
            <a:ext cx="4935179" cy="3987508"/>
          </a:xfrm>
          <a:prstGeom prst="rect">
            <a:avLst/>
          </a:prstGeom>
        </p:spPr>
      </p:pic>
    </p:spTree>
    <p:extLst>
      <p:ext uri="{BB962C8B-B14F-4D97-AF65-F5344CB8AC3E}">
        <p14:creationId xmlns:p14="http://schemas.microsoft.com/office/powerpoint/2010/main" val="1808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zh-CN" altLang="en-US" dirty="0"/>
              <a:t>内置对象</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2</a:t>
            </a:r>
            <a:endParaRPr lang="zh-CN" altLang="en-US" dirty="0"/>
          </a:p>
        </p:txBody>
      </p:sp>
    </p:spTree>
    <p:custDataLst>
      <p:tags r:id="rId1"/>
    </p:custDataLst>
    <p:extLst>
      <p:ext uri="{BB962C8B-B14F-4D97-AF65-F5344CB8AC3E}">
        <p14:creationId xmlns:p14="http://schemas.microsoft.com/office/powerpoint/2010/main" val="387300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614" y="519461"/>
            <a:ext cx="4070985" cy="707886"/>
          </a:xfrm>
          <a:prstGeom prst="rect">
            <a:avLst/>
          </a:prstGeom>
          <a:noFill/>
        </p:spPr>
        <p:txBody>
          <a:bodyPr wrap="square" rtlCol="0" anchor="ctr">
            <a:spAutoFit/>
          </a:bodyPr>
          <a:lstStyle/>
          <a:p>
            <a:pPr algn="ctr"/>
            <a:r>
              <a:rPr lang="zh-CN" altLang="en-US" sz="4000" b="1" dirty="0">
                <a:solidFill>
                  <a:schemeClr val="bg1"/>
                </a:solidFill>
              </a:rPr>
              <a:t>目录</a:t>
            </a:r>
          </a:p>
        </p:txBody>
      </p:sp>
      <p:graphicFrame>
        <p:nvGraphicFramePr>
          <p:cNvPr id="12" name="图示 11">
            <a:extLst>
              <a:ext uri="{FF2B5EF4-FFF2-40B4-BE49-F238E27FC236}">
                <a16:creationId xmlns:a16="http://schemas.microsoft.com/office/drawing/2014/main" id="{059184DC-D02E-9D46-A967-078ACA036A85}"/>
              </a:ext>
            </a:extLst>
          </p:cNvPr>
          <p:cNvGraphicFramePr/>
          <p:nvPr>
            <p:extLst>
              <p:ext uri="{D42A27DB-BD31-4B8C-83A1-F6EECF244321}">
                <p14:modId xmlns:p14="http://schemas.microsoft.com/office/powerpoint/2010/main" val="3876269593"/>
              </p:ext>
            </p:extLst>
          </p:nvPr>
        </p:nvGraphicFramePr>
        <p:xfrm>
          <a:off x="786581" y="2462177"/>
          <a:ext cx="10618837" cy="2296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矩形 2">
            <a:extLst>
              <a:ext uri="{FF2B5EF4-FFF2-40B4-BE49-F238E27FC236}">
                <a16:creationId xmlns:a16="http://schemas.microsoft.com/office/drawing/2014/main" id="{24664E75-4ED4-E549-8E4B-DD549F2CC457}"/>
              </a:ext>
            </a:extLst>
          </p:cNvPr>
          <p:cNvSpPr/>
          <p:nvPr/>
        </p:nvSpPr>
        <p:spPr>
          <a:xfrm>
            <a:off x="4247398" y="5576408"/>
            <a:ext cx="3172663" cy="369332"/>
          </a:xfrm>
          <a:prstGeom prst="rect">
            <a:avLst/>
          </a:prstGeom>
        </p:spPr>
        <p:txBody>
          <a:bodyPr wrap="none">
            <a:spAutoFit/>
          </a:bodyPr>
          <a:lstStyle/>
          <a:p>
            <a:r>
              <a:rPr lang="zh-CN" altLang="en-US"/>
              <a:t>https://overapi.com/javascript</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包装器对象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50" y="1541930"/>
            <a:ext cx="4556304" cy="5152168"/>
          </a:xfrm>
        </p:spPr>
        <p:txBody>
          <a:bodyPr>
            <a:normAutofit fontScale="92500" lnSpcReduction="10000"/>
          </a:bodyPr>
          <a:lstStyle/>
          <a:p>
            <a:r>
              <a:rPr lang="en-US" altLang="zh-CN" dirty="0">
                <a:sym typeface="Wingdings" pitchFamily="2" charset="2"/>
              </a:rPr>
              <a:t>Number</a:t>
            </a:r>
            <a:r>
              <a:rPr lang="zh-CN" altLang="en-US" dirty="0">
                <a:sym typeface="Wingdings" pitchFamily="2" charset="2"/>
              </a:rPr>
              <a:t>、</a:t>
            </a:r>
            <a:r>
              <a:rPr lang="en-US" altLang="zh-CN" dirty="0">
                <a:sym typeface="Wingdings" pitchFamily="2" charset="2"/>
              </a:rPr>
              <a:t>Boolean</a:t>
            </a:r>
            <a:r>
              <a:rPr lang="zh-CN" altLang="en-US" dirty="0">
                <a:sym typeface="Wingdings" pitchFamily="2" charset="2"/>
              </a:rPr>
              <a:t>、</a:t>
            </a:r>
            <a:r>
              <a:rPr lang="en-US" altLang="zh-CN" dirty="0">
                <a:sym typeface="Wingdings" pitchFamily="2" charset="2"/>
              </a:rPr>
              <a:t>String</a:t>
            </a:r>
          </a:p>
          <a:p>
            <a:pPr lvl="1"/>
            <a:r>
              <a:rPr lang="zh-CN" altLang="en-US" sz="1700" dirty="0">
                <a:sym typeface="Wingdings" pitchFamily="2" charset="2"/>
              </a:rPr>
              <a:t>这三个对象作为构造函数使用（带有</a:t>
            </a:r>
            <a:r>
              <a:rPr lang="en-US" altLang="zh-CN" sz="1700" dirty="0">
                <a:sym typeface="Wingdings" pitchFamily="2" charset="2"/>
              </a:rPr>
              <a:t>new</a:t>
            </a:r>
            <a:r>
              <a:rPr lang="zh-CN" altLang="en-US" sz="1700" dirty="0">
                <a:sym typeface="Wingdings" pitchFamily="2" charset="2"/>
              </a:rPr>
              <a:t>）时，可以将原始类型的值转为（包装成）对象；</a:t>
            </a:r>
            <a:endParaRPr lang="en-US" altLang="zh-CN" sz="1700" dirty="0">
              <a:sym typeface="Wingdings" pitchFamily="2" charset="2"/>
            </a:endParaRPr>
          </a:p>
          <a:p>
            <a:pPr lvl="1"/>
            <a:r>
              <a:rPr lang="zh-CN" altLang="en-US" sz="1700" dirty="0">
                <a:sym typeface="Wingdings" pitchFamily="2" charset="2"/>
              </a:rPr>
              <a:t>作为普通函数使用时（不带有</a:t>
            </a:r>
            <a:r>
              <a:rPr lang="en-US" altLang="zh-CN" sz="1700" dirty="0">
                <a:sym typeface="Wingdings" pitchFamily="2" charset="2"/>
              </a:rPr>
              <a:t>new</a:t>
            </a:r>
            <a:r>
              <a:rPr lang="zh-CN" altLang="en-US" sz="1700" dirty="0">
                <a:sym typeface="Wingdings" pitchFamily="2" charset="2"/>
              </a:rPr>
              <a:t>），可以将任意类型的值，转为原始类型的值。</a:t>
            </a:r>
            <a:endParaRPr lang="en-US" altLang="zh-CN" sz="1700" dirty="0">
              <a:sym typeface="Wingdings" pitchFamily="2" charset="2"/>
            </a:endParaRPr>
          </a:p>
          <a:p>
            <a:r>
              <a:rPr lang="zh-CN" altLang="en-US" sz="1500" dirty="0">
                <a:sym typeface="Wingdings" pitchFamily="2" charset="2"/>
              </a:rPr>
              <a:t>方法：</a:t>
            </a:r>
            <a:endParaRPr lang="en-US" altLang="zh-CN" sz="1500" dirty="0">
              <a:sym typeface="Wingdings" pitchFamily="2" charset="2"/>
            </a:endParaRPr>
          </a:p>
          <a:p>
            <a:pPr lvl="1"/>
            <a:r>
              <a:rPr lang="en-US" altLang="zh-CN" sz="1300" dirty="0">
                <a:sym typeface="Wingdings" pitchFamily="2" charset="2"/>
              </a:rPr>
              <a:t>valueof()</a:t>
            </a:r>
            <a:r>
              <a:rPr lang="zh-CN" altLang="en-US" sz="1300" dirty="0">
                <a:sym typeface="Wingdings" pitchFamily="2" charset="2"/>
              </a:rPr>
              <a:t>：返回包装对象实例对应的原始类型的值</a:t>
            </a:r>
            <a:endParaRPr lang="en-US" altLang="zh-CN" sz="1300" dirty="0">
              <a:sym typeface="Wingdings" pitchFamily="2" charset="2"/>
            </a:endParaRPr>
          </a:p>
          <a:p>
            <a:pPr lvl="1"/>
            <a:r>
              <a:rPr lang="en-US" altLang="zh-CN" sz="1300" dirty="0">
                <a:sym typeface="Wingdings" pitchFamily="2" charset="2"/>
              </a:rPr>
              <a:t>toString()</a:t>
            </a:r>
            <a:r>
              <a:rPr lang="zh-CN" altLang="en-US" sz="1300" dirty="0">
                <a:sym typeface="Wingdings" pitchFamily="2" charset="2"/>
              </a:rPr>
              <a:t>：返回对应的字符串形式</a:t>
            </a:r>
            <a:endParaRPr lang="en-US" altLang="zh-CN" sz="1300" dirty="0">
              <a:sym typeface="Wingdings" pitchFamily="2" charset="2"/>
            </a:endParaRPr>
          </a:p>
          <a:p>
            <a:r>
              <a:rPr lang="zh-CN" altLang="en-US" sz="1500" dirty="0">
                <a:sym typeface="Wingdings" pitchFamily="2" charset="2"/>
              </a:rPr>
              <a:t>原始类型与实例对象的自动转换：</a:t>
            </a:r>
            <a:endParaRPr lang="en-US" altLang="zh-CN" sz="1500" dirty="0">
              <a:sym typeface="Wingdings" pitchFamily="2" charset="2"/>
            </a:endParaRPr>
          </a:p>
          <a:p>
            <a:pPr lvl="1"/>
            <a:r>
              <a:rPr lang="zh-CN" altLang="en-US" sz="1300" dirty="0">
                <a:sym typeface="Wingdings" pitchFamily="2" charset="2"/>
              </a:rPr>
              <a:t>某些场合，原始类型的值会自动当作包装对象调用，即调用包装对象的属性和方法。这时，</a:t>
            </a:r>
            <a:r>
              <a:rPr lang="en-US" altLang="zh-CN" sz="1300" dirty="0">
                <a:sym typeface="Wingdings" pitchFamily="2" charset="2"/>
              </a:rPr>
              <a:t>JavaScript </a:t>
            </a:r>
            <a:r>
              <a:rPr lang="zh-CN" altLang="en-US" sz="1300" dirty="0">
                <a:sym typeface="Wingdings" pitchFamily="2" charset="2"/>
              </a:rPr>
              <a:t>引擎会自动将原始类型的值转为包装对象实例，并在使用后立刻销毁实例。</a:t>
            </a:r>
          </a:p>
        </p:txBody>
      </p:sp>
      <p:sp>
        <p:nvSpPr>
          <p:cNvPr id="4" name="矩形 3">
            <a:extLst>
              <a:ext uri="{FF2B5EF4-FFF2-40B4-BE49-F238E27FC236}">
                <a16:creationId xmlns:a16="http://schemas.microsoft.com/office/drawing/2014/main" id="{5CDD7133-13B7-AC4D-932A-9AF8809D5487}"/>
              </a:ext>
            </a:extLst>
          </p:cNvPr>
          <p:cNvSpPr/>
          <p:nvPr/>
        </p:nvSpPr>
        <p:spPr>
          <a:xfrm>
            <a:off x="5809130" y="1271698"/>
            <a:ext cx="6096000" cy="2862322"/>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Number</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123</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v2</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String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'xyz'</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v3</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Boolean</a:t>
            </a: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true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typeof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v1</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"object" </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typeof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v2</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"object"</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typeof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v3</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"object"</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123</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false</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v2</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'xyz'</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false</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v3</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true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false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6349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包装器对象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50" y="1541930"/>
            <a:ext cx="7236750" cy="5152168"/>
          </a:xfrm>
        </p:spPr>
        <p:txBody>
          <a:bodyPr>
            <a:normAutofit fontScale="92500" lnSpcReduction="10000"/>
          </a:bodyPr>
          <a:lstStyle/>
          <a:p>
            <a:r>
              <a:rPr lang="en-US" altLang="zh-CN" sz="1700" dirty="0">
                <a:sym typeface="Wingdings" pitchFamily="2" charset="2"/>
              </a:rPr>
              <a:t>Boolean</a:t>
            </a:r>
            <a:r>
              <a:rPr lang="zh-CN" altLang="en-US" sz="1700" dirty="0">
                <a:sym typeface="Wingdings" pitchFamily="2" charset="2"/>
              </a:rPr>
              <a:t>对象</a:t>
            </a:r>
            <a:endParaRPr lang="en-US" altLang="zh-CN" sz="1700" dirty="0">
              <a:sym typeface="Wingdings" pitchFamily="2" charset="2"/>
            </a:endParaRPr>
          </a:p>
          <a:p>
            <a:endParaRPr lang="en-US" altLang="zh-CN" sz="1700" dirty="0">
              <a:sym typeface="Wingdings" pitchFamily="2" charset="2"/>
            </a:endParaRPr>
          </a:p>
          <a:p>
            <a:endParaRPr lang="en-US" altLang="zh-CN" sz="1700" dirty="0">
              <a:sym typeface="Wingdings" pitchFamily="2" charset="2"/>
            </a:endParaRPr>
          </a:p>
          <a:p>
            <a:endParaRPr lang="en-US" altLang="zh-CN" sz="1700" dirty="0">
              <a:sym typeface="Wingdings" pitchFamily="2" charset="2"/>
            </a:endParaRPr>
          </a:p>
          <a:p>
            <a:pPr marL="0" indent="0">
              <a:buNone/>
            </a:pPr>
            <a:endParaRPr lang="en-US" altLang="zh-CN" sz="1700" dirty="0">
              <a:sym typeface="Wingdings" pitchFamily="2" charset="2"/>
            </a:endParaRPr>
          </a:p>
          <a:p>
            <a:r>
              <a:rPr lang="en-US" altLang="zh-CN" sz="1500" dirty="0">
                <a:sym typeface="Wingdings" pitchFamily="2" charset="2"/>
              </a:rPr>
              <a:t>Boolean</a:t>
            </a:r>
            <a:r>
              <a:rPr lang="zh-CN" altLang="en-US" sz="1500" dirty="0">
                <a:sym typeface="Wingdings" pitchFamily="2" charset="2"/>
              </a:rPr>
              <a:t>对象除了可以作为构造函数，还可以单独使用，将任意值转为布尔值。</a:t>
            </a:r>
            <a:endParaRPr lang="en-US" altLang="zh-CN" sz="1500" dirty="0">
              <a:sym typeface="Wingdings" pitchFamily="2" charset="2"/>
            </a:endParaRPr>
          </a:p>
          <a:p>
            <a:pPr lvl="1"/>
            <a:r>
              <a:rPr lang="en-US" altLang="zh-CN" sz="1300" dirty="0">
                <a:sym typeface="Wingdings" pitchFamily="2" charset="2"/>
              </a:rPr>
              <a:t>undefined</a:t>
            </a:r>
            <a:r>
              <a:rPr lang="zh-CN" altLang="en-US" sz="1300" dirty="0">
                <a:sym typeface="Wingdings" pitchFamily="2" charset="2"/>
              </a:rPr>
              <a:t>、</a:t>
            </a:r>
            <a:r>
              <a:rPr lang="en-US" altLang="zh-CN" sz="1300" dirty="0">
                <a:sym typeface="Wingdings" pitchFamily="2" charset="2"/>
              </a:rPr>
              <a:t>null</a:t>
            </a:r>
            <a:r>
              <a:rPr lang="zh-CN" altLang="en-US" sz="1300" dirty="0">
                <a:sym typeface="Wingdings" pitchFamily="2" charset="2"/>
              </a:rPr>
              <a:t>、</a:t>
            </a:r>
            <a:r>
              <a:rPr lang="en-US" altLang="zh-CN" sz="1300" dirty="0">
                <a:sym typeface="Wingdings" pitchFamily="2" charset="2"/>
              </a:rPr>
              <a:t>0</a:t>
            </a:r>
            <a:r>
              <a:rPr lang="zh-CN" altLang="en-US" sz="1300" dirty="0">
                <a:sym typeface="Wingdings" pitchFamily="2" charset="2"/>
              </a:rPr>
              <a:t>、</a:t>
            </a:r>
            <a:r>
              <a:rPr lang="en-US" altLang="zh-CN" sz="1300" dirty="0">
                <a:sym typeface="Wingdings" pitchFamily="2" charset="2"/>
              </a:rPr>
              <a:t>''</a:t>
            </a:r>
            <a:r>
              <a:rPr lang="zh-CN" altLang="en-US" sz="1300" dirty="0">
                <a:sym typeface="Wingdings" pitchFamily="2" charset="2"/>
              </a:rPr>
              <a:t>、</a:t>
            </a:r>
            <a:r>
              <a:rPr lang="en-US" altLang="zh-CN" sz="1300" dirty="0">
                <a:sym typeface="Wingdings" pitchFamily="2" charset="2"/>
              </a:rPr>
              <a:t>NaN</a:t>
            </a:r>
            <a:r>
              <a:rPr lang="zh-CN" altLang="en-US" sz="1300" dirty="0">
                <a:sym typeface="Wingdings" pitchFamily="2" charset="2"/>
              </a:rPr>
              <a:t>    </a:t>
            </a:r>
            <a:r>
              <a:rPr lang="en-US" altLang="zh-CN" sz="1300" dirty="0">
                <a:sym typeface="Wingdings" pitchFamily="2" charset="2"/>
              </a:rPr>
              <a:t> false</a:t>
            </a:r>
          </a:p>
          <a:p>
            <a:pPr lvl="1"/>
            <a:r>
              <a:rPr lang="en-US" altLang="zh-CN" sz="1300" dirty="0">
                <a:sym typeface="Wingdings" pitchFamily="2" charset="2"/>
              </a:rPr>
              <a:t>1</a:t>
            </a:r>
            <a:r>
              <a:rPr lang="zh-CN" altLang="en-US" sz="1300" dirty="0">
                <a:sym typeface="Wingdings" pitchFamily="2" charset="2"/>
              </a:rPr>
              <a:t>、字符串、数组、对象、函数、正则表达式  </a:t>
            </a:r>
            <a:r>
              <a:rPr lang="en-US" altLang="zh-CN" sz="1300" dirty="0">
                <a:sym typeface="Wingdings" pitchFamily="2" charset="2"/>
              </a:rPr>
              <a:t> true</a:t>
            </a:r>
            <a:endParaRPr lang="zh-CN" altLang="en-US" sz="1300" dirty="0">
              <a:sym typeface="Wingdings" pitchFamily="2" charset="2"/>
            </a:endParaRPr>
          </a:p>
        </p:txBody>
      </p:sp>
      <p:sp>
        <p:nvSpPr>
          <p:cNvPr id="3" name="矩形 2">
            <a:extLst>
              <a:ext uri="{FF2B5EF4-FFF2-40B4-BE49-F238E27FC236}">
                <a16:creationId xmlns:a16="http://schemas.microsoft.com/office/drawing/2014/main" id="{319FFB15-5FB5-A34B-8FA0-FC081B73E443}"/>
              </a:ext>
            </a:extLst>
          </p:cNvPr>
          <p:cNvSpPr/>
          <p:nvPr/>
        </p:nvSpPr>
        <p:spPr>
          <a:xfrm>
            <a:off x="1685365" y="2510135"/>
            <a:ext cx="6096000" cy="923330"/>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bool</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Boolean</a:t>
            </a: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true</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typeof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bool</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'object'</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bool</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valueOf</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p:txBody>
      </p:sp>
      <p:pic>
        <p:nvPicPr>
          <p:cNvPr id="5" name="图片 4">
            <a:extLst>
              <a:ext uri="{FF2B5EF4-FFF2-40B4-BE49-F238E27FC236}">
                <a16:creationId xmlns:a16="http://schemas.microsoft.com/office/drawing/2014/main" id="{23CB8916-E895-DB47-B738-AB841FA27371}"/>
              </a:ext>
            </a:extLst>
          </p:cNvPr>
          <p:cNvPicPr>
            <a:picLocks noChangeAspect="1"/>
          </p:cNvPicPr>
          <p:nvPr/>
        </p:nvPicPr>
        <p:blipFill>
          <a:blip r:embed="rId3"/>
          <a:stretch>
            <a:fillRect/>
          </a:stretch>
        </p:blipFill>
        <p:spPr>
          <a:xfrm>
            <a:off x="8537388" y="1079872"/>
            <a:ext cx="2540000" cy="5702300"/>
          </a:xfrm>
          <a:prstGeom prst="rect">
            <a:avLst/>
          </a:prstGeom>
        </p:spPr>
      </p:pic>
    </p:spTree>
    <p:extLst>
      <p:ext uri="{BB962C8B-B14F-4D97-AF65-F5344CB8AC3E}">
        <p14:creationId xmlns:p14="http://schemas.microsoft.com/office/powerpoint/2010/main" val="3911290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包装器对象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10302679" cy="5152168"/>
          </a:xfrm>
        </p:spPr>
        <p:txBody>
          <a:bodyPr>
            <a:normAutofit fontScale="92500" lnSpcReduction="10000"/>
          </a:bodyPr>
          <a:lstStyle/>
          <a:p>
            <a:r>
              <a:rPr lang="en-US" altLang="zh-CN" sz="1700" dirty="0">
                <a:sym typeface="Wingdings" pitchFamily="2" charset="2"/>
              </a:rPr>
              <a:t>Number</a:t>
            </a:r>
            <a:r>
              <a:rPr lang="zh-CN" altLang="en-US" sz="1700" dirty="0">
                <a:sym typeface="Wingdings" pitchFamily="2" charset="2"/>
              </a:rPr>
              <a:t>对象</a:t>
            </a:r>
            <a:endParaRPr lang="en-US" altLang="zh-CN" sz="1700" dirty="0">
              <a:sym typeface="Wingdings" pitchFamily="2" charset="2"/>
            </a:endParaRPr>
          </a:p>
          <a:p>
            <a:r>
              <a:rPr lang="zh-CN" altLang="en-US" sz="1700" dirty="0">
                <a:sym typeface="Wingdings" pitchFamily="2" charset="2"/>
              </a:rPr>
              <a:t>静态属性和方法</a:t>
            </a:r>
            <a:endParaRPr lang="en-US" altLang="zh-CN" sz="1700" dirty="0">
              <a:sym typeface="Wingdings" pitchFamily="2" charset="2"/>
            </a:endParaRPr>
          </a:p>
          <a:p>
            <a:pPr lvl="1"/>
            <a:r>
              <a:rPr lang="en-US" altLang="zh-CN" sz="1100" dirty="0">
                <a:sym typeface="Wingdings" pitchFamily="2" charset="2"/>
              </a:rPr>
              <a:t>Number.POSITIVE_INFINITY</a:t>
            </a:r>
            <a:r>
              <a:rPr lang="zh-CN" altLang="en-US" sz="1100" dirty="0">
                <a:sym typeface="Wingdings" pitchFamily="2" charset="2"/>
              </a:rPr>
              <a:t>：正的无限，指向</a:t>
            </a:r>
            <a:r>
              <a:rPr lang="en-US" altLang="zh-CN" sz="1100" dirty="0">
                <a:sym typeface="Wingdings" pitchFamily="2" charset="2"/>
              </a:rPr>
              <a:t>Infinity</a:t>
            </a:r>
            <a:r>
              <a:rPr lang="zh-CN" altLang="en-US" sz="1100" dirty="0">
                <a:sym typeface="Wingdings" pitchFamily="2" charset="2"/>
              </a:rPr>
              <a:t>。</a:t>
            </a:r>
          </a:p>
          <a:p>
            <a:pPr lvl="1"/>
            <a:r>
              <a:rPr lang="en-US" altLang="zh-CN" sz="1100" dirty="0">
                <a:sym typeface="Wingdings" pitchFamily="2" charset="2"/>
              </a:rPr>
              <a:t>Number.NEGATIVE_INFINITY</a:t>
            </a:r>
            <a:r>
              <a:rPr lang="zh-CN" altLang="en-US" sz="1100" dirty="0">
                <a:sym typeface="Wingdings" pitchFamily="2" charset="2"/>
              </a:rPr>
              <a:t>：负的无限，指向</a:t>
            </a:r>
            <a:r>
              <a:rPr lang="en-US" altLang="zh-CN" sz="1100" dirty="0">
                <a:sym typeface="Wingdings" pitchFamily="2" charset="2"/>
              </a:rPr>
              <a:t>-Infinity</a:t>
            </a:r>
            <a:r>
              <a:rPr lang="zh-CN" altLang="en-US" sz="1100" dirty="0">
                <a:sym typeface="Wingdings" pitchFamily="2" charset="2"/>
              </a:rPr>
              <a:t>。</a:t>
            </a:r>
          </a:p>
          <a:p>
            <a:pPr lvl="1"/>
            <a:r>
              <a:rPr lang="en-US" altLang="zh-CN" sz="1100" dirty="0">
                <a:sym typeface="Wingdings" pitchFamily="2" charset="2"/>
              </a:rPr>
              <a:t>Number.NaN</a:t>
            </a:r>
            <a:r>
              <a:rPr lang="zh-CN" altLang="en-US" sz="1100" dirty="0">
                <a:sym typeface="Wingdings" pitchFamily="2" charset="2"/>
              </a:rPr>
              <a:t>：表示非数值，指向</a:t>
            </a:r>
            <a:r>
              <a:rPr lang="en-US" altLang="zh-CN" sz="1100" dirty="0">
                <a:sym typeface="Wingdings" pitchFamily="2" charset="2"/>
              </a:rPr>
              <a:t>NaN</a:t>
            </a:r>
            <a:r>
              <a:rPr lang="zh-CN" altLang="en-US" sz="1100" dirty="0">
                <a:sym typeface="Wingdings" pitchFamily="2" charset="2"/>
              </a:rPr>
              <a:t>。</a:t>
            </a:r>
          </a:p>
          <a:p>
            <a:pPr lvl="1"/>
            <a:r>
              <a:rPr lang="en-US" altLang="zh-CN" sz="1100" dirty="0">
                <a:sym typeface="Wingdings" pitchFamily="2" charset="2"/>
              </a:rPr>
              <a:t>Number.MIN_VALUE</a:t>
            </a:r>
            <a:r>
              <a:rPr lang="zh-CN" altLang="en-US" sz="1100" dirty="0">
                <a:sym typeface="Wingdings" pitchFamily="2" charset="2"/>
              </a:rPr>
              <a:t>：表示最小的正数（即最接近</a:t>
            </a:r>
            <a:r>
              <a:rPr lang="en-US" altLang="zh-CN" sz="1100" dirty="0">
                <a:sym typeface="Wingdings" pitchFamily="2" charset="2"/>
              </a:rPr>
              <a:t>0</a:t>
            </a:r>
            <a:r>
              <a:rPr lang="zh-CN" altLang="en-US" sz="1100" dirty="0">
                <a:sym typeface="Wingdings" pitchFamily="2" charset="2"/>
              </a:rPr>
              <a:t>的正数，在</a:t>
            </a:r>
            <a:r>
              <a:rPr lang="en-US" altLang="zh-CN" sz="1100" dirty="0">
                <a:sym typeface="Wingdings" pitchFamily="2" charset="2"/>
              </a:rPr>
              <a:t>64</a:t>
            </a:r>
            <a:r>
              <a:rPr lang="zh-CN" altLang="en-US" sz="1100" dirty="0">
                <a:sym typeface="Wingdings" pitchFamily="2" charset="2"/>
              </a:rPr>
              <a:t>位浮点数体系中为</a:t>
            </a:r>
            <a:r>
              <a:rPr lang="en-US" altLang="zh-CN" sz="1100" dirty="0">
                <a:sym typeface="Wingdings" pitchFamily="2" charset="2"/>
              </a:rPr>
              <a:t>5e-324</a:t>
            </a:r>
            <a:r>
              <a:rPr lang="zh-CN" altLang="en-US" sz="1100" dirty="0">
                <a:sym typeface="Wingdings" pitchFamily="2" charset="2"/>
              </a:rPr>
              <a:t>），相应的，最接近</a:t>
            </a:r>
            <a:r>
              <a:rPr lang="en-US" altLang="zh-CN" sz="1100" dirty="0">
                <a:sym typeface="Wingdings" pitchFamily="2" charset="2"/>
              </a:rPr>
              <a:t>0</a:t>
            </a:r>
            <a:r>
              <a:rPr lang="zh-CN" altLang="en-US" sz="1100" dirty="0">
                <a:sym typeface="Wingdings" pitchFamily="2" charset="2"/>
              </a:rPr>
              <a:t>的负数为</a:t>
            </a:r>
            <a:r>
              <a:rPr lang="en-US" altLang="zh-CN" sz="1100" dirty="0">
                <a:sym typeface="Wingdings" pitchFamily="2" charset="2"/>
              </a:rPr>
              <a:t>-Number.MIN_VALUE</a:t>
            </a:r>
            <a:r>
              <a:rPr lang="zh-CN" altLang="en-US" sz="1100" dirty="0">
                <a:sym typeface="Wingdings" pitchFamily="2" charset="2"/>
              </a:rPr>
              <a:t>。</a:t>
            </a:r>
          </a:p>
          <a:p>
            <a:pPr lvl="1"/>
            <a:r>
              <a:rPr lang="en-US" altLang="zh-CN" sz="1100" dirty="0">
                <a:sym typeface="Wingdings" pitchFamily="2" charset="2"/>
              </a:rPr>
              <a:t>Number.MAX_SAFE_INTEGER</a:t>
            </a:r>
            <a:r>
              <a:rPr lang="zh-CN" altLang="en-US" sz="1100" dirty="0">
                <a:sym typeface="Wingdings" pitchFamily="2" charset="2"/>
              </a:rPr>
              <a:t>：表示能够精确表示的最大整数，即</a:t>
            </a:r>
            <a:r>
              <a:rPr lang="en-US" altLang="zh-CN" sz="1100" dirty="0">
                <a:sym typeface="Wingdings" pitchFamily="2" charset="2"/>
              </a:rPr>
              <a:t>9007199254740991</a:t>
            </a:r>
            <a:r>
              <a:rPr lang="zh-CN" altLang="en-US" sz="1100" dirty="0">
                <a:sym typeface="Wingdings" pitchFamily="2" charset="2"/>
              </a:rPr>
              <a:t>。</a:t>
            </a:r>
          </a:p>
          <a:p>
            <a:pPr lvl="1"/>
            <a:r>
              <a:rPr lang="en-US" altLang="zh-CN" sz="1100" dirty="0">
                <a:sym typeface="Wingdings" pitchFamily="2" charset="2"/>
              </a:rPr>
              <a:t>Number.MIN_SAFE_INTEGER</a:t>
            </a:r>
            <a:r>
              <a:rPr lang="zh-CN" altLang="en-US" sz="1100" dirty="0">
                <a:sym typeface="Wingdings" pitchFamily="2" charset="2"/>
              </a:rPr>
              <a:t>：表示能够精确表示的最小整数，即</a:t>
            </a:r>
            <a:r>
              <a:rPr lang="en-US" altLang="zh-CN" sz="1100" dirty="0">
                <a:sym typeface="Wingdings" pitchFamily="2" charset="2"/>
              </a:rPr>
              <a:t>-9007199254740991</a:t>
            </a:r>
            <a:r>
              <a:rPr lang="zh-CN" altLang="en-US" sz="1100" dirty="0">
                <a:sym typeface="Wingdings" pitchFamily="2" charset="2"/>
              </a:rPr>
              <a:t>。</a:t>
            </a:r>
            <a:endParaRPr lang="en-US" altLang="zh-CN" sz="1100" dirty="0">
              <a:sym typeface="Wingdings" pitchFamily="2" charset="2"/>
            </a:endParaRPr>
          </a:p>
          <a:p>
            <a:pPr lvl="1"/>
            <a:r>
              <a:rPr lang="en-US" altLang="zh-CN" sz="1100" dirty="0">
                <a:sym typeface="Wingdings" pitchFamily="2" charset="2"/>
              </a:rPr>
              <a:t> Number.isFinite()</a:t>
            </a:r>
          </a:p>
          <a:p>
            <a:pPr lvl="1"/>
            <a:r>
              <a:rPr lang="en-US" altLang="zh-CN" sz="1100" dirty="0">
                <a:sym typeface="Wingdings" pitchFamily="2" charset="2"/>
              </a:rPr>
              <a:t>Number.isNaN()</a:t>
            </a:r>
          </a:p>
          <a:p>
            <a:pPr lvl="1"/>
            <a:r>
              <a:rPr lang="en-US" altLang="zh-CN" sz="1100" dirty="0">
                <a:sym typeface="Wingdings" pitchFamily="2" charset="2"/>
              </a:rPr>
              <a:t>Number.parseInt()</a:t>
            </a:r>
          </a:p>
          <a:p>
            <a:pPr lvl="1"/>
            <a:r>
              <a:rPr lang="en-US" altLang="zh-CN" sz="1100" dirty="0">
                <a:sym typeface="Wingdings" pitchFamily="2" charset="2"/>
              </a:rPr>
              <a:t>Number.parseFloat()</a:t>
            </a:r>
          </a:p>
          <a:p>
            <a:pPr lvl="1"/>
            <a:r>
              <a:rPr lang="en-US" altLang="zh-CN" sz="1100" dirty="0">
                <a:sym typeface="Wingdings" pitchFamily="2" charset="2"/>
              </a:rPr>
              <a:t>Number.isInteger()</a:t>
            </a:r>
          </a:p>
          <a:p>
            <a:r>
              <a:rPr lang="zh-CN" altLang="en-US" sz="1300" dirty="0">
                <a:sym typeface="Wingdings" pitchFamily="2" charset="2"/>
              </a:rPr>
              <a:t>实例方法</a:t>
            </a:r>
            <a:endParaRPr lang="en-US" altLang="zh-CN" sz="1300" dirty="0">
              <a:sym typeface="Wingdings" pitchFamily="2" charset="2"/>
            </a:endParaRPr>
          </a:p>
          <a:p>
            <a:pPr lvl="1"/>
            <a:r>
              <a:rPr lang="en-US" altLang="zh-CN" sz="1100" dirty="0">
                <a:sym typeface="Wingdings" pitchFamily="2" charset="2"/>
              </a:rPr>
              <a:t>toString()</a:t>
            </a:r>
          </a:p>
          <a:p>
            <a:pPr lvl="1"/>
            <a:r>
              <a:rPr lang="en-US" altLang="zh-CN" sz="1100" dirty="0">
                <a:sym typeface="Wingdings" pitchFamily="2" charset="2"/>
              </a:rPr>
              <a:t>toFixed()</a:t>
            </a:r>
          </a:p>
          <a:p>
            <a:pPr lvl="1"/>
            <a:r>
              <a:rPr lang="en-US" altLang="zh-CN" sz="1100" dirty="0">
                <a:sym typeface="Wingdings" pitchFamily="2" charset="2"/>
              </a:rPr>
              <a:t>toLocalString()</a:t>
            </a:r>
          </a:p>
          <a:p>
            <a:pPr lvl="1"/>
            <a:r>
              <a:rPr lang="en-US" altLang="zh-CN" sz="1100" dirty="0">
                <a:sym typeface="Wingdings" pitchFamily="2" charset="2"/>
              </a:rPr>
              <a:t>....</a:t>
            </a:r>
          </a:p>
          <a:p>
            <a:pPr lvl="1"/>
            <a:endParaRPr lang="en-US" altLang="zh-CN" sz="1100" dirty="0">
              <a:sym typeface="Wingdings" pitchFamily="2" charset="2"/>
            </a:endParaRPr>
          </a:p>
          <a:p>
            <a:pPr lvl="1"/>
            <a:endParaRPr lang="en-US" altLang="zh-CN" sz="1100" dirty="0">
              <a:sym typeface="Wingdings" pitchFamily="2" charset="2"/>
            </a:endParaRPr>
          </a:p>
          <a:p>
            <a:endParaRPr lang="zh-CN" altLang="en-US" sz="1300" dirty="0">
              <a:sym typeface="Wingdings" pitchFamily="2" charset="2"/>
            </a:endParaRPr>
          </a:p>
        </p:txBody>
      </p:sp>
      <p:sp>
        <p:nvSpPr>
          <p:cNvPr id="3" name="矩形 2">
            <a:extLst>
              <a:ext uri="{FF2B5EF4-FFF2-40B4-BE49-F238E27FC236}">
                <a16:creationId xmlns:a16="http://schemas.microsoft.com/office/drawing/2014/main" id="{6EF1899C-F6C6-5541-919F-00D8B7384116}"/>
              </a:ext>
            </a:extLst>
          </p:cNvPr>
          <p:cNvSpPr/>
          <p:nvPr/>
        </p:nvSpPr>
        <p:spPr>
          <a:xfrm>
            <a:off x="4186517" y="5096907"/>
            <a:ext cx="6929718" cy="646331"/>
          </a:xfrm>
          <a:prstGeom prst="rect">
            <a:avLst/>
          </a:prstGeom>
        </p:spPr>
        <p:txBody>
          <a:bodyPr wrap="square">
            <a:spAutoFit/>
          </a:bodyPr>
          <a:lstStyle/>
          <a:p>
            <a:br>
              <a:rPr lang="en-US" altLang="zh-CN" b="0">
                <a:solidFill>
                  <a:srgbClr val="BBBBBB"/>
                </a:solidFill>
                <a:effectLst/>
                <a:latin typeface="Fira Code" panose="020B0509050000020004" pitchFamily="49" charset="0"/>
              </a:rPr>
            </a:b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79402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包装器对象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50" y="1541930"/>
            <a:ext cx="4556304" cy="5152168"/>
          </a:xfrm>
        </p:spPr>
        <p:txBody>
          <a:bodyPr>
            <a:normAutofit fontScale="92500" lnSpcReduction="10000"/>
          </a:bodyPr>
          <a:lstStyle/>
          <a:p>
            <a:r>
              <a:rPr lang="en-US" altLang="zh-CN" sz="1700" dirty="0">
                <a:sym typeface="Wingdings" pitchFamily="2" charset="2"/>
              </a:rPr>
              <a:t>String</a:t>
            </a:r>
            <a:r>
              <a:rPr lang="zh-CN" altLang="en-US" sz="1700" dirty="0">
                <a:sym typeface="Wingdings" pitchFamily="2" charset="2"/>
              </a:rPr>
              <a:t>对象</a:t>
            </a:r>
            <a:endParaRPr lang="en-US" altLang="zh-CN" sz="1700" dirty="0">
              <a:sym typeface="Wingdings" pitchFamily="2" charset="2"/>
            </a:endParaRPr>
          </a:p>
          <a:p>
            <a:r>
              <a:rPr lang="zh-CN" altLang="en-US" sz="1700" dirty="0">
                <a:sym typeface="Wingdings" pitchFamily="2" charset="2"/>
              </a:rPr>
              <a:t>静态方法：</a:t>
            </a:r>
            <a:endParaRPr lang="en-US" altLang="zh-CN" sz="1700" dirty="0">
              <a:sym typeface="Wingdings" pitchFamily="2" charset="2"/>
            </a:endParaRPr>
          </a:p>
          <a:p>
            <a:pPr lvl="1"/>
            <a:r>
              <a:rPr lang="en-US" altLang="zh-CN" sz="1500" dirty="0">
                <a:sym typeface="Wingdings" pitchFamily="2" charset="2"/>
              </a:rPr>
              <a:t>String.fromCharCode()</a:t>
            </a:r>
          </a:p>
          <a:p>
            <a:pPr lvl="1"/>
            <a:r>
              <a:rPr lang="en-US" altLang="zh-CN" sz="1500" dirty="0">
                <a:sym typeface="Wingdings" pitchFamily="2" charset="2"/>
              </a:rPr>
              <a:t>String.fromCodePoint()</a:t>
            </a:r>
          </a:p>
          <a:p>
            <a:r>
              <a:rPr lang="zh-CN" altLang="en-US" sz="1700" dirty="0">
                <a:sym typeface="Wingdings" pitchFamily="2" charset="2"/>
              </a:rPr>
              <a:t>实例方法：</a:t>
            </a:r>
            <a:endParaRPr lang="en-US" altLang="zh-CN" sz="1700" dirty="0">
              <a:sym typeface="Wingdings" pitchFamily="2" charset="2"/>
            </a:endParaRPr>
          </a:p>
          <a:p>
            <a:pPr lvl="1"/>
            <a:r>
              <a:rPr lang="en-US" altLang="zh-CN" sz="1500" dirty="0">
                <a:sym typeface="Wingdings" pitchFamily="2" charset="2"/>
              </a:rPr>
              <a:t>charAt()</a:t>
            </a:r>
          </a:p>
          <a:p>
            <a:pPr lvl="1"/>
            <a:r>
              <a:rPr lang="en-US" altLang="zh-CN" sz="1500" dirty="0">
                <a:sym typeface="Wingdings" pitchFamily="2" charset="2"/>
              </a:rPr>
              <a:t>concat()</a:t>
            </a:r>
          </a:p>
          <a:p>
            <a:pPr lvl="1"/>
            <a:r>
              <a:rPr lang="en-US" altLang="zh-CN" sz="1500" dirty="0">
                <a:sym typeface="Wingdings" pitchFamily="2" charset="2"/>
              </a:rPr>
              <a:t>slice()</a:t>
            </a:r>
            <a:r>
              <a:rPr lang="zh-CN" altLang="en-US" sz="1500" dirty="0">
                <a:sym typeface="Wingdings" pitchFamily="2" charset="2"/>
              </a:rPr>
              <a:t>、</a:t>
            </a:r>
            <a:r>
              <a:rPr lang="en-US" altLang="zh-CN" sz="1500" dirty="0">
                <a:sym typeface="Wingdings" pitchFamily="2" charset="2"/>
              </a:rPr>
              <a:t>substring()</a:t>
            </a:r>
            <a:r>
              <a:rPr lang="zh-CN" altLang="en-US" sz="1500" dirty="0">
                <a:sym typeface="Wingdings" pitchFamily="2" charset="2"/>
              </a:rPr>
              <a:t>、</a:t>
            </a:r>
            <a:r>
              <a:rPr lang="en-US" altLang="zh-CN" sz="1500" dirty="0">
                <a:sym typeface="Wingdings" pitchFamily="2" charset="2"/>
              </a:rPr>
              <a:t>substr()</a:t>
            </a:r>
          </a:p>
          <a:p>
            <a:pPr lvl="1"/>
            <a:r>
              <a:rPr lang="en-US" altLang="zh-CN" sz="1500" dirty="0">
                <a:sym typeface="Wingdings" pitchFamily="2" charset="2"/>
              </a:rPr>
              <a:t>indexOf()</a:t>
            </a:r>
            <a:r>
              <a:rPr lang="zh-CN" altLang="en-US" sz="1500" dirty="0">
                <a:sym typeface="Wingdings" pitchFamily="2" charset="2"/>
              </a:rPr>
              <a:t>，</a:t>
            </a:r>
            <a:r>
              <a:rPr lang="en-US" altLang="zh-CN" sz="1500" dirty="0">
                <a:sym typeface="Wingdings" pitchFamily="2" charset="2"/>
              </a:rPr>
              <a:t>lastIndexOf()</a:t>
            </a:r>
          </a:p>
          <a:p>
            <a:pPr lvl="1"/>
            <a:r>
              <a:rPr lang="en-US" altLang="zh-CN" sz="1500" dirty="0">
                <a:sym typeface="Wingdings" pitchFamily="2" charset="2"/>
              </a:rPr>
              <a:t>trim()</a:t>
            </a:r>
          </a:p>
          <a:p>
            <a:pPr lvl="1"/>
            <a:r>
              <a:rPr lang="en-US" altLang="zh-CN" sz="1500" dirty="0">
                <a:sym typeface="Wingdings" pitchFamily="2" charset="2"/>
              </a:rPr>
              <a:t>toLowerCase()</a:t>
            </a:r>
            <a:r>
              <a:rPr lang="zh-CN" altLang="en-US" sz="1500" dirty="0">
                <a:sym typeface="Wingdings" pitchFamily="2" charset="2"/>
              </a:rPr>
              <a:t>，</a:t>
            </a:r>
            <a:r>
              <a:rPr lang="en-US" altLang="zh-CN" sz="1500" dirty="0">
                <a:sym typeface="Wingdings" pitchFamily="2" charset="2"/>
              </a:rPr>
              <a:t>toUpperCase()</a:t>
            </a:r>
          </a:p>
          <a:p>
            <a:pPr lvl="1"/>
            <a:r>
              <a:rPr lang="en-US" altLang="zh-CN" sz="1500" dirty="0">
                <a:sym typeface="Wingdings" pitchFamily="2" charset="2"/>
              </a:rPr>
              <a:t>match()</a:t>
            </a:r>
            <a:r>
              <a:rPr lang="zh-CN" altLang="en-US" sz="1500" dirty="0">
                <a:sym typeface="Wingdings" pitchFamily="2" charset="2"/>
              </a:rPr>
              <a:t>、</a:t>
            </a:r>
            <a:r>
              <a:rPr lang="en-US" altLang="zh-CN" sz="1500" dirty="0">
                <a:sym typeface="Wingdings" pitchFamily="2" charset="2"/>
              </a:rPr>
              <a:t>search()</a:t>
            </a:r>
            <a:r>
              <a:rPr lang="zh-CN" altLang="en-US" sz="1500" dirty="0">
                <a:sym typeface="Wingdings" pitchFamily="2" charset="2"/>
              </a:rPr>
              <a:t>、</a:t>
            </a:r>
            <a:r>
              <a:rPr lang="en-US" altLang="zh-CN" sz="1500" dirty="0">
                <a:sym typeface="Wingdings" pitchFamily="2" charset="2"/>
              </a:rPr>
              <a:t>replace()</a:t>
            </a:r>
            <a:r>
              <a:rPr lang="zh-CN" altLang="en-US" sz="1500" dirty="0">
                <a:sym typeface="Wingdings" pitchFamily="2" charset="2"/>
              </a:rPr>
              <a:t>、</a:t>
            </a:r>
            <a:r>
              <a:rPr lang="en-US" altLang="zh-CN" sz="1500" dirty="0">
                <a:sym typeface="Wingdings" pitchFamily="2" charset="2"/>
              </a:rPr>
              <a:t>split()</a:t>
            </a:r>
          </a:p>
          <a:p>
            <a:pPr lvl="1"/>
            <a:r>
              <a:rPr lang="en-US" altLang="zh-CN" sz="1500" dirty="0">
                <a:sym typeface="Wingdings" pitchFamily="2" charset="2"/>
              </a:rPr>
              <a:t>includes(), startsWith(), endsWith()</a:t>
            </a:r>
          </a:p>
          <a:p>
            <a:pPr lvl="1"/>
            <a:r>
              <a:rPr lang="zh-CN" altLang="en-US" sz="1500" dirty="0">
                <a:sym typeface="Wingdings" pitchFamily="2" charset="2"/>
              </a:rPr>
              <a:t>。。。</a:t>
            </a:r>
            <a:endParaRPr lang="en-US" altLang="zh-CN" sz="1500" dirty="0">
              <a:sym typeface="Wingdings" pitchFamily="2" charset="2"/>
            </a:endParaRPr>
          </a:p>
          <a:p>
            <a:pPr lvl="1"/>
            <a:endParaRPr lang="en-US" altLang="zh-CN" sz="1500" dirty="0">
              <a:sym typeface="Wingdings" pitchFamily="2" charset="2"/>
            </a:endParaRPr>
          </a:p>
          <a:p>
            <a:endParaRPr lang="en-US" altLang="zh-CN" sz="1700" dirty="0">
              <a:sym typeface="Wingdings" pitchFamily="2" charset="2"/>
            </a:endParaRPr>
          </a:p>
          <a:p>
            <a:endParaRPr lang="zh-CN" altLang="en-US" sz="1300" dirty="0">
              <a:sym typeface="Wingdings" pitchFamily="2" charset="2"/>
            </a:endParaRPr>
          </a:p>
        </p:txBody>
      </p:sp>
      <p:sp>
        <p:nvSpPr>
          <p:cNvPr id="3" name="矩形 2">
            <a:extLst>
              <a:ext uri="{FF2B5EF4-FFF2-40B4-BE49-F238E27FC236}">
                <a16:creationId xmlns:a16="http://schemas.microsoft.com/office/drawing/2014/main" id="{CE4EB489-E2AA-E940-9201-E3E38F9C6ADC}"/>
              </a:ext>
            </a:extLst>
          </p:cNvPr>
          <p:cNvSpPr/>
          <p:nvPr/>
        </p:nvSpPr>
        <p:spPr>
          <a:xfrm>
            <a:off x="5701553" y="1566627"/>
            <a:ext cx="6096000" cy="2308324"/>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'xyz'</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s2</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String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'xyz'</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typeof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s1</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'string'</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typeof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s2</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'object'</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s2</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valueOf</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'xyz'</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s2</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length</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3</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s2</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y</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389316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JSON</a:t>
            </a:r>
            <a:r>
              <a:rPr lang="zh-CN" altLang="en-US" dirty="0"/>
              <a:t> 格式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en-US" altLang="zh-CN" dirty="0">
                <a:sym typeface="Wingdings" pitchFamily="2" charset="2"/>
              </a:rPr>
              <a:t>JSON</a:t>
            </a:r>
            <a:r>
              <a:rPr lang="zh-CN" altLang="en-US" dirty="0">
                <a:sym typeface="Wingdings" pitchFamily="2" charset="2"/>
              </a:rPr>
              <a:t>（</a:t>
            </a:r>
            <a:r>
              <a:rPr lang="en-US" altLang="zh-CN" dirty="0">
                <a:sym typeface="Wingdings" pitchFamily="2" charset="2"/>
              </a:rPr>
              <a:t>JavaScript Object Notation</a:t>
            </a:r>
            <a:r>
              <a:rPr lang="zh-CN" altLang="en-US" dirty="0">
                <a:sym typeface="Wingdings" pitchFamily="2" charset="2"/>
              </a:rPr>
              <a:t>）是</a:t>
            </a:r>
            <a:r>
              <a:rPr lang="en-US" altLang="zh-CN" dirty="0">
                <a:sym typeface="Wingdings" pitchFamily="2" charset="2"/>
              </a:rPr>
              <a:t>Douglas Crockford</a:t>
            </a:r>
            <a:r>
              <a:rPr lang="zh-CN" altLang="en-US" dirty="0">
                <a:sym typeface="Wingdings" pitchFamily="2" charset="2"/>
              </a:rPr>
              <a:t>在</a:t>
            </a:r>
            <a:r>
              <a:rPr lang="en-US" altLang="zh-CN" dirty="0">
                <a:sym typeface="Wingdings" pitchFamily="2" charset="2"/>
              </a:rPr>
              <a:t>2001</a:t>
            </a:r>
            <a:r>
              <a:rPr lang="zh-CN" altLang="en-US" dirty="0">
                <a:sym typeface="Wingdings" pitchFamily="2" charset="2"/>
              </a:rPr>
              <a:t>年发明的，目的是取代繁琐笨重的 </a:t>
            </a:r>
            <a:r>
              <a:rPr lang="en-US" altLang="zh-CN" dirty="0">
                <a:sym typeface="Wingdings" pitchFamily="2" charset="2"/>
              </a:rPr>
              <a:t>XML </a:t>
            </a:r>
            <a:r>
              <a:rPr lang="zh-CN" altLang="en-US" dirty="0">
                <a:sym typeface="Wingdings" pitchFamily="2" charset="2"/>
              </a:rPr>
              <a:t>格式。 它是一种超级流行的轻量级数据存储格式，被很多服务用于数据序列化以及配置。</a:t>
            </a:r>
            <a:endParaRPr lang="en-US" altLang="zh-CN" dirty="0">
              <a:sym typeface="Wingdings" pitchFamily="2" charset="2"/>
            </a:endParaRPr>
          </a:p>
          <a:p>
            <a:r>
              <a:rPr lang="en-US" altLang="zh-CN" dirty="0">
                <a:sym typeface="Wingdings" pitchFamily="2" charset="2"/>
              </a:rPr>
              <a:t>JSON</a:t>
            </a:r>
            <a:r>
              <a:rPr lang="zh-CN" altLang="en-US" dirty="0">
                <a:sym typeface="Wingdings" pitchFamily="2" charset="2"/>
              </a:rPr>
              <a:t>经常被用于在</a:t>
            </a:r>
            <a:r>
              <a:rPr lang="en-US" altLang="zh-CN" dirty="0">
                <a:sym typeface="Wingdings" pitchFamily="2" charset="2"/>
              </a:rPr>
              <a:t>Web</a:t>
            </a:r>
            <a:r>
              <a:rPr lang="zh-CN" altLang="en-US" dirty="0">
                <a:sym typeface="Wingdings" pitchFamily="2" charset="2"/>
              </a:rPr>
              <a:t>服务之间交换信息，也被很多网站用来共享信息。</a:t>
            </a:r>
            <a:r>
              <a:rPr lang="en-US" altLang="zh-CN" dirty="0">
                <a:sym typeface="Wingdings" pitchFamily="2" charset="2"/>
              </a:rPr>
              <a:t>JSON</a:t>
            </a:r>
            <a:r>
              <a:rPr lang="zh-CN" altLang="en-US" dirty="0">
                <a:sym typeface="Wingdings" pitchFamily="2" charset="2"/>
              </a:rPr>
              <a:t>的美妙之处在于，它能在人、机可读性二者之间达到最佳点。</a:t>
            </a:r>
          </a:p>
        </p:txBody>
      </p:sp>
    </p:spTree>
    <p:extLst>
      <p:ext uri="{BB962C8B-B14F-4D97-AF65-F5344CB8AC3E}">
        <p14:creationId xmlns:p14="http://schemas.microsoft.com/office/powerpoint/2010/main" val="304615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JSON</a:t>
            </a:r>
            <a:r>
              <a:rPr lang="zh-CN" altLang="en-US" dirty="0"/>
              <a:t> 格式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a:t>所有的数据</a:t>
            </a:r>
            <a:r>
              <a:rPr lang="en-US" altLang="zh-CN"/>
              <a:t>(data)</a:t>
            </a:r>
            <a:r>
              <a:rPr lang="zh-CN" altLang="en-US"/>
              <a:t>最终可以分解成三种类型：</a:t>
            </a:r>
          </a:p>
          <a:p>
            <a:pPr lvl="1"/>
            <a:r>
              <a:rPr lang="zh-CN" altLang="en-US" sz="1700"/>
              <a:t>第一种类型是标量（</a:t>
            </a:r>
            <a:r>
              <a:rPr lang="en-US" altLang="zh-CN" sz="1700"/>
              <a:t>scalar</a:t>
            </a:r>
            <a:r>
              <a:rPr lang="zh-CN" altLang="en-US" sz="1700"/>
              <a:t>），也就是一个单独的字符串或数字。比如，</a:t>
            </a:r>
            <a:r>
              <a:rPr lang="en-US" altLang="zh-CN" sz="1700"/>
              <a:t>"</a:t>
            </a:r>
            <a:r>
              <a:rPr lang="zh-CN" altLang="en-US" sz="1700"/>
              <a:t>成都</a:t>
            </a:r>
            <a:r>
              <a:rPr lang="en-US" altLang="zh-CN" sz="1700"/>
              <a:t>" </a:t>
            </a:r>
            <a:r>
              <a:rPr lang="zh-CN" altLang="en-US" sz="1700"/>
              <a:t>这个单独的词。</a:t>
            </a:r>
          </a:p>
          <a:p>
            <a:pPr lvl="1"/>
            <a:r>
              <a:rPr lang="zh-CN" altLang="en-US" sz="1700"/>
              <a:t>第二种类型是序列（</a:t>
            </a:r>
            <a:r>
              <a:rPr lang="en-US" altLang="zh-CN" sz="1700"/>
              <a:t>sequence</a:t>
            </a:r>
            <a:r>
              <a:rPr lang="zh-CN" altLang="en-US" sz="1700"/>
              <a:t>），也就是若干个相关的数据按照一定顺序并列在一起，又叫做数组，或者列表（</a:t>
            </a:r>
            <a:r>
              <a:rPr lang="en-US" altLang="zh-CN" sz="1700"/>
              <a:t>list</a:t>
            </a:r>
            <a:r>
              <a:rPr lang="zh-CN" altLang="en-US" sz="1700"/>
              <a:t>）。比如：</a:t>
            </a:r>
            <a:r>
              <a:rPr lang="en-US" altLang="zh-CN" sz="1700"/>
              <a:t>"</a:t>
            </a:r>
            <a:r>
              <a:rPr lang="zh-CN" altLang="en-US" sz="1700"/>
              <a:t>成都，重庆</a:t>
            </a:r>
            <a:r>
              <a:rPr lang="en-US" altLang="zh-CN" sz="1700"/>
              <a:t>"</a:t>
            </a:r>
            <a:r>
              <a:rPr lang="zh-CN" altLang="en-US" sz="1700"/>
              <a:t>。</a:t>
            </a:r>
          </a:p>
          <a:p>
            <a:pPr lvl="1"/>
            <a:r>
              <a:rPr lang="zh-CN" altLang="en-US" sz="1700"/>
              <a:t>第三种类型是映射（</a:t>
            </a:r>
            <a:r>
              <a:rPr lang="en-US" altLang="zh-CN" sz="1700"/>
              <a:t>mapping</a:t>
            </a:r>
            <a:r>
              <a:rPr lang="zh-CN" altLang="en-US" sz="1700"/>
              <a:t>），也就是一个名</a:t>
            </a:r>
            <a:r>
              <a:rPr lang="en-US" altLang="zh-CN" sz="1700"/>
              <a:t>/</a:t>
            </a:r>
            <a:r>
              <a:rPr lang="zh-CN" altLang="en-US" sz="1700"/>
              <a:t>值（</a:t>
            </a:r>
            <a:r>
              <a:rPr lang="en-US" altLang="zh-CN" sz="1700"/>
              <a:t>name/value</a:t>
            </a:r>
            <a:r>
              <a:rPr lang="zh-CN" altLang="en-US" sz="1700"/>
              <a:t>），即数据有一个名称，还有一个与之相对应的值，这又称作散列</a:t>
            </a:r>
            <a:r>
              <a:rPr lang="en-US" altLang="zh-CN" sz="1700"/>
              <a:t>hash</a:t>
            </a:r>
            <a:r>
              <a:rPr lang="zh-CN" altLang="en-US" sz="1700"/>
              <a:t>或字典</a:t>
            </a:r>
            <a:r>
              <a:rPr lang="en-US" altLang="zh-CN" sz="1700"/>
              <a:t>dictionary</a:t>
            </a:r>
            <a:r>
              <a:rPr lang="zh-CN" altLang="en-US" sz="1700"/>
              <a:t>。比如：</a:t>
            </a:r>
            <a:r>
              <a:rPr lang="en-US" altLang="zh-CN" sz="1700"/>
              <a:t>"</a:t>
            </a:r>
            <a:r>
              <a:rPr lang="zh-CN" altLang="en-US" sz="1700"/>
              <a:t>蓉城：成都</a:t>
            </a:r>
            <a:r>
              <a:rPr lang="en-US" altLang="zh-CN" sz="1700"/>
              <a:t>"</a:t>
            </a:r>
            <a:r>
              <a:rPr lang="zh-CN" altLang="en-US" sz="1700"/>
              <a:t>。</a:t>
            </a:r>
            <a:endParaRPr lang="en-US" altLang="zh-CN" sz="1700"/>
          </a:p>
          <a:p>
            <a:r>
              <a:rPr lang="en-US" altLang="zh-CN"/>
              <a:t>JSON </a:t>
            </a:r>
            <a:r>
              <a:rPr lang="zh-CN" altLang="en-US"/>
              <a:t>如何表示数据：</a:t>
            </a:r>
            <a:endParaRPr lang="en-US" altLang="zh-CN"/>
          </a:p>
          <a:p>
            <a:pPr lvl="1"/>
            <a:r>
              <a:rPr lang="en-US" altLang="zh-CN" sz="1700"/>
              <a:t>1.</a:t>
            </a:r>
            <a:r>
              <a:rPr lang="zh-CN" altLang="en-US" sz="1700"/>
              <a:t>并列的数据之间用逗号</a:t>
            </a:r>
            <a:r>
              <a:rPr lang="en-US" altLang="zh-CN" sz="1700"/>
              <a:t>(,)</a:t>
            </a:r>
            <a:r>
              <a:rPr lang="zh-CN" altLang="en-US" sz="1700"/>
              <a:t>分隔</a:t>
            </a:r>
          </a:p>
          <a:p>
            <a:pPr lvl="1"/>
            <a:r>
              <a:rPr lang="en-US" altLang="zh-CN" sz="1700"/>
              <a:t>2.</a:t>
            </a:r>
            <a:r>
              <a:rPr lang="zh-CN" altLang="en-US" sz="1700"/>
              <a:t>映射用冒号</a:t>
            </a:r>
            <a:r>
              <a:rPr lang="en-US" altLang="zh-CN" sz="1700"/>
              <a:t>(:)</a:t>
            </a:r>
            <a:r>
              <a:rPr lang="zh-CN" altLang="en-US" sz="1700"/>
              <a:t>表示</a:t>
            </a:r>
          </a:p>
          <a:p>
            <a:pPr lvl="1"/>
            <a:r>
              <a:rPr lang="en-US" altLang="zh-CN" sz="1700"/>
              <a:t>3.</a:t>
            </a:r>
            <a:r>
              <a:rPr lang="zh-CN" altLang="en-US" sz="1700"/>
              <a:t>并列数据的集合</a:t>
            </a:r>
            <a:r>
              <a:rPr lang="en-US" altLang="zh-CN" sz="1700"/>
              <a:t>(</a:t>
            </a:r>
            <a:r>
              <a:rPr lang="zh-CN" altLang="en-US" sz="1700"/>
              <a:t>数组</a:t>
            </a:r>
            <a:r>
              <a:rPr lang="en-US" altLang="zh-CN" sz="1700"/>
              <a:t>)</a:t>
            </a:r>
            <a:r>
              <a:rPr lang="zh-CN" altLang="en-US" sz="1700"/>
              <a:t>用方括号</a:t>
            </a:r>
            <a:r>
              <a:rPr lang="en-US" altLang="zh-CN" sz="1700"/>
              <a:t>([])</a:t>
            </a:r>
            <a:r>
              <a:rPr lang="zh-CN" altLang="en-US" sz="1700"/>
              <a:t>表示</a:t>
            </a:r>
          </a:p>
          <a:p>
            <a:pPr lvl="1"/>
            <a:r>
              <a:rPr lang="en-US" altLang="zh-CN" sz="1700"/>
              <a:t>4.</a:t>
            </a:r>
            <a:r>
              <a:rPr lang="zh-CN" altLang="en-US" sz="1700"/>
              <a:t>映射的集合</a:t>
            </a:r>
            <a:r>
              <a:rPr lang="en-US" altLang="zh-CN" sz="1700"/>
              <a:t>(</a:t>
            </a:r>
            <a:r>
              <a:rPr lang="zh-CN" altLang="en-US" sz="1700"/>
              <a:t>对象</a:t>
            </a:r>
            <a:r>
              <a:rPr lang="en-US" altLang="zh-CN" sz="1700"/>
              <a:t>)</a:t>
            </a:r>
            <a:r>
              <a:rPr lang="zh-CN" altLang="en-US" sz="1700"/>
              <a:t>用大括号</a:t>
            </a:r>
            <a:r>
              <a:rPr lang="en-US" altLang="zh-CN" sz="1700"/>
              <a:t>({})</a:t>
            </a:r>
            <a:r>
              <a:rPr lang="zh-CN" altLang="en-US" sz="1700"/>
              <a:t>表示</a:t>
            </a:r>
            <a:endParaRPr lang="en-US" altLang="zh-CN" sz="1700"/>
          </a:p>
          <a:p>
            <a:endParaRPr lang="zh-CN" altLang="en-US"/>
          </a:p>
          <a:p>
            <a:endParaRPr lang="zh-CN" altLang="en-US"/>
          </a:p>
          <a:p>
            <a:endParaRPr lang="zh-CN" altLang="en-US" dirty="0">
              <a:sym typeface="Wingdings" pitchFamily="2" charset="2"/>
            </a:endParaRPr>
          </a:p>
        </p:txBody>
      </p:sp>
      <p:sp>
        <p:nvSpPr>
          <p:cNvPr id="3" name="矩形 2">
            <a:extLst>
              <a:ext uri="{FF2B5EF4-FFF2-40B4-BE49-F238E27FC236}">
                <a16:creationId xmlns:a16="http://schemas.microsoft.com/office/drawing/2014/main" id="{E6C517AD-51FB-E64C-A677-A36C2A897FA8}"/>
              </a:ext>
            </a:extLst>
          </p:cNvPr>
          <p:cNvSpPr/>
          <p:nvPr/>
        </p:nvSpPr>
        <p:spPr>
          <a:xfrm>
            <a:off x="5814349" y="4218591"/>
            <a:ext cx="6096000" cy="1754326"/>
          </a:xfrm>
          <a:prstGeom prst="rect">
            <a:avLst/>
          </a:prstGeom>
        </p:spPr>
        <p:txBody>
          <a:bodyPr>
            <a:spAutoFit/>
          </a:bodyPr>
          <a:lstStyle/>
          <a:p>
            <a:r>
              <a:rPr lang="en-US" altLang="zh-CN" dirty="0">
                <a:sym typeface="Wingdings" pitchFamily="2" charset="2"/>
              </a:rPr>
              <a:t>JSON</a:t>
            </a:r>
            <a:r>
              <a:rPr lang="zh-CN" altLang="en-US" dirty="0">
                <a:sym typeface="Wingdings" pitchFamily="2" charset="2"/>
              </a:rPr>
              <a:t>是我们已经看到的对象字面量表示法的字符串表示。不过，它们之间有几个关键性的区别：</a:t>
            </a:r>
          </a:p>
          <a:p>
            <a:pPr lvl="1"/>
            <a:r>
              <a:rPr lang="en-US" altLang="zh-CN" dirty="0">
                <a:solidFill>
                  <a:srgbClr val="FF0000"/>
                </a:solidFill>
                <a:sym typeface="Wingdings" pitchFamily="2" charset="2"/>
              </a:rPr>
              <a:t>1. </a:t>
            </a:r>
            <a:r>
              <a:rPr lang="zh-CN" altLang="en-US" dirty="0">
                <a:solidFill>
                  <a:srgbClr val="FF0000"/>
                </a:solidFill>
                <a:sym typeface="Wingdings" pitchFamily="2" charset="2"/>
              </a:rPr>
              <a:t>属性名必须用双引号引起来</a:t>
            </a:r>
          </a:p>
          <a:p>
            <a:pPr lvl="1"/>
            <a:r>
              <a:rPr lang="en-US" altLang="zh-CN" dirty="0">
                <a:solidFill>
                  <a:srgbClr val="FF0000"/>
                </a:solidFill>
                <a:sym typeface="Wingdings" pitchFamily="2" charset="2"/>
              </a:rPr>
              <a:t>2. </a:t>
            </a:r>
            <a:r>
              <a:rPr lang="zh-CN" altLang="en-US" dirty="0">
                <a:solidFill>
                  <a:srgbClr val="FF0000"/>
                </a:solidFill>
                <a:sym typeface="Wingdings" pitchFamily="2" charset="2"/>
              </a:rPr>
              <a:t>允许的值包括双引号引起来的字符串、数字、</a:t>
            </a:r>
            <a:r>
              <a:rPr lang="en-US" altLang="zh-CN" dirty="0">
                <a:solidFill>
                  <a:srgbClr val="FF0000"/>
                </a:solidFill>
                <a:sym typeface="Wingdings" pitchFamily="2" charset="2"/>
              </a:rPr>
              <a:t>true</a:t>
            </a:r>
            <a:r>
              <a:rPr lang="zh-CN" altLang="en-US" dirty="0">
                <a:solidFill>
                  <a:srgbClr val="FF0000"/>
                </a:solidFill>
                <a:sym typeface="Wingdings" pitchFamily="2" charset="2"/>
              </a:rPr>
              <a:t>、</a:t>
            </a:r>
            <a:r>
              <a:rPr lang="en-US" altLang="zh-CN" dirty="0">
                <a:solidFill>
                  <a:srgbClr val="FF0000"/>
                </a:solidFill>
                <a:sym typeface="Wingdings" pitchFamily="2" charset="2"/>
              </a:rPr>
              <a:t>false</a:t>
            </a:r>
            <a:r>
              <a:rPr lang="zh-CN" altLang="en-US" dirty="0">
                <a:solidFill>
                  <a:srgbClr val="FF0000"/>
                </a:solidFill>
                <a:sym typeface="Wingdings" pitchFamily="2" charset="2"/>
              </a:rPr>
              <a:t>、</a:t>
            </a:r>
            <a:r>
              <a:rPr lang="en-US" altLang="zh-CN" dirty="0">
                <a:solidFill>
                  <a:srgbClr val="FF0000"/>
                </a:solidFill>
                <a:sym typeface="Wingdings" pitchFamily="2" charset="2"/>
              </a:rPr>
              <a:t>null</a:t>
            </a:r>
            <a:r>
              <a:rPr lang="zh-CN" altLang="en-US" dirty="0">
                <a:solidFill>
                  <a:srgbClr val="FF0000"/>
                </a:solidFill>
                <a:sym typeface="Wingdings" pitchFamily="2" charset="2"/>
              </a:rPr>
              <a:t>、数组和对象</a:t>
            </a:r>
          </a:p>
          <a:p>
            <a:pPr lvl="1"/>
            <a:r>
              <a:rPr lang="en-US" altLang="zh-CN" dirty="0">
                <a:solidFill>
                  <a:srgbClr val="FF0000"/>
                </a:solidFill>
                <a:sym typeface="Wingdings" pitchFamily="2" charset="2"/>
              </a:rPr>
              <a:t>3. </a:t>
            </a:r>
            <a:r>
              <a:rPr lang="zh-CN" altLang="en-US" dirty="0">
                <a:solidFill>
                  <a:srgbClr val="FF0000"/>
                </a:solidFill>
                <a:sym typeface="Wingdings" pitchFamily="2" charset="2"/>
              </a:rPr>
              <a:t>函数不是允许的</a:t>
            </a:r>
          </a:p>
        </p:txBody>
      </p:sp>
    </p:spTree>
    <p:extLst>
      <p:ext uri="{BB962C8B-B14F-4D97-AF65-F5344CB8AC3E}">
        <p14:creationId xmlns:p14="http://schemas.microsoft.com/office/powerpoint/2010/main" val="4104821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JSON</a:t>
            </a:r>
            <a:r>
              <a:rPr lang="zh-CN" altLang="en-US" dirty="0"/>
              <a:t> 格式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en-US" altLang="zh-CN"/>
              <a:t>XML</a:t>
            </a:r>
            <a:r>
              <a:rPr lang="zh-CN" altLang="en-US"/>
              <a:t> 与 </a:t>
            </a:r>
            <a:r>
              <a:rPr lang="en-US" altLang="zh-CN"/>
              <a:t>JSON</a:t>
            </a:r>
            <a:endParaRPr lang="zh-CN" altLang="en-US"/>
          </a:p>
          <a:p>
            <a:endParaRPr lang="zh-CN" altLang="en-US"/>
          </a:p>
          <a:p>
            <a:endParaRPr lang="zh-CN" altLang="en-US" dirty="0">
              <a:sym typeface="Wingdings" pitchFamily="2" charset="2"/>
            </a:endParaRPr>
          </a:p>
        </p:txBody>
      </p:sp>
      <p:sp>
        <p:nvSpPr>
          <p:cNvPr id="3" name="矩形 2">
            <a:extLst>
              <a:ext uri="{FF2B5EF4-FFF2-40B4-BE49-F238E27FC236}">
                <a16:creationId xmlns:a16="http://schemas.microsoft.com/office/drawing/2014/main" id="{4B64B8D5-F980-874C-AB50-56FF7E3FC639}"/>
              </a:ext>
            </a:extLst>
          </p:cNvPr>
          <p:cNvSpPr/>
          <p:nvPr/>
        </p:nvSpPr>
        <p:spPr>
          <a:xfrm>
            <a:off x="2590800" y="2257931"/>
            <a:ext cx="3672840" cy="3308598"/>
          </a:xfrm>
          <a:prstGeom prst="rect">
            <a:avLst/>
          </a:prstGeom>
          <a:ln>
            <a:solidFill>
              <a:schemeClr val="accent1"/>
            </a:solidFill>
          </a:ln>
        </p:spPr>
        <p:txBody>
          <a:bodyPr wrap="square">
            <a:spAutoFit/>
          </a:bodyPr>
          <a:lstStyle/>
          <a:p>
            <a:r>
              <a:rPr lang="en-US" altLang="zh-CN" sz="1100" b="0">
                <a:solidFill>
                  <a:srgbClr val="EE5D43"/>
                </a:solidFill>
                <a:effectLst/>
                <a:latin typeface="Fira Code" panose="020B0509050000020004" pitchFamily="49" charset="0"/>
              </a:rPr>
              <a:t>&lt;?</a:t>
            </a:r>
            <a:r>
              <a:rPr lang="en-US" altLang="zh-CN" sz="1100" b="0">
                <a:solidFill>
                  <a:srgbClr val="00E8C6"/>
                </a:solidFill>
                <a:effectLst/>
                <a:latin typeface="Fira Code" panose="020B0509050000020004" pitchFamily="49" charset="0"/>
              </a:rPr>
              <a:t>xml</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version</a:t>
            </a:r>
            <a:r>
              <a:rPr lang="en-US" altLang="zh-CN" sz="1100" b="0">
                <a:solidFill>
                  <a:srgbClr val="EE5D43"/>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"1.0"</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encoding</a:t>
            </a:r>
            <a:r>
              <a:rPr lang="en-US" altLang="zh-CN" sz="1100" b="0">
                <a:solidFill>
                  <a:srgbClr val="EE5D43"/>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"utf-8"</a:t>
            </a:r>
            <a:r>
              <a:rPr lang="en-US" altLang="zh-CN" sz="1100" b="0">
                <a:solidFill>
                  <a:srgbClr val="EE5D43"/>
                </a:solidFill>
                <a:effectLst/>
                <a:latin typeface="Fira Code" panose="020B0509050000020004" pitchFamily="49" charset="0"/>
              </a:rPr>
              <a:t>?&gt;</a:t>
            </a:r>
            <a:endParaRPr lang="en-US" altLang="zh-CN" sz="1100" b="0">
              <a:solidFill>
                <a:srgbClr val="BBBBBB"/>
              </a:solidFill>
              <a:effectLst/>
              <a:latin typeface="Fira Code" panose="020B0509050000020004" pitchFamily="49" charset="0"/>
            </a:endParaRPr>
          </a:p>
          <a:p>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country</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中国</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province</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黑龙江</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cities</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哈尔滨</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大庆</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cities</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province</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province</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广东</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cities</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广州</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p>
          <a:p>
            <a:r>
              <a:rPr lang="zh-CN" altLang="en-US" sz="1100">
                <a:solidFill>
                  <a:srgbClr val="BBBBBB"/>
                </a:solidFill>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深圳</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r>
              <a:rPr lang="zh-CN" altLang="en-US" sz="1100" b="0">
                <a:solidFill>
                  <a:srgbClr val="BBBBBB"/>
                </a:solidFill>
                <a:effectLst/>
                <a:latin typeface="Fira Code" panose="020B0509050000020004" pitchFamily="49" charset="0"/>
              </a:rPr>
              <a:t>珠海</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city</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cities</a:t>
            </a:r>
            <a:r>
              <a:rPr lang="en-US" altLang="zh-CN" sz="1100" b="0">
                <a:solidFill>
                  <a:srgbClr val="BBBBBB"/>
                </a:solidFill>
                <a:effectLst/>
                <a:latin typeface="Fira Code" panose="020B0509050000020004" pitchFamily="49" charset="0"/>
              </a:rPr>
              <a:t>&gt;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province</a:t>
            </a:r>
            <a:r>
              <a:rPr lang="en-US" altLang="zh-CN" sz="1100" b="0">
                <a:solidFill>
                  <a:srgbClr val="BBBBBB"/>
                </a:solidFill>
                <a:effectLst/>
                <a:latin typeface="Fira Code" panose="020B0509050000020004" pitchFamily="49" charset="0"/>
              </a:rPr>
              <a:t>&gt;</a:t>
            </a:r>
          </a:p>
          <a:p>
            <a:r>
              <a:rPr lang="en-US" altLang="zh-CN" sz="1100" b="0">
                <a:solidFill>
                  <a:srgbClr val="BBBBBB"/>
                </a:solidFill>
                <a:effectLst/>
                <a:latin typeface="Fira Code" panose="020B0509050000020004" pitchFamily="49" charset="0"/>
              </a:rPr>
              <a:t>&lt;/</a:t>
            </a:r>
            <a:r>
              <a:rPr lang="en-US" altLang="zh-CN" sz="1100" b="0">
                <a:solidFill>
                  <a:srgbClr val="F92672"/>
                </a:solidFill>
                <a:effectLst/>
                <a:latin typeface="Fira Code" panose="020B0509050000020004" pitchFamily="49" charset="0"/>
              </a:rPr>
              <a:t>country</a:t>
            </a:r>
            <a:r>
              <a:rPr lang="en-US" altLang="zh-CN" sz="1100" b="0">
                <a:solidFill>
                  <a:srgbClr val="BBBBBB"/>
                </a:solidFill>
                <a:effectLst/>
                <a:latin typeface="Fira Code" panose="020B0509050000020004" pitchFamily="49" charset="0"/>
              </a:rPr>
              <a:t>&gt;</a:t>
            </a:r>
          </a:p>
        </p:txBody>
      </p:sp>
      <p:sp>
        <p:nvSpPr>
          <p:cNvPr id="4" name="矩形 3">
            <a:extLst>
              <a:ext uri="{FF2B5EF4-FFF2-40B4-BE49-F238E27FC236}">
                <a16:creationId xmlns:a16="http://schemas.microsoft.com/office/drawing/2014/main" id="{0D3CE6AE-371B-6142-B71E-541DE81A46FC}"/>
              </a:ext>
            </a:extLst>
          </p:cNvPr>
          <p:cNvSpPr/>
          <p:nvPr/>
        </p:nvSpPr>
        <p:spPr>
          <a:xfrm>
            <a:off x="6484620" y="2611547"/>
            <a:ext cx="3345180" cy="2839239"/>
          </a:xfrm>
          <a:prstGeom prst="rect">
            <a:avLst/>
          </a:prstGeom>
          <a:ln>
            <a:solidFill>
              <a:schemeClr val="accent1"/>
            </a:solidFill>
          </a:ln>
        </p:spPr>
        <p:txBody>
          <a:bodyPr wrap="square">
            <a:spAutoFit/>
          </a:bodyPr>
          <a:lstStyle/>
          <a:p>
            <a:r>
              <a:rPr lang="en-US" altLang="zh-CN" sz="1050" b="0">
                <a:solidFill>
                  <a:srgbClr val="BBBBBB"/>
                </a:solidFill>
                <a:effectLst/>
                <a:latin typeface="Fira Code" panose="020B0509050000020004" pitchFamily="49" charset="0"/>
              </a:rPr>
              <a:t>{</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"name"</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中国</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"province"</a:t>
            </a:r>
            <a:r>
              <a:rPr lang="en-US" altLang="zh-CN" sz="1050" b="0">
                <a:solidFill>
                  <a:srgbClr val="BBBBBB"/>
                </a:solidFill>
                <a:effectLst/>
                <a:latin typeface="Fira Code" panose="020B0509050000020004" pitchFamily="49" charset="0"/>
              </a:rPr>
              <a:t>: [</a:t>
            </a:r>
          </a:p>
          <a:p>
            <a:r>
              <a:rPr lang="en-US" altLang="zh-CN" sz="1050">
                <a:solidFill>
                  <a:srgbClr val="BBBBBB"/>
                </a:solidFill>
                <a:latin typeface="Fira Code" panose="020B0509050000020004" pitchFamily="49" charset="0"/>
              </a:rPr>
              <a:t>    </a:t>
            </a:r>
            <a:r>
              <a:rPr lang="en-US" altLang="zh-CN" sz="1050" b="0">
                <a:solidFill>
                  <a:srgbClr val="BBBBBB"/>
                </a:solidFill>
                <a:effectLst/>
                <a:latin typeface="Fira Code" panose="020B0509050000020004" pitchFamily="49" charset="0"/>
              </a:rPr>
              <a:t>{</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"name"</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黑龙江</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"cities"</a:t>
            </a:r>
            <a:r>
              <a:rPr lang="en-US" altLang="zh-CN" sz="1050" b="0">
                <a:solidFill>
                  <a:srgbClr val="BBBBBB"/>
                </a:solidFill>
                <a:effectLst/>
                <a:latin typeface="Fira Code" panose="020B0509050000020004" pitchFamily="49" charset="0"/>
              </a:rPr>
              <a:t>: {</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"city"</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哈尔滨</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大庆</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a:t>
            </a:r>
          </a:p>
          <a:p>
            <a:r>
              <a:rPr lang="zh-CN" altLang="en-US" sz="1050" b="0">
                <a:solidFill>
                  <a:srgbClr val="BBBBBB"/>
                </a:solidFill>
                <a:effectLst/>
                <a:latin typeface="Fira Code" panose="020B0509050000020004" pitchFamily="49" charset="0"/>
              </a:rPr>
              <a:t>      </a:t>
            </a:r>
            <a:r>
              <a:rPr lang="en-US" altLang="zh-CN" sz="1050" b="0">
                <a:solidFill>
                  <a:srgbClr val="BBBBBB"/>
                </a:solidFill>
                <a:effectLst/>
                <a:latin typeface="Fira Code" panose="020B0509050000020004" pitchFamily="49" charset="0"/>
              </a:rPr>
              <a:t>}</a:t>
            </a:r>
          </a:p>
          <a:p>
            <a:r>
              <a:rPr lang="zh-CN" altLang="en-US" sz="1050" b="0">
                <a:solidFill>
                  <a:srgbClr val="BBBBBB"/>
                </a:solidFill>
                <a:effectLst/>
                <a:latin typeface="Fira Code" panose="020B0509050000020004" pitchFamily="49" charset="0"/>
              </a:rPr>
              <a:t>    </a:t>
            </a:r>
            <a:r>
              <a:rPr lang="en-US" altLang="zh-CN" sz="1050" b="0">
                <a:solidFill>
                  <a:srgbClr val="BBBBBB"/>
                </a:solidFill>
                <a:effectLst/>
                <a:latin typeface="Fira Code" panose="020B0509050000020004" pitchFamily="49" charset="0"/>
              </a:rPr>
              <a:t>}, </a:t>
            </a:r>
          </a:p>
          <a:p>
            <a:r>
              <a:rPr lang="zh-CN" altLang="en-US" sz="1050">
                <a:solidFill>
                  <a:srgbClr val="BBBBBB"/>
                </a:solidFill>
                <a:latin typeface="Fira Code" panose="020B0509050000020004" pitchFamily="49" charset="0"/>
              </a:rPr>
              <a:t>    </a:t>
            </a:r>
            <a:r>
              <a:rPr lang="en-US" altLang="zh-CN" sz="1050" b="0">
                <a:solidFill>
                  <a:srgbClr val="BBBBBB"/>
                </a:solidFill>
                <a:effectLst/>
                <a:latin typeface="Fira Code" panose="020B0509050000020004" pitchFamily="49" charset="0"/>
              </a:rPr>
              <a:t>{</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"name"</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广东</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"cities"</a:t>
            </a:r>
            <a:r>
              <a:rPr lang="en-US" altLang="zh-CN" sz="1050" b="0">
                <a:solidFill>
                  <a:srgbClr val="BBBBBB"/>
                </a:solidFill>
                <a:effectLst/>
                <a:latin typeface="Fira Code" panose="020B0509050000020004" pitchFamily="49" charset="0"/>
              </a:rPr>
              <a:t>: {</a:t>
            </a:r>
          </a:p>
          <a:p>
            <a:r>
              <a:rPr lang="zh-CN" altLang="en-US" sz="1050" b="0">
                <a:solidFill>
                  <a:srgbClr val="96E072"/>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"city"</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广州</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深圳</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 </a:t>
            </a:r>
            <a:r>
              <a:rPr lang="en-US" altLang="zh-CN" sz="1050" b="0">
                <a:solidFill>
                  <a:srgbClr val="96E072"/>
                </a:solidFill>
                <a:effectLst/>
                <a:latin typeface="Fira Code" panose="020B0509050000020004" pitchFamily="49" charset="0"/>
              </a:rPr>
              <a:t>"</a:t>
            </a:r>
            <a:r>
              <a:rPr lang="zh-CN" altLang="en-US" sz="1050" b="0">
                <a:solidFill>
                  <a:srgbClr val="96E072"/>
                </a:solidFill>
                <a:effectLst/>
                <a:latin typeface="Fira Code" panose="020B0509050000020004" pitchFamily="49" charset="0"/>
              </a:rPr>
              <a:t>珠海</a:t>
            </a:r>
            <a:r>
              <a:rPr lang="en-US" altLang="zh-CN" sz="1050" b="0">
                <a:solidFill>
                  <a:srgbClr val="96E072"/>
                </a:solidFill>
                <a:effectLst/>
                <a:latin typeface="Fira Code" panose="020B0509050000020004" pitchFamily="49" charset="0"/>
              </a:rPr>
              <a:t>"</a:t>
            </a:r>
            <a:r>
              <a:rPr lang="en-US" altLang="zh-CN" sz="1050" b="0">
                <a:solidFill>
                  <a:srgbClr val="BBBBBB"/>
                </a:solidFill>
                <a:effectLst/>
                <a:latin typeface="Fira Code" panose="020B0509050000020004" pitchFamily="49" charset="0"/>
              </a:rPr>
              <a:t>]</a:t>
            </a:r>
          </a:p>
          <a:p>
            <a:r>
              <a:rPr lang="zh-CN" altLang="en-US" sz="1050" b="0">
                <a:solidFill>
                  <a:srgbClr val="BBBBBB"/>
                </a:solidFill>
                <a:effectLst/>
                <a:latin typeface="Fira Code" panose="020B0509050000020004" pitchFamily="49" charset="0"/>
              </a:rPr>
              <a:t>      </a:t>
            </a:r>
            <a:r>
              <a:rPr lang="en-US" altLang="zh-CN" sz="1050" b="0">
                <a:solidFill>
                  <a:srgbClr val="BBBBBB"/>
                </a:solidFill>
                <a:effectLst/>
                <a:latin typeface="Fira Code" panose="020B0509050000020004" pitchFamily="49" charset="0"/>
              </a:rPr>
              <a:t>}</a:t>
            </a:r>
          </a:p>
          <a:p>
            <a:r>
              <a:rPr lang="zh-CN" altLang="en-US" sz="1050">
                <a:solidFill>
                  <a:srgbClr val="BBBBBB"/>
                </a:solidFill>
                <a:latin typeface="Fira Code" panose="020B0509050000020004" pitchFamily="49" charset="0"/>
              </a:rPr>
              <a:t>   </a:t>
            </a:r>
            <a:r>
              <a:rPr lang="en-US" altLang="zh-CN" sz="1050">
                <a:solidFill>
                  <a:srgbClr val="BBBBBB"/>
                </a:solidFill>
                <a:latin typeface="Fira Code" panose="020B0509050000020004" pitchFamily="49" charset="0"/>
              </a:rPr>
              <a:t> }</a:t>
            </a:r>
          </a:p>
          <a:p>
            <a:r>
              <a:rPr lang="en-US" altLang="zh-CN" sz="1050" b="0">
                <a:solidFill>
                  <a:srgbClr val="BBBBBB"/>
                </a:solidFill>
                <a:effectLst/>
                <a:latin typeface="Fira Code" panose="020B0509050000020004" pitchFamily="49" charset="0"/>
              </a:rPr>
              <a:t>  ]</a:t>
            </a:r>
          </a:p>
          <a:p>
            <a:r>
              <a:rPr lang="en-US" altLang="zh-CN" sz="105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654102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JSON</a:t>
            </a:r>
            <a:r>
              <a:rPr lang="zh-CN" altLang="en-US" dirty="0"/>
              <a:t> 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en-US" altLang="zh-CN" dirty="0">
                <a:sym typeface="Wingdings" pitchFamily="2" charset="2"/>
              </a:rPr>
              <a:t>JSON </a:t>
            </a:r>
            <a:r>
              <a:rPr lang="zh-CN" altLang="en-US" dirty="0">
                <a:sym typeface="Wingdings" pitchFamily="2" charset="2"/>
              </a:rPr>
              <a:t>对象是原生内置的 </a:t>
            </a:r>
            <a:r>
              <a:rPr lang="en-US" altLang="zh-CN" dirty="0">
                <a:sym typeface="Wingdings" pitchFamily="2" charset="2"/>
              </a:rPr>
              <a:t>JavaScript</a:t>
            </a:r>
            <a:r>
              <a:rPr lang="zh-CN" altLang="en-US" dirty="0">
                <a:sym typeface="Wingdings" pitchFamily="2" charset="2"/>
              </a:rPr>
              <a:t> 对象，用来处理 </a:t>
            </a:r>
            <a:r>
              <a:rPr lang="en-US" altLang="zh-CN" dirty="0">
                <a:sym typeface="Wingdings" pitchFamily="2" charset="2"/>
              </a:rPr>
              <a:t>JSON</a:t>
            </a:r>
            <a:r>
              <a:rPr lang="zh-CN" altLang="en-US" dirty="0">
                <a:sym typeface="Wingdings" pitchFamily="2" charset="2"/>
              </a:rPr>
              <a:t> 格式数据。</a:t>
            </a:r>
            <a:endParaRPr lang="en-US" altLang="zh-CN" dirty="0">
              <a:sym typeface="Wingdings" pitchFamily="2" charset="2"/>
            </a:endParaRPr>
          </a:p>
          <a:p>
            <a:r>
              <a:rPr lang="en-US" altLang="zh-CN" dirty="0">
                <a:sym typeface="Wingdings" pitchFamily="2" charset="2"/>
              </a:rPr>
              <a:t>JSON</a:t>
            </a:r>
            <a:r>
              <a:rPr lang="zh-CN" altLang="en-US" dirty="0">
                <a:sym typeface="Wingdings" pitchFamily="2" charset="2"/>
              </a:rPr>
              <a:t> 对象的方法</a:t>
            </a:r>
            <a:endParaRPr lang="en-US" altLang="zh-CN" dirty="0">
              <a:sym typeface="Wingdings" pitchFamily="2" charset="2"/>
            </a:endParaRPr>
          </a:p>
          <a:p>
            <a:pPr lvl="1"/>
            <a:r>
              <a:rPr lang="en-US" altLang="zh-CN" dirty="0">
                <a:sym typeface="Wingdings" pitchFamily="2" charset="2"/>
              </a:rPr>
              <a:t>JSON.parse()</a:t>
            </a:r>
            <a:r>
              <a:rPr lang="zh-CN" altLang="en-US" dirty="0">
                <a:sym typeface="Wingdings" pitchFamily="2" charset="2"/>
              </a:rPr>
              <a:t>：将 </a:t>
            </a:r>
            <a:r>
              <a:rPr lang="en-US" altLang="zh-CN" dirty="0">
                <a:sym typeface="Wingdings" pitchFamily="2" charset="2"/>
              </a:rPr>
              <a:t>JSON </a:t>
            </a:r>
            <a:r>
              <a:rPr lang="zh-CN" altLang="en-US" dirty="0">
                <a:sym typeface="Wingdings" pitchFamily="2" charset="2"/>
              </a:rPr>
              <a:t>字符串转换成 </a:t>
            </a:r>
            <a:r>
              <a:rPr lang="en-US" altLang="zh-CN" dirty="0">
                <a:sym typeface="Wingdings" pitchFamily="2" charset="2"/>
              </a:rPr>
              <a:t>JavaScript</a:t>
            </a:r>
            <a:r>
              <a:rPr lang="zh-CN" altLang="en-US" dirty="0">
                <a:sym typeface="Wingdings" pitchFamily="2" charset="2"/>
              </a:rPr>
              <a:t> 对象。</a:t>
            </a:r>
            <a:endParaRPr lang="en-US" altLang="zh-CN" dirty="0">
              <a:sym typeface="Wingdings" pitchFamily="2" charset="2"/>
            </a:endParaRPr>
          </a:p>
          <a:p>
            <a:pPr lvl="1"/>
            <a:r>
              <a:rPr lang="en-US" altLang="zh-CN" dirty="0">
                <a:sym typeface="Wingdings" pitchFamily="2" charset="2"/>
              </a:rPr>
              <a:t>JSON.stringify()</a:t>
            </a:r>
            <a:r>
              <a:rPr lang="zh-CN" altLang="en-US" dirty="0">
                <a:sym typeface="Wingdings" pitchFamily="2" charset="2"/>
              </a:rPr>
              <a:t>：将</a:t>
            </a:r>
            <a:r>
              <a:rPr lang="en-US" altLang="zh-CN" dirty="0">
                <a:sym typeface="Wingdings" pitchFamily="2" charset="2"/>
              </a:rPr>
              <a:t>JavaScript </a:t>
            </a:r>
            <a:r>
              <a:rPr lang="zh-CN" altLang="en-US" dirty="0">
                <a:sym typeface="Wingdings" pitchFamily="2" charset="2"/>
              </a:rPr>
              <a:t>对象转换成 </a:t>
            </a:r>
            <a:r>
              <a:rPr lang="en-US" altLang="zh-CN" dirty="0">
                <a:sym typeface="Wingdings" pitchFamily="2" charset="2"/>
              </a:rPr>
              <a:t>JSON </a:t>
            </a:r>
            <a:r>
              <a:rPr lang="zh-CN" altLang="en-US" dirty="0">
                <a:sym typeface="Wingdings" pitchFamily="2" charset="2"/>
              </a:rPr>
              <a:t>字符串</a:t>
            </a:r>
            <a:endParaRPr lang="en-US" altLang="zh-CN" dirty="0">
              <a:sym typeface="Wingdings" pitchFamily="2" charset="2"/>
            </a:endParaRPr>
          </a:p>
        </p:txBody>
      </p:sp>
    </p:spTree>
    <p:extLst>
      <p:ext uri="{BB962C8B-B14F-4D97-AF65-F5344CB8AC3E}">
        <p14:creationId xmlns:p14="http://schemas.microsoft.com/office/powerpoint/2010/main" val="1901045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sym typeface="Wingdings" pitchFamily="2" charset="2"/>
              </a:rPr>
              <a:t>JSON.parse()</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JSON</a:t>
            </a:r>
            <a:r>
              <a:rPr lang="zh-CN" altLang="en-US" dirty="0">
                <a:sym typeface="Wingdings" pitchFamily="2" charset="2"/>
              </a:rPr>
              <a:t> 字符串  </a:t>
            </a:r>
            <a:r>
              <a:rPr lang="en-US" altLang="zh-CN" dirty="0">
                <a:sym typeface="Wingdings" pitchFamily="2" charset="2"/>
              </a:rPr>
              <a:t> JavaScript  </a:t>
            </a:r>
            <a:r>
              <a:rPr lang="zh-CN" altLang="en-US" dirty="0">
                <a:sym typeface="Wingdings" pitchFamily="2" charset="2"/>
              </a:rPr>
              <a:t>对象</a:t>
            </a:r>
          </a:p>
        </p:txBody>
      </p:sp>
      <p:sp>
        <p:nvSpPr>
          <p:cNvPr id="3" name="矩形 2">
            <a:extLst>
              <a:ext uri="{FF2B5EF4-FFF2-40B4-BE49-F238E27FC236}">
                <a16:creationId xmlns:a16="http://schemas.microsoft.com/office/drawing/2014/main" id="{6616E18F-0F95-3940-B6F8-7AC71788B933}"/>
              </a:ext>
            </a:extLst>
          </p:cNvPr>
          <p:cNvSpPr/>
          <p:nvPr/>
        </p:nvSpPr>
        <p:spPr>
          <a:xfrm>
            <a:off x="1996440" y="2246191"/>
            <a:ext cx="8412480" cy="2585323"/>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batman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'{"name": "Batman","real name": "Bruce Wayne","height": 74, "weight": 210, "hero":true, "villain": false, "allies": ["Robin","Batgirl","Superman"]}'</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JSON</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parse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batman</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a:t>
            </a:r>
          </a:p>
          <a:p>
            <a:r>
              <a:rPr lang="en-US" altLang="zh-CN">
                <a:solidFill>
                  <a:srgbClr val="F39C12"/>
                </a:solidFill>
                <a:latin typeface="Fira Code" panose="020B0509050000020004" pitchFamily="49" charset="0"/>
              </a:rPr>
              <a:t>console</a:t>
            </a:r>
            <a:r>
              <a:rPr lang="en-US" altLang="zh-CN">
                <a:solidFill>
                  <a:srgbClr val="BBBBBB"/>
                </a:solidFill>
                <a:latin typeface="Fira Code" panose="020B0509050000020004" pitchFamily="49" charset="0"/>
              </a:rPr>
              <a:t>.</a:t>
            </a:r>
            <a:r>
              <a:rPr lang="en-US" altLang="zh-CN">
                <a:solidFill>
                  <a:srgbClr val="FFE66D"/>
                </a:solidFill>
                <a:latin typeface="Fira Code" panose="020B0509050000020004" pitchFamily="49" charset="0"/>
              </a:rPr>
              <a:t>log</a:t>
            </a:r>
            <a:r>
              <a:rPr lang="en-US" altLang="zh-CN">
                <a:solidFill>
                  <a:srgbClr val="BBBBBB"/>
                </a:solidFill>
                <a:latin typeface="Fira Code" panose="020B0509050000020004" pitchFamily="49" charset="0"/>
              </a:rPr>
              <a:t>(</a:t>
            </a:r>
            <a:r>
              <a:rPr lang="en-US" altLang="zh-CN">
                <a:solidFill>
                  <a:srgbClr val="00E8C6"/>
                </a:solidFill>
                <a:latin typeface="Fira Code" panose="020B0509050000020004" pitchFamily="49" charset="0"/>
              </a:rPr>
              <a:t>a.name</a:t>
            </a:r>
            <a:r>
              <a:rPr lang="en-US" altLang="zh-CN">
                <a:solidFill>
                  <a:srgbClr val="BBBBBB"/>
                </a:solidFill>
                <a:latin typeface="Fira Code" panose="020B0509050000020004" pitchFamily="49" charset="0"/>
              </a:rPr>
              <a:t>)</a:t>
            </a:r>
          </a:p>
          <a:p>
            <a:r>
              <a:rPr lang="en-US" altLang="zh-CN">
                <a:solidFill>
                  <a:srgbClr val="F39C12"/>
                </a:solidFill>
                <a:latin typeface="Fira Code" panose="020B0509050000020004" pitchFamily="49" charset="0"/>
              </a:rPr>
              <a:t>console</a:t>
            </a:r>
            <a:r>
              <a:rPr lang="en-US" altLang="zh-CN">
                <a:solidFill>
                  <a:srgbClr val="BBBBBB"/>
                </a:solidFill>
                <a:latin typeface="Fira Code" panose="020B0509050000020004" pitchFamily="49" charset="0"/>
              </a:rPr>
              <a:t>.</a:t>
            </a:r>
            <a:r>
              <a:rPr lang="en-US" altLang="zh-CN">
                <a:solidFill>
                  <a:srgbClr val="FFE66D"/>
                </a:solidFill>
                <a:latin typeface="Fira Code" panose="020B0509050000020004" pitchFamily="49" charset="0"/>
              </a:rPr>
              <a:t>log</a:t>
            </a:r>
            <a:r>
              <a:rPr lang="en-US" altLang="zh-CN">
                <a:solidFill>
                  <a:srgbClr val="BBBBBB"/>
                </a:solidFill>
                <a:latin typeface="Fira Code" panose="020B0509050000020004" pitchFamily="49" charset="0"/>
              </a:rPr>
              <a:t>(</a:t>
            </a:r>
            <a:r>
              <a:rPr lang="en-US" altLang="zh-CN">
                <a:solidFill>
                  <a:srgbClr val="00E8C6"/>
                </a:solidFill>
                <a:latin typeface="Fira Code" panose="020B0509050000020004" pitchFamily="49" charset="0"/>
              </a:rPr>
              <a:t>a.allies[0]</a:t>
            </a:r>
            <a:r>
              <a:rPr lang="en-US" altLang="zh-CN">
                <a:solidFill>
                  <a:srgbClr val="BBBBBB"/>
                </a:solidFill>
                <a:latin typeface="Fira Code" panose="020B0509050000020004" pitchFamily="49" charset="0"/>
              </a:rPr>
              <a:t>)</a:t>
            </a:r>
          </a:p>
        </p:txBody>
      </p:sp>
    </p:spTree>
    <p:extLst>
      <p:ext uri="{BB962C8B-B14F-4D97-AF65-F5344CB8AC3E}">
        <p14:creationId xmlns:p14="http://schemas.microsoft.com/office/powerpoint/2010/main" val="278615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sym typeface="Wingdings" pitchFamily="2" charset="2"/>
              </a:rPr>
              <a:t>JSON.stringify()</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JavaScript  </a:t>
            </a:r>
            <a:r>
              <a:rPr lang="zh-CN" altLang="en-US" dirty="0">
                <a:sym typeface="Wingdings" pitchFamily="2" charset="2"/>
              </a:rPr>
              <a:t>对象</a:t>
            </a:r>
            <a:r>
              <a:rPr lang="en-US" altLang="zh-CN" dirty="0">
                <a:sym typeface="Wingdings" pitchFamily="2" charset="2"/>
              </a:rPr>
              <a:t>  JSON</a:t>
            </a:r>
            <a:r>
              <a:rPr lang="zh-CN" altLang="en-US" dirty="0">
                <a:sym typeface="Wingdings" pitchFamily="2" charset="2"/>
              </a:rPr>
              <a:t> 字符串</a:t>
            </a:r>
          </a:p>
        </p:txBody>
      </p:sp>
      <p:sp>
        <p:nvSpPr>
          <p:cNvPr id="4" name="矩形 3">
            <a:extLst>
              <a:ext uri="{FF2B5EF4-FFF2-40B4-BE49-F238E27FC236}">
                <a16:creationId xmlns:a16="http://schemas.microsoft.com/office/drawing/2014/main" id="{0B2515BB-1DAE-2A4E-85A8-6869868FEB08}"/>
              </a:ext>
            </a:extLst>
          </p:cNvPr>
          <p:cNvSpPr/>
          <p:nvPr/>
        </p:nvSpPr>
        <p:spPr>
          <a:xfrm>
            <a:off x="2850211" y="2210049"/>
            <a:ext cx="8282940" cy="3970318"/>
          </a:xfrm>
          <a:prstGeom prst="rect">
            <a:avLst/>
          </a:prstGeom>
          <a:ln>
            <a:solidFill>
              <a:schemeClr val="accent1"/>
            </a:solidFill>
          </a:ln>
        </p:spPr>
        <p:txBody>
          <a:bodyPr wrap="square">
            <a:spAutoFit/>
          </a:bodyPr>
          <a:lstStyle/>
          <a:p>
            <a:r>
              <a:rPr lang="en-US" altLang="zh-CN" sz="1400" b="0">
                <a:solidFill>
                  <a:srgbClr val="00E8C6"/>
                </a:solidFill>
                <a:effectLst/>
                <a:latin typeface="Fira Code" panose="020B0509050000020004" pitchFamily="49" charset="0"/>
              </a:rPr>
              <a:t>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wonderWoman</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 </a:t>
            </a:r>
          </a:p>
          <a:p>
            <a:r>
              <a:rPr lang="en-US" altLang="zh-CN" sz="1400" b="0">
                <a:solidFill>
                  <a:srgbClr val="BBBBBB"/>
                </a:solidFill>
                <a:effectLst/>
                <a:latin typeface="Fira Code" panose="020B0509050000020004" pitchFamily="49" charset="0"/>
              </a:rPr>
              <a:t>  name: </a:t>
            </a:r>
            <a:r>
              <a:rPr lang="en-US" altLang="zh-CN" sz="1400" b="0">
                <a:solidFill>
                  <a:srgbClr val="96E072"/>
                </a:solidFill>
                <a:effectLst/>
                <a:latin typeface="Fira Code" panose="020B0509050000020004" pitchFamily="49" charset="0"/>
              </a:rPr>
              <a:t>'Wonder Woman'</a:t>
            </a:r>
            <a:r>
              <a:rPr lang="en-US" altLang="zh-CN" sz="1400" b="0">
                <a:solidFill>
                  <a:srgbClr val="BBBBBB"/>
                </a:solidFill>
                <a:effectLst/>
                <a:latin typeface="Fira Code" panose="020B0509050000020004" pitchFamily="49" charset="0"/>
              </a:rPr>
              <a:t>, </a:t>
            </a:r>
          </a:p>
          <a:p>
            <a:r>
              <a:rPr lang="en-US" altLang="zh-CN" sz="1400" b="0">
                <a:solidFill>
                  <a:srgbClr val="96E072"/>
                </a:solidFill>
                <a:effectLst/>
                <a:latin typeface="Fira Code" panose="020B0509050000020004" pitchFamily="49" charset="0"/>
              </a:rPr>
              <a:t>  'real name'</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'Diana Prince'</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height: </a:t>
            </a:r>
            <a:r>
              <a:rPr lang="en-US" altLang="zh-CN" sz="1400" b="0">
                <a:solidFill>
                  <a:srgbClr val="F39C12"/>
                </a:solidFill>
                <a:effectLst/>
                <a:latin typeface="Fira Code" panose="020B0509050000020004" pitchFamily="49" charset="0"/>
              </a:rPr>
              <a:t>72</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weight: </a:t>
            </a:r>
            <a:r>
              <a:rPr lang="en-US" altLang="zh-CN" sz="1400" b="0">
                <a:solidFill>
                  <a:srgbClr val="F39C12"/>
                </a:solidFill>
                <a:effectLst/>
                <a:latin typeface="Fira Code" panose="020B0509050000020004" pitchFamily="49" charset="0"/>
              </a:rPr>
              <a:t>165</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hero: </a:t>
            </a:r>
            <a:r>
              <a:rPr lang="en-US" altLang="zh-CN" sz="1400" b="0">
                <a:solidFill>
                  <a:srgbClr val="EE5D43"/>
                </a:solidFill>
                <a:effectLst/>
                <a:latin typeface="Fira Code" panose="020B0509050000020004" pitchFamily="49" charset="0"/>
              </a:rPr>
              <a:t>true</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villain: </a:t>
            </a:r>
            <a:r>
              <a:rPr lang="en-US" altLang="zh-CN" sz="1400" b="0">
                <a:solidFill>
                  <a:srgbClr val="EE5D43"/>
                </a:solidFill>
                <a:effectLst/>
                <a:latin typeface="Fira Code" panose="020B0509050000020004" pitchFamily="49" charset="0"/>
              </a:rPr>
              <a:t>false</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allies: [</a:t>
            </a:r>
            <a:r>
              <a:rPr lang="en-US" altLang="zh-CN" sz="1400" b="0">
                <a:solidFill>
                  <a:srgbClr val="96E072"/>
                </a:solidFill>
                <a:effectLst/>
                <a:latin typeface="Fira Code" panose="020B0509050000020004" pitchFamily="49" charset="0"/>
              </a:rPr>
              <a:t>'Wonder Girl'</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'Donna Troy'</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'Superman'</a:t>
            </a:r>
            <a:r>
              <a:rPr lang="en-US" altLang="zh-CN" sz="1400" b="0">
                <a:solidFill>
                  <a:srgbClr val="BBBBBB"/>
                </a:solidFill>
                <a:effectLst/>
                <a:latin typeface="Fira Code" panose="020B0509050000020004" pitchFamily="49" charset="0"/>
              </a:rPr>
              <a:t>], </a:t>
            </a:r>
          </a:p>
          <a:p>
            <a:r>
              <a:rPr lang="en-US" altLang="zh-CN" sz="1400" b="0">
                <a:solidFill>
                  <a:srgbClr val="FFE66D"/>
                </a:solidFill>
                <a:effectLst/>
                <a:latin typeface="Fira Code" panose="020B0509050000020004" pitchFamily="49" charset="0"/>
              </a:rPr>
              <a:t>  lasso</a:t>
            </a:r>
            <a:r>
              <a:rPr lang="en-US" altLang="zh-CN" sz="1400" b="0">
                <a:solidFill>
                  <a:srgbClr val="BBBBBB"/>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function</a:t>
            </a:r>
            <a:r>
              <a:rPr lang="en-US" altLang="zh-CN" sz="1400" b="0">
                <a:solidFill>
                  <a:srgbClr val="BBBBBB"/>
                </a:solidFill>
                <a:effectLst/>
                <a:latin typeface="Fira Code" panose="020B0509050000020004" pitchFamily="49" charset="0"/>
              </a:rPr>
              <a:t>(){ </a:t>
            </a:r>
          </a:p>
          <a:p>
            <a:r>
              <a:rPr lang="en-US" altLang="zh-CN" sz="1400" b="0">
                <a:solidFill>
                  <a:srgbClr val="F39C12"/>
                </a:solidFill>
                <a:effectLst/>
                <a:latin typeface="Fira Code" panose="020B0509050000020004" pitchFamily="49" charset="0"/>
              </a:rPr>
              <a:t>    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'You will tell the truth!'</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 </a:t>
            </a:r>
          </a:p>
          <a:p>
            <a:r>
              <a:rPr lang="en-US" altLang="zh-CN" sz="1400" b="0">
                <a:solidFill>
                  <a:srgbClr val="BBBBBB"/>
                </a:solidFill>
                <a:effectLst/>
                <a:latin typeface="Fira Code" panose="020B0509050000020004" pitchFamily="49" charset="0"/>
              </a:rPr>
              <a:t>} </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EE5D43"/>
                </a:solidFill>
                <a:effectLst/>
                <a:latin typeface="Fira Code" panose="020B0509050000020004" pitchFamily="49" charset="0"/>
              </a:rPr>
              <a:t>JSON</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stringify</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wonderWoman</a:t>
            </a:r>
            <a:r>
              <a:rPr lang="en-US" altLang="zh-CN" sz="1400" b="0">
                <a:solidFill>
                  <a:srgbClr val="BBBBBB"/>
                </a:solidFill>
                <a:effectLst/>
                <a:latin typeface="Fira Code" panose="020B0509050000020004" pitchFamily="49" charset="0"/>
              </a:rPr>
              <a:t>)); </a:t>
            </a:r>
          </a:p>
          <a:p>
            <a:br>
              <a:rPr lang="en-US" altLang="zh-CN" sz="1400" b="0">
                <a:solidFill>
                  <a:srgbClr val="BBBBBB"/>
                </a:solidFill>
                <a:effectLst/>
                <a:latin typeface="Fira Code" panose="020B0509050000020004" pitchFamily="49" charset="0"/>
              </a:rPr>
            </a:br>
            <a:r>
              <a:rPr lang="en-US" altLang="zh-CN" sz="1400" b="0">
                <a:solidFill>
                  <a:srgbClr val="5F6167"/>
                </a:solidFill>
                <a:effectLst/>
                <a:latin typeface="Fira Code" panose="020B0509050000020004" pitchFamily="49" charset="0"/>
              </a:rPr>
              <a:t>// -&gt; {"name":"Wonder Woman","real name":"Diana Prince","height":72,"weight":165,"hero":true,"villain":false,"allies":["Wonder Girl","Donna Troy","Superman"]}</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5635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zh-CN" altLang="en-US" dirty="0"/>
              <a:t>自定义对象</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1</a:t>
            </a:r>
            <a:endParaRPr lang="zh-CN" alt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Math</a:t>
            </a:r>
            <a:r>
              <a:rPr lang="zh-CN" altLang="en-US" dirty="0"/>
              <a:t>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67443" y="1541930"/>
            <a:ext cx="10793186" cy="5244352"/>
          </a:xfrm>
        </p:spPr>
        <p:txBody>
          <a:bodyPr>
            <a:normAutofit fontScale="92500" lnSpcReduction="10000"/>
          </a:bodyPr>
          <a:lstStyle/>
          <a:p>
            <a:r>
              <a:rPr lang="zh-CN" altLang="en-US" dirty="0">
                <a:sym typeface="Wingdings" pitchFamily="2" charset="2"/>
              </a:rPr>
              <a:t>  数学常量：</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Math.PI</a:t>
            </a:r>
            <a:r>
              <a:rPr lang="zh-CN" altLang="en-US" dirty="0">
                <a:sym typeface="Wingdings" pitchFamily="2" charset="2"/>
              </a:rPr>
              <a:t>：</a:t>
            </a:r>
            <a:r>
              <a:rPr lang="en-US" altLang="zh-CN" dirty="0">
                <a:sym typeface="Wingdings" pitchFamily="2" charset="2"/>
              </a:rPr>
              <a:t>// </a:t>
            </a:r>
            <a:r>
              <a:rPr lang="zh-CN" altLang="en-US" dirty="0">
                <a:sym typeface="Wingdings" pitchFamily="2" charset="2"/>
              </a:rPr>
              <a:t>圆周长和直径之比 </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Math.SQRT2</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的平方根</a:t>
            </a:r>
            <a:endParaRPr lang="en-US" altLang="zh-CN" dirty="0">
              <a:sym typeface="Wingdings" pitchFamily="2" charset="2"/>
            </a:endParaRPr>
          </a:p>
          <a:p>
            <a:pPr lvl="1"/>
            <a:r>
              <a:rPr lang="zh-CN" altLang="en-US" dirty="0">
                <a:sym typeface="Wingdings" pitchFamily="2" charset="2"/>
              </a:rPr>
              <a:t> 。。。</a:t>
            </a:r>
            <a:endParaRPr lang="en-US" altLang="zh-CN" dirty="0">
              <a:sym typeface="Wingdings" pitchFamily="2" charset="2"/>
            </a:endParaRPr>
          </a:p>
          <a:p>
            <a:r>
              <a:rPr lang="zh-CN" altLang="en-US" dirty="0">
                <a:sym typeface="Wingdings" pitchFamily="2" charset="2"/>
              </a:rPr>
              <a:t> 数学方法：</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Math.max()</a:t>
            </a:r>
            <a:r>
              <a:rPr lang="zh-CN" altLang="en-US" dirty="0">
                <a:sym typeface="Wingdings" pitchFamily="2" charset="2"/>
              </a:rPr>
              <a:t>、 </a:t>
            </a:r>
            <a:r>
              <a:rPr lang="en-US" altLang="zh-CN" dirty="0">
                <a:sym typeface="Wingdings" pitchFamily="2" charset="2"/>
              </a:rPr>
              <a:t>Math.min()</a:t>
            </a:r>
          </a:p>
          <a:p>
            <a:pPr lvl="1"/>
            <a:r>
              <a:rPr lang="zh-CN" altLang="en-US" dirty="0">
                <a:sym typeface="Wingdings" pitchFamily="2" charset="2"/>
              </a:rPr>
              <a:t> </a:t>
            </a:r>
            <a:r>
              <a:rPr lang="en-US" altLang="zh-CN" dirty="0">
                <a:sym typeface="Wingdings" pitchFamily="2" charset="2"/>
              </a:rPr>
              <a:t>Math.random()</a:t>
            </a:r>
            <a:r>
              <a:rPr lang="zh-CN" altLang="en-US" dirty="0">
                <a:sym typeface="Wingdings" pitchFamily="2" charset="2"/>
              </a:rPr>
              <a:t>：生成一个</a:t>
            </a:r>
            <a:r>
              <a:rPr lang="en-US" altLang="zh-CN" dirty="0">
                <a:sym typeface="Wingdings" pitchFamily="2" charset="2"/>
              </a:rPr>
              <a:t>0</a:t>
            </a:r>
            <a:r>
              <a:rPr lang="zh-CN" altLang="en-US" dirty="0">
                <a:sym typeface="Wingdings" pitchFamily="2" charset="2"/>
              </a:rPr>
              <a:t>到</a:t>
            </a:r>
            <a:r>
              <a:rPr lang="en-US" altLang="zh-CN" dirty="0">
                <a:sym typeface="Wingdings" pitchFamily="2" charset="2"/>
              </a:rPr>
              <a:t>1.0</a:t>
            </a:r>
            <a:r>
              <a:rPr lang="zh-CN" altLang="en-US" dirty="0">
                <a:sym typeface="Wingdings" pitchFamily="2" charset="2"/>
              </a:rPr>
              <a:t>之间的随机数字</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Math.floor()</a:t>
            </a:r>
            <a:r>
              <a:rPr lang="zh-CN" altLang="en-US" dirty="0">
                <a:sym typeface="Wingdings" pitchFamily="2" charset="2"/>
              </a:rPr>
              <a:t>：向下四舍五入到一个整数</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Math.ceil()</a:t>
            </a:r>
            <a:r>
              <a:rPr lang="zh-CN" altLang="en-US" dirty="0">
                <a:sym typeface="Wingdings" pitchFamily="2" charset="2"/>
              </a:rPr>
              <a:t>：向上四舍五入到一个整数</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Math.round()</a:t>
            </a:r>
            <a:r>
              <a:rPr lang="zh-CN" altLang="en-US" dirty="0">
                <a:sym typeface="Wingdings" pitchFamily="2" charset="2"/>
              </a:rPr>
              <a:t>：四舍五入到最近的整数</a:t>
            </a:r>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Math.trunc()</a:t>
            </a:r>
            <a:r>
              <a:rPr lang="zh-CN" altLang="en-US" dirty="0">
                <a:sym typeface="Wingdings" pitchFamily="2" charset="2"/>
              </a:rPr>
              <a:t>：截去小数，返回一个整数。</a:t>
            </a:r>
            <a:endParaRPr lang="en-US" altLang="zh-CN" dirty="0">
              <a:sym typeface="Wingdings" pitchFamily="2" charset="2"/>
            </a:endParaRPr>
          </a:p>
          <a:p>
            <a:pPr lvl="1"/>
            <a:r>
              <a:rPr lang="zh-CN" altLang="en-US" dirty="0">
                <a:sym typeface="Wingdings" pitchFamily="2" charset="2"/>
              </a:rPr>
              <a:t>。。。</a:t>
            </a:r>
            <a:endParaRPr lang="en-US" altLang="zh-CN" dirty="0">
              <a:sym typeface="Wingdings" pitchFamily="2" charset="2"/>
            </a:endParaRPr>
          </a:p>
          <a:p>
            <a:pPr lvl="1"/>
            <a:endParaRPr lang="en-US" altLang="zh-CN" dirty="0">
              <a:sym typeface="Wingdings" pitchFamily="2" charset="2"/>
            </a:endParaRPr>
          </a:p>
        </p:txBody>
      </p:sp>
    </p:spTree>
    <p:extLst>
      <p:ext uri="{BB962C8B-B14F-4D97-AF65-F5344CB8AC3E}">
        <p14:creationId xmlns:p14="http://schemas.microsoft.com/office/powerpoint/2010/main" val="3177513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Math</a:t>
            </a:r>
            <a:r>
              <a:rPr lang="zh-CN" altLang="en-US" dirty="0"/>
              <a:t>对象</a:t>
            </a:r>
            <a:r>
              <a:rPr lang="en-US" altLang="zh-CN" dirty="0"/>
              <a:t> – </a:t>
            </a:r>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5" name="矩形 4">
            <a:extLst>
              <a:ext uri="{FF2B5EF4-FFF2-40B4-BE49-F238E27FC236}">
                <a16:creationId xmlns:a16="http://schemas.microsoft.com/office/drawing/2014/main" id="{D25CFAA5-DC6A-AD4E-A4B6-C357D00F7B03}"/>
              </a:ext>
            </a:extLst>
          </p:cNvPr>
          <p:cNvSpPr/>
          <p:nvPr/>
        </p:nvSpPr>
        <p:spPr>
          <a:xfrm>
            <a:off x="3092823" y="2285617"/>
            <a:ext cx="6096000" cy="2585323"/>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Math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random</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6</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Math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random</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c</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Math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floor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754204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Date</a:t>
            </a:r>
            <a:r>
              <a:rPr lang="zh-CN" altLang="en-US" dirty="0"/>
              <a:t>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Date</a:t>
            </a:r>
            <a:r>
              <a:rPr lang="zh-CN" altLang="en-US" dirty="0">
                <a:sym typeface="Wingdings" pitchFamily="2" charset="2"/>
              </a:rPr>
              <a:t>对象包含日期和时间相关的信息。每个对象表示时间的某个时刻。</a:t>
            </a:r>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 </a:t>
            </a:r>
            <a:r>
              <a:rPr lang="en-US" altLang="zh-CN" dirty="0">
                <a:sym typeface="Wingdings" pitchFamily="2" charset="2"/>
              </a:rPr>
              <a:t>Date.tostring()</a:t>
            </a:r>
          </a:p>
          <a:p>
            <a:endParaRPr lang="zh-CN" altLang="en-US"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2902737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RegExp</a:t>
            </a:r>
            <a:r>
              <a:rPr lang="zh-CN" altLang="en-US" dirty="0"/>
              <a:t>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正则表达式是用于匹配字符串中字符组合的模式。常见的用法就是查找和替换类型的操作。</a:t>
            </a:r>
            <a:endParaRPr lang="en-US" altLang="zh-CN" dirty="0">
              <a:sym typeface="Wingdings" pitchFamily="2" charset="2"/>
            </a:endParaRPr>
          </a:p>
          <a:p>
            <a:r>
              <a:rPr lang="zh-CN" altLang="en-US" dirty="0">
                <a:sym typeface="Wingdings" pitchFamily="2" charset="2"/>
              </a:rPr>
              <a:t>创建正则表达式</a:t>
            </a:r>
            <a:endParaRPr lang="en-US" altLang="zh-CN" dirty="0">
              <a:sym typeface="Wingdings" pitchFamily="2" charset="2"/>
            </a:endParaRPr>
          </a:p>
          <a:p>
            <a:pPr lvl="1"/>
            <a:r>
              <a:rPr lang="zh-CN" altLang="en-US" dirty="0">
                <a:sym typeface="Wingdings" pitchFamily="2" charset="2"/>
              </a:rPr>
              <a:t>正则表达式字面量：</a:t>
            </a:r>
            <a:r>
              <a:rPr lang="en-US" altLang="zh-CN" dirty="0">
                <a:sym typeface="Wingdings" pitchFamily="2" charset="2"/>
              </a:rPr>
              <a:t>const pattern = /[a-zA-Z]+ing$/; </a:t>
            </a:r>
          </a:p>
          <a:p>
            <a:pPr lvl="1"/>
            <a:r>
              <a:rPr lang="zh-CN" altLang="en-US" dirty="0">
                <a:sym typeface="Wingdings" pitchFamily="2" charset="2"/>
              </a:rPr>
              <a:t>构造函数：</a:t>
            </a:r>
            <a:r>
              <a:rPr lang="en-US" altLang="zh-CN" dirty="0">
                <a:sym typeface="Wingdings" pitchFamily="2" charset="2"/>
              </a:rPr>
              <a:t> const pattern = new RegExp('[a-zA-Z]+ing');</a:t>
            </a:r>
          </a:p>
          <a:p>
            <a:r>
              <a:rPr lang="zh-CN" altLang="en-US" dirty="0">
                <a:sym typeface="Wingdings" pitchFamily="2" charset="2"/>
              </a:rPr>
              <a:t> </a:t>
            </a:r>
            <a:r>
              <a:rPr lang="en-US" altLang="zh-CN" dirty="0">
                <a:sym typeface="Wingdings" pitchFamily="2" charset="2"/>
              </a:rPr>
              <a:t>RegExp</a:t>
            </a:r>
            <a:r>
              <a:rPr lang="zh-CN" altLang="en-US" dirty="0">
                <a:sym typeface="Wingdings" pitchFamily="2" charset="2"/>
              </a:rPr>
              <a:t> 对象的方法</a:t>
            </a:r>
            <a:endParaRPr lang="en-US" altLang="zh-CN" dirty="0">
              <a:sym typeface="Wingdings" pitchFamily="2" charset="2"/>
            </a:endParaRPr>
          </a:p>
          <a:p>
            <a:pPr lvl="1"/>
            <a:r>
              <a:rPr lang="en-US" altLang="zh-CN" dirty="0">
                <a:sym typeface="Wingdings" pitchFamily="2" charset="2"/>
              </a:rPr>
              <a:t>test()</a:t>
            </a:r>
            <a:r>
              <a:rPr lang="zh-CN" altLang="en-US" dirty="0">
                <a:sym typeface="Wingdings" pitchFamily="2" charset="2"/>
              </a:rPr>
              <a:t>：看看一个字符串（传给该方法作为参数）是否匹配正则表达式模式。如果该模式在字符串中就返回 </a:t>
            </a:r>
            <a:r>
              <a:rPr lang="en-US" altLang="zh-CN" dirty="0">
                <a:sym typeface="Wingdings" pitchFamily="2" charset="2"/>
              </a:rPr>
              <a:t>`true`</a:t>
            </a:r>
            <a:r>
              <a:rPr lang="zh-CN" altLang="en-US" dirty="0">
                <a:sym typeface="Wingdings" pitchFamily="2" charset="2"/>
              </a:rPr>
              <a:t>，否则就返回 </a:t>
            </a:r>
            <a:r>
              <a:rPr lang="en-US" altLang="zh-CN" dirty="0">
                <a:sym typeface="Wingdings" pitchFamily="2" charset="2"/>
              </a:rPr>
              <a:t>`false`</a:t>
            </a:r>
            <a:r>
              <a:rPr lang="zh-CN" altLang="en-US" dirty="0">
                <a:sym typeface="Wingdings" pitchFamily="2" charset="2"/>
              </a:rPr>
              <a:t>。</a:t>
            </a:r>
            <a:endParaRPr lang="en-US" altLang="zh-CN" dirty="0">
              <a:sym typeface="Wingdings" pitchFamily="2" charset="2"/>
            </a:endParaRPr>
          </a:p>
          <a:p>
            <a:pPr lvl="1"/>
            <a:r>
              <a:rPr lang="en-US" altLang="zh-CN" dirty="0">
                <a:sym typeface="Wingdings" pitchFamily="2" charset="2"/>
              </a:rPr>
              <a:t>`exec()`</a:t>
            </a:r>
            <a:r>
              <a:rPr lang="zh-CN" altLang="en-US" dirty="0">
                <a:sym typeface="Wingdings" pitchFamily="2" charset="2"/>
              </a:rPr>
              <a:t>方法与</a:t>
            </a:r>
            <a:r>
              <a:rPr lang="en-US" altLang="zh-CN" dirty="0">
                <a:sym typeface="Wingdings" pitchFamily="2" charset="2"/>
              </a:rPr>
              <a:t>`test()`</a:t>
            </a:r>
            <a:r>
              <a:rPr lang="zh-CN" altLang="en-US" dirty="0">
                <a:sym typeface="Wingdings" pitchFamily="2" charset="2"/>
              </a:rPr>
              <a:t>方法类似，不过它不是返回</a:t>
            </a:r>
            <a:r>
              <a:rPr lang="en-US" altLang="zh-CN" dirty="0">
                <a:sym typeface="Wingdings" pitchFamily="2" charset="2"/>
              </a:rPr>
              <a:t>`true`</a:t>
            </a:r>
            <a:r>
              <a:rPr lang="zh-CN" altLang="en-US" dirty="0">
                <a:sym typeface="Wingdings" pitchFamily="2" charset="2"/>
              </a:rPr>
              <a:t>或者</a:t>
            </a:r>
            <a:r>
              <a:rPr lang="en-US" altLang="zh-CN" dirty="0">
                <a:sym typeface="Wingdings" pitchFamily="2" charset="2"/>
              </a:rPr>
              <a:t>`false`</a:t>
            </a:r>
            <a:r>
              <a:rPr lang="zh-CN" altLang="en-US" dirty="0">
                <a:sym typeface="Wingdings" pitchFamily="2" charset="2"/>
              </a:rPr>
              <a:t>，而是返回包含包含第一次找到的匹配的数组，或者如果没有任何匹配就返回</a:t>
            </a:r>
            <a:r>
              <a:rPr lang="en-US" altLang="zh-CN" dirty="0">
                <a:sym typeface="Wingdings" pitchFamily="2" charset="2"/>
              </a:rPr>
              <a:t>null</a:t>
            </a:r>
            <a:r>
              <a:rPr lang="zh-CN" altLang="en-US" dirty="0">
                <a:sym typeface="Wingdings" pitchFamily="2" charset="2"/>
              </a:rPr>
              <a:t>。</a:t>
            </a:r>
            <a:endParaRPr lang="en-US" altLang="zh-CN" dirty="0">
              <a:sym typeface="Wingdings" pitchFamily="2" charset="2"/>
            </a:endParaRPr>
          </a:p>
        </p:txBody>
      </p:sp>
    </p:spTree>
    <p:extLst>
      <p:ext uri="{BB962C8B-B14F-4D97-AF65-F5344CB8AC3E}">
        <p14:creationId xmlns:p14="http://schemas.microsoft.com/office/powerpoint/2010/main" val="3036888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RegExp</a:t>
            </a:r>
            <a:r>
              <a:rPr lang="zh-CN" altLang="en-US" dirty="0"/>
              <a:t>对象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5" name="矩形 4">
            <a:extLst>
              <a:ext uri="{FF2B5EF4-FFF2-40B4-BE49-F238E27FC236}">
                <a16:creationId xmlns:a16="http://schemas.microsoft.com/office/drawing/2014/main" id="{BDBF071D-51EC-4240-ABE3-76520FC63DC2}"/>
              </a:ext>
            </a:extLst>
          </p:cNvPr>
          <p:cNvSpPr/>
          <p:nvPr/>
        </p:nvSpPr>
        <p:spPr>
          <a:xfrm>
            <a:off x="788894" y="2449197"/>
            <a:ext cx="10605247" cy="954107"/>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pattern</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new</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RegExp</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'[a-zA-Z]+ing'</a:t>
            </a:r>
            <a:r>
              <a:rPr lang="en-US" altLang="zh-CN" sz="1400" b="0">
                <a:solidFill>
                  <a:srgbClr val="BBBBBB"/>
                </a:solidFill>
                <a:effectLst/>
                <a:latin typeface="Fira Code" panose="020B0509050000020004" pitchFamily="49" charset="0"/>
              </a:rPr>
              <a:t>);</a:t>
            </a:r>
          </a:p>
          <a:p>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pattern</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'joke'</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false</a:t>
            </a:r>
            <a:endParaRPr lang="en-US" altLang="zh-CN" sz="1400" b="0">
              <a:solidFill>
                <a:srgbClr val="BBBBBB"/>
              </a:solidFill>
              <a:effectLst/>
              <a:latin typeface="Fira Code" panose="020B0509050000020004" pitchFamily="49" charset="0"/>
            </a:endParaRPr>
          </a:p>
          <a:p>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pattern</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'joking'</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true</a:t>
            </a:r>
            <a:endParaRPr lang="en-US" altLang="zh-CN" sz="1400" b="0">
              <a:solidFill>
                <a:srgbClr val="BBBBBB"/>
              </a:solidFill>
              <a:effectLst/>
              <a:latin typeface="Fira Code" panose="020B0509050000020004" pitchFamily="49" charset="0"/>
            </a:endParaRPr>
          </a:p>
          <a:p>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pattern</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exec</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'joking'</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 'joking', index: 0, input: 'joking', groups: undefined ]</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4015884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字面量字符和元字符</a:t>
            </a:r>
            <a:endParaRPr lang="en-US" altLang="zh-CN" dirty="0">
              <a:sym typeface="Wingdings" pitchFamily="2" charset="2"/>
            </a:endParaRPr>
          </a:p>
          <a:p>
            <a:pPr lvl="1"/>
            <a:r>
              <a:rPr lang="en-US" altLang="zh-CN" dirty="0">
                <a:sym typeface="Wingdings" pitchFamily="2" charset="2"/>
              </a:rPr>
              <a:t>1.</a:t>
            </a:r>
            <a:r>
              <a:rPr lang="zh-CN" altLang="en-US" dirty="0">
                <a:sym typeface="Wingdings" pitchFamily="2" charset="2"/>
              </a:rPr>
              <a:t>大部分字符在正则表达式中，就是字面的含义，比如</a:t>
            </a:r>
            <a:r>
              <a:rPr lang="en-US" altLang="zh-CN" dirty="0">
                <a:sym typeface="Wingdings" pitchFamily="2" charset="2"/>
              </a:rPr>
              <a:t>/a/</a:t>
            </a:r>
            <a:r>
              <a:rPr lang="zh-CN" altLang="en-US" dirty="0">
                <a:sym typeface="Wingdings" pitchFamily="2" charset="2"/>
              </a:rPr>
              <a:t>匹配</a:t>
            </a:r>
            <a:r>
              <a:rPr lang="en-US" altLang="zh-CN" dirty="0">
                <a:sym typeface="Wingdings" pitchFamily="2" charset="2"/>
              </a:rPr>
              <a:t>a</a:t>
            </a:r>
            <a:r>
              <a:rPr lang="zh-CN" altLang="en-US" dirty="0">
                <a:sym typeface="Wingdings" pitchFamily="2" charset="2"/>
              </a:rPr>
              <a:t>，</a:t>
            </a:r>
            <a:r>
              <a:rPr lang="en-US" altLang="zh-CN" dirty="0">
                <a:sym typeface="Wingdings" pitchFamily="2" charset="2"/>
              </a:rPr>
              <a:t>/b/</a:t>
            </a:r>
            <a:r>
              <a:rPr lang="zh-CN" altLang="en-US" dirty="0">
                <a:sym typeface="Wingdings" pitchFamily="2" charset="2"/>
              </a:rPr>
              <a:t>匹配</a:t>
            </a:r>
            <a:r>
              <a:rPr lang="en-US" altLang="zh-CN" dirty="0">
                <a:sym typeface="Wingdings" pitchFamily="2" charset="2"/>
              </a:rPr>
              <a:t>b</a:t>
            </a:r>
            <a:r>
              <a:rPr lang="zh-CN" altLang="en-US" dirty="0">
                <a:sym typeface="Wingdings" pitchFamily="2" charset="2"/>
              </a:rPr>
              <a:t>。如果在正则表达式之中，某个字符只表示它字面的含义（就像前面的</a:t>
            </a:r>
            <a:r>
              <a:rPr lang="en-US" altLang="zh-CN" dirty="0">
                <a:sym typeface="Wingdings" pitchFamily="2" charset="2"/>
              </a:rPr>
              <a:t>a</a:t>
            </a:r>
            <a:r>
              <a:rPr lang="zh-CN" altLang="en-US" dirty="0">
                <a:sym typeface="Wingdings" pitchFamily="2" charset="2"/>
              </a:rPr>
              <a:t>和</a:t>
            </a:r>
            <a:r>
              <a:rPr lang="en-US" altLang="zh-CN" dirty="0">
                <a:sym typeface="Wingdings" pitchFamily="2" charset="2"/>
              </a:rPr>
              <a:t>b</a:t>
            </a:r>
            <a:r>
              <a:rPr lang="zh-CN" altLang="en-US" dirty="0">
                <a:sym typeface="Wingdings" pitchFamily="2" charset="2"/>
              </a:rPr>
              <a:t>），那么它们就叫做</a:t>
            </a:r>
            <a:r>
              <a:rPr lang="zh-CN" altLang="en-US" dirty="0">
                <a:solidFill>
                  <a:srgbClr val="FF0000"/>
                </a:solidFill>
                <a:sym typeface="Wingdings" pitchFamily="2" charset="2"/>
              </a:rPr>
              <a:t>字面量字符</a:t>
            </a:r>
            <a:r>
              <a:rPr lang="zh-CN" altLang="en-US" dirty="0">
                <a:sym typeface="Wingdings" pitchFamily="2" charset="2"/>
              </a:rPr>
              <a:t>。</a:t>
            </a:r>
            <a:endParaRPr lang="en-US" altLang="zh-CN" dirty="0">
              <a:sym typeface="Wingdings" pitchFamily="2" charset="2"/>
            </a:endParaRPr>
          </a:p>
          <a:p>
            <a:pPr lvl="2"/>
            <a:r>
              <a:rPr lang="en-US" altLang="zh-CN" dirty="0">
                <a:sym typeface="Wingdings" pitchFamily="2" charset="2"/>
              </a:rPr>
              <a:t>/dog/.test('hot dog')		</a:t>
            </a:r>
          </a:p>
          <a:p>
            <a:pPr lvl="1"/>
            <a:r>
              <a:rPr lang="en-US" altLang="zh-CN" dirty="0">
                <a:sym typeface="Wingdings" pitchFamily="2" charset="2"/>
              </a:rPr>
              <a:t>2.</a:t>
            </a:r>
            <a:r>
              <a:rPr lang="zh-CN" altLang="en-US" dirty="0">
                <a:sym typeface="Wingdings" pitchFamily="2" charset="2"/>
              </a:rPr>
              <a:t> 还有一部分字符有特殊含义，不代表字面的意思，叫做</a:t>
            </a:r>
            <a:r>
              <a:rPr lang="zh-CN" altLang="en-US" dirty="0">
                <a:solidFill>
                  <a:srgbClr val="FF0000"/>
                </a:solidFill>
                <a:sym typeface="Wingdings" pitchFamily="2" charset="2"/>
              </a:rPr>
              <a:t>元字符</a:t>
            </a:r>
            <a:r>
              <a:rPr lang="zh-CN" altLang="en-US" dirty="0">
                <a:sym typeface="Wingdings" pitchFamily="2" charset="2"/>
              </a:rPr>
              <a:t>。</a:t>
            </a:r>
            <a:endParaRPr lang="en-US" altLang="zh-CN" dirty="0">
              <a:sym typeface="Wingdings" pitchFamily="2" charset="2"/>
            </a:endParaRPr>
          </a:p>
          <a:p>
            <a:pPr lvl="2"/>
            <a:r>
              <a:rPr lang="zh-CN" altLang="en-US" dirty="0">
                <a:sym typeface="Wingdings" pitchFamily="2" charset="2"/>
              </a:rPr>
              <a:t>点字符（</a:t>
            </a:r>
            <a:r>
              <a:rPr lang="en-US" altLang="zh-CN" dirty="0">
                <a:sym typeface="Wingdings" pitchFamily="2" charset="2"/>
              </a:rPr>
              <a:t>.)</a:t>
            </a:r>
            <a:r>
              <a:rPr lang="zh-CN" altLang="en-US" dirty="0">
                <a:sym typeface="Wingdings" pitchFamily="2" charset="2"/>
              </a:rPr>
              <a:t>：匹配除回车（</a:t>
            </a:r>
            <a:r>
              <a:rPr lang="en-US" altLang="zh-CN" dirty="0">
                <a:sym typeface="Wingdings" pitchFamily="2" charset="2"/>
              </a:rPr>
              <a:t>\r</a:t>
            </a:r>
            <a:r>
              <a:rPr lang="zh-CN" altLang="en-US" dirty="0">
                <a:sym typeface="Wingdings" pitchFamily="2" charset="2"/>
              </a:rPr>
              <a:t>）、换行</a:t>
            </a:r>
            <a:r>
              <a:rPr lang="en-US" altLang="zh-CN" dirty="0">
                <a:sym typeface="Wingdings" pitchFamily="2" charset="2"/>
              </a:rPr>
              <a:t>(\n) </a:t>
            </a:r>
            <a:r>
              <a:rPr lang="zh-CN" altLang="en-US" dirty="0">
                <a:sym typeface="Wingdings" pitchFamily="2" charset="2"/>
              </a:rPr>
              <a:t>、行分隔符（</a:t>
            </a:r>
            <a:r>
              <a:rPr lang="en-US" altLang="zh-CN" dirty="0">
                <a:sym typeface="Wingdings" pitchFamily="2" charset="2"/>
              </a:rPr>
              <a:t>\u2028</a:t>
            </a:r>
            <a:r>
              <a:rPr lang="zh-CN" altLang="en-US" dirty="0">
                <a:sym typeface="Wingdings" pitchFamily="2" charset="2"/>
              </a:rPr>
              <a:t>）和段分隔符（</a:t>
            </a:r>
            <a:r>
              <a:rPr lang="en-US" altLang="zh-CN" dirty="0">
                <a:sym typeface="Wingdings" pitchFamily="2" charset="2"/>
              </a:rPr>
              <a:t>\u2029</a:t>
            </a:r>
            <a:r>
              <a:rPr lang="zh-CN" altLang="en-US" dirty="0">
                <a:sym typeface="Wingdings" pitchFamily="2" charset="2"/>
              </a:rPr>
              <a:t>）以外的所有字符。</a:t>
            </a:r>
            <a:endParaRPr lang="en-US" altLang="zh-CN" dirty="0">
              <a:sym typeface="Wingdings" pitchFamily="2" charset="2"/>
            </a:endParaRPr>
          </a:p>
          <a:p>
            <a:pPr lvl="2"/>
            <a:r>
              <a:rPr lang="zh-CN" altLang="en-US" dirty="0">
                <a:sym typeface="Wingdings" pitchFamily="2" charset="2"/>
              </a:rPr>
              <a:t>位置字符：</a:t>
            </a:r>
            <a:r>
              <a:rPr lang="en-US" altLang="zh-CN" dirty="0">
                <a:sym typeface="Wingdings" pitchFamily="2" charset="2"/>
              </a:rPr>
              <a:t>^ </a:t>
            </a:r>
            <a:r>
              <a:rPr lang="zh-CN" altLang="en-US" dirty="0">
                <a:sym typeface="Wingdings" pitchFamily="2" charset="2"/>
              </a:rPr>
              <a:t>表示字符串的开始位置，</a:t>
            </a:r>
            <a:r>
              <a:rPr lang="en-US" altLang="zh-CN" dirty="0">
                <a:sym typeface="Wingdings" pitchFamily="2" charset="2"/>
              </a:rPr>
              <a:t>$ </a:t>
            </a:r>
            <a:r>
              <a:rPr lang="zh-CN" altLang="en-US" dirty="0">
                <a:sym typeface="Wingdings" pitchFamily="2" charset="2"/>
              </a:rPr>
              <a:t>表示字符串的结束位置</a:t>
            </a:r>
            <a:endParaRPr lang="en-US" altLang="zh-CN" dirty="0">
              <a:sym typeface="Wingdings" pitchFamily="2" charset="2"/>
            </a:endParaRPr>
          </a:p>
          <a:p>
            <a:pPr lvl="2"/>
            <a:r>
              <a:rPr lang="zh-CN" altLang="en-US" dirty="0">
                <a:sym typeface="Wingdings" pitchFamily="2" charset="2"/>
              </a:rPr>
              <a:t>选择符（</a:t>
            </a:r>
            <a:r>
              <a:rPr lang="en-US" altLang="zh-CN" dirty="0">
                <a:sym typeface="Wingdings" pitchFamily="2" charset="2"/>
              </a:rPr>
              <a:t>|</a:t>
            </a:r>
            <a:r>
              <a:rPr lang="zh-CN" altLang="en-US" dirty="0">
                <a:sym typeface="Wingdings" pitchFamily="2" charset="2"/>
              </a:rPr>
              <a:t>）：正则表达式中表示“或关系”（</a:t>
            </a:r>
            <a:r>
              <a:rPr lang="en-US" altLang="zh-CN" dirty="0">
                <a:sym typeface="Wingdings" pitchFamily="2" charset="2"/>
              </a:rPr>
              <a:t>OR</a:t>
            </a:r>
            <a:r>
              <a:rPr lang="zh-CN" altLang="en-US" dirty="0">
                <a:sym typeface="Wingdings" pitchFamily="2" charset="2"/>
              </a:rPr>
              <a:t>）</a:t>
            </a:r>
            <a:endParaRPr lang="en-US" altLang="zh-CN" dirty="0">
              <a:sym typeface="Wingdings" pitchFamily="2" charset="2"/>
            </a:endParaRPr>
          </a:p>
          <a:p>
            <a:pPr lvl="2"/>
            <a:r>
              <a:rPr lang="zh-CN" altLang="en-US" dirty="0">
                <a:sym typeface="Wingdings" pitchFamily="2" charset="2"/>
              </a:rPr>
              <a:t>还有 </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等。</a:t>
            </a:r>
            <a:endParaRPr lang="en-US" altLang="zh-CN" dirty="0">
              <a:sym typeface="Wingdings" pitchFamily="2" charset="2"/>
            </a:endParaRPr>
          </a:p>
          <a:p>
            <a:pPr lvl="3"/>
            <a:endParaRPr lang="en-US" altLang="zh-CN" dirty="0">
              <a:sym typeface="Wingdings" pitchFamily="2" charset="2"/>
            </a:endParaRPr>
          </a:p>
          <a:p>
            <a:endParaRPr lang="zh-CN" altLang="en-US" dirty="0">
              <a:sym typeface="Wingdings" pitchFamily="2" charset="2"/>
            </a:endParaRPr>
          </a:p>
          <a:p>
            <a:endParaRPr lang="en-US" altLang="zh-CN" dirty="0">
              <a:sym typeface="Wingdings" pitchFamily="2" charset="2"/>
            </a:endParaRPr>
          </a:p>
        </p:txBody>
      </p:sp>
      <p:sp>
        <p:nvSpPr>
          <p:cNvPr id="3" name="矩形 2">
            <a:extLst>
              <a:ext uri="{FF2B5EF4-FFF2-40B4-BE49-F238E27FC236}">
                <a16:creationId xmlns:a16="http://schemas.microsoft.com/office/drawing/2014/main" id="{E4B5931F-2440-494D-BD34-25F25ECC1A6E}"/>
              </a:ext>
            </a:extLst>
          </p:cNvPr>
          <p:cNvSpPr/>
          <p:nvPr/>
        </p:nvSpPr>
        <p:spPr>
          <a:xfrm>
            <a:off x="2510118" y="5300898"/>
            <a:ext cx="6096000" cy="1384995"/>
          </a:xfrm>
          <a:prstGeom prst="rect">
            <a:avLst/>
          </a:prstGeom>
          <a:ln>
            <a:solidFill>
              <a:schemeClr val="accent1"/>
            </a:solidFill>
          </a:ln>
        </p:spPr>
        <p:txBody>
          <a:bodyPr>
            <a:spAutoFit/>
          </a:bodyPr>
          <a:lstStyle/>
          <a:p>
            <a:r>
              <a:rPr lang="en-US" altLang="zh-CN" sz="1400" b="0">
                <a:solidFill>
                  <a:srgbClr val="96E072"/>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c</a:t>
            </a:r>
            <a:r>
              <a:rPr lang="en-US" altLang="zh-CN" sz="1400" b="0">
                <a:solidFill>
                  <a:srgbClr val="EE5D43"/>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t</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'cat'</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//true</a:t>
            </a:r>
            <a:endParaRPr lang="en-US" altLang="zh-CN" sz="1400" b="0">
              <a:solidFill>
                <a:srgbClr val="BBBBBB"/>
              </a:solidFill>
              <a:effectLst/>
              <a:latin typeface="Fira Code" panose="020B0509050000020004" pitchFamily="49" charset="0"/>
            </a:endParaRPr>
          </a:p>
          <a:p>
            <a:r>
              <a:rPr lang="en-US" altLang="zh-CN" sz="1400" b="0">
                <a:solidFill>
                  <a:srgbClr val="96E072"/>
                </a:solidFill>
                <a:effectLst/>
                <a:latin typeface="Fira Code" panose="020B0509050000020004" pitchFamily="49" charset="0"/>
              </a:rPr>
              <a:t>/</a:t>
            </a:r>
            <a:r>
              <a:rPr lang="en-US" altLang="zh-CN" sz="1400" b="0">
                <a:solidFill>
                  <a:srgbClr val="C74DED"/>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test</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'test123'</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true</a:t>
            </a:r>
            <a:endParaRPr lang="en-US" altLang="zh-CN" sz="1400" b="0">
              <a:solidFill>
                <a:srgbClr val="BBBBBB"/>
              </a:solidFill>
              <a:effectLst/>
              <a:latin typeface="Fira Code" panose="020B0509050000020004" pitchFamily="49" charset="0"/>
            </a:endParaRPr>
          </a:p>
          <a:p>
            <a:r>
              <a:rPr lang="en-US" altLang="zh-CN" sz="1400" b="0">
                <a:solidFill>
                  <a:srgbClr val="96E072"/>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test</a:t>
            </a:r>
            <a:r>
              <a:rPr lang="en-US" altLang="zh-CN" sz="1400" b="0">
                <a:solidFill>
                  <a:srgbClr val="C74DED"/>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'new test'</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true</a:t>
            </a:r>
            <a:endParaRPr lang="en-US" altLang="zh-CN" sz="1400" b="0">
              <a:solidFill>
                <a:srgbClr val="BBBBBB"/>
              </a:solidFill>
              <a:effectLst/>
              <a:latin typeface="Fira Code" panose="020B0509050000020004" pitchFamily="49" charset="0"/>
            </a:endParaRPr>
          </a:p>
          <a:p>
            <a:r>
              <a:rPr lang="en-US" altLang="zh-CN" sz="1400" b="0">
                <a:solidFill>
                  <a:srgbClr val="96E072"/>
                </a:solidFill>
                <a:effectLst/>
                <a:latin typeface="Fira Code" panose="020B0509050000020004" pitchFamily="49" charset="0"/>
              </a:rPr>
              <a:t>/</a:t>
            </a:r>
            <a:r>
              <a:rPr lang="en-US" altLang="zh-CN" sz="1400" b="0">
                <a:solidFill>
                  <a:srgbClr val="C74DED"/>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test</a:t>
            </a:r>
            <a:r>
              <a:rPr lang="en-US" altLang="zh-CN" sz="1400" b="0">
                <a:solidFill>
                  <a:srgbClr val="C74DED"/>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true</a:t>
            </a:r>
            <a:endParaRPr lang="en-US" altLang="zh-CN" sz="1400" b="0">
              <a:solidFill>
                <a:srgbClr val="BBBBBB"/>
              </a:solidFill>
              <a:effectLst/>
              <a:latin typeface="Fira Code" panose="020B0509050000020004" pitchFamily="49" charset="0"/>
            </a:endParaRPr>
          </a:p>
          <a:p>
            <a:r>
              <a:rPr lang="en-US" altLang="zh-CN" sz="1400" b="0">
                <a:solidFill>
                  <a:srgbClr val="96E072"/>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11</a:t>
            </a:r>
            <a:r>
              <a:rPr lang="en-US" altLang="zh-CN" sz="1400" b="0">
                <a:solidFill>
                  <a:srgbClr val="EE5D43"/>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22</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t>
            </a:r>
            <a:r>
              <a:rPr lang="zh-CN" altLang="en-US" sz="1400" b="0">
                <a:solidFill>
                  <a:srgbClr val="96E072"/>
                </a:solidFill>
                <a:effectLst/>
                <a:latin typeface="Fira Code" panose="020B0509050000020004" pitchFamily="49" charset="0"/>
              </a:rPr>
              <a:t>双</a:t>
            </a:r>
            <a:r>
              <a:rPr lang="en-US" altLang="zh-CN" sz="1400" b="0">
                <a:solidFill>
                  <a:srgbClr val="96E072"/>
                </a:solidFill>
                <a:effectLst/>
                <a:latin typeface="Fira Code" panose="020B0509050000020004" pitchFamily="49" charset="0"/>
              </a:rPr>
              <a:t>11'</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true</a:t>
            </a:r>
            <a:endParaRPr lang="en-US" altLang="zh-CN" sz="1400" b="0">
              <a:solidFill>
                <a:srgbClr val="BBBBBB"/>
              </a:solidFill>
              <a:effectLst/>
              <a:latin typeface="Fira Code" panose="020B0509050000020004" pitchFamily="49" charset="0"/>
            </a:endParaRPr>
          </a:p>
          <a:p>
            <a:r>
              <a:rPr lang="en-US" altLang="zh-CN" sz="1400" b="0">
                <a:solidFill>
                  <a:srgbClr val="96E072"/>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fred</a:t>
            </a:r>
            <a:r>
              <a:rPr lang="en-US" altLang="zh-CN" sz="1400" b="0">
                <a:solidFill>
                  <a:srgbClr val="EE5D43"/>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barney</a:t>
            </a:r>
            <a:r>
              <a:rPr lang="en-US" altLang="zh-CN" sz="1400" b="0">
                <a:solidFill>
                  <a:srgbClr val="EE5D43"/>
                </a:solidFill>
                <a:effectLst/>
                <a:latin typeface="Fira Code" panose="020B0509050000020004" pitchFamily="49" charset="0"/>
              </a:rPr>
              <a:t>|</a:t>
            </a:r>
            <a:r>
              <a:rPr lang="en-US" altLang="zh-CN" sz="1400" b="0">
                <a:solidFill>
                  <a:srgbClr val="7CB7FF"/>
                </a:solidFill>
                <a:effectLst/>
                <a:latin typeface="Fira Code" panose="020B0509050000020004" pitchFamily="49" charset="0"/>
              </a:rPr>
              <a:t>betty</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test</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'betty'</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true</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273876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转义符</a:t>
            </a:r>
            <a:endParaRPr lang="en-US" altLang="zh-CN" dirty="0">
              <a:sym typeface="Wingdings" pitchFamily="2" charset="2"/>
            </a:endParaRPr>
          </a:p>
          <a:p>
            <a:pPr lvl="1"/>
            <a:r>
              <a:rPr lang="zh-CN" altLang="en-US" dirty="0">
                <a:sym typeface="Wingdings" pitchFamily="2" charset="2"/>
              </a:rPr>
              <a:t>正则表达式中那些有特殊含义的元字符，如果要匹配它们本身，就需要在它们前面要加上反斜杠。</a:t>
            </a:r>
            <a:endParaRPr lang="en-US" altLang="zh-CN" dirty="0">
              <a:sym typeface="Wingdings" pitchFamily="2" charset="2"/>
            </a:endParaRPr>
          </a:p>
          <a:p>
            <a:pPr lvl="1"/>
            <a:r>
              <a:rPr lang="en-US" altLang="zh-CN" dirty="0">
                <a:sym typeface="Wingdings" pitchFamily="2" charset="2"/>
              </a:rPr>
              <a:t>12</a:t>
            </a:r>
            <a:r>
              <a:rPr lang="zh-CN" altLang="en-US" dirty="0">
                <a:sym typeface="Wingdings" pitchFamily="2" charset="2"/>
              </a:rPr>
              <a:t>个字符：</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a:t>
            </a:r>
            <a:r>
              <a:rPr lang="en-US" altLang="zh-CN" dirty="0">
                <a:sym typeface="Wingdings" pitchFamily="2" charset="2"/>
              </a:rPr>
              <a:t>{</a:t>
            </a:r>
            <a:r>
              <a:rPr lang="zh-CN" altLang="en-US" dirty="0">
                <a:sym typeface="Wingdings" pitchFamily="2" charset="2"/>
              </a:rPr>
              <a:t> 和 </a:t>
            </a:r>
            <a:r>
              <a:rPr lang="en-US" altLang="zh-CN" dirty="0">
                <a:sym typeface="Wingdings" pitchFamily="2" charset="2"/>
              </a:rPr>
              <a:t>\</a:t>
            </a:r>
          </a:p>
          <a:p>
            <a:pPr lvl="1"/>
            <a:r>
              <a:rPr lang="zh-CN" altLang="en-US" dirty="0">
                <a:sym typeface="Wingdings" pitchFamily="2" charset="2"/>
              </a:rPr>
              <a:t>如果使用</a:t>
            </a:r>
            <a:r>
              <a:rPr lang="en-US" altLang="zh-CN" dirty="0">
                <a:sym typeface="Wingdings" pitchFamily="2" charset="2"/>
              </a:rPr>
              <a:t>RegExp</a:t>
            </a:r>
            <a:r>
              <a:rPr lang="zh-CN" altLang="en-US" dirty="0">
                <a:sym typeface="Wingdings" pitchFamily="2" charset="2"/>
              </a:rPr>
              <a:t>方法生成正则对象，转义需要使用两个斜杠，因为字符串内部会先转义一次。</a:t>
            </a:r>
            <a:endParaRPr lang="en-US" altLang="zh-CN" dirty="0">
              <a:sym typeface="Wingdings" pitchFamily="2" charset="2"/>
            </a:endParaRPr>
          </a:p>
          <a:p>
            <a:pPr lvl="1"/>
            <a:endParaRPr lang="en-US" altLang="zh-CN" dirty="0">
              <a:sym typeface="Wingdings" pitchFamily="2" charset="2"/>
            </a:endParaRPr>
          </a:p>
          <a:p>
            <a:endParaRPr lang="zh-CN" altLang="en-US" dirty="0">
              <a:sym typeface="Wingdings" pitchFamily="2" charset="2"/>
            </a:endParaRPr>
          </a:p>
          <a:p>
            <a:endParaRPr lang="en-US" altLang="zh-CN" dirty="0">
              <a:sym typeface="Wingdings" pitchFamily="2" charset="2"/>
            </a:endParaRPr>
          </a:p>
        </p:txBody>
      </p:sp>
      <p:sp>
        <p:nvSpPr>
          <p:cNvPr id="4" name="矩形 3">
            <a:extLst>
              <a:ext uri="{FF2B5EF4-FFF2-40B4-BE49-F238E27FC236}">
                <a16:creationId xmlns:a16="http://schemas.microsoft.com/office/drawing/2014/main" id="{3A8DD916-81C0-3746-8921-1190005A61E1}"/>
              </a:ext>
            </a:extLst>
          </p:cNvPr>
          <p:cNvSpPr/>
          <p:nvPr/>
        </p:nvSpPr>
        <p:spPr>
          <a:xfrm>
            <a:off x="2976283" y="4200436"/>
            <a:ext cx="6096000" cy="1200329"/>
          </a:xfrm>
          <a:prstGeom prst="rect">
            <a:avLst/>
          </a:prstGeom>
          <a:ln>
            <a:solidFill>
              <a:schemeClr val="accent1"/>
            </a:solidFill>
          </a:ln>
        </p:spPr>
        <p:txBody>
          <a:bodyPr>
            <a:spAutoFit/>
          </a:bodyPr>
          <a:lstStyle/>
          <a:p>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1</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1</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'1+1'</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false</a:t>
            </a:r>
            <a:endParaRPr lang="en-US" altLang="zh-CN" b="0">
              <a:solidFill>
                <a:srgbClr val="BBBBBB"/>
              </a:solidFill>
              <a:effectLst/>
              <a:latin typeface="Fira Code" panose="020B0509050000020004" pitchFamily="49" charset="0"/>
            </a:endParaRPr>
          </a:p>
          <a:p>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1</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1</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'1+1'</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RegExp</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'1</a:t>
            </a:r>
            <a:r>
              <a:rPr lang="en-US" altLang="zh-CN" b="0">
                <a:solidFill>
                  <a:srgbClr val="EE5D43"/>
                </a:solidFill>
                <a:effectLst/>
                <a:latin typeface="Fira Code" panose="020B0509050000020004" pitchFamily="49" charset="0"/>
              </a:rPr>
              <a:t>\\</a:t>
            </a:r>
            <a:r>
              <a:rPr lang="en-US" altLang="zh-CN" b="0">
                <a:solidFill>
                  <a:srgbClr val="96E072"/>
                </a:solidFill>
                <a:effectLst/>
                <a:latin typeface="Fira Code" panose="020B0509050000020004" pitchFamily="49" charset="0"/>
              </a:rPr>
              <a:t>+1'</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'1+1'</a:t>
            </a:r>
            <a:r>
              <a:rPr lang="en-US" altLang="zh-CN" b="0">
                <a:solidFill>
                  <a:srgbClr val="BBBBBB"/>
                </a:solidFill>
                <a:effectLst/>
                <a:latin typeface="Fira Code" panose="020B0509050000020004" pitchFamily="49" charset="0"/>
              </a:rPr>
              <a:t>); </a:t>
            </a:r>
          </a:p>
        </p:txBody>
      </p:sp>
    </p:spTree>
    <p:extLst>
      <p:ext uri="{BB962C8B-B14F-4D97-AF65-F5344CB8AC3E}">
        <p14:creationId xmlns:p14="http://schemas.microsoft.com/office/powerpoint/2010/main" val="2662659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特殊字符（不能打印的特殊字符）</a:t>
            </a:r>
            <a:endParaRPr lang="en-US" altLang="zh-CN" dirty="0">
              <a:sym typeface="Wingdings" pitchFamily="2" charset="2"/>
            </a:endParaRPr>
          </a:p>
          <a:p>
            <a:pPr lvl="1"/>
            <a:r>
              <a:rPr lang="en-US" altLang="zh-CN" dirty="0">
                <a:sym typeface="Wingdings" pitchFamily="2" charset="2"/>
              </a:rPr>
              <a:t> \cX </a:t>
            </a:r>
            <a:r>
              <a:rPr lang="zh-CN" altLang="en-US" dirty="0">
                <a:sym typeface="Wingdings" pitchFamily="2" charset="2"/>
              </a:rPr>
              <a:t>表示</a:t>
            </a:r>
            <a:r>
              <a:rPr lang="en-US" altLang="zh-CN" dirty="0">
                <a:sym typeface="Wingdings" pitchFamily="2" charset="2"/>
              </a:rPr>
              <a:t>Ctrl-[X]</a:t>
            </a:r>
            <a:r>
              <a:rPr lang="zh-CN" altLang="en-US" dirty="0">
                <a:sym typeface="Wingdings" pitchFamily="2" charset="2"/>
              </a:rPr>
              <a:t>，其中的</a:t>
            </a:r>
            <a:r>
              <a:rPr lang="en-US" altLang="zh-CN" dirty="0">
                <a:sym typeface="Wingdings" pitchFamily="2" charset="2"/>
              </a:rPr>
              <a:t>X</a:t>
            </a:r>
            <a:r>
              <a:rPr lang="zh-CN" altLang="en-US" dirty="0">
                <a:sym typeface="Wingdings" pitchFamily="2" charset="2"/>
              </a:rPr>
              <a:t>是</a:t>
            </a:r>
            <a:r>
              <a:rPr lang="en-US" altLang="zh-CN" dirty="0">
                <a:sym typeface="Wingdings" pitchFamily="2" charset="2"/>
              </a:rPr>
              <a:t>A-Z</a:t>
            </a:r>
            <a:r>
              <a:rPr lang="zh-CN" altLang="en-US" dirty="0">
                <a:sym typeface="Wingdings" pitchFamily="2" charset="2"/>
              </a:rPr>
              <a:t>之中任一个英文字母，用来匹配控制字符。</a:t>
            </a:r>
          </a:p>
          <a:p>
            <a:pPr lvl="1"/>
            <a:r>
              <a:rPr lang="zh-CN" altLang="en-US" dirty="0">
                <a:sym typeface="Wingdings" pitchFamily="2" charset="2"/>
              </a:rPr>
              <a:t> </a:t>
            </a:r>
            <a:r>
              <a:rPr lang="en-US" altLang="zh-CN" dirty="0">
                <a:sym typeface="Wingdings" pitchFamily="2" charset="2"/>
              </a:rPr>
              <a:t>[\b] </a:t>
            </a:r>
            <a:r>
              <a:rPr lang="zh-CN" altLang="en-US" dirty="0">
                <a:sym typeface="Wingdings" pitchFamily="2" charset="2"/>
              </a:rPr>
              <a:t>匹配退格键</a:t>
            </a:r>
            <a:r>
              <a:rPr lang="en-US" altLang="zh-CN" dirty="0">
                <a:sym typeface="Wingdings" pitchFamily="2" charset="2"/>
              </a:rPr>
              <a:t>(U+0008)</a:t>
            </a:r>
            <a:r>
              <a:rPr lang="zh-CN" altLang="en-US" dirty="0">
                <a:sym typeface="Wingdings" pitchFamily="2" charset="2"/>
              </a:rPr>
              <a:t>，不要与</a:t>
            </a:r>
            <a:r>
              <a:rPr lang="en-US" altLang="zh-CN" dirty="0">
                <a:sym typeface="Wingdings" pitchFamily="2" charset="2"/>
              </a:rPr>
              <a:t>\b</a:t>
            </a:r>
            <a:r>
              <a:rPr lang="zh-CN" altLang="en-US" dirty="0">
                <a:sym typeface="Wingdings" pitchFamily="2" charset="2"/>
              </a:rPr>
              <a:t>混淆。</a:t>
            </a:r>
          </a:p>
          <a:p>
            <a:pPr lvl="1"/>
            <a:r>
              <a:rPr lang="zh-CN" altLang="en-US" dirty="0">
                <a:sym typeface="Wingdings" pitchFamily="2" charset="2"/>
              </a:rPr>
              <a:t> </a:t>
            </a:r>
            <a:r>
              <a:rPr lang="en-US" altLang="zh-CN" dirty="0">
                <a:sym typeface="Wingdings" pitchFamily="2" charset="2"/>
              </a:rPr>
              <a:t>\n </a:t>
            </a:r>
            <a:r>
              <a:rPr lang="zh-CN" altLang="en-US" dirty="0">
                <a:sym typeface="Wingdings" pitchFamily="2" charset="2"/>
              </a:rPr>
              <a:t>匹配换行键。</a:t>
            </a:r>
          </a:p>
          <a:p>
            <a:pPr lvl="1"/>
            <a:r>
              <a:rPr lang="zh-CN" altLang="en-US" dirty="0">
                <a:sym typeface="Wingdings" pitchFamily="2" charset="2"/>
              </a:rPr>
              <a:t> </a:t>
            </a:r>
            <a:r>
              <a:rPr lang="en-US" altLang="zh-CN" dirty="0">
                <a:sym typeface="Wingdings" pitchFamily="2" charset="2"/>
              </a:rPr>
              <a:t>\r </a:t>
            </a:r>
            <a:r>
              <a:rPr lang="zh-CN" altLang="en-US" dirty="0">
                <a:sym typeface="Wingdings" pitchFamily="2" charset="2"/>
              </a:rPr>
              <a:t>匹配回车键。</a:t>
            </a:r>
          </a:p>
          <a:p>
            <a:pPr lvl="1"/>
            <a:r>
              <a:rPr lang="zh-CN" altLang="en-US" dirty="0">
                <a:sym typeface="Wingdings" pitchFamily="2" charset="2"/>
              </a:rPr>
              <a:t> </a:t>
            </a:r>
            <a:r>
              <a:rPr lang="en-US" altLang="zh-CN" dirty="0">
                <a:sym typeface="Wingdings" pitchFamily="2" charset="2"/>
              </a:rPr>
              <a:t>\t </a:t>
            </a:r>
            <a:r>
              <a:rPr lang="zh-CN" altLang="en-US" dirty="0">
                <a:sym typeface="Wingdings" pitchFamily="2" charset="2"/>
              </a:rPr>
              <a:t>匹配制表符 </a:t>
            </a:r>
            <a:r>
              <a:rPr lang="en-US" altLang="zh-CN" dirty="0">
                <a:sym typeface="Wingdings" pitchFamily="2" charset="2"/>
              </a:rPr>
              <a:t>tab</a:t>
            </a:r>
            <a:r>
              <a:rPr lang="zh-CN" altLang="en-US" dirty="0">
                <a:sym typeface="Wingdings" pitchFamily="2" charset="2"/>
              </a:rPr>
              <a:t>（</a:t>
            </a:r>
            <a:r>
              <a:rPr lang="en-US" altLang="zh-CN" dirty="0">
                <a:sym typeface="Wingdings" pitchFamily="2" charset="2"/>
              </a:rPr>
              <a:t>U+0009</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\v </a:t>
            </a:r>
            <a:r>
              <a:rPr lang="zh-CN" altLang="en-US" dirty="0">
                <a:sym typeface="Wingdings" pitchFamily="2" charset="2"/>
              </a:rPr>
              <a:t>匹配垂直制表符（</a:t>
            </a:r>
            <a:r>
              <a:rPr lang="en-US" altLang="zh-CN" dirty="0">
                <a:sym typeface="Wingdings" pitchFamily="2" charset="2"/>
              </a:rPr>
              <a:t>U+000B</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\f </a:t>
            </a:r>
            <a:r>
              <a:rPr lang="zh-CN" altLang="en-US" dirty="0">
                <a:sym typeface="Wingdings" pitchFamily="2" charset="2"/>
              </a:rPr>
              <a:t>匹配换页符（</a:t>
            </a:r>
            <a:r>
              <a:rPr lang="en-US" altLang="zh-CN" dirty="0">
                <a:sym typeface="Wingdings" pitchFamily="2" charset="2"/>
              </a:rPr>
              <a:t>U+000C</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\0 </a:t>
            </a:r>
            <a:r>
              <a:rPr lang="zh-CN" altLang="en-US" dirty="0">
                <a:sym typeface="Wingdings" pitchFamily="2" charset="2"/>
              </a:rPr>
              <a:t>匹配</a:t>
            </a:r>
            <a:r>
              <a:rPr lang="en-US" altLang="zh-CN" dirty="0">
                <a:sym typeface="Wingdings" pitchFamily="2" charset="2"/>
              </a:rPr>
              <a:t>null</a:t>
            </a:r>
            <a:r>
              <a:rPr lang="zh-CN" altLang="en-US" dirty="0">
                <a:sym typeface="Wingdings" pitchFamily="2" charset="2"/>
              </a:rPr>
              <a:t>字符（</a:t>
            </a:r>
            <a:r>
              <a:rPr lang="en-US" altLang="zh-CN" dirty="0">
                <a:sym typeface="Wingdings" pitchFamily="2" charset="2"/>
              </a:rPr>
              <a:t>U+0000</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\xhh </a:t>
            </a:r>
            <a:r>
              <a:rPr lang="zh-CN" altLang="en-US" dirty="0">
                <a:sym typeface="Wingdings" pitchFamily="2" charset="2"/>
              </a:rPr>
              <a:t>匹配一个以两位十六进制数（</a:t>
            </a:r>
            <a:r>
              <a:rPr lang="en-US" altLang="zh-CN" dirty="0">
                <a:sym typeface="Wingdings" pitchFamily="2" charset="2"/>
              </a:rPr>
              <a:t>\x00-\xFF</a:t>
            </a:r>
            <a:r>
              <a:rPr lang="zh-CN" altLang="en-US" dirty="0">
                <a:sym typeface="Wingdings" pitchFamily="2" charset="2"/>
              </a:rPr>
              <a:t>）表示的字符。</a:t>
            </a:r>
          </a:p>
          <a:p>
            <a:pPr lvl="1"/>
            <a:r>
              <a:rPr lang="zh-CN" altLang="en-US" dirty="0">
                <a:sym typeface="Wingdings" pitchFamily="2" charset="2"/>
              </a:rPr>
              <a:t> </a:t>
            </a:r>
            <a:r>
              <a:rPr lang="en-US" altLang="zh-CN" dirty="0">
                <a:sym typeface="Wingdings" pitchFamily="2" charset="2"/>
              </a:rPr>
              <a:t>\uhhhh </a:t>
            </a:r>
            <a:r>
              <a:rPr lang="zh-CN" altLang="en-US" dirty="0">
                <a:sym typeface="Wingdings" pitchFamily="2" charset="2"/>
              </a:rPr>
              <a:t>匹配一个以四位十六进制数（</a:t>
            </a:r>
            <a:r>
              <a:rPr lang="en-US" altLang="zh-CN" dirty="0">
                <a:sym typeface="Wingdings" pitchFamily="2" charset="2"/>
              </a:rPr>
              <a:t>\u0000-\uFFFF</a:t>
            </a:r>
            <a:r>
              <a:rPr lang="zh-CN" altLang="en-US" dirty="0">
                <a:sym typeface="Wingdings" pitchFamily="2" charset="2"/>
              </a:rPr>
              <a:t>）表示的 </a:t>
            </a:r>
            <a:r>
              <a:rPr lang="en-US" altLang="zh-CN" dirty="0">
                <a:sym typeface="Wingdings" pitchFamily="2" charset="2"/>
              </a:rPr>
              <a:t>Unicode </a:t>
            </a:r>
            <a:r>
              <a:rPr lang="zh-CN" altLang="en-US" dirty="0">
                <a:sym typeface="Wingdings" pitchFamily="2" charset="2"/>
              </a:rPr>
              <a:t>字符。</a:t>
            </a:r>
            <a:endParaRPr lang="en-US" altLang="zh-CN" dirty="0">
              <a:sym typeface="Wingdings" pitchFamily="2" charset="2"/>
            </a:endParaRPr>
          </a:p>
          <a:p>
            <a:endParaRPr lang="en-US" altLang="zh-CN" dirty="0">
              <a:sym typeface="Wingdings" pitchFamily="2" charset="2"/>
            </a:endParaRPr>
          </a:p>
          <a:p>
            <a:pPr lvl="1"/>
            <a:endParaRPr lang="en-US" altLang="zh-CN" dirty="0">
              <a:sym typeface="Wingdings" pitchFamily="2" charset="2"/>
            </a:endParaRPr>
          </a:p>
          <a:p>
            <a:endParaRPr lang="zh-CN" altLang="en-US"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3658124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字符类：</a:t>
            </a:r>
            <a:endParaRPr lang="en-US" altLang="zh-CN" dirty="0">
              <a:sym typeface="Wingdings" pitchFamily="2" charset="2"/>
            </a:endParaRPr>
          </a:p>
          <a:p>
            <a:pPr lvl="1"/>
            <a:r>
              <a:rPr lang="zh-CN" altLang="en-US" dirty="0">
                <a:sym typeface="Wingdings" pitchFamily="2" charset="2"/>
              </a:rPr>
              <a:t>表示有一系列字符可供选择，只要匹配其中一个就可以了。所有可供选择的字符都放在方括号内。</a:t>
            </a:r>
            <a:endParaRPr lang="en-US" altLang="zh-CN" dirty="0">
              <a:sym typeface="Wingdings" pitchFamily="2" charset="2"/>
            </a:endParaRPr>
          </a:p>
          <a:p>
            <a:pPr lvl="2"/>
            <a:r>
              <a:rPr lang="en-US" altLang="zh-CN" dirty="0">
                <a:sym typeface="Wingdings" pitchFamily="2" charset="2"/>
              </a:rPr>
              <a:t>[abcd]</a:t>
            </a:r>
          </a:p>
          <a:p>
            <a:pPr lvl="1"/>
            <a:r>
              <a:rPr lang="zh-CN" altLang="en-US" dirty="0">
                <a:sym typeface="Wingdings" pitchFamily="2" charset="2"/>
              </a:rPr>
              <a:t>有两个字符在字符类中有特殊含义：</a:t>
            </a:r>
            <a:endParaRPr lang="en-US" altLang="zh-CN" dirty="0">
              <a:sym typeface="Wingdings" pitchFamily="2" charset="2"/>
            </a:endParaRPr>
          </a:p>
          <a:p>
            <a:pPr lvl="2"/>
            <a:r>
              <a:rPr lang="zh-CN" altLang="en-US" dirty="0">
                <a:sym typeface="Wingdings" pitchFamily="2" charset="2"/>
              </a:rPr>
              <a:t>脱字符（</a:t>
            </a:r>
            <a:r>
              <a:rPr lang="en-US" altLang="zh-CN" dirty="0">
                <a:sym typeface="Wingdings" pitchFamily="2" charset="2"/>
              </a:rPr>
              <a:t>^</a:t>
            </a:r>
            <a:r>
              <a:rPr lang="zh-CN" altLang="en-US" dirty="0">
                <a:sym typeface="Wingdings" pitchFamily="2" charset="2"/>
              </a:rPr>
              <a:t>）：如果方括号内的第一个字符是</a:t>
            </a:r>
            <a:r>
              <a:rPr lang="en-US" altLang="zh-CN" dirty="0">
                <a:sym typeface="Wingdings" pitchFamily="2" charset="2"/>
              </a:rPr>
              <a:t>[^]</a:t>
            </a:r>
            <a:r>
              <a:rPr lang="zh-CN" altLang="en-US" dirty="0">
                <a:sym typeface="Wingdings" pitchFamily="2" charset="2"/>
              </a:rPr>
              <a:t>，则表示除了字符类之中的字符，其他字符都可以匹配。脱字符只有在字符类的第一个位置才有特殊含义。</a:t>
            </a:r>
            <a:endParaRPr lang="en-US" altLang="zh-CN" dirty="0">
              <a:sym typeface="Wingdings" pitchFamily="2" charset="2"/>
            </a:endParaRPr>
          </a:p>
          <a:p>
            <a:pPr lvl="3"/>
            <a:r>
              <a:rPr lang="en-US" altLang="zh-CN" dirty="0">
                <a:sym typeface="Wingdings" pitchFamily="2" charset="2"/>
              </a:rPr>
              <a:t>[^ABC]</a:t>
            </a:r>
          </a:p>
          <a:p>
            <a:pPr lvl="2"/>
            <a:r>
              <a:rPr lang="zh-CN" altLang="en-US" dirty="0">
                <a:sym typeface="Wingdings" pitchFamily="2" charset="2"/>
              </a:rPr>
              <a:t>连字符（</a:t>
            </a:r>
            <a:r>
              <a:rPr lang="en-US" altLang="zh-CN" dirty="0">
                <a:sym typeface="Wingdings" pitchFamily="2" charset="2"/>
              </a:rPr>
              <a:t>-</a:t>
            </a:r>
            <a:r>
              <a:rPr lang="zh-CN" altLang="en-US" dirty="0">
                <a:sym typeface="Wingdings" pitchFamily="2" charset="2"/>
              </a:rPr>
              <a:t>）：某些情况下，对于连续序列的字符，连字符（</a:t>
            </a:r>
            <a:r>
              <a:rPr lang="en-US" altLang="zh-CN" dirty="0">
                <a:sym typeface="Wingdings" pitchFamily="2" charset="2"/>
              </a:rPr>
              <a:t>-</a:t>
            </a:r>
            <a:r>
              <a:rPr lang="zh-CN" altLang="en-US" dirty="0">
                <a:sym typeface="Wingdings" pitchFamily="2" charset="2"/>
              </a:rPr>
              <a:t>）用来提供简写形式，表示字符的连续范围。</a:t>
            </a:r>
            <a:endParaRPr lang="en-US" altLang="zh-CN" dirty="0">
              <a:sym typeface="Wingdings" pitchFamily="2" charset="2"/>
            </a:endParaRPr>
          </a:p>
          <a:p>
            <a:pPr lvl="3"/>
            <a:r>
              <a:rPr lang="en-US" altLang="zh-CN" dirty="0">
                <a:sym typeface="Wingdings" pitchFamily="2" charset="2"/>
              </a:rPr>
              <a:t>[abc]</a:t>
            </a:r>
            <a:r>
              <a:rPr lang="zh-CN" altLang="en-US" dirty="0">
                <a:sym typeface="Wingdings" pitchFamily="2" charset="2"/>
              </a:rPr>
              <a:t>可以写成</a:t>
            </a:r>
            <a:r>
              <a:rPr lang="en-US" altLang="zh-CN" dirty="0">
                <a:sym typeface="Wingdings" pitchFamily="2" charset="2"/>
              </a:rPr>
              <a:t>[a-c]</a:t>
            </a:r>
            <a:r>
              <a:rPr lang="zh-CN" altLang="en-US" dirty="0">
                <a:sym typeface="Wingdings" pitchFamily="2" charset="2"/>
              </a:rPr>
              <a:t>，</a:t>
            </a:r>
            <a:r>
              <a:rPr lang="en-US" altLang="zh-CN" dirty="0">
                <a:sym typeface="Wingdings" pitchFamily="2" charset="2"/>
              </a:rPr>
              <a:t>[0123456789]</a:t>
            </a:r>
            <a:r>
              <a:rPr lang="zh-CN" altLang="en-US" dirty="0">
                <a:sym typeface="Wingdings" pitchFamily="2" charset="2"/>
              </a:rPr>
              <a:t>可以写成</a:t>
            </a:r>
            <a:r>
              <a:rPr lang="en-US" altLang="zh-CN" dirty="0">
                <a:sym typeface="Wingdings" pitchFamily="2" charset="2"/>
              </a:rPr>
              <a:t>[0-9]</a:t>
            </a:r>
            <a:r>
              <a:rPr lang="zh-CN" altLang="en-US" dirty="0">
                <a:sym typeface="Wingdings" pitchFamily="2" charset="2"/>
              </a:rPr>
              <a:t>，同理</a:t>
            </a:r>
            <a:r>
              <a:rPr lang="en-US" altLang="zh-CN" dirty="0">
                <a:sym typeface="Wingdings" pitchFamily="2" charset="2"/>
              </a:rPr>
              <a:t>[A-Z]</a:t>
            </a:r>
            <a:r>
              <a:rPr lang="zh-CN" altLang="en-US" dirty="0">
                <a:sym typeface="Wingdings" pitchFamily="2" charset="2"/>
              </a:rPr>
              <a:t>表示</a:t>
            </a:r>
            <a:r>
              <a:rPr lang="en-US" altLang="zh-CN" dirty="0">
                <a:sym typeface="Wingdings" pitchFamily="2" charset="2"/>
              </a:rPr>
              <a:t>26</a:t>
            </a:r>
            <a:r>
              <a:rPr lang="zh-CN" altLang="en-US" dirty="0">
                <a:sym typeface="Wingdings" pitchFamily="2" charset="2"/>
              </a:rPr>
              <a:t>个大写字母。</a:t>
            </a:r>
            <a:endParaRPr lang="en-US" altLang="zh-CN" dirty="0">
              <a:sym typeface="Wingdings" pitchFamily="2" charset="2"/>
            </a:endParaRPr>
          </a:p>
          <a:p>
            <a:pPr lvl="2"/>
            <a:endParaRPr lang="en-US" altLang="zh-CN" dirty="0">
              <a:sym typeface="Wingdings" pitchFamily="2" charset="2"/>
            </a:endParaRPr>
          </a:p>
          <a:p>
            <a:pPr lvl="1"/>
            <a:endParaRPr lang="zh-CN" altLang="en-US"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1406515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预定义模式：指某些常见模式的简写方式。</a:t>
            </a:r>
            <a:endParaRPr lang="en-US" altLang="zh-CN" dirty="0">
              <a:sym typeface="Wingdings" pitchFamily="2" charset="2"/>
            </a:endParaRPr>
          </a:p>
          <a:p>
            <a:pPr lvl="1"/>
            <a:r>
              <a:rPr lang="en-US" altLang="zh-CN" dirty="0">
                <a:sym typeface="Wingdings" pitchFamily="2" charset="2"/>
              </a:rPr>
              <a:t> \d </a:t>
            </a:r>
            <a:r>
              <a:rPr lang="zh-CN" altLang="en-US" dirty="0">
                <a:sym typeface="Wingdings" pitchFamily="2" charset="2"/>
              </a:rPr>
              <a:t>匹配</a:t>
            </a:r>
            <a:r>
              <a:rPr lang="en-US" altLang="zh-CN" dirty="0">
                <a:sym typeface="Wingdings" pitchFamily="2" charset="2"/>
              </a:rPr>
              <a:t>0-9</a:t>
            </a:r>
            <a:r>
              <a:rPr lang="zh-CN" altLang="en-US" dirty="0">
                <a:sym typeface="Wingdings" pitchFamily="2" charset="2"/>
              </a:rPr>
              <a:t>之间的任一数字，相当于</a:t>
            </a:r>
            <a:r>
              <a:rPr lang="en-US" altLang="zh-CN" dirty="0">
                <a:sym typeface="Wingdings" pitchFamily="2" charset="2"/>
              </a:rPr>
              <a:t>[0-9]</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\D </a:t>
            </a:r>
            <a:r>
              <a:rPr lang="zh-CN" altLang="en-US" dirty="0">
                <a:sym typeface="Wingdings" pitchFamily="2" charset="2"/>
              </a:rPr>
              <a:t>匹配所有</a:t>
            </a:r>
            <a:r>
              <a:rPr lang="en-US" altLang="zh-CN" dirty="0">
                <a:sym typeface="Wingdings" pitchFamily="2" charset="2"/>
              </a:rPr>
              <a:t>0-9</a:t>
            </a:r>
            <a:r>
              <a:rPr lang="zh-CN" altLang="en-US" dirty="0">
                <a:sym typeface="Wingdings" pitchFamily="2" charset="2"/>
              </a:rPr>
              <a:t>以外的字符，相当于</a:t>
            </a:r>
            <a:r>
              <a:rPr lang="en-US" altLang="zh-CN" dirty="0">
                <a:sym typeface="Wingdings" pitchFamily="2" charset="2"/>
              </a:rPr>
              <a:t>[^0-9]</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\w </a:t>
            </a:r>
            <a:r>
              <a:rPr lang="zh-CN" altLang="en-US" dirty="0">
                <a:sym typeface="Wingdings" pitchFamily="2" charset="2"/>
              </a:rPr>
              <a:t>匹配任意的字母、数字和下划线，相当于</a:t>
            </a:r>
            <a:r>
              <a:rPr lang="en-US" altLang="zh-CN" dirty="0">
                <a:sym typeface="Wingdings" pitchFamily="2" charset="2"/>
              </a:rPr>
              <a:t>[A-Za-z0-9_]</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\W </a:t>
            </a:r>
            <a:r>
              <a:rPr lang="zh-CN" altLang="en-US" dirty="0">
                <a:sym typeface="Wingdings" pitchFamily="2" charset="2"/>
              </a:rPr>
              <a:t>除所有字母、数字和下划线以外的字符，相当于</a:t>
            </a:r>
            <a:r>
              <a:rPr lang="en-US" altLang="zh-CN" dirty="0">
                <a:sym typeface="Wingdings" pitchFamily="2" charset="2"/>
              </a:rPr>
              <a:t>[^A-Za-z0-9_]</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\s </a:t>
            </a:r>
            <a:r>
              <a:rPr lang="zh-CN" altLang="en-US" dirty="0">
                <a:sym typeface="Wingdings" pitchFamily="2" charset="2"/>
              </a:rPr>
              <a:t>匹配空格（包括换行符、制表符、空格符等），相等于</a:t>
            </a:r>
            <a:r>
              <a:rPr lang="en-US" altLang="zh-CN" dirty="0">
                <a:sym typeface="Wingdings" pitchFamily="2" charset="2"/>
              </a:rPr>
              <a:t>[ \t\r\n\v\f]</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\S </a:t>
            </a:r>
            <a:r>
              <a:rPr lang="zh-CN" altLang="en-US" dirty="0">
                <a:sym typeface="Wingdings" pitchFamily="2" charset="2"/>
              </a:rPr>
              <a:t>匹配非空格的字符，相当于</a:t>
            </a:r>
            <a:r>
              <a:rPr lang="en-US" altLang="zh-CN" dirty="0">
                <a:sym typeface="Wingdings" pitchFamily="2" charset="2"/>
              </a:rPr>
              <a:t>[^ \t\r\n\v\f]</a:t>
            </a:r>
            <a:r>
              <a:rPr lang="zh-CN" altLang="en-US" dirty="0">
                <a:sym typeface="Wingdings" pitchFamily="2" charset="2"/>
              </a:rPr>
              <a:t>。</a:t>
            </a:r>
          </a:p>
          <a:p>
            <a:pPr lvl="1"/>
            <a:r>
              <a:rPr lang="zh-CN" altLang="en-US" dirty="0">
                <a:sym typeface="Wingdings" pitchFamily="2" charset="2"/>
              </a:rPr>
              <a:t> </a:t>
            </a:r>
            <a:r>
              <a:rPr lang="en-US" altLang="zh-CN" dirty="0">
                <a:sym typeface="Wingdings" pitchFamily="2" charset="2"/>
              </a:rPr>
              <a:t>\b </a:t>
            </a:r>
            <a:r>
              <a:rPr lang="zh-CN" altLang="en-US" dirty="0">
                <a:sym typeface="Wingdings" pitchFamily="2" charset="2"/>
              </a:rPr>
              <a:t>匹配词的边界。</a:t>
            </a:r>
          </a:p>
          <a:p>
            <a:pPr lvl="1"/>
            <a:r>
              <a:rPr lang="zh-CN" altLang="en-US" dirty="0">
                <a:sym typeface="Wingdings" pitchFamily="2" charset="2"/>
              </a:rPr>
              <a:t> </a:t>
            </a:r>
            <a:r>
              <a:rPr lang="en-US" altLang="zh-CN" dirty="0">
                <a:sym typeface="Wingdings" pitchFamily="2" charset="2"/>
              </a:rPr>
              <a:t>\B </a:t>
            </a:r>
            <a:r>
              <a:rPr lang="zh-CN" altLang="en-US" dirty="0">
                <a:sym typeface="Wingdings" pitchFamily="2" charset="2"/>
              </a:rPr>
              <a:t>匹配非词边界，即在词的内部。</a:t>
            </a:r>
            <a:endParaRPr lang="en-US" altLang="zh-CN" dirty="0">
              <a:sym typeface="Wingdings" pitchFamily="2" charset="2"/>
            </a:endParaRPr>
          </a:p>
          <a:p>
            <a:pPr lvl="2"/>
            <a:endParaRPr lang="en-US" altLang="zh-CN" dirty="0">
              <a:sym typeface="Wingdings" pitchFamily="2" charset="2"/>
            </a:endParaRPr>
          </a:p>
          <a:p>
            <a:pPr lvl="1"/>
            <a:endParaRPr lang="zh-CN" altLang="en-US"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908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对象与对象字面量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fontScale="92500" lnSpcReduction="10000"/>
          </a:bodyPr>
          <a:lstStyle/>
          <a:p>
            <a:r>
              <a:rPr lang="zh-CN" altLang="en-US" dirty="0"/>
              <a:t> 对象</a:t>
            </a:r>
            <a:endParaRPr lang="en-US" altLang="zh-CN" dirty="0"/>
          </a:p>
          <a:p>
            <a:pPr lvl="1"/>
            <a:r>
              <a:rPr lang="zh-CN" altLang="en-US" dirty="0"/>
              <a:t>无序的属性集合，每个属性都有一个名称和一个值。</a:t>
            </a:r>
            <a:endParaRPr lang="en-US" altLang="zh-CN" dirty="0"/>
          </a:p>
          <a:p>
            <a:pPr lvl="1"/>
            <a:r>
              <a:rPr lang="zh-CN" altLang="en-US" dirty="0"/>
              <a:t>如果属性值是函数，该属性就称为方法。</a:t>
            </a:r>
            <a:endParaRPr lang="en-US" altLang="zh-CN" dirty="0"/>
          </a:p>
          <a:p>
            <a:pPr lvl="1"/>
            <a:endParaRPr lang="en-US" altLang="zh-CN" dirty="0"/>
          </a:p>
          <a:p>
            <a:pPr lvl="1"/>
            <a:r>
              <a:rPr lang="zh-CN" altLang="en-US" dirty="0">
                <a:sym typeface="Wingdings" pitchFamily="2" charset="2"/>
              </a:rPr>
              <a:t>一种数据结构：词典</a:t>
            </a:r>
            <a:endParaRPr lang="en-US" altLang="zh-CN" dirty="0">
              <a:sym typeface="Wingdings" pitchFamily="2" charset="2"/>
            </a:endParaRPr>
          </a:p>
          <a:p>
            <a:pPr lvl="1"/>
            <a:r>
              <a:rPr lang="zh-CN" altLang="en-US" dirty="0">
                <a:sym typeface="Wingdings" pitchFamily="2" charset="2"/>
              </a:rPr>
              <a:t>封装整个程序中可以重用的代码：相关信息和功能一起放在同一个地方。</a:t>
            </a:r>
            <a:endParaRPr lang="en-US" altLang="zh-CN" dirty="0">
              <a:sym typeface="Wingdings" pitchFamily="2" charset="2"/>
            </a:endParaRPr>
          </a:p>
          <a:p>
            <a:pPr lvl="1"/>
            <a:r>
              <a:rPr lang="zh-CN" altLang="en-US" dirty="0">
                <a:sym typeface="Wingdings" pitchFamily="2" charset="2"/>
              </a:rPr>
              <a:t> 继承其它对象</a:t>
            </a:r>
            <a:endParaRPr lang="en-US" altLang="zh-CN" dirty="0">
              <a:sym typeface="Wingdings" pitchFamily="2" charset="2"/>
            </a:endParaRPr>
          </a:p>
          <a:p>
            <a:r>
              <a:rPr lang="zh-CN" altLang="en-US" dirty="0">
                <a:sym typeface="Wingdings" pitchFamily="2" charset="2"/>
              </a:rPr>
              <a:t> 字面量是通过将所有属性和方法包在一个大括号 </a:t>
            </a:r>
            <a:r>
              <a:rPr lang="en-US" altLang="zh-CN" dirty="0">
                <a:sym typeface="Wingdings" pitchFamily="2" charset="2"/>
              </a:rPr>
              <a:t>`{}` </a:t>
            </a:r>
            <a:r>
              <a:rPr lang="zh-CN" altLang="en-US" dirty="0">
                <a:sym typeface="Wingdings" pitchFamily="2" charset="2"/>
              </a:rPr>
              <a:t>中直接创建的对象。</a:t>
            </a:r>
            <a:endParaRPr lang="en-US" altLang="zh-CN" dirty="0">
              <a:sym typeface="Wingdings" pitchFamily="2" charset="2"/>
            </a:endParaRPr>
          </a:p>
          <a:p>
            <a:pPr lvl="1"/>
            <a:r>
              <a:rPr lang="zh-CN" altLang="en-US" dirty="0">
                <a:sym typeface="Wingdings" pitchFamily="2" charset="2"/>
              </a:rPr>
              <a:t>对象字面量是</a:t>
            </a:r>
            <a:r>
              <a:rPr lang="en-US" altLang="zh-CN" dirty="0">
                <a:sym typeface="Wingdings" pitchFamily="2" charset="2"/>
              </a:rPr>
              <a:t>JavaScript</a:t>
            </a:r>
            <a:r>
              <a:rPr lang="zh-CN" altLang="en-US" dirty="0">
                <a:sym typeface="Wingdings" pitchFamily="2" charset="2"/>
              </a:rPr>
              <a:t>语言的一个显著的特性，因为它允许我们快速创建对象，而不需要定义一个类。</a:t>
            </a:r>
            <a:endParaRPr lang="en-US" altLang="zh-CN" dirty="0">
              <a:sym typeface="Wingdings" pitchFamily="2" charset="2"/>
            </a:endParaRPr>
          </a:p>
          <a:p>
            <a:pPr lvl="1"/>
            <a:r>
              <a:rPr lang="zh-CN" altLang="en-US" dirty="0">
                <a:sym typeface="Wingdings" pitchFamily="2" charset="2"/>
              </a:rPr>
              <a:t>它还提供了一种在不污染全局命令空间的情况下组织代码的有用手段。象</a:t>
            </a:r>
            <a:endParaRPr lang="en-US" altLang="zh-CN"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3916515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重复类：模式的精确匹配次数，使用大括号（</a:t>
            </a:r>
            <a:r>
              <a:rPr lang="en-US" altLang="zh-CN" dirty="0">
                <a:sym typeface="Wingdings" pitchFamily="2" charset="2"/>
              </a:rPr>
              <a:t>{}</a:t>
            </a:r>
            <a:r>
              <a:rPr lang="zh-CN" altLang="en-US" dirty="0">
                <a:sym typeface="Wingdings" pitchFamily="2" charset="2"/>
              </a:rPr>
              <a:t>）表示。</a:t>
            </a:r>
            <a:endParaRPr lang="en-US" altLang="zh-CN" dirty="0">
              <a:sym typeface="Wingdings" pitchFamily="2" charset="2"/>
            </a:endParaRPr>
          </a:p>
          <a:p>
            <a:pPr lvl="1"/>
            <a:r>
              <a:rPr lang="en-US" altLang="zh-CN" dirty="0">
                <a:sym typeface="Wingdings" pitchFamily="2" charset="2"/>
              </a:rPr>
              <a:t>{n}</a:t>
            </a:r>
            <a:r>
              <a:rPr lang="zh-CN" altLang="en-US" dirty="0">
                <a:sym typeface="Wingdings" pitchFamily="2" charset="2"/>
              </a:rPr>
              <a:t>表示恰好重复</a:t>
            </a:r>
            <a:r>
              <a:rPr lang="en-US" altLang="zh-CN" dirty="0">
                <a:sym typeface="Wingdings" pitchFamily="2" charset="2"/>
              </a:rPr>
              <a:t>n</a:t>
            </a:r>
            <a:r>
              <a:rPr lang="zh-CN" altLang="en-US" dirty="0">
                <a:sym typeface="Wingdings" pitchFamily="2" charset="2"/>
              </a:rPr>
              <a:t>次，</a:t>
            </a:r>
            <a:endParaRPr lang="en-US" altLang="zh-CN" dirty="0">
              <a:sym typeface="Wingdings" pitchFamily="2" charset="2"/>
            </a:endParaRPr>
          </a:p>
          <a:p>
            <a:pPr lvl="1"/>
            <a:r>
              <a:rPr lang="en-US" altLang="zh-CN" dirty="0">
                <a:sym typeface="Wingdings" pitchFamily="2" charset="2"/>
              </a:rPr>
              <a:t>{n,}</a:t>
            </a:r>
            <a:r>
              <a:rPr lang="zh-CN" altLang="en-US" dirty="0">
                <a:sym typeface="Wingdings" pitchFamily="2" charset="2"/>
              </a:rPr>
              <a:t>表示至少重复</a:t>
            </a:r>
            <a:r>
              <a:rPr lang="en-US" altLang="zh-CN" dirty="0">
                <a:sym typeface="Wingdings" pitchFamily="2" charset="2"/>
              </a:rPr>
              <a:t>n</a:t>
            </a:r>
            <a:r>
              <a:rPr lang="zh-CN" altLang="en-US" dirty="0">
                <a:sym typeface="Wingdings" pitchFamily="2" charset="2"/>
              </a:rPr>
              <a:t>次，</a:t>
            </a:r>
            <a:endParaRPr lang="en-US" altLang="zh-CN" dirty="0">
              <a:sym typeface="Wingdings" pitchFamily="2" charset="2"/>
            </a:endParaRPr>
          </a:p>
          <a:p>
            <a:pPr lvl="1"/>
            <a:r>
              <a:rPr lang="en-US" altLang="zh-CN" dirty="0">
                <a:sym typeface="Wingdings" pitchFamily="2" charset="2"/>
              </a:rPr>
              <a:t>{n,m}</a:t>
            </a:r>
            <a:r>
              <a:rPr lang="zh-CN" altLang="en-US" dirty="0">
                <a:sym typeface="Wingdings" pitchFamily="2" charset="2"/>
              </a:rPr>
              <a:t>表示重复不少于</a:t>
            </a:r>
            <a:r>
              <a:rPr lang="en-US" altLang="zh-CN" dirty="0">
                <a:sym typeface="Wingdings" pitchFamily="2" charset="2"/>
              </a:rPr>
              <a:t>n</a:t>
            </a:r>
            <a:r>
              <a:rPr lang="zh-CN" altLang="en-US" dirty="0">
                <a:sym typeface="Wingdings" pitchFamily="2" charset="2"/>
              </a:rPr>
              <a:t>次，不多于</a:t>
            </a:r>
            <a:r>
              <a:rPr lang="en-US" altLang="zh-CN" dirty="0">
                <a:sym typeface="Wingdings" pitchFamily="2" charset="2"/>
              </a:rPr>
              <a:t>m</a:t>
            </a:r>
            <a:r>
              <a:rPr lang="zh-CN" altLang="en-US" dirty="0">
                <a:sym typeface="Wingdings" pitchFamily="2" charset="2"/>
              </a:rPr>
              <a:t>次</a:t>
            </a:r>
            <a:endParaRPr lang="en-US" altLang="zh-CN" dirty="0">
              <a:sym typeface="Wingdings" pitchFamily="2" charset="2"/>
            </a:endParaRPr>
          </a:p>
          <a:p>
            <a:pPr lvl="1"/>
            <a:endParaRPr lang="zh-CN" altLang="en-US" dirty="0">
              <a:sym typeface="Wingdings" pitchFamily="2" charset="2"/>
            </a:endParaRPr>
          </a:p>
          <a:p>
            <a:endParaRPr lang="en-US" altLang="zh-CN" dirty="0">
              <a:sym typeface="Wingdings" pitchFamily="2" charset="2"/>
            </a:endParaRPr>
          </a:p>
        </p:txBody>
      </p:sp>
      <p:sp>
        <p:nvSpPr>
          <p:cNvPr id="3" name="矩形 2">
            <a:extLst>
              <a:ext uri="{FF2B5EF4-FFF2-40B4-BE49-F238E27FC236}">
                <a16:creationId xmlns:a16="http://schemas.microsoft.com/office/drawing/2014/main" id="{F32F8E9E-BB25-C047-8E87-F3B36EC6EB9B}"/>
              </a:ext>
            </a:extLst>
          </p:cNvPr>
          <p:cNvSpPr/>
          <p:nvPr/>
        </p:nvSpPr>
        <p:spPr>
          <a:xfrm>
            <a:off x="2958353" y="4082988"/>
            <a:ext cx="6096000" cy="646331"/>
          </a:xfrm>
          <a:prstGeom prst="rect">
            <a:avLst/>
          </a:prstGeom>
          <a:ln>
            <a:solidFill>
              <a:schemeClr val="accent1"/>
            </a:solidFill>
          </a:ln>
        </p:spPr>
        <p:txBody>
          <a:bodyPr>
            <a:spAutoFit/>
          </a:bodyPr>
          <a:lstStyle/>
          <a:p>
            <a:r>
              <a:rPr lang="en-US" altLang="zh-CN" b="0">
                <a:solidFill>
                  <a:srgbClr val="EE5D43"/>
                </a:solidFill>
                <a:effectLst/>
                <a:latin typeface="Fira Code" panose="020B0509050000020004" pitchFamily="49" charset="0"/>
              </a:rPr>
              <a:t>/</a:t>
            </a:r>
            <a:r>
              <a:rPr lang="en-US" altLang="zh-CN" b="0">
                <a:solidFill>
                  <a:srgbClr val="00E8C6"/>
                </a:solidFill>
                <a:effectLst/>
                <a:latin typeface="Fira Code" panose="020B0509050000020004" pitchFamily="49" charset="0"/>
              </a:rPr>
              <a:t>lo</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k</a:t>
            </a:r>
            <a:r>
              <a:rPr lang="en-US" altLang="zh-CN">
                <a:solidFill>
                  <a:srgbClr val="EE5D43"/>
                </a:solidFill>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'look'</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a:p>
            <a:r>
              <a:rPr lang="en-US" altLang="zh-CN" b="0">
                <a:solidFill>
                  <a:srgbClr val="EE5D43"/>
                </a:solidFill>
                <a:effectLst/>
                <a:latin typeface="Fira Code" panose="020B0509050000020004" pitchFamily="49" charset="0"/>
              </a:rPr>
              <a:t>/</a:t>
            </a:r>
            <a:r>
              <a:rPr lang="en-US" altLang="zh-CN" b="0">
                <a:solidFill>
                  <a:srgbClr val="00E8C6"/>
                </a:solidFill>
                <a:effectLst/>
                <a:latin typeface="Fira Code" panose="020B0509050000020004" pitchFamily="49" charset="0"/>
              </a:rPr>
              <a:t>lo</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5</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k</a:t>
            </a:r>
            <a:r>
              <a:rPr lang="en-US" altLang="zh-CN">
                <a:solidFill>
                  <a:srgbClr val="EE5D43"/>
                </a:solidFill>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'looook'</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1693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量词符：设定某个模式出现的次数</a:t>
            </a:r>
            <a:endParaRPr lang="en-US" altLang="zh-CN" dirty="0">
              <a:sym typeface="Wingdings" pitchFamily="2" charset="2"/>
            </a:endParaRPr>
          </a:p>
          <a:p>
            <a:pPr lvl="1"/>
            <a:r>
              <a:rPr lang="en-US" altLang="zh-CN" dirty="0">
                <a:sym typeface="Wingdings" pitchFamily="2" charset="2"/>
              </a:rPr>
              <a:t>? </a:t>
            </a:r>
            <a:r>
              <a:rPr lang="zh-CN" altLang="en-US" dirty="0">
                <a:sym typeface="Wingdings" pitchFamily="2" charset="2"/>
              </a:rPr>
              <a:t>问号表示某个模式出现</a:t>
            </a:r>
            <a:r>
              <a:rPr lang="en-US" altLang="zh-CN" dirty="0">
                <a:sym typeface="Wingdings" pitchFamily="2" charset="2"/>
              </a:rPr>
              <a:t>0</a:t>
            </a:r>
            <a:r>
              <a:rPr lang="zh-CN" altLang="en-US" dirty="0">
                <a:sym typeface="Wingdings" pitchFamily="2" charset="2"/>
              </a:rPr>
              <a:t>次或</a:t>
            </a:r>
            <a:r>
              <a:rPr lang="en-US" altLang="zh-CN" dirty="0">
                <a:sym typeface="Wingdings" pitchFamily="2" charset="2"/>
              </a:rPr>
              <a:t>1</a:t>
            </a:r>
            <a:r>
              <a:rPr lang="zh-CN" altLang="en-US" dirty="0">
                <a:sym typeface="Wingdings" pitchFamily="2" charset="2"/>
              </a:rPr>
              <a:t>次，等同于</a:t>
            </a:r>
            <a:r>
              <a:rPr lang="en-US" altLang="zh-CN" dirty="0">
                <a:sym typeface="Wingdings" pitchFamily="2" charset="2"/>
              </a:rPr>
              <a:t>{0, 1}</a:t>
            </a:r>
            <a:r>
              <a:rPr lang="zh-CN" altLang="en-US" dirty="0">
                <a:sym typeface="Wingdings" pitchFamily="2" charset="2"/>
              </a:rPr>
              <a:t>。</a:t>
            </a:r>
          </a:p>
          <a:p>
            <a:pPr lvl="1"/>
            <a:r>
              <a:rPr lang="zh-CN" altLang="en-US" dirty="0">
                <a:sym typeface="Wingdings" pitchFamily="2" charset="2"/>
              </a:rPr>
              <a:t>*  星号表示某个模式出现</a:t>
            </a:r>
            <a:r>
              <a:rPr lang="en-US" altLang="zh-CN" dirty="0">
                <a:sym typeface="Wingdings" pitchFamily="2" charset="2"/>
              </a:rPr>
              <a:t>0</a:t>
            </a:r>
            <a:r>
              <a:rPr lang="zh-CN" altLang="en-US" dirty="0">
                <a:sym typeface="Wingdings" pitchFamily="2" charset="2"/>
              </a:rPr>
              <a:t>次或多次，等同于</a:t>
            </a:r>
            <a:r>
              <a:rPr lang="en-US" altLang="zh-CN" dirty="0">
                <a:sym typeface="Wingdings" pitchFamily="2" charset="2"/>
              </a:rPr>
              <a:t>{0,}</a:t>
            </a:r>
            <a:r>
              <a:rPr lang="zh-CN" altLang="en-US" dirty="0">
                <a:sym typeface="Wingdings" pitchFamily="2" charset="2"/>
              </a:rPr>
              <a:t>。</a:t>
            </a:r>
          </a:p>
          <a:p>
            <a:pPr lvl="1"/>
            <a:r>
              <a:rPr lang="en-US" altLang="zh-CN" dirty="0">
                <a:sym typeface="Wingdings" pitchFamily="2" charset="2"/>
              </a:rPr>
              <a:t>+ </a:t>
            </a:r>
            <a:r>
              <a:rPr lang="zh-CN" altLang="en-US" dirty="0">
                <a:sym typeface="Wingdings" pitchFamily="2" charset="2"/>
              </a:rPr>
              <a:t>加号表示某个模式出现</a:t>
            </a:r>
            <a:r>
              <a:rPr lang="en-US" altLang="zh-CN" dirty="0">
                <a:sym typeface="Wingdings" pitchFamily="2" charset="2"/>
              </a:rPr>
              <a:t>1</a:t>
            </a:r>
            <a:r>
              <a:rPr lang="zh-CN" altLang="en-US" dirty="0">
                <a:sym typeface="Wingdings" pitchFamily="2" charset="2"/>
              </a:rPr>
              <a:t>次或多次，等同于</a:t>
            </a:r>
            <a:r>
              <a:rPr lang="en-US" altLang="zh-CN" dirty="0">
                <a:sym typeface="Wingdings" pitchFamily="2" charset="2"/>
              </a:rPr>
              <a:t>{1,}</a:t>
            </a:r>
            <a:r>
              <a:rPr lang="zh-CN" altLang="en-US" dirty="0">
                <a:sym typeface="Wingdings" pitchFamily="2" charset="2"/>
              </a:rPr>
              <a:t>。</a:t>
            </a:r>
            <a:endParaRPr lang="en-US" altLang="zh-CN" dirty="0">
              <a:sym typeface="Wingdings" pitchFamily="2" charset="2"/>
            </a:endParaRPr>
          </a:p>
        </p:txBody>
      </p:sp>
      <p:sp>
        <p:nvSpPr>
          <p:cNvPr id="4" name="矩形 3">
            <a:extLst>
              <a:ext uri="{FF2B5EF4-FFF2-40B4-BE49-F238E27FC236}">
                <a16:creationId xmlns:a16="http://schemas.microsoft.com/office/drawing/2014/main" id="{E95EB49D-D653-364D-9BFD-555D56C9DDE2}"/>
              </a:ext>
            </a:extLst>
          </p:cNvPr>
          <p:cNvSpPr/>
          <p:nvPr/>
        </p:nvSpPr>
        <p:spPr>
          <a:xfrm>
            <a:off x="2886635" y="4155613"/>
            <a:ext cx="6096000" cy="1200329"/>
          </a:xfrm>
          <a:prstGeom prst="rect">
            <a:avLst/>
          </a:prstGeom>
          <a:ln>
            <a:solidFill>
              <a:schemeClr val="accent1"/>
            </a:solidFill>
          </a:ln>
        </p:spPr>
        <p:txBody>
          <a:bodyPr>
            <a:spAutoFit/>
          </a:bodyPr>
          <a:lstStyle/>
          <a:p>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t</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est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a:p>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t</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est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'est'</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a:p>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t</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est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'tttest'</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a:p>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t</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est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'ttest'</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true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956241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贪婪模式</a:t>
            </a:r>
            <a:endParaRPr lang="en-US" altLang="zh-CN" dirty="0">
              <a:sym typeface="Wingdings" pitchFamily="2" charset="2"/>
            </a:endParaRPr>
          </a:p>
          <a:p>
            <a:pPr lvl="1"/>
            <a:r>
              <a:rPr lang="zh-CN" altLang="en-US" dirty="0">
                <a:sym typeface="Wingdings" pitchFamily="2" charset="2"/>
              </a:rPr>
              <a:t>前面的三个量词符，默认情况下都是最大可能匹配，即匹配到下一个字符不满足匹配规则为止。这被称为贪婪模式。</a:t>
            </a:r>
            <a:endParaRPr lang="en-US" altLang="zh-CN" dirty="0">
              <a:sym typeface="Wingdings" pitchFamily="2" charset="2"/>
            </a:endParaRPr>
          </a:p>
          <a:p>
            <a:pPr lvl="1"/>
            <a:r>
              <a:rPr lang="zh-CN" altLang="en-US" dirty="0">
                <a:sym typeface="Wingdings" pitchFamily="2" charset="2"/>
              </a:rPr>
              <a:t>除了贪婪模式，还有非贪婪模式，即最小可能匹配。只要一发现匹配，就返回结果，不要往下检查。</a:t>
            </a:r>
            <a:endParaRPr lang="en-US" altLang="zh-CN" dirty="0">
              <a:sym typeface="Wingdings" pitchFamily="2" charset="2"/>
            </a:endParaRPr>
          </a:p>
          <a:p>
            <a:pPr lvl="1"/>
            <a:r>
              <a:rPr lang="zh-CN" altLang="en-US" dirty="0">
                <a:sym typeface="Wingdings" pitchFamily="2" charset="2"/>
              </a:rPr>
              <a:t>如果想将贪婪模式改为非贪婪模式，可以在量词符后面加一个问号。</a:t>
            </a:r>
            <a:endParaRPr lang="en-US" altLang="zh-CN" dirty="0">
              <a:sym typeface="Wingdings" pitchFamily="2" charset="2"/>
            </a:endParaRPr>
          </a:p>
          <a:p>
            <a:pPr lvl="2"/>
            <a:r>
              <a:rPr lang="zh-CN" altLang="en-US" dirty="0">
                <a:sym typeface="Wingdings" pitchFamily="2" charset="2"/>
              </a:rPr>
              <a:t> </a:t>
            </a:r>
            <a:r>
              <a:rPr lang="en-US" altLang="zh-CN" dirty="0">
                <a:sym typeface="Wingdings" pitchFamily="2" charset="2"/>
              </a:rPr>
              <a:t>+?</a:t>
            </a:r>
            <a:r>
              <a:rPr lang="zh-CN" altLang="en-US" dirty="0">
                <a:sym typeface="Wingdings" pitchFamily="2" charset="2"/>
              </a:rPr>
              <a:t>：表示某个模式出现</a:t>
            </a:r>
            <a:r>
              <a:rPr lang="en-US" altLang="zh-CN" dirty="0">
                <a:sym typeface="Wingdings" pitchFamily="2" charset="2"/>
              </a:rPr>
              <a:t>1</a:t>
            </a:r>
            <a:r>
              <a:rPr lang="zh-CN" altLang="en-US" dirty="0">
                <a:sym typeface="Wingdings" pitchFamily="2" charset="2"/>
              </a:rPr>
              <a:t>次或多次，匹配时采用非贪婪模式。</a:t>
            </a:r>
          </a:p>
          <a:p>
            <a:pPr lvl="2"/>
            <a:r>
              <a:rPr lang="zh-CN" altLang="en-US" dirty="0">
                <a:sym typeface="Wingdings" pitchFamily="2" charset="2"/>
              </a:rPr>
              <a:t> *</a:t>
            </a:r>
            <a:r>
              <a:rPr lang="en-US" altLang="zh-CN" dirty="0">
                <a:sym typeface="Wingdings" pitchFamily="2" charset="2"/>
              </a:rPr>
              <a:t>?</a:t>
            </a:r>
            <a:r>
              <a:rPr lang="zh-CN" altLang="en-US" dirty="0">
                <a:sym typeface="Wingdings" pitchFamily="2" charset="2"/>
              </a:rPr>
              <a:t>：表示某个模式出现</a:t>
            </a:r>
            <a:r>
              <a:rPr lang="en-US" altLang="zh-CN" dirty="0">
                <a:sym typeface="Wingdings" pitchFamily="2" charset="2"/>
              </a:rPr>
              <a:t>0</a:t>
            </a:r>
            <a:r>
              <a:rPr lang="zh-CN" altLang="en-US" dirty="0">
                <a:sym typeface="Wingdings" pitchFamily="2" charset="2"/>
              </a:rPr>
              <a:t>次或多次，匹配时采用非贪婪模式。</a:t>
            </a:r>
          </a:p>
          <a:p>
            <a:pPr lvl="2"/>
            <a:r>
              <a:rPr lang="zh-CN" altLang="en-US" dirty="0">
                <a:sym typeface="Wingdings" pitchFamily="2" charset="2"/>
              </a:rPr>
              <a:t> </a:t>
            </a:r>
            <a:r>
              <a:rPr lang="en-US" altLang="zh-CN" dirty="0">
                <a:sym typeface="Wingdings" pitchFamily="2" charset="2"/>
              </a:rPr>
              <a:t>??</a:t>
            </a:r>
            <a:r>
              <a:rPr lang="zh-CN" altLang="en-US" dirty="0">
                <a:sym typeface="Wingdings" pitchFamily="2" charset="2"/>
              </a:rPr>
              <a:t>：表格某个模式出现</a:t>
            </a:r>
            <a:r>
              <a:rPr lang="en-US" altLang="zh-CN" dirty="0">
                <a:sym typeface="Wingdings" pitchFamily="2" charset="2"/>
              </a:rPr>
              <a:t>0</a:t>
            </a:r>
            <a:r>
              <a:rPr lang="zh-CN" altLang="en-US" dirty="0">
                <a:sym typeface="Wingdings" pitchFamily="2" charset="2"/>
              </a:rPr>
              <a:t>次或</a:t>
            </a:r>
            <a:r>
              <a:rPr lang="en-US" altLang="zh-CN" dirty="0">
                <a:sym typeface="Wingdings" pitchFamily="2" charset="2"/>
              </a:rPr>
              <a:t>1</a:t>
            </a:r>
            <a:r>
              <a:rPr lang="zh-CN" altLang="en-US" dirty="0">
                <a:sym typeface="Wingdings" pitchFamily="2" charset="2"/>
              </a:rPr>
              <a:t>次，匹配时采用非贪婪模式。</a:t>
            </a:r>
            <a:endParaRPr lang="en-US" altLang="zh-CN" dirty="0">
              <a:sym typeface="Wingdings" pitchFamily="2" charset="2"/>
            </a:endParaRPr>
          </a:p>
        </p:txBody>
      </p:sp>
      <p:sp>
        <p:nvSpPr>
          <p:cNvPr id="3" name="矩形 2">
            <a:extLst>
              <a:ext uri="{FF2B5EF4-FFF2-40B4-BE49-F238E27FC236}">
                <a16:creationId xmlns:a16="http://schemas.microsoft.com/office/drawing/2014/main" id="{A9B733AF-D1A8-3247-8160-4BD75ACC5A61}"/>
              </a:ext>
            </a:extLst>
          </p:cNvPr>
          <p:cNvSpPr/>
          <p:nvPr/>
        </p:nvSpPr>
        <p:spPr>
          <a:xfrm>
            <a:off x="2384611" y="4826675"/>
            <a:ext cx="8901953" cy="2031325"/>
          </a:xfrm>
          <a:prstGeom prst="rect">
            <a:avLst/>
          </a:prstGeom>
          <a:ln>
            <a:solidFill>
              <a:schemeClr val="accent1"/>
            </a:solidFill>
          </a:ln>
        </p:spPr>
        <p:txBody>
          <a:bodyPr wrap="square">
            <a:spAutoFit/>
          </a:bodyPr>
          <a:lstStyle/>
          <a:p>
            <a:r>
              <a:rPr lang="en-US" altLang="zh-CN" b="0">
                <a:solidFill>
                  <a:srgbClr val="96E072"/>
                </a:solidFill>
                <a:effectLst/>
                <a:latin typeface="Fira Code" panose="020B0509050000020004" pitchFamily="49" charset="0"/>
              </a:rPr>
              <a:t>'abb'</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match</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ab</a:t>
            </a:r>
            <a:r>
              <a:rPr lang="en-US" altLang="zh-CN" b="0">
                <a:solidFill>
                  <a:srgbClr val="EE5D43"/>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表示如果</a:t>
            </a:r>
            <a:r>
              <a:rPr lang="en-US" altLang="zh-CN" b="0">
                <a:solidFill>
                  <a:srgbClr val="5F6167"/>
                </a:solidFill>
                <a:effectLst/>
                <a:latin typeface="Fira Code" panose="020B0509050000020004" pitchFamily="49" charset="0"/>
              </a:rPr>
              <a:t>a</a:t>
            </a:r>
            <a:r>
              <a:rPr lang="zh-CN" altLang="en-US" b="0">
                <a:solidFill>
                  <a:srgbClr val="5F6167"/>
                </a:solidFill>
                <a:effectLst/>
                <a:latin typeface="Fira Code" panose="020B0509050000020004" pitchFamily="49" charset="0"/>
              </a:rPr>
              <a:t>后面有多个</a:t>
            </a:r>
            <a:r>
              <a:rPr lang="en-US" altLang="zh-CN" b="0">
                <a:solidFill>
                  <a:srgbClr val="5F6167"/>
                </a:solidFill>
                <a:effectLst/>
                <a:latin typeface="Fira Code" panose="020B0509050000020004" pitchFamily="49" charset="0"/>
              </a:rPr>
              <a:t>b</a:t>
            </a:r>
            <a:r>
              <a:rPr lang="zh-CN" altLang="en-US" b="0">
                <a:solidFill>
                  <a:srgbClr val="5F6167"/>
                </a:solidFill>
                <a:effectLst/>
                <a:latin typeface="Fira Code" panose="020B0509050000020004" pitchFamily="49" charset="0"/>
              </a:rPr>
              <a:t>，那么匹配尽可能多的</a:t>
            </a:r>
            <a:r>
              <a:rPr lang="en-US" altLang="zh-CN" b="0">
                <a:solidFill>
                  <a:srgbClr val="5F6167"/>
                </a:solidFill>
                <a:effectLst/>
                <a:latin typeface="Fira Code" panose="020B0509050000020004" pitchFamily="49" charset="0"/>
              </a:rPr>
              <a:t>b</a:t>
            </a:r>
            <a:r>
              <a:rPr lang="zh-CN" altLang="en-US" b="0">
                <a:solidFill>
                  <a:srgbClr val="5F6167"/>
                </a:solidFill>
                <a:effectLst/>
                <a:latin typeface="Fira Code" panose="020B0509050000020004" pitchFamily="49" charset="0"/>
              </a:rPr>
              <a:t>；</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96E072"/>
                </a:solidFill>
                <a:effectLst/>
                <a:latin typeface="Fira Code" panose="020B0509050000020004" pitchFamily="49" charset="0"/>
              </a:rPr>
              <a:t>'abb'</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match</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ab</a:t>
            </a:r>
            <a:r>
              <a:rPr lang="en-US" altLang="zh-CN" b="0">
                <a:solidFill>
                  <a:srgbClr val="EE5D43"/>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a:t>
            </a:r>
            <a:r>
              <a:rPr lang="zh-CN" altLang="en-US" b="0">
                <a:solidFill>
                  <a:srgbClr val="5F6167"/>
                </a:solidFill>
                <a:effectLst/>
                <a:latin typeface="Fira Code" panose="020B0509050000020004" pitchFamily="49" charset="0"/>
              </a:rPr>
              <a:t>表示匹配尽可能少的</a:t>
            </a:r>
            <a:r>
              <a:rPr lang="en-US" altLang="zh-CN" b="0">
                <a:solidFill>
                  <a:srgbClr val="5F6167"/>
                </a:solidFill>
                <a:effectLst/>
                <a:latin typeface="Fira Code" panose="020B0509050000020004" pitchFamily="49" charset="0"/>
              </a:rPr>
              <a:t>b</a:t>
            </a:r>
            <a:r>
              <a:rPr lang="zh-CN" altLang="en-US" b="0">
                <a:solidFill>
                  <a:srgbClr val="5F6167"/>
                </a:solidFill>
                <a:effectLst/>
                <a:latin typeface="Fira Code" panose="020B0509050000020004" pitchFamily="49" charset="0"/>
              </a:rPr>
              <a:t>，也就是</a:t>
            </a:r>
            <a:r>
              <a:rPr lang="en-US" altLang="zh-CN" b="0">
                <a:solidFill>
                  <a:srgbClr val="5F6167"/>
                </a:solidFill>
                <a:effectLst/>
                <a:latin typeface="Fira Code" panose="020B0509050000020004" pitchFamily="49" charset="0"/>
              </a:rPr>
              <a:t>0</a:t>
            </a:r>
            <a:r>
              <a:rPr lang="zh-CN" altLang="en-US" b="0">
                <a:solidFill>
                  <a:srgbClr val="5F6167"/>
                </a:solidFill>
                <a:effectLst/>
                <a:latin typeface="Fira Code" panose="020B0509050000020004" pitchFamily="49" charset="0"/>
              </a:rPr>
              <a:t>个</a:t>
            </a:r>
            <a:r>
              <a:rPr lang="en-US" altLang="zh-CN" b="0">
                <a:solidFill>
                  <a:srgbClr val="5F6167"/>
                </a:solidFill>
                <a:effectLst/>
                <a:latin typeface="Fira Code" panose="020B0509050000020004" pitchFamily="49" charset="0"/>
              </a:rPr>
              <a:t>b</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96E072"/>
                </a:solidFill>
                <a:effectLst/>
                <a:latin typeface="Fira Code" panose="020B0509050000020004" pitchFamily="49" charset="0"/>
              </a:rPr>
              <a:t>'abb'</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match</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ab</a:t>
            </a:r>
            <a:r>
              <a:rPr lang="en-US" altLang="zh-CN" b="0">
                <a:solidFill>
                  <a:srgbClr val="EE5D43"/>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96E072"/>
                </a:solidFill>
                <a:effectLst/>
                <a:latin typeface="Fira Code" panose="020B0509050000020004" pitchFamily="49" charset="0"/>
              </a:rPr>
              <a:t>'abb'</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match</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ab</a:t>
            </a:r>
            <a:r>
              <a:rPr lang="en-US" altLang="zh-CN" b="0">
                <a:solidFill>
                  <a:srgbClr val="EE5D43"/>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217986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内置对象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如何写模式？匹配规则</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FB427E4-E1D9-E645-AE9C-9823D8A83722}"/>
              </a:ext>
            </a:extLst>
          </p:cNvPr>
          <p:cNvSpPr>
            <a:spLocks noGrp="1"/>
          </p:cNvSpPr>
          <p:nvPr>
            <p:ph sz="half" idx="1"/>
          </p:nvPr>
        </p:nvSpPr>
        <p:spPr>
          <a:xfrm>
            <a:off x="767443" y="1541930"/>
            <a:ext cx="10793186" cy="5152168"/>
          </a:xfrm>
        </p:spPr>
        <p:txBody>
          <a:bodyPr>
            <a:normAutofit fontScale="92500" lnSpcReduction="10000"/>
          </a:bodyPr>
          <a:lstStyle/>
          <a:p>
            <a:r>
              <a:rPr lang="zh-CN" altLang="en-US" dirty="0">
                <a:sym typeface="Wingdings" pitchFamily="2" charset="2"/>
              </a:rPr>
              <a:t>修饰符：表示模式的附加规则，放在正则模式的最尾部。</a:t>
            </a:r>
            <a:endParaRPr lang="en-US" altLang="zh-CN" dirty="0">
              <a:sym typeface="Wingdings" pitchFamily="2" charset="2"/>
            </a:endParaRPr>
          </a:p>
          <a:p>
            <a:pPr lvl="1"/>
            <a:r>
              <a:rPr lang="en-US" altLang="zh-CN" dirty="0">
                <a:sym typeface="Wingdings" pitchFamily="2" charset="2"/>
              </a:rPr>
              <a:t>g </a:t>
            </a:r>
            <a:r>
              <a:rPr lang="zh-CN" altLang="en-US" dirty="0">
                <a:sym typeface="Wingdings" pitchFamily="2" charset="2"/>
              </a:rPr>
              <a:t>修饰符：默认情况下，第一次匹配成功后，正则对象就停止向下匹配了。</a:t>
            </a:r>
            <a:r>
              <a:rPr lang="en-US" altLang="zh-CN" dirty="0">
                <a:sym typeface="Wingdings" pitchFamily="2" charset="2"/>
              </a:rPr>
              <a:t>g</a:t>
            </a:r>
            <a:r>
              <a:rPr lang="zh-CN" altLang="en-US" dirty="0">
                <a:sym typeface="Wingdings" pitchFamily="2" charset="2"/>
              </a:rPr>
              <a:t>修饰符表示全局匹配（</a:t>
            </a:r>
            <a:r>
              <a:rPr lang="en-US" altLang="zh-CN" dirty="0">
                <a:sym typeface="Wingdings" pitchFamily="2" charset="2"/>
              </a:rPr>
              <a:t>global</a:t>
            </a:r>
            <a:r>
              <a:rPr lang="zh-CN" altLang="en-US" dirty="0">
                <a:sym typeface="Wingdings" pitchFamily="2" charset="2"/>
              </a:rPr>
              <a:t>），加上它以后，正则对象将匹配全部符合条件的结果，主要用于搜索和替换</a:t>
            </a:r>
            <a:endParaRPr lang="en-US" altLang="zh-CN" dirty="0">
              <a:sym typeface="Wingdings" pitchFamily="2" charset="2"/>
            </a:endParaRPr>
          </a:p>
          <a:p>
            <a:pPr lvl="1"/>
            <a:r>
              <a:rPr lang="en-US" altLang="zh-CN" dirty="0">
                <a:sym typeface="Wingdings" pitchFamily="2" charset="2"/>
              </a:rPr>
              <a:t>i </a:t>
            </a:r>
            <a:r>
              <a:rPr lang="zh-CN" altLang="en-US" dirty="0">
                <a:sym typeface="Wingdings" pitchFamily="2" charset="2"/>
              </a:rPr>
              <a:t>修饰符：默认情况下，正则对象区分字母的大小写，加上</a:t>
            </a:r>
            <a:r>
              <a:rPr lang="en-US" altLang="zh-CN" dirty="0">
                <a:sym typeface="Wingdings" pitchFamily="2" charset="2"/>
              </a:rPr>
              <a:t>i</a:t>
            </a:r>
            <a:r>
              <a:rPr lang="zh-CN" altLang="en-US" dirty="0">
                <a:sym typeface="Wingdings" pitchFamily="2" charset="2"/>
              </a:rPr>
              <a:t>修饰符以后表示忽略大小写（</a:t>
            </a:r>
            <a:r>
              <a:rPr lang="en-US" altLang="zh-CN" dirty="0">
                <a:sym typeface="Wingdings" pitchFamily="2" charset="2"/>
              </a:rPr>
              <a:t>ignoreCase</a:t>
            </a:r>
            <a:r>
              <a:rPr lang="zh-CN" altLang="en-US" dirty="0">
                <a:sym typeface="Wingdings" pitchFamily="2" charset="2"/>
              </a:rPr>
              <a:t>）</a:t>
            </a:r>
            <a:endParaRPr lang="en-US" altLang="zh-CN" dirty="0">
              <a:sym typeface="Wingdings" pitchFamily="2" charset="2"/>
            </a:endParaRPr>
          </a:p>
          <a:p>
            <a:pPr lvl="1"/>
            <a:r>
              <a:rPr lang="en-US" altLang="zh-CN" dirty="0">
                <a:sym typeface="Wingdings" pitchFamily="2" charset="2"/>
              </a:rPr>
              <a:t>m </a:t>
            </a:r>
            <a:r>
              <a:rPr lang="zh-CN" altLang="en-US" dirty="0">
                <a:sym typeface="Wingdings" pitchFamily="2" charset="2"/>
              </a:rPr>
              <a:t>修饰符：表示多行模式（</a:t>
            </a:r>
            <a:r>
              <a:rPr lang="en-US" altLang="zh-CN" dirty="0">
                <a:sym typeface="Wingdings" pitchFamily="2" charset="2"/>
              </a:rPr>
              <a:t>multiline</a:t>
            </a:r>
            <a:r>
              <a:rPr lang="zh-CN" altLang="en-US" dirty="0">
                <a:sym typeface="Wingdings" pitchFamily="2" charset="2"/>
              </a:rPr>
              <a:t>），会修改</a:t>
            </a:r>
            <a:r>
              <a:rPr lang="en-US" altLang="zh-CN" dirty="0">
                <a:sym typeface="Wingdings" pitchFamily="2" charset="2"/>
              </a:rPr>
              <a:t>^</a:t>
            </a:r>
            <a:r>
              <a:rPr lang="zh-CN" altLang="en-US" dirty="0">
                <a:sym typeface="Wingdings" pitchFamily="2" charset="2"/>
              </a:rPr>
              <a:t>和</a:t>
            </a:r>
            <a:r>
              <a:rPr lang="en-US" altLang="zh-CN" dirty="0">
                <a:sym typeface="Wingdings" pitchFamily="2" charset="2"/>
              </a:rPr>
              <a:t>$</a:t>
            </a:r>
            <a:r>
              <a:rPr lang="zh-CN" altLang="en-US" dirty="0">
                <a:sym typeface="Wingdings" pitchFamily="2" charset="2"/>
              </a:rPr>
              <a:t>的行为。默认情况下（即不加</a:t>
            </a:r>
            <a:r>
              <a:rPr lang="en-US" altLang="zh-CN" dirty="0">
                <a:sym typeface="Wingdings" pitchFamily="2" charset="2"/>
              </a:rPr>
              <a:t>m</a:t>
            </a:r>
            <a:r>
              <a:rPr lang="zh-CN" altLang="en-US" dirty="0">
                <a:sym typeface="Wingdings" pitchFamily="2" charset="2"/>
              </a:rPr>
              <a:t>修饰符时），</a:t>
            </a:r>
            <a:r>
              <a:rPr lang="en-US" altLang="zh-CN" dirty="0">
                <a:sym typeface="Wingdings" pitchFamily="2" charset="2"/>
              </a:rPr>
              <a:t>^</a:t>
            </a:r>
            <a:r>
              <a:rPr lang="zh-CN" altLang="en-US" dirty="0">
                <a:sym typeface="Wingdings" pitchFamily="2" charset="2"/>
              </a:rPr>
              <a:t>和</a:t>
            </a:r>
            <a:r>
              <a:rPr lang="en-US" altLang="zh-CN" dirty="0">
                <a:sym typeface="Wingdings" pitchFamily="2" charset="2"/>
              </a:rPr>
              <a:t>$</a:t>
            </a:r>
            <a:r>
              <a:rPr lang="zh-CN" altLang="en-US" dirty="0">
                <a:sym typeface="Wingdings" pitchFamily="2" charset="2"/>
              </a:rPr>
              <a:t>匹配字符串的开始处和结尾处，加上</a:t>
            </a:r>
            <a:r>
              <a:rPr lang="en-US" altLang="zh-CN" dirty="0">
                <a:sym typeface="Wingdings" pitchFamily="2" charset="2"/>
              </a:rPr>
              <a:t>m</a:t>
            </a:r>
            <a:r>
              <a:rPr lang="zh-CN" altLang="en-US" dirty="0">
                <a:sym typeface="Wingdings" pitchFamily="2" charset="2"/>
              </a:rPr>
              <a:t>修饰符以后，</a:t>
            </a:r>
            <a:r>
              <a:rPr lang="en-US" altLang="zh-CN" dirty="0">
                <a:sym typeface="Wingdings" pitchFamily="2" charset="2"/>
              </a:rPr>
              <a:t>^</a:t>
            </a:r>
            <a:r>
              <a:rPr lang="zh-CN" altLang="en-US" dirty="0">
                <a:sym typeface="Wingdings" pitchFamily="2" charset="2"/>
              </a:rPr>
              <a:t>和</a:t>
            </a:r>
            <a:r>
              <a:rPr lang="en-US" altLang="zh-CN" dirty="0">
                <a:sym typeface="Wingdings" pitchFamily="2" charset="2"/>
              </a:rPr>
              <a:t>$</a:t>
            </a:r>
            <a:r>
              <a:rPr lang="zh-CN" altLang="en-US" dirty="0">
                <a:sym typeface="Wingdings" pitchFamily="2" charset="2"/>
              </a:rPr>
              <a:t>还会匹配行首和行尾，即</a:t>
            </a:r>
            <a:r>
              <a:rPr lang="en-US" altLang="zh-CN" dirty="0">
                <a:sym typeface="Wingdings" pitchFamily="2" charset="2"/>
              </a:rPr>
              <a:t>^</a:t>
            </a:r>
            <a:r>
              <a:rPr lang="zh-CN" altLang="en-US" dirty="0">
                <a:sym typeface="Wingdings" pitchFamily="2" charset="2"/>
              </a:rPr>
              <a:t>和</a:t>
            </a:r>
            <a:r>
              <a:rPr lang="en-US" altLang="zh-CN" dirty="0">
                <a:sym typeface="Wingdings" pitchFamily="2" charset="2"/>
              </a:rPr>
              <a:t>$</a:t>
            </a:r>
            <a:r>
              <a:rPr lang="zh-CN" altLang="en-US" dirty="0">
                <a:sym typeface="Wingdings" pitchFamily="2" charset="2"/>
              </a:rPr>
              <a:t>会识别换行符（</a:t>
            </a:r>
            <a:r>
              <a:rPr lang="en-US" altLang="zh-CN" dirty="0">
                <a:sym typeface="Wingdings" pitchFamily="2" charset="2"/>
              </a:rPr>
              <a:t>\n</a:t>
            </a:r>
            <a:r>
              <a:rPr lang="zh-CN" altLang="en-US" dirty="0">
                <a:sym typeface="Wingdings" pitchFamily="2" charset="2"/>
              </a:rPr>
              <a:t>）</a:t>
            </a:r>
            <a:endParaRPr lang="en-US" altLang="zh-CN" dirty="0">
              <a:sym typeface="Wingdings" pitchFamily="2" charset="2"/>
            </a:endParaRPr>
          </a:p>
        </p:txBody>
      </p:sp>
      <p:sp>
        <p:nvSpPr>
          <p:cNvPr id="4" name="矩形 3">
            <a:extLst>
              <a:ext uri="{FF2B5EF4-FFF2-40B4-BE49-F238E27FC236}">
                <a16:creationId xmlns:a16="http://schemas.microsoft.com/office/drawing/2014/main" id="{136DE21B-84E2-794B-A460-F7037D2D34EB}"/>
              </a:ext>
            </a:extLst>
          </p:cNvPr>
          <p:cNvSpPr/>
          <p:nvPr/>
        </p:nvSpPr>
        <p:spPr>
          <a:xfrm>
            <a:off x="2528047" y="4495365"/>
            <a:ext cx="6096000" cy="646331"/>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pattern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7CB7FF"/>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en-US" altLang="zh-CN" b="0">
                <a:solidFill>
                  <a:srgbClr val="7CB7FF"/>
                </a:solidFill>
                <a:effectLst/>
                <a:latin typeface="Fira Code" panose="020B0509050000020004" pitchFamily="49" charset="0"/>
              </a:rPr>
              <a:t>test</a:t>
            </a:r>
            <a:r>
              <a:rPr lang="en-US" altLang="zh-CN" b="0">
                <a:solidFill>
                  <a:srgbClr val="96E072"/>
                </a:solidFill>
                <a:effectLst/>
                <a:latin typeface="Fira Code" panose="020B0509050000020004" pitchFamily="49" charset="0"/>
              </a:rPr>
              <a:t>/</a:t>
            </a:r>
            <a:r>
              <a:rPr lang="en-US" altLang="zh-CN" b="0">
                <a:solidFill>
                  <a:srgbClr val="C74DED"/>
                </a:solidFill>
                <a:effectLst/>
                <a:latin typeface="Fira Code" panose="020B0509050000020004" pitchFamily="49" charset="0"/>
              </a:rPr>
              <a:t>ig</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pattern</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'TEST'</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018363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83280" y="2322195"/>
            <a:ext cx="5685790" cy="1107996"/>
          </a:xfrm>
          <a:prstGeom prst="rect">
            <a:avLst/>
          </a:prstGeom>
          <a:noFill/>
        </p:spPr>
        <p:txBody>
          <a:bodyPr wrap="square" rtlCol="0">
            <a:spAutoFit/>
          </a:bodyPr>
          <a:lstStyle/>
          <a:p>
            <a:pPr algn="dist"/>
            <a:r>
              <a:rPr lang="zh-CN" altLang="en-US" sz="6600" b="1" dirty="0">
                <a:solidFill>
                  <a:schemeClr val="bg1"/>
                </a:solidFill>
              </a:rPr>
              <a:t>下一次课见 </a:t>
            </a:r>
            <a:r>
              <a:rPr lang="zh-CN" altLang="en-US" sz="6600" b="1" dirty="0">
                <a:solidFill>
                  <a:schemeClr val="bg1"/>
                </a:solidFill>
                <a:sym typeface="Wingdings" pitchFamily="2" charset="2"/>
              </a:rPr>
              <a:t></a:t>
            </a:r>
            <a:endParaRPr lang="zh-CN" altLang="en-US" sz="6600" b="1" dirty="0">
              <a:solidFill>
                <a:schemeClr val="bg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5540188"/>
            <a:ext cx="10356469" cy="1153909"/>
          </a:xfrm>
        </p:spPr>
        <p:txBody>
          <a:bodyPr>
            <a:normAutofit fontScale="92500" lnSpcReduction="10000"/>
          </a:bodyPr>
          <a:lstStyle/>
          <a:p>
            <a:r>
              <a:rPr lang="zh-CN" altLang="en-US" dirty="0">
                <a:sym typeface="Wingdings" pitchFamily="2" charset="2"/>
              </a:rPr>
              <a:t>在程序运行时，所有对象在任何时刻都是可变的。也就是说，即使对象是用</a:t>
            </a:r>
            <a:r>
              <a:rPr lang="en-US" altLang="zh-CN" dirty="0">
                <a:sym typeface="Wingdings" pitchFamily="2" charset="2"/>
              </a:rPr>
              <a:t>`const`</a:t>
            </a:r>
            <a:r>
              <a:rPr lang="zh-CN" altLang="en-US" dirty="0">
                <a:sym typeface="Wingdings" pitchFamily="2" charset="2"/>
              </a:rPr>
              <a:t>声明的，其的属性和方法也可以被修改或者删除，也可以给对象添加新属性和方法。</a:t>
            </a:r>
            <a:endParaRPr lang="en-US" altLang="zh-CN" dirty="0">
              <a:sym typeface="Wingdings" pitchFamily="2" charset="2"/>
            </a:endParaRPr>
          </a:p>
        </p:txBody>
      </p:sp>
      <p:pic>
        <p:nvPicPr>
          <p:cNvPr id="4" name="图片 3">
            <a:extLst>
              <a:ext uri="{FF2B5EF4-FFF2-40B4-BE49-F238E27FC236}">
                <a16:creationId xmlns:a16="http://schemas.microsoft.com/office/drawing/2014/main" id="{8D13E7FC-2D8F-1046-B3AD-FA11B90F8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329" y="925953"/>
            <a:ext cx="6575985" cy="4536167"/>
          </a:xfrm>
          <a:prstGeom prst="rect">
            <a:avLst/>
          </a:prstGeom>
        </p:spPr>
      </p:pic>
    </p:spTree>
    <p:extLst>
      <p:ext uri="{BB962C8B-B14F-4D97-AF65-F5344CB8AC3E}">
        <p14:creationId xmlns:p14="http://schemas.microsoft.com/office/powerpoint/2010/main" val="153766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创建对象的方法</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1.</a:t>
            </a:r>
            <a:r>
              <a:rPr lang="zh-CN" altLang="en-US" dirty="0">
                <a:sym typeface="Wingdings" pitchFamily="2" charset="2"/>
              </a:rPr>
              <a:t> 对象字面量：</a:t>
            </a:r>
            <a:r>
              <a:rPr lang="en-US" altLang="zh-CN" dirty="0">
                <a:sym typeface="Wingdings" pitchFamily="2" charset="2"/>
              </a:rPr>
              <a:t>const</a:t>
            </a:r>
            <a:r>
              <a:rPr lang="zh-CN" altLang="en-US" dirty="0">
                <a:sym typeface="Wingdings" pitchFamily="2" charset="2"/>
              </a:rPr>
              <a:t> </a:t>
            </a:r>
            <a:r>
              <a:rPr lang="en-US" altLang="zh-CN" dirty="0">
                <a:sym typeface="Wingdings" pitchFamily="2" charset="2"/>
              </a:rPr>
              <a:t>xxx</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a:t>
            </a:r>
          </a:p>
          <a:p>
            <a:r>
              <a:rPr lang="zh-CN" altLang="en-US" dirty="0">
                <a:sym typeface="Wingdings" pitchFamily="2" charset="2"/>
              </a:rPr>
              <a:t> </a:t>
            </a:r>
            <a:r>
              <a:rPr lang="en-US" altLang="zh-CN" dirty="0">
                <a:sym typeface="Wingdings" pitchFamily="2" charset="2"/>
              </a:rPr>
              <a:t>2.</a:t>
            </a:r>
            <a:r>
              <a:rPr lang="zh-CN" altLang="en-US" dirty="0">
                <a:sym typeface="Wingdings" pitchFamily="2" charset="2"/>
              </a:rPr>
              <a:t> 通过构造函数：</a:t>
            </a:r>
            <a:r>
              <a:rPr lang="en-US" altLang="zh-CN" dirty="0">
                <a:sym typeface="Wingdings" pitchFamily="2" charset="2"/>
              </a:rPr>
              <a:t>const</a:t>
            </a:r>
            <a:r>
              <a:rPr lang="zh-CN" altLang="en-US" dirty="0">
                <a:sym typeface="Wingdings" pitchFamily="2" charset="2"/>
              </a:rPr>
              <a:t> </a:t>
            </a:r>
            <a:r>
              <a:rPr lang="en-US" altLang="zh-CN" dirty="0">
                <a:sym typeface="Wingdings" pitchFamily="2" charset="2"/>
              </a:rPr>
              <a:t>xxx</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new</a:t>
            </a:r>
            <a:r>
              <a:rPr lang="zh-CN" altLang="en-US" dirty="0">
                <a:sym typeface="Wingdings" pitchFamily="2" charset="2"/>
              </a:rPr>
              <a:t> </a:t>
            </a:r>
            <a:r>
              <a:rPr lang="en-US" altLang="zh-CN" dirty="0">
                <a:sym typeface="Wingdings" pitchFamily="2" charset="2"/>
              </a:rPr>
              <a:t>Object();</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不推荐使用</a:t>
            </a:r>
            <a:endParaRPr lang="en-US" altLang="zh-CN" dirty="0">
              <a:sym typeface="Wingdings" pitchFamily="2" charset="2"/>
            </a:endParaRPr>
          </a:p>
          <a:p>
            <a:r>
              <a:rPr lang="zh-CN" altLang="en-US" dirty="0">
                <a:sym typeface="Wingdings" pitchFamily="2" charset="2"/>
              </a:rPr>
              <a:t>  如果属性名与赋值给属性值的变量名相同，</a:t>
            </a:r>
            <a:r>
              <a:rPr lang="en-US" altLang="zh-CN" dirty="0">
                <a:sym typeface="Wingdings" pitchFamily="2" charset="2"/>
              </a:rPr>
              <a:t>ES6</a:t>
            </a:r>
            <a:r>
              <a:rPr lang="zh-CN" altLang="en-US" dirty="0">
                <a:sym typeface="Wingdings" pitchFamily="2" charset="2"/>
              </a:rPr>
              <a:t> 提供了缩写方式</a:t>
            </a:r>
            <a:endParaRPr lang="en-US" altLang="zh-CN" dirty="0">
              <a:sym typeface="Wingdings" pitchFamily="2" charset="2"/>
            </a:endParaRPr>
          </a:p>
        </p:txBody>
      </p:sp>
      <p:pic>
        <p:nvPicPr>
          <p:cNvPr id="5" name="图片 4">
            <a:extLst>
              <a:ext uri="{FF2B5EF4-FFF2-40B4-BE49-F238E27FC236}">
                <a16:creationId xmlns:a16="http://schemas.microsoft.com/office/drawing/2014/main" id="{D5304A3B-7174-7947-B73B-9A03901C7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06" y="3051127"/>
            <a:ext cx="4464424" cy="3806873"/>
          </a:xfrm>
          <a:prstGeom prst="rect">
            <a:avLst/>
          </a:prstGeom>
        </p:spPr>
      </p:pic>
    </p:spTree>
    <p:extLst>
      <p:ext uri="{BB962C8B-B14F-4D97-AF65-F5344CB8AC3E}">
        <p14:creationId xmlns:p14="http://schemas.microsoft.com/office/powerpoint/2010/main" val="344180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访问属性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1)</a:t>
            </a:r>
            <a:r>
              <a:rPr lang="zh-CN" altLang="en-US" dirty="0">
                <a:sym typeface="Wingdings" pitchFamily="2" charset="2"/>
              </a:rPr>
              <a:t> 点符号：对象</a:t>
            </a:r>
            <a:r>
              <a:rPr lang="en-US" altLang="zh-CN" dirty="0">
                <a:sym typeface="Wingdings" pitchFamily="2" charset="2"/>
              </a:rPr>
              <a:t>.</a:t>
            </a:r>
            <a:r>
              <a:rPr lang="zh-CN" altLang="en-US" dirty="0">
                <a:sym typeface="Wingdings" pitchFamily="2" charset="2"/>
              </a:rPr>
              <a:t>属性</a:t>
            </a:r>
            <a:endParaRPr lang="en-US" altLang="zh-CN" dirty="0">
              <a:sym typeface="Wingdings" pitchFamily="2" charset="2"/>
            </a:endParaRPr>
          </a:p>
          <a:p>
            <a:pPr lvl="1"/>
            <a:r>
              <a:rPr lang="zh-CN" altLang="en-US" dirty="0">
                <a:sym typeface="Wingdings" pitchFamily="2" charset="2"/>
              </a:rPr>
              <a:t>更常见</a:t>
            </a:r>
            <a:endParaRPr lang="en-US" altLang="zh-CN" dirty="0">
              <a:sym typeface="Wingdings" pitchFamily="2" charset="2"/>
            </a:endParaRPr>
          </a:p>
          <a:p>
            <a:r>
              <a:rPr lang="zh-CN" altLang="en-US" dirty="0">
                <a:sym typeface="Wingdings" pitchFamily="2" charset="2"/>
              </a:rPr>
              <a:t> </a:t>
            </a:r>
            <a:r>
              <a:rPr lang="en-US" altLang="zh-CN" dirty="0">
                <a:sym typeface="Wingdings" pitchFamily="2" charset="2"/>
              </a:rPr>
              <a:t>2)</a:t>
            </a:r>
            <a:r>
              <a:rPr lang="zh-CN" altLang="en-US" dirty="0">
                <a:sym typeface="Wingdings" pitchFamily="2" charset="2"/>
              </a:rPr>
              <a:t> 中括号：对象</a:t>
            </a:r>
            <a:r>
              <a:rPr lang="en-US" altLang="zh-CN" dirty="0">
                <a:sym typeface="Wingdings" pitchFamily="2" charset="2"/>
              </a:rPr>
              <a:t>['</a:t>
            </a:r>
            <a:r>
              <a:rPr lang="zh-CN" altLang="en-US" dirty="0">
                <a:sym typeface="Wingdings" pitchFamily="2" charset="2"/>
              </a:rPr>
              <a:t>属性</a:t>
            </a:r>
            <a:r>
              <a:rPr lang="en-US" altLang="zh-CN" dirty="0">
                <a:sym typeface="Wingdings" pitchFamily="2" charset="2"/>
              </a:rPr>
              <a:t>']</a:t>
            </a:r>
          </a:p>
          <a:p>
            <a:pPr lvl="1"/>
            <a:r>
              <a:rPr lang="zh-CN" altLang="en-US" dirty="0">
                <a:sym typeface="Wingdings" pitchFamily="2" charset="2"/>
              </a:rPr>
              <a:t>是访问未遵循变量命名规则的非标准属性和方法名的唯一手段。</a:t>
            </a:r>
            <a:endParaRPr lang="en-US" altLang="zh-CN" dirty="0">
              <a:sym typeface="Wingdings" pitchFamily="2" charset="2"/>
            </a:endParaRPr>
          </a:p>
          <a:p>
            <a:pPr lvl="1"/>
            <a:r>
              <a:rPr lang="zh-CN" altLang="en-US" dirty="0">
                <a:sym typeface="Wingdings" pitchFamily="2" charset="2"/>
              </a:rPr>
              <a:t>还可以让我们计算一个用作属性键的表达式。</a:t>
            </a:r>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 访问不存在的属性会返回 </a:t>
            </a:r>
            <a:r>
              <a:rPr lang="en-US" altLang="zh-CN" dirty="0">
                <a:sym typeface="Wingdings" pitchFamily="2" charset="2"/>
              </a:rPr>
              <a:t>`undefined`</a:t>
            </a:r>
          </a:p>
        </p:txBody>
      </p:sp>
    </p:spTree>
    <p:extLst>
      <p:ext uri="{BB962C8B-B14F-4D97-AF65-F5344CB8AC3E}">
        <p14:creationId xmlns:p14="http://schemas.microsoft.com/office/powerpoint/2010/main" val="253861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计算属性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a:t>
            </a:r>
            <a:r>
              <a:rPr lang="en-US" altLang="zh-CN" dirty="0">
                <a:sym typeface="Wingdings" pitchFamily="2" charset="2"/>
              </a:rPr>
              <a:t>ES6</a:t>
            </a:r>
            <a:r>
              <a:rPr lang="zh-CN" altLang="en-US" dirty="0">
                <a:sym typeface="Wingdings" pitchFamily="2" charset="2"/>
              </a:rPr>
              <a:t>中引入了用计算属性键创建对象的能力。也就是说，可以在中括号中放入 </a:t>
            </a:r>
            <a:r>
              <a:rPr lang="en-US" altLang="zh-CN" dirty="0">
                <a:sym typeface="Wingdings" pitchFamily="2" charset="2"/>
              </a:rPr>
              <a:t>JavaScript </a:t>
            </a:r>
            <a:r>
              <a:rPr lang="zh-CN" altLang="en-US" dirty="0">
                <a:sym typeface="Wingdings" pitchFamily="2" charset="2"/>
              </a:rPr>
              <a:t>代码，属性键就是该代码的返回值。</a:t>
            </a:r>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pPr marL="0" indent="0">
              <a:buNone/>
            </a:pPr>
            <a:endParaRPr lang="en-US" altLang="zh-CN" dirty="0">
              <a:sym typeface="Wingdings" pitchFamily="2" charset="2"/>
            </a:endParaRPr>
          </a:p>
          <a:p>
            <a:r>
              <a:rPr lang="en-US" altLang="zh-CN" dirty="0">
                <a:sym typeface="Wingdings" pitchFamily="2" charset="2"/>
              </a:rPr>
              <a:t> </a:t>
            </a:r>
            <a:r>
              <a:rPr lang="zh-CN" altLang="en-US" dirty="0">
                <a:sym typeface="Wingdings" pitchFamily="2" charset="2"/>
              </a:rPr>
              <a:t>属性值可以是表达式。</a:t>
            </a:r>
            <a:endParaRPr lang="en-US" altLang="zh-CN" dirty="0">
              <a:sym typeface="Wingdings" pitchFamily="2" charset="2"/>
            </a:endParaRPr>
          </a:p>
        </p:txBody>
      </p:sp>
      <p:sp>
        <p:nvSpPr>
          <p:cNvPr id="5" name="矩形 4">
            <a:extLst>
              <a:ext uri="{FF2B5EF4-FFF2-40B4-BE49-F238E27FC236}">
                <a16:creationId xmlns:a16="http://schemas.microsoft.com/office/drawing/2014/main" id="{9FB08B12-1FED-C147-99F4-21F8EFA5DB7A}"/>
              </a:ext>
            </a:extLst>
          </p:cNvPr>
          <p:cNvSpPr/>
          <p:nvPr/>
        </p:nvSpPr>
        <p:spPr>
          <a:xfrm>
            <a:off x="1569720" y="2542878"/>
            <a:ext cx="9342120" cy="1384995"/>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hulk</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name: </a:t>
            </a:r>
            <a:r>
              <a:rPr lang="en-US" altLang="zh-CN" sz="1400" b="0">
                <a:solidFill>
                  <a:srgbClr val="96E072"/>
                </a:solidFill>
                <a:effectLst/>
                <a:latin typeface="Fira Code" panose="020B0509050000020004" pitchFamily="49" charset="0"/>
              </a:rPr>
              <a:t>'Hulk'</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'catch'</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'Phrase'</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'Hulk Smash!'</a:t>
            </a:r>
            <a:endParaRPr lang="en-US" altLang="zh-CN" sz="1400" b="0">
              <a:solidFill>
                <a:srgbClr val="BBBBBB"/>
              </a:solidFill>
              <a:effectLst/>
              <a:latin typeface="Fira Code" panose="020B0509050000020004" pitchFamily="49" charset="0"/>
            </a:endParaRP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hulk</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 name: 'Hulk', catchPhrase: 'Hulk Smash!' }</a:t>
            </a:r>
            <a:endParaRPr lang="en-US" altLang="zh-CN" sz="1400" b="0">
              <a:solidFill>
                <a:srgbClr val="BBBBBB"/>
              </a:solidFill>
              <a:effectLst/>
              <a:latin typeface="Fira Code" panose="020B0509050000020004" pitchFamily="49" charset="0"/>
            </a:endParaRPr>
          </a:p>
        </p:txBody>
      </p:sp>
      <p:sp>
        <p:nvSpPr>
          <p:cNvPr id="6" name="矩形 5">
            <a:extLst>
              <a:ext uri="{FF2B5EF4-FFF2-40B4-BE49-F238E27FC236}">
                <a16:creationId xmlns:a16="http://schemas.microsoft.com/office/drawing/2014/main" id="{F57683CE-4060-024B-9740-4425D3402427}"/>
              </a:ext>
            </a:extLst>
          </p:cNvPr>
          <p:cNvSpPr/>
          <p:nvPr/>
        </p:nvSpPr>
        <p:spPr>
          <a:xfrm>
            <a:off x="2080260" y="4957078"/>
            <a:ext cx="8031480" cy="1600438"/>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bewitched</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true</a:t>
            </a:r>
            <a:r>
              <a:rPr lang="en-US" altLang="zh-CN" sz="1400" b="0">
                <a:solidFill>
                  <a:srgbClr val="BBBBBB"/>
                </a:solidFill>
                <a:effectLst/>
                <a:latin typeface="Fira Code" panose="020B0509050000020004" pitchFamily="49" charset="0"/>
              </a:rPr>
              <a:t>; </a:t>
            </a:r>
          </a:p>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captainBritain</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 </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name: </a:t>
            </a:r>
            <a:r>
              <a:rPr lang="en-US" altLang="zh-CN" sz="1400" b="0">
                <a:solidFill>
                  <a:srgbClr val="96E072"/>
                </a:solidFill>
                <a:effectLst/>
                <a:latin typeface="Fira Code" panose="020B0509050000020004" pitchFamily="49" charset="0"/>
              </a:rPr>
              <a:t>'Captain Britain'</a:t>
            </a:r>
            <a:r>
              <a:rPr lang="en-US" altLang="zh-CN" sz="1400" b="0">
                <a:solidFill>
                  <a:srgbClr val="BBBBBB"/>
                </a:solidFill>
                <a:effectLst/>
                <a:latin typeface="Fira Code" panose="020B0509050000020004" pitchFamily="49" charset="0"/>
              </a:rPr>
              <a:t>, </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hero: </a:t>
            </a:r>
            <a:r>
              <a:rPr lang="en-US" altLang="zh-CN" sz="1100" b="0">
                <a:solidFill>
                  <a:srgbClr val="00E8C6"/>
                </a:solidFill>
                <a:effectLst/>
                <a:latin typeface="Fira Code" panose="020B0509050000020004" pitchFamily="49" charset="0"/>
              </a:rPr>
              <a:t>bewitched</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false</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true</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captainBritain</a:t>
            </a:r>
            <a:r>
              <a:rPr lang="en-US" altLang="zh-CN" sz="1400" b="0">
                <a:solidFill>
                  <a:srgbClr val="BBBBBB"/>
                </a:solidFill>
                <a:effectLst/>
                <a:latin typeface="Fira Code" panose="020B0509050000020004" pitchFamily="49" charset="0"/>
              </a:rPr>
              <a:t> ); </a:t>
            </a:r>
            <a:r>
              <a:rPr lang="en-US" altLang="zh-CN" sz="1400" b="0">
                <a:solidFill>
                  <a:srgbClr val="5F6167"/>
                </a:solidFill>
                <a:effectLst/>
                <a:latin typeface="Fira Code" panose="020B0509050000020004" pitchFamily="49" charset="0"/>
              </a:rPr>
              <a:t>// { name: 'Captain Britain', hero: false }</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58915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计算属性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541930"/>
            <a:ext cx="9298633" cy="5152168"/>
          </a:xfrm>
        </p:spPr>
        <p:txBody>
          <a:bodyPr>
            <a:normAutofit fontScale="92500" lnSpcReduction="10000"/>
          </a:bodyPr>
          <a:lstStyle/>
          <a:p>
            <a:r>
              <a:rPr lang="zh-CN" altLang="en-US" dirty="0">
                <a:sym typeface="Wingdings" pitchFamily="2" charset="2"/>
              </a:rPr>
              <a:t> 用</a:t>
            </a:r>
            <a:r>
              <a:rPr lang="en-US" altLang="zh-CN" dirty="0">
                <a:sym typeface="Wingdings" pitchFamily="2" charset="2"/>
              </a:rPr>
              <a:t>Symbol</a:t>
            </a:r>
            <a:r>
              <a:rPr lang="zh-CN" altLang="en-US" dirty="0">
                <a:sym typeface="Wingdings" pitchFamily="2" charset="2"/>
              </a:rPr>
              <a:t> 做属性键</a:t>
            </a:r>
            <a:r>
              <a:rPr lang="en-US" altLang="zh-CN" dirty="0">
                <a:sym typeface="Wingdings" pitchFamily="2" charset="2"/>
              </a:rPr>
              <a:t> --- </a:t>
            </a:r>
            <a:r>
              <a:rPr lang="zh-CN" altLang="en-US" dirty="0">
                <a:sym typeface="Wingdings" pitchFamily="2" charset="2"/>
              </a:rPr>
              <a:t>通过中括号访问属性。</a:t>
            </a:r>
            <a:endParaRPr lang="en-US" altLang="zh-CN" dirty="0">
              <a:sym typeface="Wingdings" pitchFamily="2" charset="2"/>
            </a:endParaRPr>
          </a:p>
          <a:p>
            <a:r>
              <a:rPr lang="zh-CN" altLang="en-US" dirty="0">
                <a:sym typeface="Wingdings" pitchFamily="2" charset="2"/>
              </a:rPr>
              <a:t> 意义：</a:t>
            </a:r>
            <a:r>
              <a:rPr lang="zh-CN" altLang="en-US" sz="1900" dirty="0">
                <a:solidFill>
                  <a:srgbClr val="FF0000"/>
                </a:solidFill>
                <a:sym typeface="Wingdings" pitchFamily="2" charset="2"/>
              </a:rPr>
              <a:t>如果为两个不同的属性的键误用了相同值，用</a:t>
            </a:r>
            <a:r>
              <a:rPr lang="en-US" altLang="zh-CN" sz="1900" dirty="0">
                <a:solidFill>
                  <a:srgbClr val="FF0000"/>
                </a:solidFill>
                <a:sym typeface="Wingdings" pitchFamily="2" charset="2"/>
              </a:rPr>
              <a:t>symbol</a:t>
            </a:r>
            <a:r>
              <a:rPr lang="zh-CN" altLang="en-US" sz="1900" dirty="0">
                <a:solidFill>
                  <a:srgbClr val="FF0000"/>
                </a:solidFill>
                <a:sym typeface="Wingdings" pitchFamily="2" charset="2"/>
              </a:rPr>
              <a:t>做属性键就会避免命名冲突。</a:t>
            </a:r>
            <a:endParaRPr lang="en-US" altLang="zh-CN" dirty="0">
              <a:solidFill>
                <a:srgbClr val="FF0000"/>
              </a:solidFill>
              <a:sym typeface="Wingdings" pitchFamily="2" charset="2"/>
            </a:endParaRPr>
          </a:p>
        </p:txBody>
      </p:sp>
      <p:sp>
        <p:nvSpPr>
          <p:cNvPr id="8" name="矩形 7">
            <a:extLst>
              <a:ext uri="{FF2B5EF4-FFF2-40B4-BE49-F238E27FC236}">
                <a16:creationId xmlns:a16="http://schemas.microsoft.com/office/drawing/2014/main" id="{23AFD507-BC0B-0C41-AB7B-232992A6F94F}"/>
              </a:ext>
            </a:extLst>
          </p:cNvPr>
          <p:cNvSpPr/>
          <p:nvPr/>
        </p:nvSpPr>
        <p:spPr>
          <a:xfrm>
            <a:off x="647700" y="2747367"/>
            <a:ext cx="10835640" cy="3970318"/>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Symbol</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a:t>
            </a:r>
          </a:p>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supergirl</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'Supergirl'</a:t>
            </a:r>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supergirl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-&gt; "Supergirl"</a:t>
            </a:r>
            <a:endParaRPr lang="en-US" altLang="zh-CN" sz="1400" b="0">
              <a:solidFill>
                <a:srgbClr val="BBBBBB"/>
              </a:solidFill>
              <a:effectLst/>
              <a:latin typeface="Fira Code" panose="020B0509050000020004" pitchFamily="49" charset="0"/>
            </a:endParaRP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realName</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Symbol</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'real name'</a:t>
            </a:r>
            <a:r>
              <a:rPr lang="en-US" altLang="zh-CN" sz="1400" b="0">
                <a:solidFill>
                  <a:srgbClr val="BBBBBB"/>
                </a:solidFill>
                <a:effectLst/>
                <a:latin typeface="Fira Code" panose="020B0509050000020004" pitchFamily="49" charset="0"/>
              </a:rPr>
              <a:t>);</a:t>
            </a:r>
          </a:p>
          <a:p>
            <a:r>
              <a:rPr lang="en-US" altLang="zh-CN" sz="1400" b="0">
                <a:solidFill>
                  <a:srgbClr val="00E8C6"/>
                </a:solidFill>
                <a:effectLst/>
                <a:latin typeface="Fira Code" panose="020B0509050000020004" pitchFamily="49" charset="0"/>
              </a:rPr>
              <a:t>supergirl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realName</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'kara Danvers'</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a:t>
            </a:r>
            <a:r>
              <a:rPr lang="zh-CN" altLang="en-US" sz="1400" b="0">
                <a:solidFill>
                  <a:srgbClr val="5F6167"/>
                </a:solidFill>
                <a:effectLst/>
                <a:latin typeface="Fira Code" panose="020B0509050000020004" pitchFamily="49" charset="0"/>
              </a:rPr>
              <a:t>添加新属性</a:t>
            </a:r>
            <a:endParaRPr lang="zh-CN" altLang="en-US" sz="1400" b="0">
              <a:solidFill>
                <a:srgbClr val="BBBBBB"/>
              </a:solidFill>
              <a:effectLst/>
              <a:latin typeface="Fira Code" panose="020B0509050000020004" pitchFamily="49" charset="0"/>
            </a:endParaRPr>
          </a:p>
          <a:p>
            <a:br>
              <a:rPr lang="zh-CN" altLang="en-US"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supergirl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realName</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-&gt; 'kara Danvers'</a:t>
            </a:r>
            <a:endParaRPr lang="en-US" altLang="zh-CN" sz="1400" b="0">
              <a:solidFill>
                <a:srgbClr val="BBBBBB"/>
              </a:solidFill>
              <a:effectLst/>
              <a:latin typeface="Fira Code" panose="020B0509050000020004" pitchFamily="49" charset="0"/>
            </a:endParaRPr>
          </a:p>
          <a:p>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supergirl</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-&gt; { [Symbol(name)]: 'Supergirl', [Symbol(real name)]: 'kara Danvers' }</a:t>
            </a:r>
            <a:endParaRPr lang="en-US" altLang="zh-CN" sz="1400" b="0">
              <a:solidFill>
                <a:srgbClr val="BBBBBB"/>
              </a:solidFill>
              <a:effectLst/>
              <a:latin typeface="Fira Code" panose="020B0509050000020004" pitchFamily="49" charset="0"/>
            </a:endParaRPr>
          </a:p>
          <a:p>
            <a:br>
              <a:rPr lang="en-US" altLang="zh-CN" sz="1400" b="0">
                <a:solidFill>
                  <a:srgbClr val="BBBBBB"/>
                </a:solidFill>
                <a:effectLst/>
                <a:latin typeface="Fira Code" panose="020B0509050000020004" pitchFamily="49" charset="0"/>
              </a:rPr>
            </a:br>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daredevil</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 </a:t>
            </a:r>
          </a:p>
          <a:p>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'Daredevil'</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realName</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'Matt Murdoch'</a:t>
            </a:r>
            <a:r>
              <a:rPr lang="en-US" altLang="zh-CN" sz="1400" b="0">
                <a:solidFill>
                  <a:srgbClr val="BBBBBB"/>
                </a:solidFill>
                <a:effectLst/>
                <a:latin typeface="Fira Code" panose="020B0509050000020004" pitchFamily="49" charset="0"/>
              </a:rPr>
              <a:t> </a:t>
            </a:r>
          </a:p>
          <a:p>
            <a:r>
              <a:rPr lang="en-US" altLang="zh-CN" sz="1400" b="0">
                <a:solidFill>
                  <a:srgbClr val="BBBBBB"/>
                </a:solidFill>
                <a:effectLst/>
                <a:latin typeface="Fira Code" panose="020B0509050000020004" pitchFamily="49" charset="0"/>
              </a:rPr>
              <a:t>}; </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daredevil</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-&gt; { [Symbol(name)]: 'Daredevil', [Symbol(real name)]: 'Matt Murdoch' }</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862246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56479</TotalTime>
  <Words>5125</Words>
  <Application>Microsoft Macintosh PowerPoint</Application>
  <PresentationFormat>宽屏</PresentationFormat>
  <Paragraphs>629</Paragraphs>
  <Slides>44</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等线</vt:lpstr>
      <vt:lpstr>Microsoft YaHei</vt:lpstr>
      <vt:lpstr>Microsoft YaHei</vt:lpstr>
      <vt:lpstr>Apple Symbols</vt:lpstr>
      <vt:lpstr>Arial</vt:lpstr>
      <vt:lpstr>Calibri</vt:lpstr>
      <vt:lpstr>Fira Code</vt:lpstr>
      <vt:lpstr>Wingdings</vt:lpstr>
      <vt:lpstr>Office 主题​​</vt:lpstr>
      <vt:lpstr>PowerPoint 演示文稿</vt:lpstr>
      <vt:lpstr>PowerPoint 演示文稿</vt:lpstr>
      <vt:lpstr>自定义对象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内置对象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JavaScript 对象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肖 继潮</cp:lastModifiedBy>
  <cp:revision>1036</cp:revision>
  <cp:lastPrinted>2020-10-29T09:34:18Z</cp:lastPrinted>
  <dcterms:created xsi:type="dcterms:W3CDTF">2017-08-03T09:01:00Z</dcterms:created>
  <dcterms:modified xsi:type="dcterms:W3CDTF">2020-11-29T13:27:34Z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